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s/slide56.xml" ContentType="application/vnd.openxmlformats-officedocument.presentationml.slide+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notesSlides/notesSlide7.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4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Default Extension="jpeg" ContentType="image/jpeg"/>
  <Override PartName="/ppt/slideLayouts/slideLayout3.xml" ContentType="application/vnd.openxmlformats-officedocument.presentationml.slideLayout+xml"/>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Default Extension="gif" ContentType="image/gif"/>
  <Override PartName="/ppt/notesSlides/notesSlide6.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244" r:id="rId1"/>
  </p:sldMasterIdLst>
  <p:notesMasterIdLst>
    <p:notesMasterId r:id="rId59"/>
  </p:notesMasterIdLst>
  <p:handoutMasterIdLst>
    <p:handoutMasterId r:id="rId60"/>
  </p:handoutMasterIdLst>
  <p:sldIdLst>
    <p:sldId id="298" r:id="rId2"/>
    <p:sldId id="267" r:id="rId3"/>
    <p:sldId id="301" r:id="rId4"/>
    <p:sldId id="302" r:id="rId5"/>
    <p:sldId id="356" r:id="rId6"/>
    <p:sldId id="357" r:id="rId7"/>
    <p:sldId id="359" r:id="rId8"/>
    <p:sldId id="362" r:id="rId9"/>
    <p:sldId id="304" r:id="rId10"/>
    <p:sldId id="305" r:id="rId11"/>
    <p:sldId id="306" r:id="rId12"/>
    <p:sldId id="307" r:id="rId13"/>
    <p:sldId id="360" r:id="rId14"/>
    <p:sldId id="361" r:id="rId15"/>
    <p:sldId id="308" r:id="rId16"/>
    <p:sldId id="309" r:id="rId17"/>
    <p:sldId id="310" r:id="rId18"/>
    <p:sldId id="311" r:id="rId19"/>
    <p:sldId id="312" r:id="rId20"/>
    <p:sldId id="313" r:id="rId21"/>
    <p:sldId id="314" r:id="rId22"/>
    <p:sldId id="315" r:id="rId23"/>
    <p:sldId id="317" r:id="rId24"/>
    <p:sldId id="318" r:id="rId25"/>
    <p:sldId id="319" r:id="rId26"/>
    <p:sldId id="320" r:id="rId27"/>
    <p:sldId id="321" r:id="rId28"/>
    <p:sldId id="322" r:id="rId29"/>
    <p:sldId id="323" r:id="rId30"/>
    <p:sldId id="324" r:id="rId31"/>
    <p:sldId id="325" r:id="rId32"/>
    <p:sldId id="326" r:id="rId33"/>
    <p:sldId id="294" r:id="rId34"/>
    <p:sldId id="337" r:id="rId35"/>
    <p:sldId id="365" r:id="rId36"/>
    <p:sldId id="327" r:id="rId37"/>
    <p:sldId id="328" r:id="rId38"/>
    <p:sldId id="329" r:id="rId39"/>
    <p:sldId id="330" r:id="rId40"/>
    <p:sldId id="331" r:id="rId41"/>
    <p:sldId id="332" r:id="rId42"/>
    <p:sldId id="333" r:id="rId43"/>
    <p:sldId id="334" r:id="rId44"/>
    <p:sldId id="335" r:id="rId45"/>
    <p:sldId id="336" r:id="rId46"/>
    <p:sldId id="316" r:id="rId47"/>
    <p:sldId id="288" r:id="rId48"/>
    <p:sldId id="339" r:id="rId49"/>
    <p:sldId id="340" r:id="rId50"/>
    <p:sldId id="341" r:id="rId51"/>
    <p:sldId id="343" r:id="rId52"/>
    <p:sldId id="345" r:id="rId53"/>
    <p:sldId id="300" r:id="rId54"/>
    <p:sldId id="353" r:id="rId55"/>
    <p:sldId id="354" r:id="rId56"/>
    <p:sldId id="363" r:id="rId57"/>
    <p:sldId id="364" r:id="rId5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 uri="{2D200454-40CA-4A62-9FC3-DE9A4176ACB9}">
      <p15:notesGuideLst xmlns=""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920000"/>
    <a:srgbClr val="204922"/>
    <a:srgbClr val="225822"/>
  </p:clrMru>
  <p:extLst>
    <p:ext uri="{E76CE94A-603C-4142-B9EB-6D1370010A27}">
      <p14:discardImageEditData xmlns:p14="http://schemas.microsoft.com/office/powerpoint/2010/main" xmlns="" val="0"/>
    </p:ext>
    <p:ext uri="{D31A062A-798A-4329-ABDD-BBA856620510}">
      <p14:defaultImageDpi xmlns:p14="http://schemas.microsoft.com/office/powerpoint/2010/main" xmlns="" val="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38" autoAdjust="0"/>
    <p:restoredTop sz="94692" autoAdjust="0"/>
  </p:normalViewPr>
  <p:slideViewPr>
    <p:cSldViewPr snapToGrid="0" snapToObjects="1">
      <p:cViewPr varScale="1">
        <p:scale>
          <a:sx n="71" d="100"/>
          <a:sy n="71" d="100"/>
        </p:scale>
        <p:origin x="-546" y="-10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notesViewPr>
    <p:cSldViewPr snapToGrid="0" snapToObjects="1">
      <p:cViewPr varScale="1">
        <p:scale>
          <a:sx n="116" d="100"/>
          <a:sy n="116" d="100"/>
        </p:scale>
        <p:origin x="-3232" y="-104"/>
      </p:cViewPr>
      <p:guideLst>
        <p:guide orient="horz" pos="2880"/>
        <p:guide pos="2160"/>
      </p:guideLst>
    </p:cSldViewPr>
  </p:notes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7388D7E-4553-804C-B81F-C2D7D2773C68}" type="datetimeFigureOut">
              <a:rPr lang="en-US" smtClean="0"/>
              <a:pPr/>
              <a:t>11/17/2015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E3B9F352-4494-4246-9D06-9A187F62F2D4}" type="slidenum">
              <a:rPr lang="en-US" smtClean="0"/>
              <a:pPr/>
              <a:t>‹#›</a:t>
            </a:fld>
            <a:endParaRPr lang="en-US"/>
          </a:p>
        </p:txBody>
      </p:sp>
    </p:spTree>
    <p:extLst>
      <p:ext uri="{BB962C8B-B14F-4D97-AF65-F5344CB8AC3E}">
        <p14:creationId xmlns:p14="http://schemas.microsoft.com/office/powerpoint/2010/main" xmlns="" val="22187903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0348059-E60A-4D48-A183-156303AF9202}" type="datetimeFigureOut">
              <a:rPr lang="en-US" smtClean="0"/>
              <a:pPr/>
              <a:t>11/17/2015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2D0B98A-F952-6C4F-B071-183B320C6446}" type="slidenum">
              <a:rPr lang="en-US" smtClean="0"/>
              <a:pPr/>
              <a:t>‹#›</a:t>
            </a:fld>
            <a:endParaRPr lang="en-US"/>
          </a:p>
        </p:txBody>
      </p:sp>
    </p:spTree>
    <p:extLst>
      <p:ext uri="{BB962C8B-B14F-4D97-AF65-F5344CB8AC3E}">
        <p14:creationId xmlns:p14="http://schemas.microsoft.com/office/powerpoint/2010/main" xmlns="" val="274249932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Slide Image Placeholder 1"/>
          <p:cNvSpPr>
            <a:spLocks noGrp="1" noRot="1" noChangeAspect="1"/>
          </p:cNvSpPr>
          <p:nvPr>
            <p:ph type="sldImg"/>
          </p:nvPr>
        </p:nvSpPr>
        <p:spPr bwMode="auto">
          <a:noFill/>
          <a:ln>
            <a:solidFill>
              <a:srgbClr val="000000"/>
            </a:solidFill>
            <a:miter lim="800000"/>
            <a:headEnd/>
            <a:tailEnd/>
          </a:ln>
        </p:spPr>
      </p:sp>
      <p:sp>
        <p:nvSpPr>
          <p:cNvPr id="7577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School of sustainability Title Slide</a:t>
            </a:r>
          </a:p>
        </p:txBody>
      </p:sp>
      <p:sp>
        <p:nvSpPr>
          <p:cNvPr id="7577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48DCEF21-BE44-47EA-9C30-AD753D5F9617}" type="slidenum">
              <a:rPr lang="en-US">
                <a:solidFill>
                  <a:prstClr val="black"/>
                </a:solidFill>
              </a:rPr>
              <a:pPr/>
              <a:t>4</a:t>
            </a:fld>
            <a:endParaRPr lang="en-US" dirty="0">
              <a:solidFill>
                <a:prstClr val="black"/>
              </a:solidFill>
            </a:endParaRPr>
          </a:p>
        </p:txBody>
      </p:sp>
    </p:spTree>
    <p:extLst>
      <p:ext uri="{BB962C8B-B14F-4D97-AF65-F5344CB8AC3E}">
        <p14:creationId xmlns:p14="http://schemas.microsoft.com/office/powerpoint/2010/main" xmlns="" val="37801383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p:cNvSpPr>
            <a:spLocks noGrp="1" noChangeArrowheads="1"/>
          </p:cNvSpPr>
          <p:nvPr>
            <p:ph type="sldNum" sz="quarter" idx="5"/>
          </p:nvPr>
        </p:nvSpPr>
        <p:spPr>
          <a:noFill/>
        </p:spPr>
        <p:txBody>
          <a:bodyPr/>
          <a:lstStyle/>
          <a:p>
            <a:fld id="{3FD76736-7052-49F6-85FB-0A0874E4A339}" type="slidenum">
              <a:rPr lang="en-US" smtClean="0"/>
              <a:pPr/>
              <a:t>8</a:t>
            </a:fld>
            <a:endParaRPr lang="en-US" dirty="0" smtClean="0"/>
          </a:p>
        </p:txBody>
      </p:sp>
      <p:sp>
        <p:nvSpPr>
          <p:cNvPr id="118787" name="Rectangle 2"/>
          <p:cNvSpPr>
            <a:spLocks noGrp="1" noRot="1" noChangeAspect="1" noChangeArrowheads="1" noTextEdit="1"/>
          </p:cNvSpPr>
          <p:nvPr>
            <p:ph type="sldImg"/>
          </p:nvPr>
        </p:nvSpPr>
        <p:spPr>
          <a:ln/>
        </p:spPr>
      </p:sp>
      <p:sp>
        <p:nvSpPr>
          <p:cNvPr id="118788"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2"/>
          <p:cNvSpPr>
            <a:spLocks noGrp="1" noRot="1" noChangeAspect="1" noChangeArrowheads="1" noTextEdit="1"/>
          </p:cNvSpPr>
          <p:nvPr>
            <p:ph type="sldImg"/>
          </p:nvPr>
        </p:nvSpPr>
        <p:spPr>
          <a:ln/>
        </p:spPr>
      </p:sp>
      <p:sp>
        <p:nvSpPr>
          <p:cNvPr id="4813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xmlns="" val="36315386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Slide Image Placeholder 1"/>
          <p:cNvSpPr>
            <a:spLocks noGrp="1" noRot="1" noChangeAspect="1"/>
          </p:cNvSpPr>
          <p:nvPr>
            <p:ph type="sldImg"/>
          </p:nvPr>
        </p:nvSpPr>
        <p:spPr bwMode="auto">
          <a:noFill/>
          <a:ln>
            <a:solidFill>
              <a:srgbClr val="000000"/>
            </a:solidFill>
            <a:miter lim="800000"/>
            <a:headEnd/>
            <a:tailEnd/>
          </a:ln>
        </p:spPr>
      </p:sp>
      <p:sp>
        <p:nvSpPr>
          <p:cNvPr id="7577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School of sustainability Title Slide</a:t>
            </a:r>
          </a:p>
        </p:txBody>
      </p:sp>
      <p:sp>
        <p:nvSpPr>
          <p:cNvPr id="7577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48DCEF21-BE44-47EA-9C30-AD753D5F9617}" type="slidenum">
              <a:rPr lang="en-US">
                <a:solidFill>
                  <a:prstClr val="black"/>
                </a:solidFill>
              </a:rPr>
              <a:pPr/>
              <a:t>36</a:t>
            </a:fld>
            <a:endParaRPr lang="en-US">
              <a:solidFill>
                <a:prstClr val="black"/>
              </a:solidFill>
            </a:endParaRPr>
          </a:p>
        </p:txBody>
      </p:sp>
    </p:spTree>
    <p:extLst>
      <p:ext uri="{BB962C8B-B14F-4D97-AF65-F5344CB8AC3E}">
        <p14:creationId xmlns:p14="http://schemas.microsoft.com/office/powerpoint/2010/main" xmlns="" val="2515070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1A7D209-236D-D044-A787-86467FE632CA}" type="slidenum">
              <a:rPr lang="en-US" smtClean="0">
                <a:solidFill>
                  <a:prstClr val="black"/>
                </a:solidFill>
              </a:rPr>
              <a:pPr/>
              <a:t>48</a:t>
            </a:fld>
            <a:endParaRPr lang="en-US">
              <a:solidFill>
                <a:prstClr val="black"/>
              </a:solidFill>
            </a:endParaRPr>
          </a:p>
        </p:txBody>
      </p:sp>
    </p:spTree>
    <p:extLst>
      <p:ext uri="{BB962C8B-B14F-4D97-AF65-F5344CB8AC3E}">
        <p14:creationId xmlns:p14="http://schemas.microsoft.com/office/powerpoint/2010/main" xmlns="" val="42629919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lIns="91432" tIns="45716" rIns="91432" bIns="45716" anchor="b"/>
          <a:lstStyle/>
          <a:p>
            <a:pPr algn="r"/>
            <a:fld id="{72CC78E3-3894-4B71-B6DB-2C34CFA752DE}" type="slidenum">
              <a:rPr lang="en-US" sz="1200"/>
              <a:pPr algn="r"/>
              <a:t>51</a:t>
            </a:fld>
            <a:endParaRPr lang="en-US" sz="1200" dirty="0"/>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xmlns="" val="42772087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lIns="91432" tIns="45716" rIns="91432" bIns="45716" anchor="b"/>
          <a:lstStyle/>
          <a:p>
            <a:pPr algn="r"/>
            <a:fld id="{BFA0A26C-1ECE-4E11-ACA1-6ABE845FD3EB}" type="slidenum">
              <a:rPr lang="en-US" sz="1200"/>
              <a:pPr algn="r"/>
              <a:t>52</a:t>
            </a:fld>
            <a:endParaRPr lang="en-US" sz="1200" dirty="0"/>
          </a:p>
        </p:txBody>
      </p:sp>
      <p:sp>
        <p:nvSpPr>
          <p:cNvPr id="53251" name="Rectangle 2"/>
          <p:cNvSpPr>
            <a:spLocks noGrp="1" noRot="1" noChangeAspect="1" noChangeArrowheads="1" noTextEdit="1"/>
          </p:cNvSpPr>
          <p:nvPr>
            <p:ph type="sldImg"/>
          </p:nvPr>
        </p:nvSpPr>
        <p:spPr>
          <a:ln/>
        </p:spPr>
      </p:sp>
      <p:sp>
        <p:nvSpPr>
          <p:cNvPr id="53252"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xmlns="" val="5043544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scene3d>
              <a:camera prst="orthographicFront"/>
              <a:lightRig rig="balanced" dir="t">
                <a:rot lat="0" lon="0" rev="2100000"/>
              </a:lightRig>
            </a:scene3d>
            <a:sp3d extrusionH="57150" prstMaterial="metal">
              <a:bevelT w="38100" h="25400"/>
              <a:contourClr>
                <a:schemeClr val="bg2"/>
              </a:contourClr>
            </a:sp3d>
          </a:bodyPr>
          <a:lstStyle>
            <a:lvl1pPr>
              <a:defRPr b="1" cap="none" spc="0">
                <a:ln w="50800"/>
                <a:solidFill>
                  <a:schemeClr val="bg1">
                    <a:shade val="50000"/>
                  </a:schemeClr>
                </a:solidFill>
                <a:effectLst/>
              </a:defRPr>
            </a:lvl1pPr>
          </a:lstStyle>
          <a:p>
            <a:r>
              <a:rPr lang="en-US" dirty="0" smtClean="0"/>
              <a:t>Click to edit Master title style</a:t>
            </a:r>
            <a:endParaRPr dirty="0"/>
          </a:p>
        </p:txBody>
      </p:sp>
      <p:sp>
        <p:nvSpPr>
          <p:cNvPr id="3" name="Content Placeholder 2"/>
          <p:cNvSpPr>
            <a:spLocks noGrp="1"/>
          </p:cNvSpPr>
          <p:nvPr>
            <p:ph idx="1"/>
          </p:nvPr>
        </p:nvSpPr>
        <p:spPr>
          <a:xfrm>
            <a:off x="685800" y="1363133"/>
            <a:ext cx="7770813" cy="4763030"/>
          </a:xfrm>
        </p:spPr>
        <p:txBody>
          <a:bodyPr/>
          <a:lstStyle>
            <a:lvl1pPr marL="0" indent="0">
              <a:buFontTx/>
              <a:buNone/>
              <a:defRPr/>
            </a:lvl1pPr>
            <a:lvl2pPr marL="349250" indent="0">
              <a:buFontTx/>
              <a:buNone/>
              <a:defRPr/>
            </a:lvl2pPr>
            <a:lvl3pPr marL="685800" indent="0">
              <a:buFontTx/>
              <a:buNone/>
              <a:defRPr/>
            </a:lvl3pPr>
            <a:lvl4pPr marL="1035050" indent="0">
              <a:buFontTx/>
              <a:buNone/>
              <a:defRPr/>
            </a:lvl4pPr>
            <a:lvl5pPr marL="1371600" indent="0">
              <a:buFontTx/>
              <a:buNone/>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dirty="0"/>
          </a:p>
        </p:txBody>
      </p:sp>
      <p:sp>
        <p:nvSpPr>
          <p:cNvPr id="4" name="Date Placeholder 3"/>
          <p:cNvSpPr>
            <a:spLocks noGrp="1"/>
          </p:cNvSpPr>
          <p:nvPr>
            <p:ph type="dt" sz="half" idx="10"/>
          </p:nvPr>
        </p:nvSpPr>
        <p:spPr/>
        <p:txBody>
          <a:bodyPr/>
          <a:lstStyle/>
          <a:p>
            <a:fld id="{621681F5-0EDB-7345-8D4C-1E68D0AD8731}" type="datetimeFigureOut">
              <a:rPr lang="en-US" smtClean="0"/>
              <a:pPr/>
              <a:t>11/17/2015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3A92C5-741B-CF46-944C-D7F8E7A488FA}"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21681F5-0EDB-7345-8D4C-1E68D0AD8731}" type="datetimeFigureOut">
              <a:rPr lang="en-US" smtClean="0"/>
              <a:pPr/>
              <a:t>11/17/2015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23A92C5-741B-CF46-944C-D7F8E7A488FA}"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Custom Layout">
    <p:bg>
      <p:bgPr>
        <a:blipFill dpi="0" rotWithShape="1">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9304244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886200" y="274638"/>
            <a:ext cx="4800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ea typeface="+mn-ea"/>
                <a:cs typeface="+mn-cs"/>
              </a:defRPr>
            </a:lvl1pPr>
          </a:lstStyle>
          <a:p>
            <a:pPr>
              <a:defRPr/>
            </a:pPr>
            <a:fld id="{CA4B8420-F030-4DDA-BE6D-02F302E8300D}" type="datetimeFigureOut">
              <a:rPr lang="en-US"/>
              <a:pPr>
                <a:defRPr/>
              </a:pPr>
              <a:t>11/17/2015</a:t>
            </a:fld>
            <a:endParaRPr lang="en-US" dirty="0"/>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dirty="0">
                <a:latin typeface="+mn-lt"/>
                <a:ea typeface="+mn-ea"/>
                <a:cs typeface="+mn-cs"/>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ea typeface="+mn-ea"/>
                <a:cs typeface="+mn-cs"/>
              </a:defRPr>
            </a:lvl1pPr>
          </a:lstStyle>
          <a:p>
            <a:pPr>
              <a:defRPr/>
            </a:pPr>
            <a:fld id="{0E6A8726-CB90-4711-B55B-BBD2B581D574}" type="slidenum">
              <a:rPr lang="en-US"/>
              <a:pPr>
                <a:defRPr/>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228600"/>
            <a:ext cx="8382000" cy="533400"/>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381000" y="1295400"/>
            <a:ext cx="4114800" cy="48768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95400"/>
            <a:ext cx="4114800" cy="48768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xmlns="" val="473307671"/>
      </p:ext>
    </p:extLst>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Slide Number Placeholder 5"/>
          <p:cNvSpPr>
            <a:spLocks noGrp="1"/>
          </p:cNvSpPr>
          <p:nvPr>
            <p:ph type="sldNum" sz="quarter" idx="10"/>
          </p:nvPr>
        </p:nvSpPr>
        <p:spPr>
          <a:xfrm>
            <a:off x="6553200" y="6356350"/>
            <a:ext cx="2133600" cy="365125"/>
          </a:xfrm>
          <a:prstGeom prst="rect">
            <a:avLst/>
          </a:prstGeom>
        </p:spPr>
        <p:txBody>
          <a:bodyPr/>
          <a:lstStyle>
            <a:lvl1pPr fontAlgn="auto">
              <a:spcBef>
                <a:spcPts val="0"/>
              </a:spcBef>
              <a:spcAft>
                <a:spcPts val="0"/>
              </a:spcAft>
              <a:defRPr>
                <a:latin typeface="+mn-lt"/>
                <a:ea typeface="+mn-ea"/>
                <a:cs typeface="+mn-cs"/>
              </a:defRPr>
            </a:lvl1pPr>
          </a:lstStyle>
          <a:p>
            <a:pPr>
              <a:defRPr/>
            </a:pPr>
            <a:fld id="{72BFF2EB-393C-459F-A136-E3E4802981E8}" type="slidenum">
              <a:rPr lang="en-US"/>
              <a:pPr>
                <a:defRPr/>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5.png"/><Relationship Id="rId4" Type="http://schemas.openxmlformats.org/officeDocument/2006/relationships/slideLayout" Target="../slideLayouts/slideLayout4.xml"/><Relationship Id="rId9" Type="http://schemas.openxmlformats.org/officeDocument/2006/relationships/image" Target="../media/image4.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8"/>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37067" y="121024"/>
            <a:ext cx="8686799" cy="979644"/>
          </a:xfrm>
          <a:prstGeom prst="rect">
            <a:avLst/>
          </a:prstGeom>
        </p:spPr>
        <p:txBody>
          <a:bodyPr vert="horz" lIns="91440" tIns="45720" rIns="91440" bIns="45720" rtlCol="0" anchor="ctr" anchorCtr="0">
            <a:normAutofit/>
          </a:bodyPr>
          <a:lstStyle/>
          <a:p>
            <a:r>
              <a:rPr lang="en-US" dirty="0" smtClean="0"/>
              <a:t>Click to edit Master title style</a:t>
            </a:r>
            <a:endParaRPr dirty="0"/>
          </a:p>
        </p:txBody>
      </p:sp>
      <p:sp>
        <p:nvSpPr>
          <p:cNvPr id="3" name="Text Placeholder 2"/>
          <p:cNvSpPr>
            <a:spLocks noGrp="1"/>
          </p:cNvSpPr>
          <p:nvPr>
            <p:ph type="body" idx="1"/>
          </p:nvPr>
        </p:nvSpPr>
        <p:spPr>
          <a:xfrm>
            <a:off x="685800" y="1388534"/>
            <a:ext cx="7770813" cy="473763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dirty="0"/>
          </a:p>
        </p:txBody>
      </p:sp>
      <p:sp>
        <p:nvSpPr>
          <p:cNvPr id="4" name="Date Placeholder 3"/>
          <p:cNvSpPr>
            <a:spLocks noGrp="1"/>
          </p:cNvSpPr>
          <p:nvPr>
            <p:ph type="dt" sz="half" idx="2"/>
          </p:nvPr>
        </p:nvSpPr>
        <p:spPr>
          <a:xfrm>
            <a:off x="6689169" y="6356350"/>
            <a:ext cx="1074768" cy="365125"/>
          </a:xfrm>
          <a:prstGeom prst="rect">
            <a:avLst/>
          </a:prstGeom>
        </p:spPr>
        <p:txBody>
          <a:bodyPr vert="horz" lIns="91440" tIns="45720" rIns="91440" bIns="45720" rtlCol="0" anchor="ctr"/>
          <a:lstStyle>
            <a:lvl1pPr algn="r">
              <a:defRPr sz="1200">
                <a:solidFill>
                  <a:schemeClr val="tx1">
                    <a:lumMod val="65000"/>
                  </a:schemeClr>
                </a:solidFill>
                <a:effectLst/>
              </a:defRPr>
            </a:lvl1pPr>
          </a:lstStyle>
          <a:p>
            <a:fld id="{621681F5-0EDB-7345-8D4C-1E68D0AD8731}" type="datetimeFigureOut">
              <a:rPr lang="en-US" smtClean="0"/>
              <a:pPr/>
              <a:t>11/17/2015</a:t>
            </a:fld>
            <a:endParaRPr lang="en-US" dirty="0"/>
          </a:p>
        </p:txBody>
      </p:sp>
      <p:sp>
        <p:nvSpPr>
          <p:cNvPr id="5" name="Footer Placeholder 4"/>
          <p:cNvSpPr>
            <a:spLocks noGrp="1"/>
          </p:cNvSpPr>
          <p:nvPr>
            <p:ph type="ftr" sz="quarter" idx="3"/>
          </p:nvPr>
        </p:nvSpPr>
        <p:spPr>
          <a:xfrm>
            <a:off x="354105" y="6356350"/>
            <a:ext cx="2895600" cy="365125"/>
          </a:xfrm>
          <a:prstGeom prst="rect">
            <a:avLst/>
          </a:prstGeom>
        </p:spPr>
        <p:txBody>
          <a:bodyPr vert="horz" lIns="91440" tIns="45720" rIns="91440" bIns="45720" rtlCol="0" anchor="ctr"/>
          <a:lstStyle>
            <a:lvl1pPr algn="l">
              <a:defRPr sz="1200">
                <a:solidFill>
                  <a:schemeClr val="tx1">
                    <a:lumMod val="65000"/>
                  </a:schemeClr>
                </a:solidFill>
                <a:effectLst/>
              </a:defRPr>
            </a:lvl1pPr>
          </a:lstStyle>
          <a:p>
            <a:endParaRPr lang="en-US" dirty="0"/>
          </a:p>
        </p:txBody>
      </p:sp>
      <p:sp>
        <p:nvSpPr>
          <p:cNvPr id="6" name="Slide Number Placeholder 5"/>
          <p:cNvSpPr>
            <a:spLocks noGrp="1"/>
          </p:cNvSpPr>
          <p:nvPr>
            <p:ph type="sldNum" sz="quarter" idx="4"/>
          </p:nvPr>
        </p:nvSpPr>
        <p:spPr>
          <a:xfrm>
            <a:off x="8189916" y="6356350"/>
            <a:ext cx="685800" cy="365125"/>
          </a:xfrm>
          <a:prstGeom prst="rect">
            <a:avLst/>
          </a:prstGeom>
        </p:spPr>
        <p:txBody>
          <a:bodyPr vert="horz" lIns="91440" tIns="45720" rIns="91440" bIns="45720" rtlCol="0" anchor="ctr"/>
          <a:lstStyle>
            <a:lvl1pPr algn="ctr">
              <a:defRPr sz="1200">
                <a:solidFill>
                  <a:schemeClr val="tx1">
                    <a:lumMod val="65000"/>
                  </a:schemeClr>
                </a:solidFill>
                <a:effectLst/>
              </a:defRPr>
            </a:lvl1pPr>
          </a:lstStyle>
          <a:p>
            <a:fld id="{023A92C5-741B-CF46-944C-D7F8E7A488FA}" type="slidenum">
              <a:rPr lang="en-US" smtClean="0"/>
              <a:pPr/>
              <a:t>‹#›</a:t>
            </a:fld>
            <a:endParaRPr lang="en-US"/>
          </a:p>
        </p:txBody>
      </p:sp>
      <p:pic>
        <p:nvPicPr>
          <p:cNvPr id="7" name="Picture 6" descr="gold_text_page.jpg"/>
          <p:cNvPicPr>
            <a:picLocks noChangeAspect="1"/>
          </p:cNvPicPr>
          <p:nvPr userDrawn="1"/>
        </p:nvPicPr>
        <p:blipFill>
          <a:blip r:embed="rId9">
            <a:extLst>
              <a:ext uri="{28A0092B-C50C-407E-A947-70E740481C1C}">
                <a14:useLocalDpi xmlns:a14="http://schemas.microsoft.com/office/drawing/2010/main" xmlns="" val="0"/>
              </a:ext>
            </a:extLst>
          </a:blip>
          <a:stretch>
            <a:fillRect/>
          </a:stretch>
        </p:blipFill>
        <p:spPr>
          <a:xfrm>
            <a:off x="0" y="0"/>
            <a:ext cx="9144000" cy="6858000"/>
          </a:xfrm>
          <a:prstGeom prst="rect">
            <a:avLst/>
          </a:prstGeom>
        </p:spPr>
      </p:pic>
    </p:spTree>
  </p:cSld>
  <p:clrMap bg1="dk1" tx1="lt1" bg2="dk2" tx2="lt2" accent1="accent1" accent2="accent2" accent3="accent3" accent4="accent4" accent5="accent5" accent6="accent6" hlink="hlink" folHlink="folHlink"/>
  <p:sldLayoutIdLst>
    <p:sldLayoutId id="2147484246" r:id="rId1"/>
    <p:sldLayoutId id="2147484252" r:id="rId2"/>
    <p:sldLayoutId id="2147484258" r:id="rId3"/>
    <p:sldLayoutId id="2147484259" r:id="rId4"/>
    <p:sldLayoutId id="2147484260" r:id="rId5"/>
    <p:sldLayoutId id="2147484261" r:id="rId6"/>
  </p:sldLayoutIdLst>
  <p:timing>
    <p:tnLst>
      <p:par>
        <p:cTn id="1" dur="indefinite" restart="never" nodeType="tmRoot"/>
      </p:par>
    </p:tnLst>
  </p:timing>
  <p:txStyles>
    <p:titleStyle>
      <a:lvl1pPr algn="ctr" defTabSz="914400" rtl="0" eaLnBrk="1" latinLnBrk="0" hangingPunct="1">
        <a:spcBef>
          <a:spcPct val="0"/>
        </a:spcBef>
        <a:buNone/>
        <a:defRPr sz="4800" b="1" i="0" kern="1200">
          <a:solidFill>
            <a:schemeClr val="tx1"/>
          </a:solidFill>
          <a:effectLst>
            <a:glow rad="63500">
              <a:srgbClr val="204922">
                <a:alpha val="45000"/>
              </a:srgbClr>
            </a:glow>
          </a:effectLst>
          <a:latin typeface="+mj-lt"/>
          <a:ea typeface="+mj-ea"/>
          <a:cs typeface="+mj-cs"/>
        </a:defRPr>
      </a:lvl1pPr>
    </p:titleStyle>
    <p:bodyStyle>
      <a:lvl1pPr marL="342900" indent="-342900" algn="l" defTabSz="914400" rtl="0" eaLnBrk="1" latinLnBrk="0" hangingPunct="1">
        <a:spcBef>
          <a:spcPts val="2000"/>
        </a:spcBef>
        <a:buFont typeface="Arial"/>
        <a:buChar char="•"/>
        <a:defRPr sz="2200" b="0" i="0" kern="1200">
          <a:solidFill>
            <a:schemeClr val="bg1"/>
          </a:solidFill>
          <a:effectLst/>
          <a:latin typeface="+mn-lt"/>
          <a:ea typeface="+mn-ea"/>
          <a:cs typeface="+mn-cs"/>
        </a:defRPr>
      </a:lvl1pPr>
      <a:lvl2pPr marL="685800" indent="-336550" algn="l" defTabSz="914400" rtl="0" eaLnBrk="1" latinLnBrk="0" hangingPunct="1">
        <a:spcBef>
          <a:spcPts val="600"/>
        </a:spcBef>
        <a:buFont typeface="Arial"/>
        <a:buChar char="•"/>
        <a:defRPr sz="2000" b="0" i="0" kern="1200">
          <a:solidFill>
            <a:schemeClr val="bg1"/>
          </a:solidFill>
          <a:effectLst/>
          <a:latin typeface="+mn-lt"/>
          <a:ea typeface="+mn-ea"/>
          <a:cs typeface="+mn-cs"/>
        </a:defRPr>
      </a:lvl2pPr>
      <a:lvl3pPr marL="1035050" indent="-349250" algn="l" defTabSz="914400" rtl="0" eaLnBrk="1" latinLnBrk="0" hangingPunct="1">
        <a:spcBef>
          <a:spcPts val="600"/>
        </a:spcBef>
        <a:buFont typeface="Arial"/>
        <a:buChar char="•"/>
        <a:defRPr sz="1800" b="0" i="0" kern="1200">
          <a:solidFill>
            <a:schemeClr val="bg1"/>
          </a:solidFill>
          <a:effectLst/>
          <a:latin typeface="+mn-lt"/>
          <a:ea typeface="+mn-ea"/>
          <a:cs typeface="+mn-cs"/>
        </a:defRPr>
      </a:lvl3pPr>
      <a:lvl4pPr marL="1371600" indent="-336550" algn="l" defTabSz="914400" rtl="0" eaLnBrk="1" latinLnBrk="0" hangingPunct="1">
        <a:spcBef>
          <a:spcPts val="600"/>
        </a:spcBef>
        <a:buFont typeface="Arial"/>
        <a:buChar char="•"/>
        <a:defRPr sz="1800" b="0" i="0" kern="1200">
          <a:solidFill>
            <a:schemeClr val="bg1"/>
          </a:solidFill>
          <a:effectLst/>
          <a:latin typeface="+mn-lt"/>
          <a:ea typeface="+mn-ea"/>
          <a:cs typeface="+mn-cs"/>
        </a:defRPr>
      </a:lvl4pPr>
      <a:lvl5pPr marL="1720850" indent="-349250" algn="l" defTabSz="914400" rtl="0" eaLnBrk="1" latinLnBrk="0" hangingPunct="1">
        <a:spcBef>
          <a:spcPts val="600"/>
        </a:spcBef>
        <a:buFont typeface="Arial"/>
        <a:buChar char="•"/>
        <a:defRPr sz="1800" b="0" i="0" kern="1200">
          <a:solidFill>
            <a:schemeClr val="bg1"/>
          </a:solidFill>
          <a:effectLst/>
          <a:latin typeface="+mn-lt"/>
          <a:ea typeface="+mn-ea"/>
          <a:cs typeface="+mn-cs"/>
        </a:defRPr>
      </a:lvl5pPr>
      <a:lvl6pPr marL="2055813" indent="-336550" algn="l" defTabSz="914400" rtl="0" eaLnBrk="1" latinLnBrk="0" hangingPunct="1">
        <a:spcBef>
          <a:spcPct val="20000"/>
        </a:spcBef>
        <a:buFontTx/>
        <a:buBlip>
          <a:blip r:embed="rId10"/>
        </a:buBlip>
        <a:defRPr lang="en-US" sz="1800" kern="1200" dirty="0" smtClean="0">
          <a:solidFill>
            <a:schemeClr val="tx1"/>
          </a:solidFill>
          <a:effectLst>
            <a:outerShdw blurRad="50800" dist="50800" dir="5400000" sx="101000" sy="101000" algn="t" rotWithShape="0">
              <a:prstClr val="black">
                <a:alpha val="40000"/>
              </a:prstClr>
            </a:outerShdw>
          </a:effectLst>
          <a:latin typeface="+mn-lt"/>
          <a:ea typeface="+mn-ea"/>
          <a:cs typeface="+mn-cs"/>
        </a:defRPr>
      </a:lvl6pPr>
      <a:lvl7pPr marL="2398713" indent="-336550" algn="l" defTabSz="914400" rtl="0" eaLnBrk="1" latinLnBrk="0" hangingPunct="1">
        <a:spcBef>
          <a:spcPct val="20000"/>
        </a:spcBef>
        <a:buFontTx/>
        <a:buBlip>
          <a:blip r:embed="rId10"/>
        </a:buBlip>
        <a:defRPr lang="en-US" sz="1800" kern="1200" dirty="0" smtClean="0">
          <a:solidFill>
            <a:schemeClr val="tx1"/>
          </a:solidFill>
          <a:effectLst>
            <a:outerShdw blurRad="50800" dist="50800" dir="5400000" sx="101000" sy="101000" algn="t" rotWithShape="0">
              <a:prstClr val="black">
                <a:alpha val="40000"/>
              </a:prstClr>
            </a:outerShdw>
          </a:effectLst>
          <a:latin typeface="+mn-lt"/>
          <a:ea typeface="+mn-ea"/>
          <a:cs typeface="+mn-cs"/>
        </a:defRPr>
      </a:lvl7pPr>
      <a:lvl8pPr marL="2743200" indent="-336550" algn="l" defTabSz="914400" rtl="0" eaLnBrk="1" latinLnBrk="0" hangingPunct="1">
        <a:spcBef>
          <a:spcPct val="20000"/>
        </a:spcBef>
        <a:buFontTx/>
        <a:buBlip>
          <a:blip r:embed="rId10"/>
        </a:buBlip>
        <a:defRPr lang="en-US" sz="1800" kern="1200" dirty="0" smtClean="0">
          <a:solidFill>
            <a:schemeClr val="tx1"/>
          </a:solidFill>
          <a:effectLst>
            <a:outerShdw blurRad="50800" dist="50800" dir="5400000" sx="101000" sy="101000" algn="t" rotWithShape="0">
              <a:prstClr val="black">
                <a:alpha val="40000"/>
              </a:prstClr>
            </a:outerShdw>
          </a:effectLst>
          <a:latin typeface="+mn-lt"/>
          <a:ea typeface="+mn-ea"/>
          <a:cs typeface="+mn-cs"/>
        </a:defRPr>
      </a:lvl8pPr>
      <a:lvl9pPr marL="3087688" indent="-336550" algn="l" defTabSz="914400" rtl="0" eaLnBrk="1" latinLnBrk="0" hangingPunct="1">
        <a:spcBef>
          <a:spcPct val="20000"/>
        </a:spcBef>
        <a:buFontTx/>
        <a:buBlip>
          <a:blip r:embed="rId10"/>
        </a:buBlip>
        <a:defRPr lang="en-US" sz="1800" kern="1200" dirty="0">
          <a:solidFill>
            <a:schemeClr val="tx1"/>
          </a:solidFill>
          <a:effectLst>
            <a:outerShdw blurRad="50800" dist="50800" dir="5400000" sx="101000" sy="101000" algn="t" rotWithShape="0">
              <a:prstClr val="black">
                <a:alpha val="40000"/>
              </a:prstClr>
            </a:outerShdw>
          </a:effectLst>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13.gif"/><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image" Target="../media/image14.jpeg"/><Relationship Id="rId1" Type="http://schemas.openxmlformats.org/officeDocument/2006/relationships/slideLayout" Target="../slideLayouts/slideLayout4.xml"/><Relationship Id="rId4" Type="http://schemas.openxmlformats.org/officeDocument/2006/relationships/hyperlink" Target="http://www.youtube.com/watch?v=tnUjTHB1lvM"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4.xml"/><Relationship Id="rId4" Type="http://schemas.openxmlformats.org/officeDocument/2006/relationships/image" Target="../media/image18.jpeg"/></Relationships>
</file>

<file path=ppt/slides/_rels/slide13.xml.rels><?xml version="1.0" encoding="UTF-8" standalone="yes"?>
<Relationships xmlns="http://schemas.openxmlformats.org/package/2006/relationships"><Relationship Id="rId3" Type="http://schemas.openxmlformats.org/officeDocument/2006/relationships/hyperlink" Target="http://www.bbc.com/news/magazine-29631332" TargetMode="External"/><Relationship Id="rId2" Type="http://schemas.openxmlformats.org/officeDocument/2006/relationships/image" Target="../media/image19.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1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4.xml"/><Relationship Id="rId5" Type="http://schemas.openxmlformats.org/officeDocument/2006/relationships/image" Target="../media/image26.jpeg"/><Relationship Id="rId4" Type="http://schemas.openxmlformats.org/officeDocument/2006/relationships/image" Target="../media/image25.jpeg"/></Relationships>
</file>

<file path=ppt/slides/_rels/slide1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4.xml"/><Relationship Id="rId4" Type="http://schemas.openxmlformats.org/officeDocument/2006/relationships/image" Target="../media/image32.jpeg"/></Relationships>
</file>

<file path=ppt/slides/_rels/slide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png"/><Relationship Id="rId1" Type="http://schemas.openxmlformats.org/officeDocument/2006/relationships/slideLayout" Target="../slideLayouts/slideLayout4.xml"/><Relationship Id="rId4" Type="http://schemas.openxmlformats.org/officeDocument/2006/relationships/image" Target="../media/image35.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gif"/><Relationship Id="rId1" Type="http://schemas.openxmlformats.org/officeDocument/2006/relationships/slideLayout" Target="../slideLayouts/slideLayout1.xml"/><Relationship Id="rId4" Type="http://schemas.openxmlformats.org/officeDocument/2006/relationships/image" Target="../media/image42.jpeg"/></Relationships>
</file>

<file path=ppt/slides/_rels/slide2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46.gif"/><Relationship Id="rId2" Type="http://schemas.openxmlformats.org/officeDocument/2006/relationships/image" Target="../media/image45.jpe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1.xml"/><Relationship Id="rId4" Type="http://schemas.openxmlformats.org/officeDocument/2006/relationships/image" Target="../media/image57.jpeg"/></Relationships>
</file>

<file path=ppt/slides/_rels/slide41.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1.xml"/><Relationship Id="rId4" Type="http://schemas.openxmlformats.org/officeDocument/2006/relationships/image" Target="../media/image63.jpeg"/></Relationships>
</file>

<file path=ppt/slides/_rels/slide44.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1.xml"/><Relationship Id="rId4" Type="http://schemas.openxmlformats.org/officeDocument/2006/relationships/image" Target="../media/image67.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69.emf"/><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1.xml"/><Relationship Id="rId6" Type="http://schemas.openxmlformats.org/officeDocument/2006/relationships/image" Target="../media/image74.jpeg"/><Relationship Id="rId5" Type="http://schemas.openxmlformats.org/officeDocument/2006/relationships/image" Target="../media/image73.jpeg"/><Relationship Id="rId4" Type="http://schemas.openxmlformats.org/officeDocument/2006/relationships/image" Target="../media/image72.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hyperlink" Target="http://www.skepicalscience.com/" TargetMode="External"/><Relationship Id="rId2" Type="http://schemas.openxmlformats.org/officeDocument/2006/relationships/image" Target="../media/image78.jpeg"/><Relationship Id="rId1" Type="http://schemas.openxmlformats.org/officeDocument/2006/relationships/slideLayout" Target="../slideLayouts/slideLayout4.xml"/><Relationship Id="rId4" Type="http://schemas.openxmlformats.org/officeDocument/2006/relationships/hyperlink" Target="http://www.telegraph.co.uk/" TargetMode="External"/></Relationships>
</file>

<file path=ppt/slides/_rels/slide57.xml.rels><?xml version="1.0" encoding="UTF-8" standalone="yes"?>
<Relationships xmlns="http://schemas.openxmlformats.org/package/2006/relationships"><Relationship Id="rId2" Type="http://schemas.openxmlformats.org/officeDocument/2006/relationships/image" Target="../media/image79.gif"/><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hyperlink" Target="http://www.theguardian.com/"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nd_globe.jp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xmlns="" val="127393824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80110" y="274638"/>
            <a:ext cx="7372350" cy="792162"/>
          </a:xfrm>
        </p:spPr>
        <p:txBody>
          <a:bodyPr>
            <a:normAutofit/>
          </a:bodyPr>
          <a:lstStyle/>
          <a:p>
            <a:r>
              <a:rPr lang="en-US" sz="3600" dirty="0" smtClean="0">
                <a:solidFill>
                  <a:schemeClr val="bg1"/>
                </a:solidFill>
              </a:rPr>
              <a:t>Electronic Waste Laws</a:t>
            </a:r>
            <a:endParaRPr lang="en-US" sz="3600" dirty="0">
              <a:solidFill>
                <a:schemeClr val="bg1"/>
              </a:solidFill>
            </a:endParaRPr>
          </a:p>
        </p:txBody>
      </p:sp>
      <p:pic>
        <p:nvPicPr>
          <p:cNvPr id="7" name="Content Placeholder 6"/>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1268730" y="1163089"/>
            <a:ext cx="6606540" cy="4804758"/>
          </a:xfrm>
        </p:spPr>
      </p:pic>
      <p:sp>
        <p:nvSpPr>
          <p:cNvPr id="2" name="TextBox 1"/>
          <p:cNvSpPr txBox="1"/>
          <p:nvPr/>
        </p:nvSpPr>
        <p:spPr>
          <a:xfrm>
            <a:off x="510096" y="2308860"/>
            <a:ext cx="400110" cy="3108269"/>
          </a:xfrm>
          <a:prstGeom prst="rect">
            <a:avLst/>
          </a:prstGeom>
          <a:noFill/>
        </p:spPr>
        <p:txBody>
          <a:bodyPr vert="vert270" wrap="square" rtlCol="0">
            <a:spAutoFit/>
          </a:bodyPr>
          <a:lstStyle/>
          <a:p>
            <a:r>
              <a:rPr lang="en-US" sz="1400" i="1" dirty="0" smtClean="0">
                <a:effectLst>
                  <a:outerShdw blurRad="38100" dist="38100" dir="2700000" algn="tl">
                    <a:srgbClr val="000000">
                      <a:alpha val="43137"/>
                    </a:srgbClr>
                  </a:outerShdw>
                </a:effectLst>
              </a:rPr>
              <a:t>Source</a:t>
            </a:r>
            <a:r>
              <a:rPr lang="en-US" sz="1400" i="1" dirty="0">
                <a:effectLst>
                  <a:outerShdw blurRad="38100" dist="38100" dir="2700000" algn="tl">
                    <a:srgbClr val="000000">
                      <a:alpha val="43137"/>
                    </a:srgbClr>
                  </a:outerShdw>
                </a:effectLst>
              </a:rPr>
              <a:t>: electronicstakeback.com</a:t>
            </a:r>
          </a:p>
        </p:txBody>
      </p:sp>
    </p:spTree>
    <p:extLst>
      <p:ext uri="{BB962C8B-B14F-4D97-AF65-F5344CB8AC3E}">
        <p14:creationId xmlns:p14="http://schemas.microsoft.com/office/powerpoint/2010/main" xmlns="" val="31921867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8610600" cy="868362"/>
          </a:xfrm>
        </p:spPr>
        <p:txBody>
          <a:bodyPr>
            <a:normAutofit/>
            <a:scene3d>
              <a:camera prst="orthographicFront"/>
              <a:lightRig rig="balanced" dir="t">
                <a:rot lat="0" lon="0" rev="2100000"/>
              </a:lightRig>
            </a:scene3d>
            <a:sp3d extrusionH="57150" prstMaterial="metal">
              <a:bevelT w="38100" h="25400"/>
              <a:contourClr>
                <a:schemeClr val="bg2"/>
              </a:contourClr>
            </a:sp3d>
          </a:bodyPr>
          <a:lstStyle/>
          <a:p>
            <a:r>
              <a:rPr lang="en-US" sz="3600" dirty="0" smtClean="0">
                <a:ln w="50800"/>
                <a:solidFill>
                  <a:schemeClr val="bg1">
                    <a:shade val="50000"/>
                  </a:schemeClr>
                </a:solidFill>
                <a:effectLst/>
              </a:rPr>
              <a:t>Plastic Garbage Patches</a:t>
            </a:r>
            <a:endParaRPr lang="en-US" sz="3600" dirty="0">
              <a:ln w="50800"/>
              <a:solidFill>
                <a:schemeClr val="bg1">
                  <a:shade val="50000"/>
                </a:schemeClr>
              </a:solidFill>
              <a:effectLst/>
            </a:endParaRPr>
          </a:p>
        </p:txBody>
      </p:sp>
      <p:pic>
        <p:nvPicPr>
          <p:cNvPr id="8" name="Content Placeholder 7"/>
          <p:cNvPicPr>
            <a:picLocks noGrp="1" noChangeAspect="1"/>
          </p:cNvPicPr>
          <p:nvPr>
            <p:ph sz="half" idx="1"/>
          </p:nvPr>
        </p:nvPicPr>
        <p:blipFill>
          <a:blip r:embed="rId2" cstate="print">
            <a:extLst>
              <a:ext uri="{28A0092B-C50C-407E-A947-70E740481C1C}">
                <a14:useLocalDpi xmlns:a14="http://schemas.microsoft.com/office/drawing/2010/main" xmlns="" val="0"/>
              </a:ext>
            </a:extLst>
          </a:blip>
          <a:stretch>
            <a:fillRect/>
          </a:stretch>
        </p:blipFill>
        <p:spPr>
          <a:xfrm>
            <a:off x="-5" y="1315572"/>
            <a:ext cx="4341745" cy="3413457"/>
          </a:xfrm>
          <a:prstGeom prst="rect">
            <a:avLst/>
          </a:prstGeom>
          <a:ln>
            <a:noFill/>
          </a:ln>
          <a:effectLst>
            <a:softEdge rad="112500"/>
          </a:effectLst>
        </p:spPr>
      </p:pic>
      <p:pic>
        <p:nvPicPr>
          <p:cNvPr id="6" name="Content Placeholder 5"/>
          <p:cNvPicPr>
            <a:picLocks noGrp="1" noChangeAspect="1"/>
          </p:cNvPicPr>
          <p:nvPr>
            <p:ph sz="half" idx="2"/>
          </p:nvPr>
        </p:nvPicPr>
        <p:blipFill>
          <a:blip r:embed="rId3" cstate="print">
            <a:extLst>
              <a:ext uri="{28A0092B-C50C-407E-A947-70E740481C1C}">
                <a14:useLocalDpi xmlns:a14="http://schemas.microsoft.com/office/drawing/2010/main" xmlns="" val="0"/>
              </a:ext>
            </a:extLst>
          </a:blip>
          <a:stretch>
            <a:fillRect/>
          </a:stretch>
        </p:blipFill>
        <p:spPr>
          <a:xfrm>
            <a:off x="4351336" y="1047540"/>
            <a:ext cx="4797902" cy="3834289"/>
          </a:xfrm>
        </p:spPr>
      </p:pic>
      <p:sp>
        <p:nvSpPr>
          <p:cNvPr id="7" name="TextBox 6"/>
          <p:cNvSpPr txBox="1"/>
          <p:nvPr/>
        </p:nvSpPr>
        <p:spPr>
          <a:xfrm>
            <a:off x="4581393" y="3886200"/>
            <a:ext cx="1847193" cy="276999"/>
          </a:xfrm>
          <a:prstGeom prst="rect">
            <a:avLst/>
          </a:prstGeom>
          <a:noFill/>
        </p:spPr>
        <p:txBody>
          <a:bodyPr wrap="square" rtlCol="0">
            <a:spAutoFit/>
          </a:bodyPr>
          <a:lstStyle/>
          <a:p>
            <a:r>
              <a:rPr lang="en-US" sz="1200" i="1" dirty="0" smtClean="0"/>
              <a:t>Image: scoopit.com</a:t>
            </a:r>
            <a:endParaRPr lang="en-US" sz="1200" i="1" dirty="0"/>
          </a:p>
        </p:txBody>
      </p:sp>
      <p:sp>
        <p:nvSpPr>
          <p:cNvPr id="9" name="TextBox 8"/>
          <p:cNvSpPr txBox="1"/>
          <p:nvPr/>
        </p:nvSpPr>
        <p:spPr>
          <a:xfrm>
            <a:off x="510540" y="1485900"/>
            <a:ext cx="2133600" cy="276999"/>
          </a:xfrm>
          <a:prstGeom prst="rect">
            <a:avLst/>
          </a:prstGeom>
          <a:noFill/>
        </p:spPr>
        <p:txBody>
          <a:bodyPr wrap="square" rtlCol="0">
            <a:spAutoFit/>
          </a:bodyPr>
          <a:lstStyle/>
          <a:p>
            <a:r>
              <a:rPr lang="en-US" sz="1200" i="1" dirty="0" smtClean="0"/>
              <a:t>Photo: westhawaiitoday.com</a:t>
            </a:r>
            <a:endParaRPr lang="en-US" sz="1200" i="1" dirty="0"/>
          </a:p>
        </p:txBody>
      </p:sp>
      <p:sp>
        <p:nvSpPr>
          <p:cNvPr id="10" name="TextBox 9"/>
          <p:cNvSpPr txBox="1"/>
          <p:nvPr/>
        </p:nvSpPr>
        <p:spPr>
          <a:xfrm>
            <a:off x="1331463" y="4881830"/>
            <a:ext cx="6303777" cy="1015663"/>
          </a:xfrm>
          <a:prstGeom prst="rect">
            <a:avLst/>
          </a:prstGeom>
        </p:spPr>
        <p:style>
          <a:lnRef idx="0">
            <a:schemeClr val="accent1"/>
          </a:lnRef>
          <a:fillRef idx="1002">
            <a:schemeClr val="lt2"/>
          </a:fillRef>
          <a:effectRef idx="3">
            <a:schemeClr val="accent1"/>
          </a:effectRef>
          <a:fontRef idx="minor">
            <a:schemeClr val="lt1"/>
          </a:fontRef>
        </p:style>
        <p:txBody>
          <a:bodyPr wrap="square" rtlCol="0">
            <a:spAutoFit/>
          </a:bodyPr>
          <a:lstStyle/>
          <a:p>
            <a:pPr marL="285750" indent="-285750">
              <a:buFont typeface="Arial" pitchFamily="34" charset="0"/>
              <a:buChar char="•"/>
            </a:pPr>
            <a:r>
              <a:rPr lang="en-US" sz="2000" dirty="0" smtClean="0">
                <a:solidFill>
                  <a:schemeClr val="bg1"/>
                </a:solidFill>
              </a:rPr>
              <a:t>Eleven large gyres on Earth’s oceans</a:t>
            </a:r>
          </a:p>
          <a:p>
            <a:pPr marL="285750" indent="-285750">
              <a:buFont typeface="Arial" pitchFamily="34" charset="0"/>
              <a:buChar char="•"/>
            </a:pPr>
            <a:r>
              <a:rPr lang="en-US" sz="2000" dirty="0" smtClean="0">
                <a:solidFill>
                  <a:schemeClr val="bg1"/>
                </a:solidFill>
              </a:rPr>
              <a:t>Pacific gyre: estimated to be twice the size of Texas</a:t>
            </a:r>
          </a:p>
          <a:p>
            <a:pPr marL="285750" indent="-285750">
              <a:buFont typeface="Arial" pitchFamily="34" charset="0"/>
              <a:buChar char="•"/>
            </a:pPr>
            <a:r>
              <a:rPr lang="en-US" sz="2000" dirty="0" smtClean="0">
                <a:solidFill>
                  <a:schemeClr val="bg1"/>
                </a:solidFill>
              </a:rPr>
              <a:t>15 feet deep on average, depths up to 90 feet</a:t>
            </a:r>
          </a:p>
        </p:txBody>
      </p:sp>
      <p:sp>
        <p:nvSpPr>
          <p:cNvPr id="11" name="TextBox 10"/>
          <p:cNvSpPr txBox="1"/>
          <p:nvPr/>
        </p:nvSpPr>
        <p:spPr>
          <a:xfrm>
            <a:off x="279400" y="1047540"/>
            <a:ext cx="3505200" cy="276999"/>
          </a:xfrm>
          <a:prstGeom prst="rect">
            <a:avLst/>
          </a:prstGeom>
          <a:noFill/>
        </p:spPr>
        <p:txBody>
          <a:bodyPr wrap="square" rtlCol="0">
            <a:spAutoFit/>
          </a:bodyPr>
          <a:lstStyle/>
          <a:p>
            <a:r>
              <a:rPr lang="en-US" sz="1200" dirty="0">
                <a:hlinkClick r:id="rId4"/>
              </a:rPr>
              <a:t>http://</a:t>
            </a:r>
            <a:r>
              <a:rPr lang="en-US" sz="1200" dirty="0" smtClean="0">
                <a:hlinkClick r:id="rId4"/>
              </a:rPr>
              <a:t>www.youtube.com/watch?v=tnUjTHB1lvM</a:t>
            </a:r>
            <a:r>
              <a:rPr lang="en-US" sz="1200" dirty="0" smtClean="0"/>
              <a:t> </a:t>
            </a:r>
            <a:endParaRPr lang="en-US" sz="1200" dirty="0"/>
          </a:p>
        </p:txBody>
      </p:sp>
    </p:spTree>
    <p:extLst>
      <p:ext uri="{BB962C8B-B14F-4D97-AF65-F5344CB8AC3E}">
        <p14:creationId xmlns:p14="http://schemas.microsoft.com/office/powerpoint/2010/main" xmlns="" val="1796682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sz="half" idx="1"/>
          </p:nvPr>
        </p:nvPicPr>
        <p:blipFill>
          <a:blip r:embed="rId2" cstate="print">
            <a:extLst>
              <a:ext uri="{28A0092B-C50C-407E-A947-70E740481C1C}">
                <a14:useLocalDpi xmlns:a14="http://schemas.microsoft.com/office/drawing/2010/main" xmlns="" val="0"/>
              </a:ext>
            </a:extLst>
          </a:blip>
          <a:stretch>
            <a:fillRect/>
          </a:stretch>
        </p:blipFill>
        <p:spPr>
          <a:xfrm>
            <a:off x="236220" y="190500"/>
            <a:ext cx="5191125" cy="3383280"/>
          </a:xfrm>
          <a:prstGeom prst="rect">
            <a:avLst/>
          </a:prstGeom>
          <a:ln>
            <a:noFill/>
          </a:ln>
          <a:effectLst>
            <a:softEdge rad="112500"/>
          </a:effectLst>
        </p:spPr>
      </p:pic>
      <p:pic>
        <p:nvPicPr>
          <p:cNvPr id="7" name="Content Placeholder 6"/>
          <p:cNvPicPr>
            <a:picLocks noGrp="1" noChangeAspect="1"/>
          </p:cNvPicPr>
          <p:nvPr>
            <p:ph sz="half" idx="2"/>
          </p:nvPr>
        </p:nvPicPr>
        <p:blipFill>
          <a:blip r:embed="rId3" cstate="print">
            <a:extLst>
              <a:ext uri="{28A0092B-C50C-407E-A947-70E740481C1C}">
                <a14:useLocalDpi xmlns:a14="http://schemas.microsoft.com/office/drawing/2010/main" xmlns="" val="0"/>
              </a:ext>
            </a:extLst>
          </a:blip>
          <a:stretch>
            <a:fillRect/>
          </a:stretch>
        </p:blipFill>
        <p:spPr>
          <a:xfrm>
            <a:off x="4720590" y="3383281"/>
            <a:ext cx="3966210" cy="2623885"/>
          </a:xfrm>
          <a:prstGeom prst="rect">
            <a:avLst/>
          </a:prstGeom>
          <a:ln>
            <a:noFill/>
          </a:ln>
          <a:effectLst>
            <a:softEdge rad="112500"/>
          </a:effectLst>
        </p:spPr>
      </p:pic>
      <p:sp>
        <p:nvSpPr>
          <p:cNvPr id="6" name="TextBox 5"/>
          <p:cNvSpPr txBox="1"/>
          <p:nvPr/>
        </p:nvSpPr>
        <p:spPr>
          <a:xfrm>
            <a:off x="1466850" y="3552003"/>
            <a:ext cx="2209800" cy="307777"/>
          </a:xfrm>
          <a:prstGeom prst="rect">
            <a:avLst/>
          </a:prstGeom>
          <a:noFill/>
        </p:spPr>
        <p:txBody>
          <a:bodyPr wrap="square" rtlCol="0">
            <a:spAutoFit/>
          </a:bodyPr>
          <a:lstStyle/>
          <a:p>
            <a:r>
              <a:rPr lang="en-US" sz="1400" i="1" dirty="0" smtClean="0">
                <a:effectLst>
                  <a:outerShdw blurRad="38100" dist="38100" dir="2700000" algn="tl">
                    <a:srgbClr val="000000">
                      <a:alpha val="43137"/>
                    </a:srgbClr>
                  </a:outerShdw>
                </a:effectLst>
              </a:rPr>
              <a:t>Photo: ecology.com</a:t>
            </a:r>
            <a:endParaRPr lang="en-US" sz="1400" i="1" dirty="0">
              <a:effectLst>
                <a:outerShdw blurRad="38100" dist="38100" dir="2700000" algn="tl">
                  <a:srgbClr val="000000">
                    <a:alpha val="43137"/>
                  </a:srgbClr>
                </a:outerShdw>
              </a:effectLst>
            </a:endParaRPr>
          </a:p>
        </p:txBody>
      </p:sp>
      <p:sp>
        <p:nvSpPr>
          <p:cNvPr id="8" name="TextBox 7"/>
          <p:cNvSpPr txBox="1"/>
          <p:nvPr/>
        </p:nvSpPr>
        <p:spPr>
          <a:xfrm>
            <a:off x="1748790" y="5532120"/>
            <a:ext cx="2971800" cy="307777"/>
          </a:xfrm>
          <a:prstGeom prst="rect">
            <a:avLst/>
          </a:prstGeom>
          <a:noFill/>
        </p:spPr>
        <p:txBody>
          <a:bodyPr wrap="square" rtlCol="0">
            <a:spAutoFit/>
          </a:bodyPr>
          <a:lstStyle/>
          <a:p>
            <a:r>
              <a:rPr lang="en-US" sz="1400" i="1" dirty="0" smtClean="0">
                <a:effectLst>
                  <a:outerShdw blurRad="38100" dist="38100" dir="2700000" algn="tl">
                    <a:srgbClr val="000000">
                      <a:alpha val="43137"/>
                    </a:srgbClr>
                  </a:outerShdw>
                </a:effectLst>
              </a:rPr>
              <a:t>Photo: flashsparkle.blogspot.com</a:t>
            </a:r>
            <a:endParaRPr lang="en-US" sz="1400" i="1" dirty="0">
              <a:effectLst>
                <a:outerShdw blurRad="38100" dist="38100" dir="2700000" algn="tl">
                  <a:srgbClr val="000000">
                    <a:alpha val="43137"/>
                  </a:srgbClr>
                </a:outerShdw>
              </a:effectLst>
            </a:endParaRPr>
          </a:p>
        </p:txBody>
      </p:sp>
      <p:sp>
        <p:nvSpPr>
          <p:cNvPr id="9" name="TextBox 8"/>
          <p:cNvSpPr txBox="1"/>
          <p:nvPr/>
        </p:nvSpPr>
        <p:spPr>
          <a:xfrm>
            <a:off x="628650" y="4434453"/>
            <a:ext cx="3840480" cy="707886"/>
          </a:xfrm>
          <a:prstGeom prst="rect">
            <a:avLst/>
          </a:prstGeom>
        </p:spPr>
        <p:style>
          <a:lnRef idx="0">
            <a:schemeClr val="accent1"/>
          </a:lnRef>
          <a:fillRef idx="1002">
            <a:schemeClr val="lt1"/>
          </a:fillRef>
          <a:effectRef idx="3">
            <a:schemeClr val="accent1"/>
          </a:effectRef>
          <a:fontRef idx="minor">
            <a:schemeClr val="lt1"/>
          </a:fontRef>
        </p:style>
        <p:txBody>
          <a:bodyPr wrap="square" rtlCol="0">
            <a:spAutoFit/>
          </a:bodyPr>
          <a:lstStyle/>
          <a:p>
            <a:pPr marL="285750" indent="-285750" algn="ctr"/>
            <a:r>
              <a:rPr lang="en-US" sz="2000" dirty="0" smtClean="0">
                <a:solidFill>
                  <a:schemeClr val="bg1"/>
                </a:solidFill>
              </a:rPr>
              <a:t>Marine life (our food chain)</a:t>
            </a:r>
          </a:p>
          <a:p>
            <a:pPr marL="285750" indent="-285750" algn="ctr"/>
            <a:r>
              <a:rPr lang="en-US" sz="2000" dirty="0" smtClean="0">
                <a:solidFill>
                  <a:schemeClr val="bg1"/>
                </a:solidFill>
              </a:rPr>
              <a:t>severely affected by trash</a:t>
            </a:r>
            <a:endParaRPr lang="en-US" sz="2000" dirty="0">
              <a:solidFill>
                <a:schemeClr val="bg1"/>
              </a:solidFill>
            </a:endParaRPr>
          </a:p>
        </p:txBody>
      </p:sp>
      <p:pic>
        <p:nvPicPr>
          <p:cNvPr id="2" name="Picture 1"/>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5429738" y="278130"/>
            <a:ext cx="3510046" cy="2430780"/>
          </a:xfrm>
          <a:prstGeom prst="rect">
            <a:avLst/>
          </a:prstGeom>
          <a:ln>
            <a:noFill/>
          </a:ln>
          <a:effectLst>
            <a:softEdge rad="112500"/>
          </a:effectLst>
        </p:spPr>
      </p:pic>
      <p:sp>
        <p:nvSpPr>
          <p:cNvPr id="10" name="TextBox 9"/>
          <p:cNvSpPr txBox="1"/>
          <p:nvPr/>
        </p:nvSpPr>
        <p:spPr>
          <a:xfrm>
            <a:off x="6248400" y="2740223"/>
            <a:ext cx="2209800" cy="307777"/>
          </a:xfrm>
          <a:prstGeom prst="rect">
            <a:avLst/>
          </a:prstGeom>
          <a:noFill/>
        </p:spPr>
        <p:txBody>
          <a:bodyPr wrap="square" rtlCol="0">
            <a:spAutoFit/>
          </a:bodyPr>
          <a:lstStyle/>
          <a:p>
            <a:r>
              <a:rPr lang="en-US" sz="1400" i="1" dirty="0" smtClean="0">
                <a:effectLst>
                  <a:outerShdw blurRad="38100" dist="38100" dir="2700000" algn="tl">
                    <a:srgbClr val="000000">
                      <a:alpha val="43137"/>
                    </a:srgbClr>
                  </a:outerShdw>
                </a:effectLst>
              </a:rPr>
              <a:t>Photo: serc.carleton.edu</a:t>
            </a:r>
            <a:endParaRPr lang="en-US" sz="1400" i="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xmlns="" val="136091764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956703" y="76200"/>
            <a:ext cx="5111097" cy="1143000"/>
          </a:xfrm>
        </p:spPr>
        <p:txBody>
          <a:bodyP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3600"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Dutch Boy Mopping Up a Sea of Plastic</a:t>
            </a:r>
            <a:endParaRPr lang="en-US" sz="360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8" name="Content Placeholder 7"/>
          <p:cNvSpPr>
            <a:spLocks noGrp="1"/>
          </p:cNvSpPr>
          <p:nvPr>
            <p:ph sz="half" idx="1"/>
          </p:nvPr>
        </p:nvSpPr>
        <p:spPr>
          <a:xfrm>
            <a:off x="152400" y="381000"/>
            <a:ext cx="8610600" cy="5712023"/>
          </a:xfrm>
        </p:spPr>
        <p:txBody>
          <a:bodyPr>
            <a:normAutofit fontScale="92500" lnSpcReduction="10000"/>
          </a:bodyPr>
          <a:lstStyle/>
          <a:p>
            <a:r>
              <a:rPr lang="en-US" sz="2400" b="1" dirty="0" err="1"/>
              <a:t>Boyan</a:t>
            </a:r>
            <a:r>
              <a:rPr lang="en-US" sz="2400" b="1" dirty="0"/>
              <a:t> </a:t>
            </a:r>
            <a:r>
              <a:rPr lang="en-US" sz="2400" b="1" dirty="0" smtClean="0"/>
              <a:t>Slat, born in 1995 </a:t>
            </a:r>
            <a:endParaRPr lang="en-US" sz="2400" b="1" dirty="0"/>
          </a:p>
          <a:p>
            <a:r>
              <a:rPr lang="en-US" sz="2400" b="1" dirty="0" smtClean="0"/>
              <a:t>Idea came </a:t>
            </a:r>
            <a:r>
              <a:rPr lang="en-US" sz="2400" b="1" dirty="0"/>
              <a:t>to him at </a:t>
            </a:r>
            <a:r>
              <a:rPr lang="en-US" sz="2400" b="1" dirty="0" smtClean="0"/>
              <a:t/>
            </a:r>
            <a:br>
              <a:rPr lang="en-US" sz="2400" b="1" dirty="0" smtClean="0"/>
            </a:br>
            <a:r>
              <a:rPr lang="en-US" sz="2400" b="1" dirty="0" smtClean="0"/>
              <a:t>the age of 16</a:t>
            </a:r>
            <a:r>
              <a:rPr lang="en-US" sz="2400" b="1" dirty="0"/>
              <a:t> </a:t>
            </a:r>
            <a:r>
              <a:rPr lang="en-US" sz="2400" b="1" dirty="0" smtClean="0"/>
              <a:t>while </a:t>
            </a:r>
            <a:br>
              <a:rPr lang="en-US" sz="2400" b="1" dirty="0" smtClean="0"/>
            </a:br>
            <a:r>
              <a:rPr lang="en-US" sz="2400" b="1" dirty="0" smtClean="0"/>
              <a:t>diving </a:t>
            </a:r>
            <a:r>
              <a:rPr lang="en-US" sz="2400" b="1" dirty="0"/>
              <a:t>in </a:t>
            </a:r>
            <a:r>
              <a:rPr lang="en-US" sz="2400" b="1" dirty="0" smtClean="0"/>
              <a:t>Greece</a:t>
            </a:r>
            <a:endParaRPr lang="en-US" sz="2400" b="1" dirty="0"/>
          </a:p>
          <a:p>
            <a:r>
              <a:rPr lang="en-US" sz="2400" b="1" dirty="0" smtClean="0">
                <a:solidFill>
                  <a:srgbClr val="C00000"/>
                </a:solidFill>
              </a:rPr>
              <a:t>"I </a:t>
            </a:r>
            <a:r>
              <a:rPr lang="en-US" sz="2400" b="1" dirty="0">
                <a:solidFill>
                  <a:srgbClr val="C00000"/>
                </a:solidFill>
              </a:rPr>
              <a:t>saw more plastic </a:t>
            </a:r>
            <a:r>
              <a:rPr lang="en-US" sz="2400" b="1" dirty="0" smtClean="0">
                <a:solidFill>
                  <a:srgbClr val="C00000"/>
                </a:solidFill>
              </a:rPr>
              <a:t/>
            </a:r>
            <a:br>
              <a:rPr lang="en-US" sz="2400" b="1" dirty="0" smtClean="0">
                <a:solidFill>
                  <a:srgbClr val="C00000"/>
                </a:solidFill>
              </a:rPr>
            </a:br>
            <a:r>
              <a:rPr lang="en-US" sz="2400" b="1" dirty="0" smtClean="0">
                <a:solidFill>
                  <a:srgbClr val="C00000"/>
                </a:solidFill>
              </a:rPr>
              <a:t>bags </a:t>
            </a:r>
            <a:r>
              <a:rPr lang="en-US" sz="2400" b="1" dirty="0">
                <a:solidFill>
                  <a:srgbClr val="C00000"/>
                </a:solidFill>
              </a:rPr>
              <a:t>than </a:t>
            </a:r>
            <a:r>
              <a:rPr lang="en-US" sz="2400" b="1" dirty="0" smtClean="0">
                <a:solidFill>
                  <a:srgbClr val="C00000"/>
                </a:solidFill>
              </a:rPr>
              <a:t>fish" </a:t>
            </a:r>
          </a:p>
          <a:p>
            <a:r>
              <a:rPr lang="en-US" sz="2400" b="1" dirty="0" smtClean="0"/>
              <a:t>In just 40 </a:t>
            </a:r>
            <a:r>
              <a:rPr lang="en-US" sz="2400" b="1" dirty="0"/>
              <a:t>years, </a:t>
            </a:r>
            <a:r>
              <a:rPr lang="en-US" sz="2400" b="1" dirty="0" smtClean="0"/>
              <a:t/>
            </a:r>
            <a:br>
              <a:rPr lang="en-US" sz="2400" b="1" dirty="0" smtClean="0"/>
            </a:br>
            <a:r>
              <a:rPr lang="en-US" sz="2400" b="1" dirty="0" smtClean="0"/>
              <a:t>millions of </a:t>
            </a:r>
            <a:r>
              <a:rPr lang="en-US" sz="2400" b="1" dirty="0" err="1" smtClean="0"/>
              <a:t>tonnes</a:t>
            </a:r>
            <a:r>
              <a:rPr lang="en-US" sz="2400" b="1" dirty="0" smtClean="0"/>
              <a:t> </a:t>
            </a:r>
            <a:br>
              <a:rPr lang="en-US" sz="2400" b="1" dirty="0" smtClean="0"/>
            </a:br>
            <a:r>
              <a:rPr lang="en-US" sz="2400" b="1" dirty="0" smtClean="0"/>
              <a:t>of </a:t>
            </a:r>
            <a:r>
              <a:rPr lang="en-US" sz="2400" b="1" dirty="0"/>
              <a:t>plastic have </a:t>
            </a:r>
            <a:r>
              <a:rPr lang="en-US" sz="2400" b="1" dirty="0" smtClean="0"/>
              <a:t/>
            </a:r>
            <a:br>
              <a:rPr lang="en-US" sz="2400" b="1" dirty="0" smtClean="0"/>
            </a:br>
            <a:r>
              <a:rPr lang="en-US" sz="2400" b="1" dirty="0" smtClean="0"/>
              <a:t>entered </a:t>
            </a:r>
            <a:r>
              <a:rPr lang="en-US" sz="2400" b="1" dirty="0"/>
              <a:t>the </a:t>
            </a:r>
            <a:r>
              <a:rPr lang="en-US" sz="2400" b="1" dirty="0" smtClean="0"/>
              <a:t>oceans</a:t>
            </a:r>
          </a:p>
          <a:p>
            <a:r>
              <a:rPr lang="en-US" sz="2400" b="1" dirty="0" smtClean="0"/>
              <a:t>Slat invented </a:t>
            </a:r>
            <a:r>
              <a:rPr lang="en-US" sz="2400" b="1" dirty="0"/>
              <a:t>a</a:t>
            </a:r>
            <a:r>
              <a:rPr lang="en-US" sz="2400" b="1" dirty="0" smtClean="0"/>
              <a:t>n </a:t>
            </a:r>
            <a:br>
              <a:rPr lang="en-US" sz="2400" b="1" dirty="0" smtClean="0"/>
            </a:br>
            <a:r>
              <a:rPr lang="en-US" sz="2400" b="1" dirty="0" smtClean="0"/>
              <a:t>array </a:t>
            </a:r>
            <a:r>
              <a:rPr lang="en-US" sz="2400" b="1" dirty="0"/>
              <a:t>of floating </a:t>
            </a:r>
            <a:r>
              <a:rPr lang="en-US" sz="2400" b="1" dirty="0" smtClean="0"/>
              <a:t/>
            </a:r>
            <a:br>
              <a:rPr lang="en-US" sz="2400" b="1" dirty="0" smtClean="0"/>
            </a:br>
            <a:r>
              <a:rPr lang="en-US" sz="2400" b="1" dirty="0" smtClean="0"/>
              <a:t>barriers</a:t>
            </a:r>
            <a:r>
              <a:rPr lang="en-US" sz="2400" b="1" dirty="0"/>
              <a:t>, anchored to the sea bed, </a:t>
            </a:r>
            <a:r>
              <a:rPr lang="en-US" sz="2400" b="1" dirty="0" smtClean="0"/>
              <a:t>to </a:t>
            </a:r>
            <a:br>
              <a:rPr lang="en-US" sz="2400" b="1" dirty="0" smtClean="0"/>
            </a:br>
            <a:r>
              <a:rPr lang="en-US" sz="2400" b="1" dirty="0" smtClean="0"/>
              <a:t>catch </a:t>
            </a:r>
            <a:r>
              <a:rPr lang="en-US" sz="2400" b="1" dirty="0"/>
              <a:t>and concentrate the floating </a:t>
            </a:r>
            <a:r>
              <a:rPr lang="en-US" sz="2400" b="1" dirty="0" smtClean="0"/>
              <a:t>debris</a:t>
            </a:r>
          </a:p>
        </p:txBody>
      </p:sp>
      <p:pic>
        <p:nvPicPr>
          <p:cNvPr id="10" name="Content Placeholder 9"/>
          <p:cNvPicPr>
            <a:picLocks noGrp="1" noChangeAspect="1"/>
          </p:cNvPicPr>
          <p:nvPr>
            <p:ph sz="half" idx="2"/>
          </p:nvPr>
        </p:nvPicPr>
        <p:blipFill>
          <a:blip r:embed="rId2">
            <a:extLst>
              <a:ext uri="{28A0092B-C50C-407E-A947-70E740481C1C}">
                <a14:useLocalDpi xmlns:a14="http://schemas.microsoft.com/office/drawing/2010/main" xmlns="" val="0"/>
              </a:ext>
            </a:extLst>
          </a:blip>
          <a:stretch>
            <a:fillRect/>
          </a:stretch>
        </p:blipFill>
        <p:spPr>
          <a:xfrm>
            <a:off x="3717421" y="1309054"/>
            <a:ext cx="5350380" cy="3529863"/>
          </a:xfrm>
        </p:spPr>
      </p:pic>
      <p:sp>
        <p:nvSpPr>
          <p:cNvPr id="7" name="TextBox 6"/>
          <p:cNvSpPr txBox="1"/>
          <p:nvPr/>
        </p:nvSpPr>
        <p:spPr>
          <a:xfrm>
            <a:off x="685800" y="6400800"/>
            <a:ext cx="8077200" cy="307777"/>
          </a:xfrm>
          <a:prstGeom prst="rect">
            <a:avLst/>
          </a:prstGeom>
          <a:noFill/>
        </p:spPr>
        <p:txBody>
          <a:bodyPr wrap="square" rtlCol="0">
            <a:spAutoFit/>
          </a:bodyPr>
          <a:lstStyle/>
          <a:p>
            <a:r>
              <a:rPr lang="en-US" sz="1400" i="1" dirty="0"/>
              <a:t>Source: </a:t>
            </a:r>
            <a:r>
              <a:rPr lang="en-US" sz="1400" i="1" dirty="0">
                <a:hlinkClick r:id="rId3"/>
              </a:rPr>
              <a:t>http://</a:t>
            </a:r>
            <a:r>
              <a:rPr lang="en-US" sz="1400" i="1" dirty="0" smtClean="0">
                <a:hlinkClick r:id="rId3"/>
              </a:rPr>
              <a:t>www.bbc.com/news/magazine-29631332</a:t>
            </a:r>
            <a:r>
              <a:rPr lang="en-US" sz="1400" i="1" dirty="0" smtClean="0"/>
              <a:t> </a:t>
            </a:r>
            <a:endParaRPr lang="en-US" sz="1400" i="1" dirty="0"/>
          </a:p>
        </p:txBody>
      </p:sp>
      <p:sp>
        <p:nvSpPr>
          <p:cNvPr id="11" name="TextBox 10"/>
          <p:cNvSpPr txBox="1"/>
          <p:nvPr/>
        </p:nvSpPr>
        <p:spPr>
          <a:xfrm>
            <a:off x="5867400" y="6093023"/>
            <a:ext cx="3124200" cy="307777"/>
          </a:xfrm>
          <a:prstGeom prst="rect">
            <a:avLst/>
          </a:prstGeom>
          <a:noFill/>
        </p:spPr>
        <p:txBody>
          <a:bodyPr wrap="square" rtlCol="0">
            <a:spAutoFit/>
          </a:bodyPr>
          <a:lstStyle/>
          <a:p>
            <a:r>
              <a:rPr lang="en-US" sz="1400" i="1" dirty="0" smtClean="0"/>
              <a:t>Photo credit: TheOceanCleanup.com </a:t>
            </a:r>
            <a:endParaRPr lang="en-US" sz="1400" i="1" dirty="0"/>
          </a:p>
        </p:txBody>
      </p:sp>
    </p:spTree>
    <p:extLst>
      <p:ext uri="{BB962C8B-B14F-4D97-AF65-F5344CB8AC3E}">
        <p14:creationId xmlns:p14="http://schemas.microsoft.com/office/powerpoint/2010/main" xmlns="" val="90772512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9144000" cy="4968240"/>
          </a:xfrm>
          <a:prstGeom prst="rect">
            <a:avLst/>
          </a:prstGeom>
        </p:spPr>
      </p:pic>
      <p:pic>
        <p:nvPicPr>
          <p:cNvPr id="3" name="Content Placeholder 4"/>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0" y="4968663"/>
            <a:ext cx="4407108" cy="1904325"/>
          </a:xfrm>
          <a:prstGeom prst="rect">
            <a:avLst/>
          </a:prstGeom>
        </p:spPr>
      </p:pic>
      <p:pic>
        <p:nvPicPr>
          <p:cNvPr id="4" name="Content Placeholder 5"/>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4407108" y="4968240"/>
            <a:ext cx="4736892" cy="1883560"/>
          </a:xfrm>
          <a:prstGeom prst="rect">
            <a:avLst/>
          </a:prstGeom>
        </p:spPr>
      </p:pic>
    </p:spTree>
    <p:extLst>
      <p:ext uri="{BB962C8B-B14F-4D97-AF65-F5344CB8AC3E}">
        <p14:creationId xmlns:p14="http://schemas.microsoft.com/office/powerpoint/2010/main" xmlns="" val="140548639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0" y="228600"/>
            <a:ext cx="5943600" cy="639762"/>
          </a:xfrm>
        </p:spPr>
        <p:txBody>
          <a:bodyPr>
            <a:noAutofit/>
            <a:scene3d>
              <a:camera prst="orthographicFront"/>
              <a:lightRig rig="balanced" dir="t">
                <a:rot lat="0" lon="0" rev="2100000"/>
              </a:lightRig>
            </a:scene3d>
            <a:sp3d extrusionH="57150" prstMaterial="metal">
              <a:bevelT w="38100" h="25400"/>
              <a:contourClr>
                <a:schemeClr val="bg2"/>
              </a:contourClr>
            </a:sp3d>
          </a:bodyPr>
          <a:lstStyle/>
          <a:p>
            <a:r>
              <a:rPr lang="en-US" sz="3600" dirty="0" smtClean="0">
                <a:ln w="50800"/>
                <a:solidFill>
                  <a:schemeClr val="bg1">
                    <a:shade val="50000"/>
                  </a:schemeClr>
                </a:solidFill>
                <a:effectLst/>
              </a:rPr>
              <a:t>SOS111 Sustainable Cities</a:t>
            </a:r>
            <a:endParaRPr lang="en-US" sz="3600" dirty="0">
              <a:ln w="50800"/>
              <a:solidFill>
                <a:schemeClr val="bg1">
                  <a:shade val="50000"/>
                </a:schemeClr>
              </a:solidFill>
              <a:effectLst/>
            </a:endParaRPr>
          </a:p>
        </p:txBody>
      </p:sp>
      <p:pic>
        <p:nvPicPr>
          <p:cNvPr id="6" name="Content Placeholder 5"/>
          <p:cNvPicPr>
            <a:picLocks noGrp="1" noChangeAspect="1"/>
          </p:cNvPicPr>
          <p:nvPr>
            <p:ph sz="half" idx="2"/>
          </p:nvPr>
        </p:nvPicPr>
        <p:blipFill rotWithShape="1">
          <a:blip r:embed="rId2" cstate="print">
            <a:extLst>
              <a:ext uri="{28A0092B-C50C-407E-A947-70E740481C1C}">
                <a14:useLocalDpi xmlns:a14="http://schemas.microsoft.com/office/drawing/2010/main" xmlns="" val="0"/>
              </a:ext>
            </a:extLst>
          </a:blip>
          <a:srcRect l="9091"/>
          <a:stretch/>
        </p:blipFill>
        <p:spPr>
          <a:xfrm>
            <a:off x="228600" y="89253"/>
            <a:ext cx="2521386" cy="1768122"/>
          </a:xfrm>
        </p:spPr>
      </p:pic>
      <p:pic>
        <p:nvPicPr>
          <p:cNvPr id="7" name="Picture 6" descr="Seoul_BeforeDongdaemunArea.jpg"/>
          <p:cNvPicPr>
            <a:picLocks noChangeAspect="1"/>
          </p:cNvPicPr>
          <p:nvPr/>
        </p:nvPicPr>
        <p:blipFill>
          <a:blip r:embed="rId3" cstate="print"/>
          <a:stretch>
            <a:fillRect/>
          </a:stretch>
        </p:blipFill>
        <p:spPr>
          <a:xfrm>
            <a:off x="2045970" y="1878331"/>
            <a:ext cx="2642297" cy="1752599"/>
          </a:xfrm>
          <a:prstGeom prst="rect">
            <a:avLst/>
          </a:prstGeom>
        </p:spPr>
      </p:pic>
      <p:pic>
        <p:nvPicPr>
          <p:cNvPr id="8" name="Picture 7" descr="Seoul_Cheonggyecheon_night.jpg"/>
          <p:cNvPicPr>
            <a:picLocks noChangeAspect="1"/>
          </p:cNvPicPr>
          <p:nvPr/>
        </p:nvPicPr>
        <p:blipFill>
          <a:blip r:embed="rId4" cstate="print"/>
          <a:stretch>
            <a:fillRect/>
          </a:stretch>
        </p:blipFill>
        <p:spPr>
          <a:xfrm>
            <a:off x="4688267" y="910483"/>
            <a:ext cx="4379533" cy="5063835"/>
          </a:xfrm>
          <a:prstGeom prst="rect">
            <a:avLst/>
          </a:prstGeom>
        </p:spPr>
      </p:pic>
      <p:sp>
        <p:nvSpPr>
          <p:cNvPr id="3" name="TextBox 2"/>
          <p:cNvSpPr txBox="1"/>
          <p:nvPr/>
        </p:nvSpPr>
        <p:spPr>
          <a:xfrm>
            <a:off x="228600" y="76200"/>
            <a:ext cx="2514600" cy="338554"/>
          </a:xfrm>
          <a:prstGeom prst="rect">
            <a:avLst/>
          </a:prstGeom>
          <a:noFill/>
        </p:spPr>
        <p:txBody>
          <a:bodyPr wrap="square" rtlCol="0">
            <a:spAutoFit/>
          </a:bodyPr>
          <a:lstStyle/>
          <a:p>
            <a:r>
              <a:rPr lang="en-US" sz="1600" b="1" dirty="0" err="1" smtClean="0">
                <a:solidFill>
                  <a:schemeClr val="bg1"/>
                </a:solidFill>
              </a:rPr>
              <a:t>Cheonggyecheon</a:t>
            </a:r>
            <a:r>
              <a:rPr lang="en-US" sz="1600" b="1" dirty="0" smtClean="0">
                <a:solidFill>
                  <a:schemeClr val="bg1"/>
                </a:solidFill>
              </a:rPr>
              <a:t> River</a:t>
            </a:r>
          </a:p>
        </p:txBody>
      </p:sp>
      <p:pic>
        <p:nvPicPr>
          <p:cNvPr id="9" name="Picture 8"/>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457200" y="3665221"/>
            <a:ext cx="3078797" cy="2309098"/>
          </a:xfrm>
          <a:prstGeom prst="rect">
            <a:avLst/>
          </a:prstGeom>
        </p:spPr>
      </p:pic>
      <p:sp>
        <p:nvSpPr>
          <p:cNvPr id="10" name="TextBox 9"/>
          <p:cNvSpPr txBox="1"/>
          <p:nvPr/>
        </p:nvSpPr>
        <p:spPr>
          <a:xfrm>
            <a:off x="145279" y="2983230"/>
            <a:ext cx="1901235" cy="369332"/>
          </a:xfrm>
          <a:prstGeom prst="rect">
            <a:avLst/>
          </a:prstGeom>
          <a:noFill/>
        </p:spPr>
        <p:txBody>
          <a:bodyPr wrap="square" rtlCol="0">
            <a:spAutoFit/>
          </a:bodyPr>
          <a:lstStyle/>
          <a:p>
            <a:r>
              <a:rPr lang="en-US" b="1" dirty="0" smtClean="0">
                <a:solidFill>
                  <a:schemeClr val="bg1"/>
                </a:solidFill>
              </a:rPr>
              <a:t>Lee </a:t>
            </a:r>
            <a:r>
              <a:rPr lang="en-US" b="1" dirty="0" err="1" smtClean="0">
                <a:solidFill>
                  <a:schemeClr val="bg1"/>
                </a:solidFill>
              </a:rPr>
              <a:t>Myung-Bak</a:t>
            </a:r>
            <a:endParaRPr lang="en-US" b="1" dirty="0">
              <a:solidFill>
                <a:schemeClr val="bg1"/>
              </a:solidFill>
            </a:endParaRPr>
          </a:p>
        </p:txBody>
      </p:sp>
      <p:sp>
        <p:nvSpPr>
          <p:cNvPr id="4" name="TextBox 3"/>
          <p:cNvSpPr txBox="1"/>
          <p:nvPr/>
        </p:nvSpPr>
        <p:spPr>
          <a:xfrm>
            <a:off x="581114" y="2613898"/>
            <a:ext cx="942886" cy="369332"/>
          </a:xfrm>
          <a:prstGeom prst="rect">
            <a:avLst/>
          </a:prstGeom>
          <a:noFill/>
        </p:spPr>
        <p:txBody>
          <a:bodyPr wrap="square" rtlCol="0">
            <a:spAutoFit/>
          </a:bodyPr>
          <a:lstStyle/>
          <a:p>
            <a:r>
              <a:rPr lang="en-US" b="1" dirty="0" smtClean="0">
                <a:solidFill>
                  <a:schemeClr val="bg1"/>
                </a:solidFill>
              </a:rPr>
              <a:t>Mayor</a:t>
            </a:r>
            <a:endParaRPr lang="en-US" b="1" dirty="0">
              <a:solidFill>
                <a:schemeClr val="bg1"/>
              </a:solidFill>
            </a:endParaRPr>
          </a:p>
        </p:txBody>
      </p:sp>
    </p:spTree>
    <p:extLst>
      <p:ext uri="{BB962C8B-B14F-4D97-AF65-F5344CB8AC3E}">
        <p14:creationId xmlns:p14="http://schemas.microsoft.com/office/powerpoint/2010/main" xmlns="" val="3483377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additive="base">
                                        <p:cTn id="29" dur="500" fill="hold"/>
                                        <p:tgtEl>
                                          <p:spTgt spid="8"/>
                                        </p:tgtEl>
                                        <p:attrNameLst>
                                          <p:attrName>ppt_x</p:attrName>
                                        </p:attrNameLst>
                                      </p:cBhvr>
                                      <p:tavLst>
                                        <p:tav tm="0">
                                          <p:val>
                                            <p:strVal val="#ppt_x"/>
                                          </p:val>
                                        </p:tav>
                                        <p:tav tm="100000">
                                          <p:val>
                                            <p:strVal val="#ppt_x"/>
                                          </p:val>
                                        </p:tav>
                                      </p:tavLst>
                                    </p:anim>
                                    <p:anim calcmode="lin" valueType="num">
                                      <p:cBhvr additive="base">
                                        <p:cTn id="3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948690"/>
            <a:ext cx="6248400" cy="1143000"/>
          </a:xfrm>
        </p:spPr>
        <p:txBody>
          <a:bodyPr/>
          <a:lstStyle/>
          <a:p>
            <a:pPr algn="l"/>
            <a:r>
              <a:rPr lang="en-US" sz="3200" b="0" dirty="0" smtClean="0">
                <a:solidFill>
                  <a:schemeClr val="bg1"/>
                </a:solidFill>
              </a:rPr>
              <a:t>U.S. Secretary of Agriculture, </a:t>
            </a:r>
            <a:br>
              <a:rPr lang="en-US" sz="3200" b="0" dirty="0" smtClean="0">
                <a:solidFill>
                  <a:schemeClr val="bg1"/>
                </a:solidFill>
              </a:rPr>
            </a:br>
            <a:r>
              <a:rPr lang="en-US" sz="3200" b="0" dirty="0" smtClean="0">
                <a:solidFill>
                  <a:schemeClr val="bg1"/>
                </a:solidFill>
              </a:rPr>
              <a:t>Tom Vilsack, talks to </a:t>
            </a:r>
            <a:r>
              <a:rPr lang="en-US" sz="3200" b="0" dirty="0" err="1" smtClean="0">
                <a:solidFill>
                  <a:schemeClr val="bg1"/>
                </a:solidFill>
              </a:rPr>
              <a:t>SoS</a:t>
            </a:r>
            <a:r>
              <a:rPr lang="en-US" sz="3200" b="0" dirty="0" smtClean="0">
                <a:solidFill>
                  <a:schemeClr val="bg1"/>
                </a:solidFill>
              </a:rPr>
              <a:t> </a:t>
            </a:r>
            <a:r>
              <a:rPr lang="en-US" sz="2800" b="0" dirty="0" smtClean="0">
                <a:solidFill>
                  <a:schemeClr val="bg1"/>
                </a:solidFill>
              </a:rPr>
              <a:t>9-4-14</a:t>
            </a:r>
            <a:endParaRPr lang="en-US" sz="2800" b="0" dirty="0">
              <a:solidFill>
                <a:schemeClr val="bg1"/>
              </a:solidFill>
            </a:endParaRPr>
          </a:p>
        </p:txBody>
      </p:sp>
      <p:sp>
        <p:nvSpPr>
          <p:cNvPr id="3" name="Content Placeholder 2"/>
          <p:cNvSpPr>
            <a:spLocks noGrp="1"/>
          </p:cNvSpPr>
          <p:nvPr>
            <p:ph idx="1"/>
          </p:nvPr>
        </p:nvSpPr>
        <p:spPr>
          <a:xfrm>
            <a:off x="304800" y="2583180"/>
            <a:ext cx="8610600" cy="3097530"/>
          </a:xfrm>
        </p:spPr>
        <p:txBody>
          <a:bodyPr/>
          <a:lstStyle/>
          <a:p>
            <a:r>
              <a:rPr lang="en-US" sz="2600" dirty="0"/>
              <a:t>"Nearly </a:t>
            </a:r>
            <a:r>
              <a:rPr lang="en-US" sz="2600" b="1" dirty="0" smtClean="0">
                <a:solidFill>
                  <a:srgbClr val="920000"/>
                </a:solidFill>
              </a:rPr>
              <a:t>40% </a:t>
            </a:r>
            <a:r>
              <a:rPr lang="en-US" sz="2600" b="1" dirty="0">
                <a:solidFill>
                  <a:srgbClr val="920000"/>
                </a:solidFill>
              </a:rPr>
              <a:t>of food in the </a:t>
            </a:r>
            <a:r>
              <a:rPr lang="en-US" sz="2600" b="1" dirty="0" smtClean="0">
                <a:solidFill>
                  <a:srgbClr val="920000"/>
                </a:solidFill>
              </a:rPr>
              <a:t>U.S. </a:t>
            </a:r>
            <a:r>
              <a:rPr lang="en-US" sz="2600" b="1" dirty="0">
                <a:solidFill>
                  <a:srgbClr val="920000"/>
                </a:solidFill>
              </a:rPr>
              <a:t>goes </a:t>
            </a:r>
            <a:r>
              <a:rPr lang="en-US" sz="2600" b="1" dirty="0" smtClean="0">
                <a:solidFill>
                  <a:srgbClr val="920000"/>
                </a:solidFill>
              </a:rPr>
              <a:t/>
            </a:r>
            <a:br>
              <a:rPr lang="en-US" sz="2600" b="1" dirty="0" smtClean="0">
                <a:solidFill>
                  <a:srgbClr val="920000"/>
                </a:solidFill>
              </a:rPr>
            </a:br>
            <a:r>
              <a:rPr lang="en-US" sz="2600" b="1" dirty="0" smtClean="0">
                <a:solidFill>
                  <a:srgbClr val="920000"/>
                </a:solidFill>
              </a:rPr>
              <a:t>to landfill</a:t>
            </a:r>
            <a:r>
              <a:rPr lang="en-US" sz="2600" dirty="0" smtClean="0">
                <a:solidFill>
                  <a:srgbClr val="920000"/>
                </a:solidFill>
              </a:rPr>
              <a:t> </a:t>
            </a:r>
            <a:r>
              <a:rPr lang="en-US" sz="2600" dirty="0" smtClean="0"/>
              <a:t>…. we </a:t>
            </a:r>
            <a:r>
              <a:rPr lang="en-US" sz="2600" dirty="0"/>
              <a:t>are not just </a:t>
            </a:r>
            <a:r>
              <a:rPr lang="en-US" sz="2600" dirty="0" smtClean="0"/>
              <a:t>wasting </a:t>
            </a:r>
            <a:br>
              <a:rPr lang="en-US" sz="2600" dirty="0" smtClean="0"/>
            </a:br>
            <a:r>
              <a:rPr lang="en-US" sz="2600" dirty="0" smtClean="0"/>
              <a:t>food</a:t>
            </a:r>
            <a:r>
              <a:rPr lang="en-US" sz="2600" dirty="0"/>
              <a:t>, </a:t>
            </a:r>
            <a:r>
              <a:rPr lang="en-US" sz="2600" dirty="0" smtClean="0"/>
              <a:t>but also </a:t>
            </a:r>
            <a:r>
              <a:rPr lang="en-US" sz="2600" dirty="0"/>
              <a:t>water, energy and </a:t>
            </a:r>
            <a:r>
              <a:rPr lang="en-US" sz="2600" dirty="0" smtClean="0"/>
              <a:t/>
            </a:r>
            <a:br>
              <a:rPr lang="en-US" sz="2600" dirty="0" smtClean="0"/>
            </a:br>
            <a:r>
              <a:rPr lang="en-US" sz="2600" dirty="0" smtClean="0"/>
              <a:t>resources that </a:t>
            </a:r>
            <a:r>
              <a:rPr lang="en-US" sz="2600" dirty="0"/>
              <a:t>were used to </a:t>
            </a:r>
            <a:r>
              <a:rPr lang="en-US" sz="2600" dirty="0" smtClean="0"/>
              <a:t>grow </a:t>
            </a:r>
            <a:r>
              <a:rPr lang="en-US" sz="2600" dirty="0"/>
              <a:t>that </a:t>
            </a:r>
            <a:r>
              <a:rPr lang="en-US" sz="2600" dirty="0" smtClean="0"/>
              <a:t>food.”</a:t>
            </a:r>
          </a:p>
          <a:p>
            <a:r>
              <a:rPr lang="en-US" sz="2600" dirty="0" smtClean="0"/>
              <a:t>“Each </a:t>
            </a:r>
            <a:r>
              <a:rPr lang="en-US" sz="2600" dirty="0"/>
              <a:t>year </a:t>
            </a:r>
            <a:r>
              <a:rPr lang="en-US" sz="2600" b="1" dirty="0">
                <a:solidFill>
                  <a:srgbClr val="920000"/>
                </a:solidFill>
              </a:rPr>
              <a:t>fewer Americans – less than </a:t>
            </a:r>
            <a:r>
              <a:rPr lang="en-US" sz="2600" b="1" dirty="0" smtClean="0">
                <a:solidFill>
                  <a:srgbClr val="920000"/>
                </a:solidFill>
              </a:rPr>
              <a:t>1% </a:t>
            </a:r>
            <a:r>
              <a:rPr lang="en-US" sz="2600" b="1" dirty="0">
                <a:solidFill>
                  <a:srgbClr val="920000"/>
                </a:solidFill>
              </a:rPr>
              <a:t>– claim farming as an </a:t>
            </a:r>
            <a:r>
              <a:rPr lang="en-US" sz="2600" b="1" dirty="0" smtClean="0">
                <a:solidFill>
                  <a:srgbClr val="920000"/>
                </a:solidFill>
              </a:rPr>
              <a:t>occupation</a:t>
            </a:r>
            <a:r>
              <a:rPr lang="en-US" sz="2600" b="1" dirty="0" smtClean="0"/>
              <a:t>…</a:t>
            </a:r>
            <a:r>
              <a:rPr lang="en-US" sz="2600" dirty="0" smtClean="0"/>
              <a:t>”</a:t>
            </a:r>
          </a:p>
        </p:txBody>
      </p:sp>
      <p:pic>
        <p:nvPicPr>
          <p:cNvPr id="1026" name="Picture 2" descr="U.S. Secretary of Agriculture Tom Vilsack"/>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297930" y="162155"/>
            <a:ext cx="2617470" cy="3560273"/>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40357792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399" y="152400"/>
            <a:ext cx="7924801" cy="1752600"/>
          </a:xfrm>
        </p:spPr>
        <p:txBody>
          <a:bodyPr>
            <a:noAutofit/>
          </a:bodyPr>
          <a:lstStyle/>
          <a:p>
            <a:pPr algn="l"/>
            <a:r>
              <a:rPr lang="en-US" sz="3600" b="0" dirty="0" smtClean="0">
                <a:solidFill>
                  <a:schemeClr val="bg1"/>
                </a:solidFill>
              </a:rPr>
              <a:t>How will we feed </a:t>
            </a:r>
            <a:r>
              <a:rPr lang="en-US" sz="3600" dirty="0" smtClean="0">
                <a:solidFill>
                  <a:srgbClr val="C00000"/>
                </a:solidFill>
              </a:rPr>
              <a:t>9.6 billion </a:t>
            </a:r>
            <a:r>
              <a:rPr lang="en-US" sz="3600" dirty="0" smtClean="0">
                <a:solidFill>
                  <a:schemeClr val="bg1"/>
                </a:solidFill>
              </a:rPr>
              <a:t/>
            </a:r>
            <a:br>
              <a:rPr lang="en-US" sz="3600" dirty="0" smtClean="0">
                <a:solidFill>
                  <a:schemeClr val="bg1"/>
                </a:solidFill>
              </a:rPr>
            </a:br>
            <a:r>
              <a:rPr lang="en-US" sz="3600" b="0" dirty="0" smtClean="0">
                <a:solidFill>
                  <a:schemeClr val="bg1"/>
                </a:solidFill>
              </a:rPr>
              <a:t>people, </a:t>
            </a:r>
            <a:r>
              <a:rPr lang="en-US" sz="3600" dirty="0" smtClean="0">
                <a:solidFill>
                  <a:srgbClr val="C00000"/>
                </a:solidFill>
              </a:rPr>
              <a:t>75%</a:t>
            </a:r>
            <a:r>
              <a:rPr lang="en-US" sz="3600" b="0" dirty="0" smtClean="0">
                <a:solidFill>
                  <a:schemeClr val="bg1"/>
                </a:solidFill>
              </a:rPr>
              <a:t> living in </a:t>
            </a:r>
            <a:br>
              <a:rPr lang="en-US" sz="3600" b="0" dirty="0" smtClean="0">
                <a:solidFill>
                  <a:schemeClr val="bg1"/>
                </a:solidFill>
              </a:rPr>
            </a:br>
            <a:r>
              <a:rPr lang="en-US" sz="3600" b="0" dirty="0" smtClean="0">
                <a:solidFill>
                  <a:schemeClr val="bg1"/>
                </a:solidFill>
              </a:rPr>
              <a:t>megacities, in </a:t>
            </a:r>
            <a:r>
              <a:rPr lang="en-US" sz="3600" dirty="0" smtClean="0">
                <a:solidFill>
                  <a:srgbClr val="C00000"/>
                </a:solidFill>
              </a:rPr>
              <a:t>2050</a:t>
            </a:r>
            <a:r>
              <a:rPr lang="en-US" sz="3600" b="0" dirty="0" smtClean="0">
                <a:solidFill>
                  <a:schemeClr val="bg1"/>
                </a:solidFill>
              </a:rPr>
              <a:t>?</a:t>
            </a:r>
            <a:endParaRPr lang="en-US" sz="3600" b="0" dirty="0">
              <a:solidFill>
                <a:schemeClr val="bg1"/>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52400" y="2068830"/>
            <a:ext cx="5272534" cy="3844933"/>
          </a:xfrm>
          <a:prstGeom prst="rect">
            <a:avLst/>
          </a:prstGeom>
          <a:ln>
            <a:noFill/>
          </a:ln>
          <a:effectLst>
            <a:outerShdw blurRad="292100" dist="139700" dir="2700000" algn="tl" rotWithShape="0">
              <a:srgbClr val="333333">
                <a:alpha val="65000"/>
              </a:srgbClr>
            </a:outerShdw>
          </a:effectLst>
        </p:spPr>
      </p:pic>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tretch>
            <a:fillRect/>
          </a:stretch>
        </p:blipFill>
        <p:spPr bwMode="auto">
          <a:xfrm>
            <a:off x="5943600" y="205446"/>
            <a:ext cx="2998304" cy="390935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Lst>
        </p:spPr>
      </p:pic>
      <p:sp>
        <p:nvSpPr>
          <p:cNvPr id="3" name="TextBox 2"/>
          <p:cNvSpPr txBox="1"/>
          <p:nvPr/>
        </p:nvSpPr>
        <p:spPr>
          <a:xfrm>
            <a:off x="6629400" y="4189511"/>
            <a:ext cx="2345572" cy="307777"/>
          </a:xfrm>
          <a:prstGeom prst="rect">
            <a:avLst/>
          </a:prstGeom>
          <a:noFill/>
        </p:spPr>
        <p:txBody>
          <a:bodyPr wrap="square" rtlCol="0">
            <a:spAutoFit/>
          </a:bodyPr>
          <a:lstStyle/>
          <a:p>
            <a:r>
              <a:rPr lang="en-US" sz="1400" i="1" dirty="0" smtClean="0">
                <a:effectLst>
                  <a:outerShdw blurRad="38100" dist="38100" dir="2700000" algn="tl">
                    <a:srgbClr val="000000">
                      <a:alpha val="43137"/>
                    </a:srgbClr>
                  </a:outerShdw>
                </a:effectLst>
              </a:rPr>
              <a:t>Image: Gordon Graff</a:t>
            </a:r>
          </a:p>
        </p:txBody>
      </p:sp>
      <p:sp>
        <p:nvSpPr>
          <p:cNvPr id="5" name="TextBox 4"/>
          <p:cNvSpPr txBox="1"/>
          <p:nvPr/>
        </p:nvSpPr>
        <p:spPr>
          <a:xfrm>
            <a:off x="5504944" y="4497991"/>
            <a:ext cx="3000555" cy="1415772"/>
          </a:xfrm>
          <a:prstGeom prst="rect">
            <a:avLst/>
          </a:prstGeom>
          <a:noFill/>
        </p:spPr>
        <p:txBody>
          <a:bodyPr wrap="square" rtlCol="0">
            <a:spAutoFit/>
          </a:bodyPr>
          <a:lstStyle/>
          <a:p>
            <a:r>
              <a:rPr lang="en-US" dirty="0" err="1" smtClean="0">
                <a:solidFill>
                  <a:schemeClr val="bg1"/>
                </a:solidFill>
              </a:rPr>
              <a:t>Pasona</a:t>
            </a:r>
            <a:r>
              <a:rPr lang="en-US" dirty="0" smtClean="0">
                <a:solidFill>
                  <a:schemeClr val="bg1"/>
                </a:solidFill>
              </a:rPr>
              <a:t> offices in Tokyo:</a:t>
            </a:r>
          </a:p>
          <a:p>
            <a:r>
              <a:rPr lang="en-US" dirty="0" smtClean="0">
                <a:solidFill>
                  <a:schemeClr val="bg1"/>
                </a:solidFill>
              </a:rPr>
              <a:t>20% of building space dedicated to growing fresh vegetables</a:t>
            </a:r>
            <a:r>
              <a:rPr lang="en-US" sz="1400" i="1" dirty="0" smtClean="0"/>
              <a:t/>
            </a:r>
            <a:br>
              <a:rPr lang="en-US" sz="1400" i="1" dirty="0" smtClean="0"/>
            </a:br>
            <a:r>
              <a:rPr lang="en-US" sz="1400" i="1" dirty="0" smtClean="0">
                <a:effectLst>
                  <a:outerShdw blurRad="38100" dist="38100" dir="2700000" algn="tl">
                    <a:srgbClr val="000000">
                      <a:alpha val="43137"/>
                    </a:srgbClr>
                  </a:outerShdw>
                </a:effectLst>
              </a:rPr>
              <a:t>Photo : </a:t>
            </a:r>
            <a:r>
              <a:rPr lang="en-US" sz="1400" i="1" dirty="0" err="1" smtClean="0">
                <a:effectLst>
                  <a:outerShdw blurRad="38100" dist="38100" dir="2700000" algn="tl">
                    <a:srgbClr val="000000">
                      <a:alpha val="43137"/>
                    </a:srgbClr>
                  </a:outerShdw>
                </a:effectLst>
              </a:rPr>
              <a:t>Kono</a:t>
            </a:r>
            <a:r>
              <a:rPr lang="en-US" sz="1400" i="1" dirty="0" smtClean="0">
                <a:effectLst>
                  <a:outerShdw blurRad="38100" dist="38100" dir="2700000" algn="tl">
                    <a:srgbClr val="000000">
                      <a:alpha val="43137"/>
                    </a:srgbClr>
                  </a:outerShdw>
                </a:effectLst>
              </a:rPr>
              <a:t> Designs</a:t>
            </a:r>
            <a:endParaRPr lang="en-US" sz="1400" i="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xmlns="" val="3341746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p:cTn id="7" dur="500" fill="hold"/>
                                        <p:tgtEl>
                                          <p:spTgt spid="1026"/>
                                        </p:tgtEl>
                                        <p:attrNameLst>
                                          <p:attrName>ppt_w</p:attrName>
                                        </p:attrNameLst>
                                      </p:cBhvr>
                                      <p:tavLst>
                                        <p:tav tm="0">
                                          <p:val>
                                            <p:fltVal val="0"/>
                                          </p:val>
                                        </p:tav>
                                        <p:tav tm="100000">
                                          <p:val>
                                            <p:strVal val="#ppt_w"/>
                                          </p:val>
                                        </p:tav>
                                      </p:tavLst>
                                    </p:anim>
                                    <p:anim calcmode="lin" valueType="num">
                                      <p:cBhvr>
                                        <p:cTn id="8" dur="500" fill="hold"/>
                                        <p:tgtEl>
                                          <p:spTgt spid="1026"/>
                                        </p:tgtEl>
                                        <p:attrNameLst>
                                          <p:attrName>ppt_h</p:attrName>
                                        </p:attrNameLst>
                                      </p:cBhvr>
                                      <p:tavLst>
                                        <p:tav tm="0">
                                          <p:val>
                                            <p:fltVal val="0"/>
                                          </p:val>
                                        </p:tav>
                                        <p:tav tm="100000">
                                          <p:val>
                                            <p:strVal val="#ppt_h"/>
                                          </p:val>
                                        </p:tav>
                                      </p:tavLst>
                                    </p:anim>
                                    <p:animEffect transition="in" filter="fade">
                                      <p:cBhvr>
                                        <p:cTn id="9" dur="500"/>
                                        <p:tgtEl>
                                          <p:spTgt spid="1026"/>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down)">
                                      <p:cBhvr>
                                        <p:cTn id="14" dur="500"/>
                                        <p:tgtEl>
                                          <p:spTgt spid="6"/>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par>
                                <p:cTn id="18" presetID="53" presetClass="entr" presetSubtype="16" fill="hold" grpId="0" nodeType="with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p:cTn id="20" dur="500" fill="hold"/>
                                        <p:tgtEl>
                                          <p:spTgt spid="3"/>
                                        </p:tgtEl>
                                        <p:attrNameLst>
                                          <p:attrName>ppt_w</p:attrName>
                                        </p:attrNameLst>
                                      </p:cBhvr>
                                      <p:tavLst>
                                        <p:tav tm="0">
                                          <p:val>
                                            <p:fltVal val="0"/>
                                          </p:val>
                                        </p:tav>
                                        <p:tav tm="100000">
                                          <p:val>
                                            <p:strVal val="#ppt_w"/>
                                          </p:val>
                                        </p:tav>
                                      </p:tavLst>
                                    </p:anim>
                                    <p:anim calcmode="lin" valueType="num">
                                      <p:cBhvr>
                                        <p:cTn id="21" dur="500" fill="hold"/>
                                        <p:tgtEl>
                                          <p:spTgt spid="3"/>
                                        </p:tgtEl>
                                        <p:attrNameLst>
                                          <p:attrName>ppt_h</p:attrName>
                                        </p:attrNameLst>
                                      </p:cBhvr>
                                      <p:tavLst>
                                        <p:tav tm="0">
                                          <p:val>
                                            <p:fltVal val="0"/>
                                          </p:val>
                                        </p:tav>
                                        <p:tav tm="100000">
                                          <p:val>
                                            <p:strVal val="#ppt_h"/>
                                          </p:val>
                                        </p:tav>
                                      </p:tavLst>
                                    </p:anim>
                                    <p:animEffect transition="in" filter="fade">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90550" y="1988820"/>
            <a:ext cx="7924800" cy="3416320"/>
          </a:xfrm>
          <a:prstGeom prst="rect">
            <a:avLst/>
          </a:prstGeom>
        </p:spPr>
        <p:style>
          <a:lnRef idx="0">
            <a:schemeClr val="accent1"/>
          </a:lnRef>
          <a:fillRef idx="1002">
            <a:schemeClr val="lt1"/>
          </a:fillRef>
          <a:effectRef idx="3">
            <a:schemeClr val="accent1"/>
          </a:effectRef>
          <a:fontRef idx="minor">
            <a:schemeClr val="lt1"/>
          </a:fontRef>
        </p:style>
        <p:txBody>
          <a:bodyPr wrap="square" rtlCol="0">
            <a:spAutoFit/>
          </a:bodyPr>
          <a:lstStyle/>
          <a:p>
            <a:pPr algn="ctr"/>
            <a:r>
              <a:rPr lang="en-US" sz="2400" b="1" dirty="0" smtClean="0">
                <a:solidFill>
                  <a:srgbClr val="800000"/>
                </a:solidFill>
              </a:rPr>
              <a:t>“…This </a:t>
            </a:r>
            <a:r>
              <a:rPr lang="en-US" sz="2400" b="1" dirty="0">
                <a:solidFill>
                  <a:srgbClr val="800000"/>
                </a:solidFill>
              </a:rPr>
              <a:t>type of differing consumption will not be an easy change for our nation. Yet, the first step can be made in academia. Bridging academia gaps, and understanding that all aspects of life are interrelated is the first step towards progress. </a:t>
            </a:r>
            <a:endParaRPr lang="en-US" sz="2400" b="1" dirty="0" smtClean="0">
              <a:solidFill>
                <a:srgbClr val="800000"/>
              </a:solidFill>
            </a:endParaRPr>
          </a:p>
          <a:p>
            <a:pPr algn="ctr"/>
            <a:r>
              <a:rPr lang="en-US" sz="2400" b="1" dirty="0" smtClean="0">
                <a:solidFill>
                  <a:srgbClr val="800000"/>
                </a:solidFill>
              </a:rPr>
              <a:t>Sustainable </a:t>
            </a:r>
            <a:r>
              <a:rPr lang="en-US" sz="2400" b="1" dirty="0">
                <a:solidFill>
                  <a:srgbClr val="800000"/>
                </a:solidFill>
              </a:rPr>
              <a:t>schools are aiding in this goal by creating </a:t>
            </a:r>
            <a:r>
              <a:rPr lang="en-US" sz="2400" b="1" dirty="0" err="1" smtClean="0">
                <a:solidFill>
                  <a:srgbClr val="800000"/>
                </a:solidFill>
              </a:rPr>
              <a:t>transdisciplinary</a:t>
            </a:r>
            <a:r>
              <a:rPr lang="en-US" sz="2400" b="1" dirty="0" smtClean="0">
                <a:solidFill>
                  <a:srgbClr val="800000"/>
                </a:solidFill>
              </a:rPr>
              <a:t> </a:t>
            </a:r>
            <a:r>
              <a:rPr lang="en-US" sz="2400" b="1" dirty="0">
                <a:solidFill>
                  <a:srgbClr val="800000"/>
                </a:solidFill>
              </a:rPr>
              <a:t>majors. </a:t>
            </a:r>
            <a:endParaRPr lang="en-US" sz="2400" b="1" dirty="0" smtClean="0">
              <a:solidFill>
                <a:srgbClr val="800000"/>
              </a:solidFill>
            </a:endParaRPr>
          </a:p>
          <a:p>
            <a:pPr algn="ctr"/>
            <a:r>
              <a:rPr lang="en-US" sz="2400" b="1" dirty="0" smtClean="0">
                <a:solidFill>
                  <a:srgbClr val="800000"/>
                </a:solidFill>
              </a:rPr>
              <a:t>With education </a:t>
            </a:r>
            <a:r>
              <a:rPr lang="en-US" sz="2400" b="1" dirty="0">
                <a:solidFill>
                  <a:srgbClr val="800000"/>
                </a:solidFill>
              </a:rPr>
              <a:t>our globe can not only envision change but share this image together</a:t>
            </a:r>
            <a:r>
              <a:rPr lang="en-US" sz="2400" b="1" dirty="0" smtClean="0">
                <a:solidFill>
                  <a:srgbClr val="800000"/>
                </a:solidFill>
              </a:rPr>
              <a:t>.”</a:t>
            </a:r>
            <a:endParaRPr lang="en-US" sz="2400" b="1" dirty="0">
              <a:solidFill>
                <a:srgbClr val="800000"/>
              </a:solidFill>
            </a:endParaRPr>
          </a:p>
        </p:txBody>
      </p:sp>
      <p:sp>
        <p:nvSpPr>
          <p:cNvPr id="3" name="TextBox 2"/>
          <p:cNvSpPr txBox="1"/>
          <p:nvPr/>
        </p:nvSpPr>
        <p:spPr>
          <a:xfrm>
            <a:off x="304800" y="457200"/>
            <a:ext cx="8610600" cy="830997"/>
          </a:xfrm>
          <a:prstGeom prst="rect">
            <a:avLst/>
          </a:prstGeom>
          <a:noFill/>
        </p:spPr>
        <p:txBody>
          <a:bodyPr wrap="square" rtlCol="0">
            <a:spAutoFit/>
          </a:bodyPr>
          <a:lstStyle/>
          <a:p>
            <a:pPr algn="ctr"/>
            <a:r>
              <a:rPr lang="en-US" sz="2400" i="1" dirty="0" smtClean="0">
                <a:solidFill>
                  <a:schemeClr val="bg1"/>
                </a:solidFill>
                <a:latin typeface="Palatino Linotype" pitchFamily="18" charset="0"/>
              </a:rPr>
              <a:t>Written by an ASU School of Sustainability student regarding </a:t>
            </a:r>
            <a:r>
              <a:rPr lang="en-US" sz="2400" b="1" i="1" dirty="0" smtClean="0">
                <a:solidFill>
                  <a:schemeClr val="bg1"/>
                </a:solidFill>
                <a:latin typeface="Palatino Linotype" pitchFamily="18" charset="0"/>
              </a:rPr>
              <a:t>Overconsumption of Goods in Developed Nations</a:t>
            </a:r>
            <a:endParaRPr lang="en-US" sz="2400" b="1" i="1" dirty="0">
              <a:solidFill>
                <a:schemeClr val="bg1"/>
              </a:solidFill>
              <a:latin typeface="Palatino Linotype" pitchFamily="18" charset="0"/>
            </a:endParaRPr>
          </a:p>
        </p:txBody>
      </p:sp>
    </p:spTree>
    <p:extLst>
      <p:ext uri="{BB962C8B-B14F-4D97-AF65-F5344CB8AC3E}">
        <p14:creationId xmlns:p14="http://schemas.microsoft.com/office/powerpoint/2010/main" xmlns="" val="1059859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86200" y="217488"/>
            <a:ext cx="4800600" cy="1143000"/>
          </a:xfrm>
        </p:spPr>
        <p:txBody>
          <a:bodyPr>
            <a:normAutofit/>
            <a:scene3d>
              <a:camera prst="orthographicFront"/>
              <a:lightRig rig="balanced" dir="t">
                <a:rot lat="0" lon="0" rev="2100000"/>
              </a:lightRig>
            </a:scene3d>
            <a:sp3d extrusionH="57150" prstMaterial="metal">
              <a:bevelT w="38100" h="25400"/>
              <a:contourClr>
                <a:schemeClr val="bg2"/>
              </a:contourClr>
            </a:sp3d>
          </a:bodyPr>
          <a:lstStyle/>
          <a:p>
            <a:r>
              <a:rPr lang="en-US" sz="3600" dirty="0" smtClean="0">
                <a:ln w="50800"/>
                <a:solidFill>
                  <a:schemeClr val="bg1">
                    <a:shade val="50000"/>
                  </a:schemeClr>
                </a:solidFill>
                <a:effectLst/>
              </a:rPr>
              <a:t>Solutions</a:t>
            </a:r>
            <a:endParaRPr lang="en-US" sz="3600" dirty="0">
              <a:ln w="50800"/>
              <a:solidFill>
                <a:schemeClr val="bg1">
                  <a:shade val="50000"/>
                </a:schemeClr>
              </a:solidFill>
              <a:effectLst/>
            </a:endParaRPr>
          </a:p>
        </p:txBody>
      </p:sp>
      <p:sp>
        <p:nvSpPr>
          <p:cNvPr id="12" name="TextBox 11"/>
          <p:cNvSpPr txBox="1"/>
          <p:nvPr/>
        </p:nvSpPr>
        <p:spPr>
          <a:xfrm>
            <a:off x="3886200" y="4982170"/>
            <a:ext cx="4924140" cy="923330"/>
          </a:xfrm>
          <a:prstGeom prst="rect">
            <a:avLst/>
          </a:prstGeom>
          <a:noFill/>
        </p:spPr>
        <p:txBody>
          <a:bodyPr wrap="square" rtlCol="0">
            <a:spAutoFit/>
          </a:bodyPr>
          <a:lstStyle/>
          <a:p>
            <a:pPr marL="285750" indent="-285750">
              <a:buFont typeface="Arial" panose="020B0604020202020204" pitchFamily="34" charset="0"/>
              <a:buChar char="•"/>
            </a:pPr>
            <a:r>
              <a:rPr lang="en-US" b="1" dirty="0" smtClean="0">
                <a:solidFill>
                  <a:schemeClr val="bg1"/>
                </a:solidFill>
              </a:rPr>
              <a:t>Every year the average person throws away 600 plastic bags </a:t>
            </a:r>
          </a:p>
          <a:p>
            <a:pPr marL="285750" indent="-285750">
              <a:buFont typeface="Arial" panose="020B0604020202020204" pitchFamily="34" charset="0"/>
              <a:buChar char="•"/>
            </a:pPr>
            <a:r>
              <a:rPr lang="en-US" b="1" dirty="0" smtClean="0">
                <a:solidFill>
                  <a:schemeClr val="bg1"/>
                </a:solidFill>
              </a:rPr>
              <a:t>25% of litter in storm drains is plastic</a:t>
            </a:r>
            <a:endParaRPr lang="en-US" b="1" dirty="0">
              <a:solidFill>
                <a:schemeClr val="bg1"/>
              </a:solidFill>
            </a:endParaRPr>
          </a:p>
        </p:txBody>
      </p:sp>
      <p:pic>
        <p:nvPicPr>
          <p:cNvPr id="13" name="Picture 12"/>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372046" y="1192530"/>
            <a:ext cx="8229029" cy="3733800"/>
          </a:xfrm>
          <a:prstGeom prst="rect">
            <a:avLst/>
          </a:prstGeom>
        </p:spPr>
      </p:pic>
      <p:pic>
        <p:nvPicPr>
          <p:cNvPr id="6" name="Content Placeholder 5"/>
          <p:cNvPicPr>
            <a:picLocks noGrp="1" noChangeAspect="1"/>
          </p:cNvPicPr>
          <p:nvPr>
            <p:ph sz="half" idx="1"/>
          </p:nvPr>
        </p:nvPicPr>
        <p:blipFill>
          <a:blip r:embed="rId3" cstate="print">
            <a:extLst>
              <a:ext uri="{28A0092B-C50C-407E-A947-70E740481C1C}">
                <a14:useLocalDpi xmlns:a14="http://schemas.microsoft.com/office/drawing/2010/main" xmlns="" val="0"/>
              </a:ext>
            </a:extLst>
          </a:blip>
          <a:stretch>
            <a:fillRect/>
          </a:stretch>
        </p:blipFill>
        <p:spPr>
          <a:xfrm>
            <a:off x="8828" y="3488412"/>
            <a:ext cx="3534472" cy="2546628"/>
          </a:xfrm>
        </p:spPr>
      </p:pic>
      <p:pic>
        <p:nvPicPr>
          <p:cNvPr id="11" name="Content Placeholder 10"/>
          <p:cNvPicPr>
            <a:picLocks noGrp="1" noChangeAspect="1"/>
          </p:cNvPicPr>
          <p:nvPr>
            <p:ph sz="half" idx="2"/>
          </p:nvPr>
        </p:nvPicPr>
        <p:blipFill>
          <a:blip r:embed="rId4" cstate="print">
            <a:extLst>
              <a:ext uri="{28A0092B-C50C-407E-A947-70E740481C1C}">
                <a14:useLocalDpi xmlns:a14="http://schemas.microsoft.com/office/drawing/2010/main" xmlns="" val="0"/>
              </a:ext>
            </a:extLst>
          </a:blip>
          <a:stretch>
            <a:fillRect/>
          </a:stretch>
        </p:blipFill>
        <p:spPr>
          <a:xfrm>
            <a:off x="148590" y="129539"/>
            <a:ext cx="3268980" cy="2405197"/>
          </a:xfrm>
        </p:spPr>
      </p:pic>
      <p:sp>
        <p:nvSpPr>
          <p:cNvPr id="7" name="TextBox 6"/>
          <p:cNvSpPr txBox="1"/>
          <p:nvPr/>
        </p:nvSpPr>
        <p:spPr>
          <a:xfrm>
            <a:off x="5486400" y="4480560"/>
            <a:ext cx="2865120" cy="307777"/>
          </a:xfrm>
          <a:prstGeom prst="rect">
            <a:avLst/>
          </a:prstGeom>
          <a:noFill/>
        </p:spPr>
        <p:txBody>
          <a:bodyPr wrap="square" rtlCol="0">
            <a:spAutoFit/>
          </a:bodyPr>
          <a:lstStyle/>
          <a:p>
            <a:r>
              <a:rPr lang="en-US" sz="1400" i="1" dirty="0" smtClean="0">
                <a:effectLst>
                  <a:outerShdw blurRad="38100" dist="38100" dir="2700000" algn="tl">
                    <a:srgbClr val="000000">
                      <a:alpha val="43137"/>
                    </a:srgbClr>
                  </a:outerShdw>
                </a:effectLst>
              </a:rPr>
              <a:t>Photo: www.favebags.com</a:t>
            </a:r>
            <a:endParaRPr lang="en-US" sz="1400" i="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xmlns="" val="3289702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7067" y="255398"/>
            <a:ext cx="8686799" cy="1247673"/>
          </a:xfrm>
        </p:spPr>
        <p:txBody>
          <a:bodyPr>
            <a:normAutofit fontScale="90000"/>
          </a:bodyPr>
          <a:lstStyle/>
          <a:p>
            <a:r>
              <a:rPr lang="en-US" dirty="0" smtClean="0">
                <a:solidFill>
                  <a:schemeClr val="bg1"/>
                </a:solidFill>
                <a:effectLst/>
              </a:rPr>
              <a:t>First-Ever School of Sustainability in the U.S.A.</a:t>
            </a:r>
            <a:endParaRPr lang="en-US" dirty="0">
              <a:solidFill>
                <a:schemeClr val="bg1"/>
              </a:solidFill>
              <a:effectLst/>
            </a:endParaRPr>
          </a:p>
        </p:txBody>
      </p:sp>
      <p:pic>
        <p:nvPicPr>
          <p:cNvPr id="7" name="Picture 6"/>
          <p:cNvPicPr>
            <a:picLocks noChangeAspect="1" noChangeArrowheads="1"/>
          </p:cNvPicPr>
          <p:nvPr/>
        </p:nvPicPr>
        <p:blipFill rotWithShape="1">
          <a:blip r:embed="rId2">
            <a:extLst>
              <a:ext uri="{28A0092B-C50C-407E-A947-70E740481C1C}">
                <a14:useLocalDpi xmlns:a14="http://schemas.microsoft.com/office/drawing/2010/main" xmlns="" val="0"/>
              </a:ext>
            </a:extLst>
          </a:blip>
          <a:srcRect l="7104"/>
          <a:stretch/>
        </p:blipFill>
        <p:spPr bwMode="auto">
          <a:xfrm>
            <a:off x="4620002" y="1594512"/>
            <a:ext cx="3740424" cy="41996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5" name="Rectangle 4"/>
          <p:cNvSpPr/>
          <p:nvPr/>
        </p:nvSpPr>
        <p:spPr>
          <a:xfrm>
            <a:off x="682837" y="1794510"/>
            <a:ext cx="3710940" cy="3600986"/>
          </a:xfrm>
          <a:prstGeom prst="rect">
            <a:avLst/>
          </a:prstGeom>
          <a:ln/>
        </p:spPr>
        <p:style>
          <a:lnRef idx="0">
            <a:schemeClr val="accent5"/>
          </a:lnRef>
          <a:fillRef idx="3">
            <a:schemeClr val="accent5"/>
          </a:fillRef>
          <a:effectRef idx="3">
            <a:schemeClr val="accent5"/>
          </a:effectRef>
          <a:fontRef idx="minor">
            <a:schemeClr val="lt1"/>
          </a:fontRef>
        </p:style>
        <p:txBody>
          <a:bodyPr wrap="square">
            <a:spAutoFit/>
          </a:bodyPr>
          <a:lstStyle/>
          <a:p>
            <a:pPr algn="ctr">
              <a:lnSpc>
                <a:spcPct val="150000"/>
              </a:lnSpc>
            </a:pPr>
            <a:r>
              <a:rPr lang="en-US" sz="3600" b="1" spc="-100" dirty="0">
                <a:solidFill>
                  <a:srgbClr val="FFC000"/>
                </a:solidFill>
                <a:effectLst>
                  <a:outerShdw blurRad="38100" dist="38100" dir="2700000" algn="tl">
                    <a:srgbClr val="000000">
                      <a:alpha val="43137"/>
                    </a:srgbClr>
                  </a:outerShdw>
                </a:effectLst>
                <a:ea typeface="Arial" pitchFamily="-72" charset="0"/>
                <a:cs typeface="Arial" pitchFamily="-72" charset="0"/>
              </a:rPr>
              <a:t>sustain</a:t>
            </a:r>
            <a:r>
              <a:rPr lang="en-US" sz="3600" b="1" spc="-100" dirty="0">
                <a:solidFill>
                  <a:srgbClr val="800000"/>
                </a:solidFill>
                <a:effectLst>
                  <a:outerShdw blurRad="38100" dist="38100" dir="2700000" algn="tl">
                    <a:srgbClr val="000000">
                      <a:alpha val="43137"/>
                    </a:srgbClr>
                  </a:outerShdw>
                </a:effectLst>
                <a:ea typeface="Arial" pitchFamily="-72" charset="0"/>
                <a:cs typeface="Arial" pitchFamily="-72" charset="0"/>
              </a:rPr>
              <a:t>ability</a:t>
            </a:r>
            <a:r>
              <a:rPr lang="en-US" sz="3600" b="1" spc="-100" dirty="0">
                <a:solidFill>
                  <a:prstClr val="white"/>
                </a:solidFill>
                <a:effectLst>
                  <a:outerShdw blurRad="38100" dist="38100" dir="2700000" algn="tl">
                    <a:srgbClr val="000000">
                      <a:alpha val="43137"/>
                    </a:srgbClr>
                  </a:outerShdw>
                </a:effectLst>
                <a:ea typeface="Arial" pitchFamily="-72" charset="0"/>
                <a:cs typeface="Arial" pitchFamily="-72" charset="0"/>
              </a:rPr>
              <a:t> </a:t>
            </a:r>
            <a:r>
              <a:rPr lang="en-US" sz="3600" b="1" spc="-100" dirty="0">
                <a:solidFill>
                  <a:srgbClr val="800000"/>
                </a:solidFill>
                <a:effectLst>
                  <a:outerShdw blurRad="38100" dist="38100" dir="2700000" algn="tl">
                    <a:srgbClr val="000000">
                      <a:alpha val="43137"/>
                    </a:srgbClr>
                  </a:outerShdw>
                </a:effectLst>
                <a:ea typeface="Arial" pitchFamily="-72" charset="0"/>
                <a:cs typeface="Arial" pitchFamily="-72" charset="0"/>
              </a:rPr>
              <a:t>at </a:t>
            </a:r>
            <a:r>
              <a:rPr lang="en-US" sz="3600" b="1" spc="-100" dirty="0" smtClean="0">
                <a:solidFill>
                  <a:srgbClr val="800000"/>
                </a:solidFill>
                <a:effectLst>
                  <a:outerShdw blurRad="38100" dist="38100" dir="2700000" algn="tl">
                    <a:srgbClr val="000000">
                      <a:alpha val="43137"/>
                    </a:srgbClr>
                  </a:outerShdw>
                </a:effectLst>
                <a:ea typeface="Arial" pitchFamily="-72" charset="0"/>
                <a:cs typeface="Arial" pitchFamily="-72" charset="0"/>
              </a:rPr>
              <a:t> ASU</a:t>
            </a:r>
            <a:endParaRPr lang="en-US" sz="3600" b="1" spc="-100" dirty="0" smtClean="0">
              <a:solidFill>
                <a:prstClr val="white"/>
              </a:solidFill>
              <a:effectLst>
                <a:outerShdw blurRad="38100" dist="38100" dir="2700000" algn="tl">
                  <a:srgbClr val="000000">
                    <a:alpha val="43137"/>
                  </a:srgbClr>
                </a:outerShdw>
              </a:effectLst>
              <a:ea typeface="Arial" pitchFamily="-72" charset="0"/>
              <a:cs typeface="Arial" pitchFamily="-72" charset="0"/>
            </a:endParaRPr>
          </a:p>
          <a:p>
            <a:pPr algn="ctr">
              <a:lnSpc>
                <a:spcPct val="150000"/>
              </a:lnSpc>
            </a:pPr>
            <a:r>
              <a:rPr lang="en-US" sz="3200" b="1" spc="-170" dirty="0" smtClean="0">
                <a:solidFill>
                  <a:srgbClr val="FFC000"/>
                </a:solidFill>
                <a:effectLst>
                  <a:outerShdw blurRad="38100" dist="38100" dir="2700000" algn="tl">
                    <a:srgbClr val="000000">
                      <a:alpha val="43137"/>
                    </a:srgbClr>
                  </a:outerShdw>
                </a:effectLst>
                <a:ea typeface="Arial" pitchFamily="-72" charset="0"/>
                <a:cs typeface="Arial" pitchFamily="-72" charset="0"/>
              </a:rPr>
              <a:t>Change Agents </a:t>
            </a:r>
            <a:r>
              <a:rPr lang="en-US" sz="2400" b="1" spc="-170" dirty="0" smtClean="0">
                <a:solidFill>
                  <a:srgbClr val="FFC000"/>
                </a:solidFill>
                <a:effectLst>
                  <a:outerShdw blurRad="38100" dist="38100" dir="2700000" algn="tl">
                    <a:srgbClr val="000000">
                      <a:alpha val="43137"/>
                    </a:srgbClr>
                  </a:outerShdw>
                </a:effectLst>
                <a:ea typeface="Arial" pitchFamily="-72" charset="0"/>
                <a:cs typeface="Arial" pitchFamily="-72" charset="0"/>
              </a:rPr>
              <a:t/>
            </a:r>
            <a:br>
              <a:rPr lang="en-US" sz="2400" b="1" spc="-170" dirty="0" smtClean="0">
                <a:solidFill>
                  <a:srgbClr val="FFC000"/>
                </a:solidFill>
                <a:effectLst>
                  <a:outerShdw blurRad="38100" dist="38100" dir="2700000" algn="tl">
                    <a:srgbClr val="000000">
                      <a:alpha val="43137"/>
                    </a:srgbClr>
                  </a:outerShdw>
                </a:effectLst>
                <a:ea typeface="Arial" pitchFamily="-72" charset="0"/>
                <a:cs typeface="Arial" pitchFamily="-72" charset="0"/>
              </a:rPr>
            </a:br>
            <a:r>
              <a:rPr lang="en-US" sz="2400" b="1" spc="-170" dirty="0" smtClean="0">
                <a:solidFill>
                  <a:srgbClr val="FFC000"/>
                </a:solidFill>
                <a:ea typeface="Arial" pitchFamily="-72" charset="0"/>
                <a:cs typeface="Arial" pitchFamily="-72" charset="0"/>
              </a:rPr>
              <a:t>protect our present </a:t>
            </a:r>
            <a:br>
              <a:rPr lang="en-US" sz="2400" b="1" spc="-170" dirty="0" smtClean="0">
                <a:solidFill>
                  <a:srgbClr val="FFC000"/>
                </a:solidFill>
                <a:ea typeface="Arial" pitchFamily="-72" charset="0"/>
                <a:cs typeface="Arial" pitchFamily="-72" charset="0"/>
              </a:rPr>
            </a:br>
            <a:r>
              <a:rPr lang="en-US" sz="2400" b="1" spc="-170" dirty="0" smtClean="0">
                <a:solidFill>
                  <a:srgbClr val="FFC000"/>
                </a:solidFill>
                <a:ea typeface="Arial" pitchFamily="-72" charset="0"/>
                <a:cs typeface="Arial" pitchFamily="-72" charset="0"/>
              </a:rPr>
              <a:t>and ensure our  future</a:t>
            </a:r>
            <a:endParaRPr lang="en-US" sz="2400" dirty="0">
              <a:solidFill>
                <a:srgbClr val="FFC000"/>
              </a:solidFill>
              <a:ea typeface="Arial" pitchFamily="-72" charset="0"/>
              <a:cs typeface="Arial" pitchFamily="-72" charset="0"/>
            </a:endParaRPr>
          </a:p>
        </p:txBody>
      </p:sp>
    </p:spTree>
    <p:extLst>
      <p:ext uri="{BB962C8B-B14F-4D97-AF65-F5344CB8AC3E}">
        <p14:creationId xmlns:p14="http://schemas.microsoft.com/office/powerpoint/2010/main" xmlns="" val="259752785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86200" y="180632"/>
            <a:ext cx="4800600" cy="725222"/>
          </a:xfrm>
        </p:spPr>
        <p:txBody>
          <a:bodyPr>
            <a:normAutofit/>
            <a:scene3d>
              <a:camera prst="orthographicFront"/>
              <a:lightRig rig="balanced" dir="t">
                <a:rot lat="0" lon="0" rev="2100000"/>
              </a:lightRig>
            </a:scene3d>
            <a:sp3d extrusionH="57150" prstMaterial="metal">
              <a:bevelT w="38100" h="25400"/>
              <a:contourClr>
                <a:schemeClr val="bg2"/>
              </a:contourClr>
            </a:sp3d>
          </a:bodyPr>
          <a:lstStyle/>
          <a:p>
            <a:r>
              <a:rPr lang="en-US" sz="3600" dirty="0" smtClean="0">
                <a:ln w="50800"/>
                <a:solidFill>
                  <a:schemeClr val="bg1">
                    <a:shade val="50000"/>
                  </a:schemeClr>
                </a:solidFill>
                <a:effectLst/>
              </a:rPr>
              <a:t>Solutions</a:t>
            </a:r>
            <a:endParaRPr lang="en-US" sz="3600" dirty="0">
              <a:ln w="50800"/>
              <a:solidFill>
                <a:schemeClr val="bg1">
                  <a:shade val="50000"/>
                </a:schemeClr>
              </a:solidFill>
              <a:effectLst/>
            </a:endParaRPr>
          </a:p>
        </p:txBody>
      </p:sp>
      <p:pic>
        <p:nvPicPr>
          <p:cNvPr id="8" name="Content Placeholder 7"/>
          <p:cNvPicPr>
            <a:picLocks noGrp="1" noChangeAspect="1"/>
          </p:cNvPicPr>
          <p:nvPr>
            <p:ph sz="half" idx="2"/>
          </p:nvPr>
        </p:nvPicPr>
        <p:blipFill>
          <a:blip r:embed="rId2" cstate="print">
            <a:extLst>
              <a:ext uri="{28A0092B-C50C-407E-A947-70E740481C1C}">
                <a14:useLocalDpi xmlns:a14="http://schemas.microsoft.com/office/drawing/2010/main" xmlns="" val="0"/>
              </a:ext>
            </a:extLst>
          </a:blip>
          <a:stretch>
            <a:fillRect/>
          </a:stretch>
        </p:blipFill>
        <p:spPr>
          <a:xfrm>
            <a:off x="149244" y="304800"/>
            <a:ext cx="3955073" cy="5055870"/>
          </a:xfrm>
          <a:prstGeom prst="rect">
            <a:avLst/>
          </a:prstGeom>
          <a:ln>
            <a:noFill/>
          </a:ln>
          <a:effectLst>
            <a:outerShdw blurRad="292100" dist="139700" dir="2700000" algn="tl" rotWithShape="0">
              <a:srgbClr val="333333">
                <a:alpha val="65000"/>
              </a:srgbClr>
            </a:outerShdw>
          </a:effectLst>
        </p:spPr>
      </p:pic>
      <p:sp>
        <p:nvSpPr>
          <p:cNvPr id="9" name="TextBox 8"/>
          <p:cNvSpPr txBox="1"/>
          <p:nvPr/>
        </p:nvSpPr>
        <p:spPr>
          <a:xfrm>
            <a:off x="1657350" y="5360670"/>
            <a:ext cx="2530494" cy="307777"/>
          </a:xfrm>
          <a:prstGeom prst="rect">
            <a:avLst/>
          </a:prstGeom>
          <a:noFill/>
        </p:spPr>
        <p:txBody>
          <a:bodyPr wrap="square" rtlCol="0">
            <a:spAutoFit/>
          </a:bodyPr>
          <a:lstStyle/>
          <a:p>
            <a:r>
              <a:rPr lang="en-US" sz="1400" i="1" dirty="0" smtClean="0">
                <a:effectLst>
                  <a:outerShdw blurRad="38100" dist="38100" dir="2700000" algn="tl">
                    <a:srgbClr val="000000">
                      <a:alpha val="43137"/>
                    </a:srgbClr>
                  </a:outerShdw>
                </a:effectLst>
              </a:rPr>
              <a:t>Photos: www.safesipp.org</a:t>
            </a:r>
            <a:endParaRPr lang="en-US" sz="1400" i="1" dirty="0">
              <a:effectLst>
                <a:outerShdw blurRad="38100" dist="38100" dir="2700000" algn="tl">
                  <a:srgbClr val="000000">
                    <a:alpha val="43137"/>
                  </a:srgbClr>
                </a:outerShdw>
              </a:effectLst>
            </a:endParaRPr>
          </a:p>
        </p:txBody>
      </p:sp>
      <p:pic>
        <p:nvPicPr>
          <p:cNvPr id="4" name="Content Placeholder 3"/>
          <p:cNvPicPr>
            <a:picLocks noGrp="1" noChangeAspect="1"/>
          </p:cNvPicPr>
          <p:nvPr>
            <p:ph sz="half" idx="1"/>
          </p:nvPr>
        </p:nvPicPr>
        <p:blipFill>
          <a:blip r:embed="rId3" cstate="print">
            <a:extLst>
              <a:ext uri="{28A0092B-C50C-407E-A947-70E740481C1C}">
                <a14:useLocalDpi xmlns:a14="http://schemas.microsoft.com/office/drawing/2010/main" xmlns="" val="0"/>
              </a:ext>
            </a:extLst>
          </a:blip>
          <a:stretch>
            <a:fillRect/>
          </a:stretch>
        </p:blipFill>
        <p:spPr>
          <a:xfrm>
            <a:off x="4377690" y="3505200"/>
            <a:ext cx="3340194" cy="2468217"/>
          </a:xfrm>
          <a:prstGeom prst="rect">
            <a:avLst/>
          </a:prstGeom>
          <a:ln>
            <a:noFill/>
          </a:ln>
          <a:effectLst>
            <a:outerShdw blurRad="292100" dist="139700" dir="2700000" algn="tl" rotWithShape="0">
              <a:srgbClr val="333333">
                <a:alpha val="65000"/>
              </a:srgbClr>
            </a:outerShdw>
          </a:effectLst>
        </p:spPr>
      </p:pic>
      <p:pic>
        <p:nvPicPr>
          <p:cNvPr id="1026" name="Picture 2" descr="http://everyday21000childrendie.files.wordpress.com/2012/01/women-carry-water-on-their-head.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869180" y="971550"/>
            <a:ext cx="3654407" cy="245842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686544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086100" y="259080"/>
            <a:ext cx="5747766" cy="1143000"/>
          </a:xfrm>
        </p:spPr>
        <p:style>
          <a:lnRef idx="0">
            <a:schemeClr val="accent1"/>
          </a:lnRef>
          <a:fillRef idx="3">
            <a:schemeClr val="accent1"/>
          </a:fillRef>
          <a:effectRef idx="3">
            <a:schemeClr val="accent1"/>
          </a:effectRef>
          <a:fontRef idx="minor">
            <a:schemeClr val="lt1"/>
          </a:fontRef>
        </p:style>
        <p:txBody>
          <a:bodyPr>
            <a:normAutofit/>
          </a:bodyPr>
          <a:lstStyle/>
          <a:p>
            <a:r>
              <a:rPr lang="en-US" sz="3600" b="1" dirty="0" smtClean="0">
                <a:solidFill>
                  <a:schemeClr val="tx1"/>
                </a:solidFill>
              </a:rPr>
              <a:t>Bachelor of Arts degree</a:t>
            </a:r>
            <a:r>
              <a:rPr lang="en-US" b="1" dirty="0" smtClean="0">
                <a:solidFill>
                  <a:schemeClr val="tx1"/>
                </a:solidFill>
              </a:rPr>
              <a:t/>
            </a:r>
            <a:br>
              <a:rPr lang="en-US" b="1" dirty="0" smtClean="0">
                <a:solidFill>
                  <a:schemeClr val="tx1"/>
                </a:solidFill>
              </a:rPr>
            </a:br>
            <a:r>
              <a:rPr lang="en-US" sz="2800" b="1" i="1" dirty="0" smtClean="0">
                <a:solidFill>
                  <a:schemeClr val="tx1"/>
                </a:solidFill>
              </a:rPr>
              <a:t>* available in-person or online *</a:t>
            </a:r>
            <a:endParaRPr lang="en-US" sz="2800" b="1" i="1" dirty="0">
              <a:solidFill>
                <a:schemeClr val="tx1"/>
              </a:solidFill>
            </a:endParaRPr>
          </a:p>
        </p:txBody>
      </p:sp>
      <p:sp>
        <p:nvSpPr>
          <p:cNvPr id="3" name="Content Placeholder 2"/>
          <p:cNvSpPr>
            <a:spLocks noGrp="1"/>
          </p:cNvSpPr>
          <p:nvPr>
            <p:ph idx="1"/>
          </p:nvPr>
        </p:nvSpPr>
        <p:spPr>
          <a:xfrm>
            <a:off x="381000" y="1524000"/>
            <a:ext cx="8229600" cy="2099310"/>
          </a:xfrm>
        </p:spPr>
        <p:txBody>
          <a:bodyPr>
            <a:normAutofit/>
          </a:bodyPr>
          <a:lstStyle/>
          <a:p>
            <a:pPr marL="0" indent="0">
              <a:spcBef>
                <a:spcPts val="600"/>
              </a:spcBef>
              <a:buNone/>
            </a:pPr>
            <a:r>
              <a:rPr lang="en-US" sz="2400" b="1" dirty="0" smtClean="0"/>
              <a:t>Society </a:t>
            </a:r>
            <a:r>
              <a:rPr lang="en-US" sz="2400" b="1" dirty="0"/>
              <a:t>and Sustainability</a:t>
            </a:r>
          </a:p>
          <a:p>
            <a:pPr marL="0" indent="0">
              <a:spcBef>
                <a:spcPts val="600"/>
              </a:spcBef>
              <a:buNone/>
            </a:pPr>
            <a:r>
              <a:rPr lang="en-US" sz="2400" b="1" dirty="0"/>
              <a:t>Policy and Governance in Sustainable Systems</a:t>
            </a:r>
          </a:p>
          <a:p>
            <a:pPr marL="0" indent="0">
              <a:spcBef>
                <a:spcPts val="600"/>
              </a:spcBef>
              <a:buNone/>
            </a:pPr>
            <a:r>
              <a:rPr lang="en-US" sz="2400" b="1" dirty="0"/>
              <a:t>International Development and Sustainability</a:t>
            </a:r>
          </a:p>
          <a:p>
            <a:pPr marL="0" indent="0">
              <a:spcBef>
                <a:spcPts val="600"/>
              </a:spcBef>
              <a:buNone/>
            </a:pPr>
            <a:r>
              <a:rPr lang="en-US" sz="2400" b="1" dirty="0"/>
              <a:t>Sustainable Urban </a:t>
            </a:r>
            <a:r>
              <a:rPr lang="en-US" sz="2400" b="1" dirty="0" smtClean="0"/>
              <a:t>Dynamics</a:t>
            </a:r>
            <a:endParaRPr lang="en-US" sz="2400" b="1" dirty="0"/>
          </a:p>
        </p:txBody>
      </p:sp>
      <p:sp>
        <p:nvSpPr>
          <p:cNvPr id="4" name="Title 4"/>
          <p:cNvSpPr txBox="1">
            <a:spLocks/>
          </p:cNvSpPr>
          <p:nvPr/>
        </p:nvSpPr>
        <p:spPr>
          <a:xfrm>
            <a:off x="2487930" y="3602451"/>
            <a:ext cx="6345936" cy="694626"/>
          </a:xfrm>
          <a:prstGeom prst="rect">
            <a:avLst/>
          </a:prstGeom>
        </p:spPr>
        <p:style>
          <a:lnRef idx="0">
            <a:schemeClr val="accent1"/>
          </a:lnRef>
          <a:fillRef idx="3">
            <a:schemeClr val="accent1"/>
          </a:fillRef>
          <a:effectRef idx="3">
            <a:schemeClr val="accent1"/>
          </a:effectRef>
          <a:fontRef idx="minor">
            <a:schemeClr val="lt1"/>
          </a:fontRef>
        </p:style>
        <p:txBody>
          <a:bodyPr/>
          <a:lstStyle>
            <a:lvl1pPr algn="ctr" defTabSz="457200" rtl="0" fontAlgn="base">
              <a:spcBef>
                <a:spcPct val="0"/>
              </a:spcBef>
              <a:spcAft>
                <a:spcPct val="0"/>
              </a:spcAft>
              <a:defRPr sz="3600" kern="1200">
                <a:solidFill>
                  <a:srgbClr val="C90652"/>
                </a:solidFill>
                <a:latin typeface="+mj-lt"/>
                <a:ea typeface="ＭＳ Ｐゴシック" pitchFamily="-72" charset="-128"/>
                <a:cs typeface="ＭＳ Ｐゴシック" pitchFamily="-72" charset="-128"/>
              </a:defRPr>
            </a:lvl1pPr>
            <a:lvl2pPr algn="ctr" defTabSz="457200" rtl="0" fontAlgn="base">
              <a:spcBef>
                <a:spcPct val="0"/>
              </a:spcBef>
              <a:spcAft>
                <a:spcPct val="0"/>
              </a:spcAft>
              <a:defRPr sz="3600">
                <a:solidFill>
                  <a:srgbClr val="C90652"/>
                </a:solidFill>
                <a:latin typeface="Arial" pitchFamily="-72" charset="0"/>
                <a:ea typeface="ＭＳ Ｐゴシック" pitchFamily="-72" charset="-128"/>
                <a:cs typeface="ＭＳ Ｐゴシック" pitchFamily="-72" charset="-128"/>
              </a:defRPr>
            </a:lvl2pPr>
            <a:lvl3pPr algn="ctr" defTabSz="457200" rtl="0" fontAlgn="base">
              <a:spcBef>
                <a:spcPct val="0"/>
              </a:spcBef>
              <a:spcAft>
                <a:spcPct val="0"/>
              </a:spcAft>
              <a:defRPr sz="3600">
                <a:solidFill>
                  <a:srgbClr val="C90652"/>
                </a:solidFill>
                <a:latin typeface="Arial" pitchFamily="-72" charset="0"/>
                <a:ea typeface="ＭＳ Ｐゴシック" pitchFamily="-72" charset="-128"/>
                <a:cs typeface="ＭＳ Ｐゴシック" pitchFamily="-72" charset="-128"/>
              </a:defRPr>
            </a:lvl3pPr>
            <a:lvl4pPr algn="ctr" defTabSz="457200" rtl="0" fontAlgn="base">
              <a:spcBef>
                <a:spcPct val="0"/>
              </a:spcBef>
              <a:spcAft>
                <a:spcPct val="0"/>
              </a:spcAft>
              <a:defRPr sz="3600">
                <a:solidFill>
                  <a:srgbClr val="C90652"/>
                </a:solidFill>
                <a:latin typeface="Arial" pitchFamily="-72" charset="0"/>
                <a:ea typeface="ＭＳ Ｐゴシック" pitchFamily="-72" charset="-128"/>
                <a:cs typeface="ＭＳ Ｐゴシック" pitchFamily="-72" charset="-128"/>
              </a:defRPr>
            </a:lvl4pPr>
            <a:lvl5pPr algn="ctr" defTabSz="457200" rtl="0" fontAlgn="base">
              <a:spcBef>
                <a:spcPct val="0"/>
              </a:spcBef>
              <a:spcAft>
                <a:spcPct val="0"/>
              </a:spcAft>
              <a:defRPr sz="3600">
                <a:solidFill>
                  <a:srgbClr val="C90652"/>
                </a:solidFill>
                <a:latin typeface="Arial" pitchFamily="-72" charset="0"/>
                <a:ea typeface="ＭＳ Ｐゴシック" pitchFamily="-72" charset="-128"/>
                <a:cs typeface="ＭＳ Ｐゴシック" pitchFamily="-72" charset="-128"/>
              </a:defRPr>
            </a:lvl5pPr>
            <a:lvl6pPr marL="457200" algn="ctr" defTabSz="457200" rtl="0" fontAlgn="base">
              <a:spcBef>
                <a:spcPct val="0"/>
              </a:spcBef>
              <a:spcAft>
                <a:spcPct val="0"/>
              </a:spcAft>
              <a:defRPr sz="3600">
                <a:solidFill>
                  <a:srgbClr val="C90652"/>
                </a:solidFill>
                <a:latin typeface="Arial" pitchFamily="-72" charset="0"/>
                <a:ea typeface="ＭＳ Ｐゴシック" pitchFamily="-72" charset="-128"/>
                <a:cs typeface="ＭＳ Ｐゴシック" pitchFamily="-72" charset="-128"/>
              </a:defRPr>
            </a:lvl6pPr>
            <a:lvl7pPr marL="914400" algn="ctr" defTabSz="457200" rtl="0" fontAlgn="base">
              <a:spcBef>
                <a:spcPct val="0"/>
              </a:spcBef>
              <a:spcAft>
                <a:spcPct val="0"/>
              </a:spcAft>
              <a:defRPr sz="3600">
                <a:solidFill>
                  <a:srgbClr val="C90652"/>
                </a:solidFill>
                <a:latin typeface="Arial" pitchFamily="-72" charset="0"/>
                <a:ea typeface="ＭＳ Ｐゴシック" pitchFamily="-72" charset="-128"/>
                <a:cs typeface="ＭＳ Ｐゴシック" pitchFamily="-72" charset="-128"/>
              </a:defRPr>
            </a:lvl7pPr>
            <a:lvl8pPr marL="1371600" algn="ctr" defTabSz="457200" rtl="0" fontAlgn="base">
              <a:spcBef>
                <a:spcPct val="0"/>
              </a:spcBef>
              <a:spcAft>
                <a:spcPct val="0"/>
              </a:spcAft>
              <a:defRPr sz="3600">
                <a:solidFill>
                  <a:srgbClr val="C90652"/>
                </a:solidFill>
                <a:latin typeface="Arial" pitchFamily="-72" charset="0"/>
                <a:ea typeface="ＭＳ Ｐゴシック" pitchFamily="-72" charset="-128"/>
                <a:cs typeface="ＭＳ Ｐゴシック" pitchFamily="-72" charset="-128"/>
              </a:defRPr>
            </a:lvl8pPr>
            <a:lvl9pPr marL="1828800" algn="ctr" defTabSz="457200" rtl="0" fontAlgn="base">
              <a:spcBef>
                <a:spcPct val="0"/>
              </a:spcBef>
              <a:spcAft>
                <a:spcPct val="0"/>
              </a:spcAft>
              <a:defRPr sz="3600">
                <a:solidFill>
                  <a:srgbClr val="C90652"/>
                </a:solidFill>
                <a:latin typeface="Arial" pitchFamily="-72" charset="0"/>
                <a:ea typeface="ＭＳ Ｐゴシック" pitchFamily="-72" charset="-128"/>
                <a:cs typeface="ＭＳ Ｐゴシック" pitchFamily="-72" charset="-128"/>
              </a:defRPr>
            </a:lvl9pPr>
          </a:lstStyle>
          <a:p>
            <a:r>
              <a:rPr lang="en-US" b="1" dirty="0" smtClean="0">
                <a:solidFill>
                  <a:schemeClr val="tx1"/>
                </a:solidFill>
              </a:rPr>
              <a:t>Bachelor of Science degree</a:t>
            </a:r>
            <a:endParaRPr lang="en-US" b="1" dirty="0">
              <a:solidFill>
                <a:schemeClr val="tx1"/>
              </a:solidFill>
            </a:endParaRPr>
          </a:p>
        </p:txBody>
      </p:sp>
      <p:sp>
        <p:nvSpPr>
          <p:cNvPr id="6" name="Content Placeholder 5"/>
          <p:cNvSpPr txBox="1">
            <a:spLocks/>
          </p:cNvSpPr>
          <p:nvPr/>
        </p:nvSpPr>
        <p:spPr>
          <a:xfrm>
            <a:off x="381000" y="4446270"/>
            <a:ext cx="8229600" cy="1600200"/>
          </a:xfrm>
          <a:prstGeom prst="rect">
            <a:avLst/>
          </a:prstGeom>
        </p:spPr>
        <p:txBody>
          <a:bodyPr/>
          <a:lstStyle>
            <a:lvl1pPr marL="342900" indent="-342900" algn="l" defTabSz="457200" rtl="0" fontAlgn="base">
              <a:spcBef>
                <a:spcPct val="20000"/>
              </a:spcBef>
              <a:spcAft>
                <a:spcPct val="0"/>
              </a:spcAft>
              <a:buFont typeface="Arial" pitchFamily="-72" charset="0"/>
              <a:buChar char="•"/>
              <a:defRPr sz="3200" kern="1200">
                <a:solidFill>
                  <a:schemeClr val="tx1"/>
                </a:solidFill>
                <a:latin typeface="+mn-lt"/>
                <a:ea typeface="ＭＳ Ｐゴシック" pitchFamily="-72" charset="-128"/>
                <a:cs typeface="ＭＳ Ｐゴシック" pitchFamily="-72" charset="-128"/>
              </a:defRPr>
            </a:lvl1pPr>
            <a:lvl2pPr marL="742950" indent="-285750" algn="l" defTabSz="457200" rtl="0" fontAlgn="base">
              <a:spcBef>
                <a:spcPct val="20000"/>
              </a:spcBef>
              <a:spcAft>
                <a:spcPct val="0"/>
              </a:spcAft>
              <a:buFont typeface="Arial" pitchFamily="-72" charset="0"/>
              <a:buChar char="–"/>
              <a:defRPr sz="2800" kern="1200">
                <a:solidFill>
                  <a:schemeClr val="tx1"/>
                </a:solidFill>
                <a:latin typeface="+mn-lt"/>
                <a:ea typeface="ＭＳ Ｐゴシック" pitchFamily="-72" charset="-128"/>
                <a:cs typeface="+mn-cs"/>
              </a:defRPr>
            </a:lvl2pPr>
            <a:lvl3pPr marL="1143000" indent="-228600" algn="l" defTabSz="457200" rtl="0" fontAlgn="base">
              <a:spcBef>
                <a:spcPct val="20000"/>
              </a:spcBef>
              <a:spcAft>
                <a:spcPct val="0"/>
              </a:spcAft>
              <a:buFont typeface="Arial" pitchFamily="-72" charset="0"/>
              <a:buChar char="•"/>
              <a:defRPr sz="2400" kern="1200">
                <a:solidFill>
                  <a:schemeClr val="tx1"/>
                </a:solidFill>
                <a:latin typeface="+mn-lt"/>
                <a:ea typeface="ＭＳ Ｐゴシック" pitchFamily="-72" charset="-128"/>
                <a:cs typeface="+mn-cs"/>
              </a:defRPr>
            </a:lvl3pPr>
            <a:lvl4pPr marL="1600200" indent="-228600" algn="l" defTabSz="457200" rtl="0" fontAlgn="base">
              <a:spcBef>
                <a:spcPct val="20000"/>
              </a:spcBef>
              <a:spcAft>
                <a:spcPct val="0"/>
              </a:spcAft>
              <a:buFont typeface="Arial" pitchFamily="-72" charset="0"/>
              <a:buChar char="–"/>
              <a:defRPr sz="2000" kern="1200">
                <a:solidFill>
                  <a:schemeClr val="tx1"/>
                </a:solidFill>
                <a:latin typeface="+mn-lt"/>
                <a:ea typeface="ＭＳ Ｐゴシック" pitchFamily="-72" charset="-128"/>
                <a:cs typeface="+mn-cs"/>
              </a:defRPr>
            </a:lvl4pPr>
            <a:lvl5pPr marL="2057400" indent="-228600" algn="l" defTabSz="457200" rtl="0" fontAlgn="base">
              <a:spcBef>
                <a:spcPct val="20000"/>
              </a:spcBef>
              <a:spcAft>
                <a:spcPct val="0"/>
              </a:spcAft>
              <a:buFont typeface="Arial" pitchFamily="-72" charset="0"/>
              <a:buChar char="»"/>
              <a:defRPr sz="2000" kern="1200">
                <a:solidFill>
                  <a:schemeClr val="tx1"/>
                </a:solidFill>
                <a:latin typeface="+mn-lt"/>
                <a:ea typeface="ＭＳ Ｐゴシック" pitchFamily="-72"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600"/>
              </a:spcBef>
              <a:buFont typeface="Arial" pitchFamily="-72" charset="0"/>
              <a:buNone/>
            </a:pPr>
            <a:r>
              <a:rPr lang="en-US" sz="2400" b="1" dirty="0" smtClean="0">
                <a:solidFill>
                  <a:schemeClr val="bg1"/>
                </a:solidFill>
              </a:rPr>
              <a:t>Sustainable Energy, Materials, and Technology</a:t>
            </a:r>
          </a:p>
          <a:p>
            <a:pPr marL="0" indent="0">
              <a:spcBef>
                <a:spcPts val="600"/>
              </a:spcBef>
              <a:buFont typeface="Arial" pitchFamily="-72" charset="0"/>
              <a:buNone/>
            </a:pPr>
            <a:r>
              <a:rPr lang="en-US" sz="2400" b="1" dirty="0" smtClean="0">
                <a:solidFill>
                  <a:schemeClr val="bg1"/>
                </a:solidFill>
              </a:rPr>
              <a:t>The Economics of Sustainability</a:t>
            </a:r>
          </a:p>
          <a:p>
            <a:pPr marL="0" indent="0">
              <a:spcBef>
                <a:spcPts val="600"/>
              </a:spcBef>
              <a:buFont typeface="Arial" pitchFamily="-72" charset="0"/>
              <a:buNone/>
            </a:pPr>
            <a:r>
              <a:rPr lang="en-US" sz="2400" b="1" dirty="0" smtClean="0">
                <a:solidFill>
                  <a:schemeClr val="bg1"/>
                </a:solidFill>
              </a:rPr>
              <a:t>Ecosystems Sustainability</a:t>
            </a:r>
            <a:endParaRPr lang="en-US" sz="2400" b="1" dirty="0">
              <a:solidFill>
                <a:schemeClr val="bg1"/>
              </a:solidFill>
            </a:endParaRPr>
          </a:p>
        </p:txBody>
      </p:sp>
    </p:spTree>
    <p:extLst>
      <p:ext uri="{BB962C8B-B14F-4D97-AF65-F5344CB8AC3E}">
        <p14:creationId xmlns:p14="http://schemas.microsoft.com/office/powerpoint/2010/main" xmlns="" val="151871351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half" idx="1"/>
          </p:nvPr>
        </p:nvPicPr>
        <p:blipFill>
          <a:blip r:embed="rId2" cstate="print">
            <a:extLst>
              <a:ext uri="{28A0092B-C50C-407E-A947-70E740481C1C}">
                <a14:useLocalDpi xmlns:a14="http://schemas.microsoft.com/office/drawing/2010/main" xmlns="" val="0"/>
              </a:ext>
            </a:extLst>
          </a:blip>
          <a:stretch>
            <a:fillRect/>
          </a:stretch>
        </p:blipFill>
        <p:spPr>
          <a:xfrm>
            <a:off x="3785786" y="742950"/>
            <a:ext cx="5064843" cy="4574963"/>
          </a:xfrm>
          <a:prstGeom prst="rect">
            <a:avLst/>
          </a:prstGeom>
          <a:ln>
            <a:noFill/>
          </a:ln>
          <a:effectLst>
            <a:outerShdw blurRad="292100" dist="139700" dir="2700000" algn="tl" rotWithShape="0">
              <a:srgbClr val="333333">
                <a:alpha val="65000"/>
              </a:srgbClr>
            </a:outerShdw>
          </a:effectLst>
        </p:spPr>
      </p:pic>
      <p:sp>
        <p:nvSpPr>
          <p:cNvPr id="5" name="Content Placeholder 4"/>
          <p:cNvSpPr>
            <a:spLocks noGrp="1"/>
          </p:cNvSpPr>
          <p:nvPr>
            <p:ph sz="half" idx="2"/>
          </p:nvPr>
        </p:nvSpPr>
        <p:spPr>
          <a:xfrm>
            <a:off x="198120" y="582930"/>
            <a:ext cx="3587666" cy="5257800"/>
          </a:xfrm>
        </p:spPr>
        <p:txBody>
          <a:bodyPr>
            <a:normAutofit fontScale="85000" lnSpcReduction="20000"/>
          </a:bodyPr>
          <a:lstStyle/>
          <a:p>
            <a:pPr marL="0" indent="0">
              <a:buNone/>
            </a:pPr>
            <a:r>
              <a:rPr lang="en-US" sz="3400" b="1" dirty="0" smtClean="0"/>
              <a:t>SOS is </a:t>
            </a:r>
            <a:br>
              <a:rPr lang="en-US" sz="3400" b="1" dirty="0" smtClean="0"/>
            </a:br>
            <a:r>
              <a:rPr lang="en-US" sz="3400" b="1" dirty="0" smtClean="0"/>
              <a:t>a small college </a:t>
            </a:r>
            <a:br>
              <a:rPr lang="en-US" sz="3400" b="1" dirty="0" smtClean="0"/>
            </a:br>
            <a:r>
              <a:rPr lang="en-US" sz="3400" b="1" dirty="0" smtClean="0"/>
              <a:t>(a family atmosphere) </a:t>
            </a:r>
            <a:br>
              <a:rPr lang="en-US" sz="3400" b="1" dirty="0" smtClean="0"/>
            </a:br>
            <a:r>
              <a:rPr lang="en-US" sz="3400" b="1" dirty="0" smtClean="0"/>
              <a:t>with the resources of a large university!</a:t>
            </a:r>
            <a:r>
              <a:rPr lang="en-US" b="1" dirty="0" smtClean="0"/>
              <a:t> </a:t>
            </a:r>
            <a:br>
              <a:rPr lang="en-US" b="1" dirty="0" smtClean="0"/>
            </a:br>
            <a:endParaRPr lang="en-US" b="1" dirty="0" smtClean="0"/>
          </a:p>
          <a:p>
            <a:r>
              <a:rPr lang="en-US" b="1" dirty="0" smtClean="0"/>
              <a:t>Student Showcases</a:t>
            </a:r>
          </a:p>
          <a:p>
            <a:r>
              <a:rPr lang="en-US" b="1" dirty="0" smtClean="0"/>
              <a:t>Free Movies</a:t>
            </a:r>
          </a:p>
          <a:p>
            <a:r>
              <a:rPr lang="en-US" b="1" dirty="0" smtClean="0"/>
              <a:t>Free Guest Lectures</a:t>
            </a:r>
          </a:p>
          <a:p>
            <a:r>
              <a:rPr lang="en-US" b="1" dirty="0" smtClean="0"/>
              <a:t>Free Field Trips</a:t>
            </a:r>
          </a:p>
        </p:txBody>
      </p:sp>
    </p:spTree>
    <p:extLst>
      <p:ext uri="{BB962C8B-B14F-4D97-AF65-F5344CB8AC3E}">
        <p14:creationId xmlns:p14="http://schemas.microsoft.com/office/powerpoint/2010/main" xmlns="" val="200354271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86200" y="274638"/>
            <a:ext cx="4800600" cy="715962"/>
          </a:xfrm>
        </p:spPr>
        <p:txBody>
          <a:bodyPr>
            <a:normAutofit/>
          </a:bodyPr>
          <a:lstStyle/>
          <a:p>
            <a:r>
              <a:rPr lang="en-US" sz="3600" dirty="0" smtClean="0">
                <a:solidFill>
                  <a:schemeClr val="bg1"/>
                </a:solidFill>
              </a:rPr>
              <a:t>Real-World Learning</a:t>
            </a:r>
            <a:endParaRPr lang="en-US" sz="3600" dirty="0">
              <a:solidFill>
                <a:schemeClr val="bg1"/>
              </a:solidFill>
            </a:endParaRPr>
          </a:p>
        </p:txBody>
      </p:sp>
      <p:sp>
        <p:nvSpPr>
          <p:cNvPr id="3" name="Content Placeholder 2"/>
          <p:cNvSpPr>
            <a:spLocks noGrp="1"/>
          </p:cNvSpPr>
          <p:nvPr>
            <p:ph idx="1"/>
          </p:nvPr>
        </p:nvSpPr>
        <p:spPr>
          <a:xfrm>
            <a:off x="304800" y="1112837"/>
            <a:ext cx="8229600" cy="4525963"/>
          </a:xfrm>
        </p:spPr>
        <p:txBody>
          <a:bodyPr>
            <a:normAutofit/>
          </a:bodyPr>
          <a:lstStyle/>
          <a:p>
            <a:r>
              <a:rPr lang="en-US" sz="2400" b="1" dirty="0" smtClean="0">
                <a:solidFill>
                  <a:srgbClr val="920000"/>
                </a:solidFill>
              </a:rPr>
              <a:t>Applied / Capstone Experience</a:t>
            </a:r>
          </a:p>
          <a:p>
            <a:r>
              <a:rPr lang="en-US" sz="2400" b="1" dirty="0" smtClean="0">
                <a:solidFill>
                  <a:srgbClr val="920000"/>
                </a:solidFill>
              </a:rPr>
              <a:t>Internships</a:t>
            </a:r>
          </a:p>
          <a:p>
            <a:r>
              <a:rPr lang="en-US" sz="2400" b="1" dirty="0" smtClean="0">
                <a:solidFill>
                  <a:srgbClr val="920000"/>
                </a:solidFill>
              </a:rPr>
              <a:t>Research Opportunities</a:t>
            </a:r>
          </a:p>
          <a:p>
            <a:r>
              <a:rPr lang="en-US" sz="2400" b="1" dirty="0" smtClean="0">
                <a:solidFill>
                  <a:srgbClr val="920000"/>
                </a:solidFill>
              </a:rPr>
              <a:t>Workshops</a:t>
            </a:r>
          </a:p>
          <a:p>
            <a:r>
              <a:rPr lang="en-US" sz="2400" b="1" dirty="0" smtClean="0">
                <a:solidFill>
                  <a:srgbClr val="920000"/>
                </a:solidFill>
              </a:rPr>
              <a:t>Service Learning</a:t>
            </a:r>
          </a:p>
          <a:p>
            <a:r>
              <a:rPr lang="en-US" sz="2400" b="1" dirty="0" smtClean="0">
                <a:solidFill>
                  <a:srgbClr val="920000"/>
                </a:solidFill>
              </a:rPr>
              <a:t>Field Experience</a:t>
            </a:r>
          </a:p>
          <a:p>
            <a:r>
              <a:rPr lang="en-US" sz="2400" b="1" dirty="0" smtClean="0">
                <a:solidFill>
                  <a:srgbClr val="920000"/>
                </a:solidFill>
              </a:rPr>
              <a:t>Study Abroad</a:t>
            </a:r>
            <a:endParaRPr lang="en-US" sz="2400" b="1" dirty="0">
              <a:solidFill>
                <a:srgbClr val="920000"/>
              </a:solidFill>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4103370" y="1623060"/>
            <a:ext cx="4743451" cy="3337560"/>
          </a:xfrm>
          <a:prstGeom prst="rect">
            <a:avLst/>
          </a:prstGeom>
          <a:ln>
            <a:noFill/>
          </a:ln>
          <a:effectLst>
            <a:outerShdw blurRad="292100" dist="139700" dir="2700000" algn="tl" rotWithShape="0">
              <a:srgbClr val="333333">
                <a:alpha val="65000"/>
              </a:srgbClr>
            </a:outerShdw>
          </a:effectLst>
        </p:spPr>
      </p:pic>
      <p:sp>
        <p:nvSpPr>
          <p:cNvPr id="5" name="TextBox 4"/>
          <p:cNvSpPr txBox="1"/>
          <p:nvPr/>
        </p:nvSpPr>
        <p:spPr>
          <a:xfrm>
            <a:off x="3211830" y="5029200"/>
            <a:ext cx="5623561" cy="830997"/>
          </a:xfrm>
          <a:prstGeom prst="rect">
            <a:avLst/>
          </a:prstGeom>
          <a:noFill/>
        </p:spPr>
        <p:txBody>
          <a:bodyPr wrap="square" rtlCol="0">
            <a:spAutoFit/>
          </a:bodyPr>
          <a:lstStyle/>
          <a:p>
            <a:pPr algn="r"/>
            <a:r>
              <a:rPr lang="en-US" sz="1600" i="1" dirty="0" smtClean="0">
                <a:solidFill>
                  <a:schemeClr val="bg1"/>
                </a:solidFill>
              </a:rPr>
              <a:t>Dr. Christopher Boone, Dean of the School of Sustainability, accepting the  </a:t>
            </a:r>
            <a:r>
              <a:rPr lang="en-US" sz="1600" i="1" dirty="0" err="1" smtClean="0">
                <a:solidFill>
                  <a:schemeClr val="bg1"/>
                </a:solidFill>
              </a:rPr>
              <a:t>Bootstrapper</a:t>
            </a:r>
            <a:r>
              <a:rPr lang="en-US" sz="1600" i="1" dirty="0" smtClean="0">
                <a:solidFill>
                  <a:schemeClr val="bg1"/>
                </a:solidFill>
              </a:rPr>
              <a:t> Award for college with </a:t>
            </a:r>
            <a:br>
              <a:rPr lang="en-US" sz="1600" i="1" dirty="0" smtClean="0">
                <a:solidFill>
                  <a:schemeClr val="bg1"/>
                </a:solidFill>
              </a:rPr>
            </a:br>
            <a:r>
              <a:rPr lang="en-US" sz="1600" b="1" i="1" dirty="0" smtClean="0">
                <a:solidFill>
                  <a:schemeClr val="bg1"/>
                </a:solidFill>
              </a:rPr>
              <a:t>highest percentage of student entrepreneurs</a:t>
            </a:r>
            <a:endParaRPr lang="en-US" sz="1600" b="1" i="1" dirty="0">
              <a:solidFill>
                <a:schemeClr val="bg1"/>
              </a:solidFill>
            </a:endParaRPr>
          </a:p>
        </p:txBody>
      </p:sp>
    </p:spTree>
    <p:extLst>
      <p:ext uri="{BB962C8B-B14F-4D97-AF65-F5344CB8AC3E}">
        <p14:creationId xmlns:p14="http://schemas.microsoft.com/office/powerpoint/2010/main" xmlns="" val="352932166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4114800" cy="1249362"/>
          </a:xfrm>
        </p:spPr>
        <p:txBody>
          <a:bodyPr>
            <a:normAutofit/>
          </a:bodyPr>
          <a:lstStyle/>
          <a:p>
            <a:pPr algn="l"/>
            <a:r>
              <a:rPr lang="en-US" sz="3600" dirty="0" smtClean="0">
                <a:solidFill>
                  <a:schemeClr val="bg1"/>
                </a:solidFill>
              </a:rPr>
              <a:t>International </a:t>
            </a:r>
            <a:br>
              <a:rPr lang="en-US" sz="3600" dirty="0" smtClean="0">
                <a:solidFill>
                  <a:schemeClr val="bg1"/>
                </a:solidFill>
              </a:rPr>
            </a:br>
            <a:r>
              <a:rPr lang="en-US" sz="3600" dirty="0" smtClean="0">
                <a:solidFill>
                  <a:schemeClr val="bg1"/>
                </a:solidFill>
              </a:rPr>
              <a:t>Summer Classes</a:t>
            </a:r>
            <a:endParaRPr lang="en-US" sz="3600" dirty="0">
              <a:solidFill>
                <a:schemeClr val="bg1"/>
              </a:solidFill>
            </a:endParaRPr>
          </a:p>
        </p:txBody>
      </p:sp>
      <p:sp>
        <p:nvSpPr>
          <p:cNvPr id="3" name="Text Placeholder 2"/>
          <p:cNvSpPr>
            <a:spLocks noGrp="1"/>
          </p:cNvSpPr>
          <p:nvPr>
            <p:ph idx="1"/>
          </p:nvPr>
        </p:nvSpPr>
        <p:spPr>
          <a:xfrm>
            <a:off x="323850" y="3931920"/>
            <a:ext cx="3581400" cy="1996440"/>
          </a:xfrm>
        </p:spPr>
        <p:txBody>
          <a:bodyPr/>
          <a:lstStyle/>
          <a:p>
            <a:r>
              <a:rPr lang="en-US" sz="2400" b="1" dirty="0" smtClean="0"/>
              <a:t>Dubai </a:t>
            </a:r>
            <a:br>
              <a:rPr lang="en-US" sz="2400" b="1" dirty="0" smtClean="0"/>
            </a:br>
            <a:r>
              <a:rPr lang="en-US" sz="2400" b="1" dirty="0" smtClean="0"/>
              <a:t>(United Arab Emirates)</a:t>
            </a:r>
          </a:p>
          <a:p>
            <a:pPr lvl="1"/>
            <a:r>
              <a:rPr lang="en-US" sz="2400" b="1" dirty="0" smtClean="0">
                <a:solidFill>
                  <a:srgbClr val="920000"/>
                </a:solidFill>
              </a:rPr>
              <a:t>Sustainability, Tourism and Culture</a:t>
            </a:r>
          </a:p>
        </p:txBody>
      </p:sp>
      <p:pic>
        <p:nvPicPr>
          <p:cNvPr id="4" name="Picture 3"/>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5177790" y="1349"/>
            <a:ext cx="3966209" cy="5949313"/>
          </a:xfrm>
          <a:prstGeom prst="rect">
            <a:avLst/>
          </a:prstGeom>
        </p:spPr>
      </p:pic>
      <p:pic>
        <p:nvPicPr>
          <p:cNvPr id="1026" name="Picture 2" descr="http://www.dubai-information-site.com/images/where-is-dubai-3.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396258" y="1524000"/>
            <a:ext cx="3610953" cy="248793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345919682"/>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idx="1"/>
          </p:nvPr>
        </p:nvSpPr>
        <p:spPr>
          <a:xfrm>
            <a:off x="312420" y="4331970"/>
            <a:ext cx="4442460" cy="1400529"/>
          </a:xfrm>
        </p:spPr>
        <p:txBody>
          <a:bodyPr/>
          <a:lstStyle/>
          <a:p>
            <a:r>
              <a:rPr lang="en-US" sz="2400" b="1" dirty="0" smtClean="0"/>
              <a:t>Spain &amp; Morocco</a:t>
            </a:r>
          </a:p>
          <a:p>
            <a:pPr lvl="1"/>
            <a:r>
              <a:rPr lang="en-US" sz="2400" b="1" dirty="0" smtClean="0">
                <a:solidFill>
                  <a:srgbClr val="920000"/>
                </a:solidFill>
              </a:rPr>
              <a:t>Energy, Sustainability </a:t>
            </a:r>
            <a:br>
              <a:rPr lang="en-US" sz="2400" b="1" dirty="0" smtClean="0">
                <a:solidFill>
                  <a:srgbClr val="920000"/>
                </a:solidFill>
              </a:rPr>
            </a:br>
            <a:r>
              <a:rPr lang="en-US" sz="2400" b="1" dirty="0" smtClean="0">
                <a:solidFill>
                  <a:srgbClr val="920000"/>
                </a:solidFill>
              </a:rPr>
              <a:t>across the Mediterranean</a:t>
            </a:r>
          </a:p>
        </p:txBody>
      </p:sp>
      <p:pic>
        <p:nvPicPr>
          <p:cNvPr id="2050" name="Picture 2" descr="http://www.worldatlas.com/webimage/countrys/africa/maafrica.gif"/>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401079" y="582930"/>
            <a:ext cx="1931421" cy="2295372"/>
          </a:xfrm>
          <a:prstGeom prst="rect">
            <a:avLst/>
          </a:prstGeom>
          <a:noFill/>
          <a:extLst>
            <a:ext uri="{909E8E84-426E-40DD-AFC4-6F175D3DCCD1}">
              <a14:hiddenFill xmlns:a14="http://schemas.microsoft.com/office/drawing/2010/main" xmlns="">
                <a:solidFill>
                  <a:srgbClr val="FFFFFF"/>
                </a:solidFill>
              </a14:hiddenFill>
            </a:ext>
          </a:extLst>
        </p:spPr>
      </p:pic>
      <p:sp>
        <p:nvSpPr>
          <p:cNvPr id="8" name="Title 1"/>
          <p:cNvSpPr>
            <a:spLocks noGrp="1"/>
          </p:cNvSpPr>
          <p:nvPr>
            <p:ph type="title"/>
          </p:nvPr>
        </p:nvSpPr>
        <p:spPr>
          <a:xfrm>
            <a:off x="6279724" y="377190"/>
            <a:ext cx="2664092" cy="2026602"/>
          </a:xfrm>
        </p:spPr>
        <p:txBody>
          <a:bodyPr>
            <a:normAutofit fontScale="90000"/>
          </a:bodyPr>
          <a:lstStyle/>
          <a:p>
            <a:pPr algn="r"/>
            <a:r>
              <a:rPr lang="en-US" sz="3600" dirty="0" smtClean="0">
                <a:solidFill>
                  <a:schemeClr val="bg1"/>
                </a:solidFill>
              </a:rPr>
              <a:t>International </a:t>
            </a:r>
            <a:br>
              <a:rPr lang="en-US" sz="3600" dirty="0" smtClean="0">
                <a:solidFill>
                  <a:schemeClr val="bg1"/>
                </a:solidFill>
              </a:rPr>
            </a:br>
            <a:r>
              <a:rPr lang="en-US" sz="3600" dirty="0" smtClean="0">
                <a:solidFill>
                  <a:schemeClr val="bg1"/>
                </a:solidFill>
              </a:rPr>
              <a:t>Summer Classes</a:t>
            </a:r>
            <a:endParaRPr lang="en-US" sz="3600" dirty="0">
              <a:solidFill>
                <a:schemeClr val="bg1"/>
              </a:solidFill>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4754880" y="2962276"/>
            <a:ext cx="4312920" cy="309753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Picture 3"/>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23574" y="-9261"/>
            <a:ext cx="4518660" cy="3796242"/>
          </a:xfrm>
          <a:prstGeom prst="rect">
            <a:avLst/>
          </a:prstGeom>
          <a:ln>
            <a:noFill/>
          </a:ln>
          <a:effectLst>
            <a:softEdge rad="112500"/>
          </a:effectLst>
        </p:spPr>
      </p:pic>
    </p:spTree>
    <p:extLst>
      <p:ext uri="{BB962C8B-B14F-4D97-AF65-F5344CB8AC3E}">
        <p14:creationId xmlns:p14="http://schemas.microsoft.com/office/powerpoint/2010/main" xmlns="" val="4123343664"/>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idx="1"/>
          </p:nvPr>
        </p:nvSpPr>
        <p:spPr>
          <a:xfrm>
            <a:off x="304800" y="3863340"/>
            <a:ext cx="4267200" cy="1786890"/>
          </a:xfrm>
        </p:spPr>
        <p:txBody>
          <a:bodyPr/>
          <a:lstStyle/>
          <a:p>
            <a:r>
              <a:rPr lang="en-US" sz="2400" b="1" dirty="0" smtClean="0"/>
              <a:t>Washington DC  &amp;  London</a:t>
            </a:r>
          </a:p>
          <a:p>
            <a:pPr lvl="1"/>
            <a:r>
              <a:rPr lang="en-US" sz="2400" b="1" dirty="0" smtClean="0">
                <a:solidFill>
                  <a:srgbClr val="920000"/>
                </a:solidFill>
              </a:rPr>
              <a:t>Comparing Sustainability across Cultures and Governments</a:t>
            </a:r>
          </a:p>
        </p:txBody>
      </p:sp>
      <p:pic>
        <p:nvPicPr>
          <p:cNvPr id="4" name="Picture 3"/>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4850141" y="57883"/>
            <a:ext cx="4200485" cy="5908577"/>
          </a:xfrm>
          <a:prstGeom prst="rect">
            <a:avLst/>
          </a:prstGeom>
        </p:spPr>
      </p:pic>
      <p:pic>
        <p:nvPicPr>
          <p:cNvPr id="3074" name="Picture 2" descr="http://t3.gstatic.com/images?q=tbn:ANd9GcTNCd6cM11_ODysM_XjzvCARRyLxDoA-HsjoGQ4ES48B42pc8tj3w"/>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606040" y="1566589"/>
            <a:ext cx="1668780" cy="2065322"/>
          </a:xfrm>
          <a:prstGeom prst="rect">
            <a:avLst/>
          </a:prstGeom>
          <a:noFill/>
          <a:extLst>
            <a:ext uri="{909E8E84-426E-40DD-AFC4-6F175D3DCCD1}">
              <a14:hiddenFill xmlns:a14="http://schemas.microsoft.com/office/drawing/2010/main" xmlns="">
                <a:solidFill>
                  <a:srgbClr val="FFFFFF"/>
                </a:solidFill>
              </a14:hiddenFill>
            </a:ext>
          </a:extLst>
        </p:spPr>
      </p:pic>
      <p:sp>
        <p:nvSpPr>
          <p:cNvPr id="7" name="Title 1"/>
          <p:cNvSpPr>
            <a:spLocks noGrp="1"/>
          </p:cNvSpPr>
          <p:nvPr>
            <p:ph type="title"/>
          </p:nvPr>
        </p:nvSpPr>
        <p:spPr>
          <a:xfrm>
            <a:off x="304800" y="274638"/>
            <a:ext cx="4114800" cy="1249362"/>
          </a:xfrm>
        </p:spPr>
        <p:txBody>
          <a:bodyPr>
            <a:normAutofit/>
          </a:bodyPr>
          <a:lstStyle/>
          <a:p>
            <a:pPr algn="l"/>
            <a:r>
              <a:rPr lang="en-US" sz="3600" dirty="0" smtClean="0">
                <a:solidFill>
                  <a:schemeClr val="bg1"/>
                </a:solidFill>
              </a:rPr>
              <a:t>International </a:t>
            </a:r>
            <a:br>
              <a:rPr lang="en-US" sz="3600" dirty="0" smtClean="0">
                <a:solidFill>
                  <a:schemeClr val="bg1"/>
                </a:solidFill>
              </a:rPr>
            </a:br>
            <a:r>
              <a:rPr lang="en-US" sz="3600" dirty="0" smtClean="0">
                <a:solidFill>
                  <a:schemeClr val="bg1"/>
                </a:solidFill>
              </a:rPr>
              <a:t>Summer Classes</a:t>
            </a:r>
            <a:endParaRPr lang="en-US" sz="3600" dirty="0">
              <a:solidFill>
                <a:schemeClr val="bg1"/>
              </a:solidFill>
            </a:endParaRPr>
          </a:p>
        </p:txBody>
      </p:sp>
    </p:spTree>
    <p:extLst>
      <p:ext uri="{BB962C8B-B14F-4D97-AF65-F5344CB8AC3E}">
        <p14:creationId xmlns:p14="http://schemas.microsoft.com/office/powerpoint/2010/main" xmlns="" val="1248275429"/>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idx="1"/>
          </p:nvPr>
        </p:nvSpPr>
        <p:spPr>
          <a:xfrm>
            <a:off x="381000" y="1066800"/>
            <a:ext cx="2743200" cy="1927859"/>
          </a:xfrm>
        </p:spPr>
        <p:txBody>
          <a:bodyPr>
            <a:normAutofit/>
          </a:bodyPr>
          <a:lstStyle/>
          <a:p>
            <a:r>
              <a:rPr lang="en-US" sz="2400" b="1" dirty="0" smtClean="0"/>
              <a:t>Equador</a:t>
            </a:r>
          </a:p>
          <a:p>
            <a:pPr lvl="1"/>
            <a:r>
              <a:rPr lang="en-US" sz="2400" b="1" dirty="0" smtClean="0">
                <a:solidFill>
                  <a:srgbClr val="920000"/>
                </a:solidFill>
              </a:rPr>
              <a:t>Diversity and Sustainability </a:t>
            </a:r>
            <a:br>
              <a:rPr lang="en-US" sz="2400" b="1" dirty="0" smtClean="0">
                <a:solidFill>
                  <a:srgbClr val="920000"/>
                </a:solidFill>
              </a:rPr>
            </a:br>
            <a:r>
              <a:rPr lang="en-US" sz="2400" b="1" dirty="0" smtClean="0">
                <a:solidFill>
                  <a:srgbClr val="920000"/>
                </a:solidFill>
              </a:rPr>
              <a:t>in the Andes</a:t>
            </a:r>
            <a:endParaRPr lang="en-US" sz="2400" b="1" dirty="0">
              <a:solidFill>
                <a:srgbClr val="920000"/>
              </a:solidFill>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3016250" y="1371600"/>
            <a:ext cx="6051550" cy="4538663"/>
          </a:xfrm>
          <a:prstGeom prst="rect">
            <a:avLst/>
          </a:prstGeom>
        </p:spPr>
      </p:pic>
      <p:pic>
        <p:nvPicPr>
          <p:cNvPr id="4098" name="Picture 2" descr="http://www.worldatlas.com/webimage/countrys/samerica/ecsa.gif"/>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40031" y="3188307"/>
            <a:ext cx="2490628" cy="2721956"/>
          </a:xfrm>
          <a:prstGeom prst="rect">
            <a:avLst/>
          </a:prstGeom>
          <a:noFill/>
          <a:extLst>
            <a:ext uri="{909E8E84-426E-40DD-AFC4-6F175D3DCCD1}">
              <a14:hiddenFill xmlns:a14="http://schemas.microsoft.com/office/drawing/2010/main" xmlns="">
                <a:solidFill>
                  <a:srgbClr val="FFFFFF"/>
                </a:solidFill>
              </a14:hiddenFill>
            </a:ext>
          </a:extLst>
        </p:spPr>
      </p:pic>
      <p:sp>
        <p:nvSpPr>
          <p:cNvPr id="7" name="Title 1"/>
          <p:cNvSpPr>
            <a:spLocks noGrp="1"/>
          </p:cNvSpPr>
          <p:nvPr>
            <p:ph type="title"/>
          </p:nvPr>
        </p:nvSpPr>
        <p:spPr>
          <a:xfrm>
            <a:off x="2730659" y="274638"/>
            <a:ext cx="6108541" cy="792162"/>
          </a:xfrm>
        </p:spPr>
        <p:txBody>
          <a:bodyPr>
            <a:normAutofit fontScale="90000"/>
          </a:bodyPr>
          <a:lstStyle/>
          <a:p>
            <a:pPr algn="l"/>
            <a:r>
              <a:rPr lang="en-US" sz="3600" dirty="0" smtClean="0">
                <a:solidFill>
                  <a:schemeClr val="bg1"/>
                </a:solidFill>
              </a:rPr>
              <a:t>International Summer Classes</a:t>
            </a:r>
            <a:endParaRPr lang="en-US" sz="3600" dirty="0">
              <a:solidFill>
                <a:schemeClr val="bg1"/>
              </a:solidFill>
            </a:endParaRPr>
          </a:p>
        </p:txBody>
      </p:sp>
    </p:spTree>
    <p:extLst>
      <p:ext uri="{BB962C8B-B14F-4D97-AF65-F5344CB8AC3E}">
        <p14:creationId xmlns:p14="http://schemas.microsoft.com/office/powerpoint/2010/main" xmlns="" val="990002860"/>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4606290" y="1375873"/>
            <a:ext cx="3926774" cy="4191192"/>
          </a:xfrm>
          <a:prstGeom prst="rect">
            <a:avLst/>
          </a:prstGeom>
        </p:spPr>
      </p:pic>
      <p:sp>
        <p:nvSpPr>
          <p:cNvPr id="5" name="TextBox 4"/>
          <p:cNvSpPr txBox="1"/>
          <p:nvPr/>
        </p:nvSpPr>
        <p:spPr>
          <a:xfrm>
            <a:off x="5526974" y="5567242"/>
            <a:ext cx="3006090" cy="307777"/>
          </a:xfrm>
          <a:prstGeom prst="rect">
            <a:avLst/>
          </a:prstGeom>
          <a:noFill/>
        </p:spPr>
        <p:txBody>
          <a:bodyPr wrap="square" rtlCol="0">
            <a:spAutoFit/>
          </a:bodyPr>
          <a:lstStyle/>
          <a:p>
            <a:r>
              <a:rPr lang="en-US" sz="1400" i="1" dirty="0" smtClean="0">
                <a:effectLst>
                  <a:outerShdw blurRad="38100" dist="38100" dir="2700000" algn="tl">
                    <a:srgbClr val="000000">
                      <a:alpha val="43137"/>
                    </a:srgbClr>
                  </a:outerShdw>
                </a:effectLst>
              </a:rPr>
              <a:t>Image : earthobservatory.nasa.gov</a:t>
            </a:r>
            <a:endParaRPr lang="en-US" sz="1400" i="1"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322319" y="1587315"/>
            <a:ext cx="4036036" cy="4403287"/>
          </a:xfrm>
        </p:spPr>
        <p:txBody>
          <a:bodyPr>
            <a:noAutofit/>
          </a:bodyPr>
          <a:lstStyle/>
          <a:p>
            <a:pPr marL="457200" indent="-457200">
              <a:spcBef>
                <a:spcPts val="1800"/>
              </a:spcBef>
              <a:buFont typeface="Wingdings" panose="05000000000000000000" pitchFamily="2" charset="2"/>
              <a:buChar char="Ø"/>
            </a:pPr>
            <a:r>
              <a:rPr lang="en-US" sz="2800" b="1" dirty="0" smtClean="0"/>
              <a:t>England &amp; France</a:t>
            </a:r>
            <a:endParaRPr lang="en-US" sz="2800" b="1" dirty="0"/>
          </a:p>
          <a:p>
            <a:pPr marL="457200" indent="-457200">
              <a:spcBef>
                <a:spcPts val="1800"/>
              </a:spcBef>
              <a:buFont typeface="Wingdings" panose="05000000000000000000" pitchFamily="2" charset="2"/>
              <a:buChar char="Ø"/>
            </a:pPr>
            <a:r>
              <a:rPr lang="en-US" sz="2800" b="1" dirty="0"/>
              <a:t>Morocco</a:t>
            </a:r>
          </a:p>
          <a:p>
            <a:pPr marL="457200" indent="-457200">
              <a:spcBef>
                <a:spcPts val="1800"/>
              </a:spcBef>
              <a:buFont typeface="Wingdings" panose="05000000000000000000" pitchFamily="2" charset="2"/>
              <a:buChar char="Ø"/>
            </a:pPr>
            <a:r>
              <a:rPr lang="en-US" sz="2800" b="1" dirty="0" smtClean="0"/>
              <a:t>Hong </a:t>
            </a:r>
            <a:r>
              <a:rPr lang="en-US" sz="2800" b="1" dirty="0"/>
              <a:t>Kong</a:t>
            </a:r>
          </a:p>
          <a:p>
            <a:pPr marL="457200" indent="-457200">
              <a:spcBef>
                <a:spcPts val="1800"/>
              </a:spcBef>
              <a:buFont typeface="Wingdings" panose="05000000000000000000" pitchFamily="2" charset="2"/>
              <a:buChar char="Ø"/>
            </a:pPr>
            <a:r>
              <a:rPr lang="en-US" sz="2800" b="1" dirty="0" smtClean="0"/>
              <a:t>Nepal</a:t>
            </a:r>
            <a:endParaRPr lang="en-US" sz="2800" b="1" dirty="0"/>
          </a:p>
          <a:p>
            <a:pPr marL="457200" indent="-457200">
              <a:spcBef>
                <a:spcPts val="1800"/>
              </a:spcBef>
              <a:buFont typeface="Wingdings" panose="05000000000000000000" pitchFamily="2" charset="2"/>
              <a:buChar char="Ø"/>
            </a:pPr>
            <a:r>
              <a:rPr lang="en-US" sz="2800" b="1" dirty="0" smtClean="0"/>
              <a:t>South Africa</a:t>
            </a:r>
          </a:p>
          <a:p>
            <a:pPr marL="457200" indent="-457200">
              <a:spcBef>
                <a:spcPts val="1800"/>
              </a:spcBef>
              <a:buFont typeface="Wingdings" panose="05000000000000000000" pitchFamily="2" charset="2"/>
              <a:buChar char="Ø"/>
            </a:pPr>
            <a:r>
              <a:rPr lang="en-US" sz="2800" b="1" dirty="0" smtClean="0"/>
              <a:t>United </a:t>
            </a:r>
            <a:r>
              <a:rPr lang="en-US" sz="2800" b="1" dirty="0"/>
              <a:t>Kingdom &amp; </a:t>
            </a:r>
            <a:r>
              <a:rPr lang="en-US" sz="2800" b="1" dirty="0" smtClean="0"/>
              <a:t>Denmark</a:t>
            </a:r>
            <a:endParaRPr lang="en-US" sz="2800" b="1" dirty="0"/>
          </a:p>
        </p:txBody>
      </p:sp>
      <p:sp>
        <p:nvSpPr>
          <p:cNvPr id="7" name="Title 1"/>
          <p:cNvSpPr>
            <a:spLocks noGrp="1"/>
          </p:cNvSpPr>
          <p:nvPr>
            <p:ph type="title"/>
          </p:nvPr>
        </p:nvSpPr>
        <p:spPr>
          <a:xfrm>
            <a:off x="254379" y="274638"/>
            <a:ext cx="8616156" cy="1022098"/>
          </a:xfrm>
        </p:spPr>
        <p:txBody>
          <a:bodyPr>
            <a:normAutofit fontScale="90000"/>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3600" spc="50" dirty="0" smtClean="0">
                <a:ln w="11430"/>
                <a:solidFill>
                  <a:srgbClr val="002060"/>
                </a:solidFill>
                <a:effectLst>
                  <a:outerShdw blurRad="76200" dist="50800" dir="5400000" algn="tl" rotWithShape="0">
                    <a:srgbClr val="000000">
                      <a:alpha val="65000"/>
                    </a:srgbClr>
                  </a:outerShdw>
                </a:effectLst>
              </a:rPr>
              <a:t>International Summer Classes for 2016</a:t>
            </a:r>
            <a:endParaRPr lang="en-US" sz="3600" spc="50" dirty="0">
              <a:ln w="11430"/>
              <a:solidFill>
                <a:srgbClr val="002060"/>
              </a:soli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xmlns="" val="252121077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6"/>
          <p:cNvSpPr txBox="1">
            <a:spLocks noChangeArrowheads="1"/>
          </p:cNvSpPr>
          <p:nvPr/>
        </p:nvSpPr>
        <p:spPr bwMode="auto">
          <a:xfrm>
            <a:off x="304800" y="2203179"/>
            <a:ext cx="7023092" cy="990015"/>
          </a:xfrm>
          <a:prstGeom prst="rect">
            <a:avLst/>
          </a:prstGeom>
          <a:noFill/>
          <a:ln w="9525">
            <a:noFill/>
            <a:miter lim="800000"/>
            <a:headEnd/>
            <a:tailEnd/>
          </a:ln>
        </p:spPr>
        <p:txBody>
          <a:bodyPr wrap="square">
            <a:prstTxWarp prst="textNoShape">
              <a:avLst/>
            </a:prstTxWarp>
            <a:spAutoFit/>
          </a:bodyPr>
          <a:lstStyle/>
          <a:p>
            <a:pPr>
              <a:lnSpc>
                <a:spcPts val="7000"/>
              </a:lnSpc>
            </a:pPr>
            <a:r>
              <a:rPr lang="en-US" sz="6600" b="1" spc="-160" dirty="0" smtClean="0">
                <a:solidFill>
                  <a:srgbClr val="920000"/>
                </a:solidFill>
                <a:ea typeface="Arial" pitchFamily="-72" charset="0"/>
                <a:cs typeface="Arial" pitchFamily="-72" charset="0"/>
              </a:rPr>
              <a:t>Connect the dots</a:t>
            </a:r>
          </a:p>
        </p:txBody>
      </p:sp>
      <p:sp>
        <p:nvSpPr>
          <p:cNvPr id="3" name="Rectangle 2"/>
          <p:cNvSpPr/>
          <p:nvPr/>
        </p:nvSpPr>
        <p:spPr>
          <a:xfrm>
            <a:off x="304800" y="3581400"/>
            <a:ext cx="8223448" cy="2123658"/>
          </a:xfrm>
          <a:prstGeom prst="rect">
            <a:avLst/>
          </a:prstGeom>
        </p:spPr>
        <p:txBody>
          <a:bodyPr wrap="square">
            <a:spAutoFit/>
          </a:bodyPr>
          <a:lstStyle/>
          <a:p>
            <a:pPr marL="457200" indent="-457200">
              <a:spcAft>
                <a:spcPts val="1200"/>
              </a:spcAft>
              <a:buFont typeface="Arial" pitchFamily="34" charset="0"/>
              <a:buChar char="•"/>
            </a:pPr>
            <a:r>
              <a:rPr lang="en-US" sz="2800" dirty="0" smtClean="0">
                <a:solidFill>
                  <a:schemeClr val="bg1"/>
                </a:solidFill>
              </a:rPr>
              <a:t>Create and thrive in a relatively small school with about 500 fellow </a:t>
            </a:r>
            <a:r>
              <a:rPr lang="en-US" sz="2800" dirty="0">
                <a:solidFill>
                  <a:schemeClr val="bg1"/>
                </a:solidFill>
              </a:rPr>
              <a:t>students </a:t>
            </a:r>
            <a:endParaRPr lang="en-US" sz="2800" dirty="0" smtClean="0">
              <a:solidFill>
                <a:schemeClr val="bg1"/>
              </a:solidFill>
            </a:endParaRPr>
          </a:p>
          <a:p>
            <a:pPr marL="457200" indent="-457200">
              <a:spcAft>
                <a:spcPts val="1200"/>
              </a:spcAft>
              <a:buFont typeface="Arial" pitchFamily="34" charset="0"/>
              <a:buChar char="•"/>
            </a:pPr>
            <a:r>
              <a:rPr lang="en-US" sz="2800" dirty="0" smtClean="0">
                <a:solidFill>
                  <a:schemeClr val="bg1"/>
                </a:solidFill>
              </a:rPr>
              <a:t>Impact the world with internships</a:t>
            </a:r>
          </a:p>
          <a:p>
            <a:pPr marL="457200" indent="-457200">
              <a:spcAft>
                <a:spcPts val="1200"/>
              </a:spcAft>
              <a:buFont typeface="Arial" pitchFamily="34" charset="0"/>
              <a:buChar char="•"/>
            </a:pPr>
            <a:r>
              <a:rPr lang="en-US" sz="2800" dirty="0" smtClean="0">
                <a:solidFill>
                  <a:schemeClr val="bg1"/>
                </a:solidFill>
              </a:rPr>
              <a:t>Make a difference with </a:t>
            </a:r>
            <a:r>
              <a:rPr lang="en-US" sz="2800" b="1" dirty="0">
                <a:solidFill>
                  <a:srgbClr val="920000"/>
                </a:solidFill>
              </a:rPr>
              <a:t>a</a:t>
            </a:r>
            <a:r>
              <a:rPr lang="en-US" sz="2800" b="1" dirty="0" smtClean="0">
                <a:solidFill>
                  <a:srgbClr val="920000"/>
                </a:solidFill>
              </a:rPr>
              <a:t> career you believe in</a:t>
            </a:r>
          </a:p>
        </p:txBody>
      </p:sp>
      <p:pic>
        <p:nvPicPr>
          <p:cNvPr id="4" name="Picture 3" descr="SOS-logo-reverse-300.png"/>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3961089" y="548640"/>
            <a:ext cx="4631713" cy="1038604"/>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spTree>
    <p:extLst>
      <p:ext uri="{BB962C8B-B14F-4D97-AF65-F5344CB8AC3E}">
        <p14:creationId xmlns:p14="http://schemas.microsoft.com/office/powerpoint/2010/main" xmlns="" val="99254775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28599" y="289679"/>
            <a:ext cx="7210425" cy="2862322"/>
          </a:xfrm>
          <a:prstGeom prst="rect">
            <a:avLst/>
          </a:prstGeom>
        </p:spPr>
        <p:txBody>
          <a:bodyPr wrap="square">
            <a:spAutoFit/>
          </a:bodyPr>
          <a:lstStyle/>
          <a:p>
            <a:r>
              <a:rPr lang="en-US" sz="4000" b="1" spc="-170" dirty="0" smtClean="0">
                <a:solidFill>
                  <a:schemeClr val="bg1"/>
                </a:solidFill>
                <a:ea typeface="Arial" pitchFamily="-72" charset="0"/>
                <a:cs typeface="Arial" pitchFamily="-72" charset="0"/>
              </a:rPr>
              <a:t>Sustainability is </a:t>
            </a:r>
            <a:r>
              <a:rPr lang="en-US" sz="4000" b="1" spc="-170" dirty="0" smtClean="0">
                <a:ea typeface="Arial" pitchFamily="-72" charset="0"/>
                <a:cs typeface="Arial" pitchFamily="-72" charset="0"/>
              </a:rPr>
              <a:t/>
            </a:r>
            <a:br>
              <a:rPr lang="en-US" sz="4000" b="1" spc="-170" dirty="0" smtClean="0">
                <a:ea typeface="Arial" pitchFamily="-72" charset="0"/>
                <a:cs typeface="Arial" pitchFamily="-72" charset="0"/>
              </a:rPr>
            </a:br>
            <a:r>
              <a:rPr lang="en-US" sz="4800" b="1" spc="-170" dirty="0" smtClean="0">
                <a:solidFill>
                  <a:schemeClr val="bg1"/>
                </a:solidFill>
                <a:ea typeface="Arial" pitchFamily="-72" charset="0"/>
                <a:cs typeface="Arial" pitchFamily="-72" charset="0"/>
              </a:rPr>
              <a:t>“Treating the world </a:t>
            </a:r>
            <a:br>
              <a:rPr lang="en-US" sz="4800" b="1" spc="-170" dirty="0" smtClean="0">
                <a:solidFill>
                  <a:schemeClr val="bg1"/>
                </a:solidFill>
                <a:ea typeface="Arial" pitchFamily="-72" charset="0"/>
                <a:cs typeface="Arial" pitchFamily="-72" charset="0"/>
              </a:rPr>
            </a:br>
            <a:r>
              <a:rPr lang="en-US" sz="4800" b="1" spc="-170" dirty="0" smtClean="0">
                <a:solidFill>
                  <a:schemeClr val="bg1"/>
                </a:solidFill>
                <a:ea typeface="Arial" pitchFamily="-72" charset="0"/>
                <a:cs typeface="Arial" pitchFamily="-72" charset="0"/>
              </a:rPr>
              <a:t>as if we intended to stay”</a:t>
            </a:r>
          </a:p>
          <a:p>
            <a:pPr algn="ctr"/>
            <a:r>
              <a:rPr lang="en-US" sz="4000" b="1" spc="-170" dirty="0" smtClean="0">
                <a:solidFill>
                  <a:srgbClr val="C00000"/>
                </a:solidFill>
                <a:ea typeface="Arial" pitchFamily="-72" charset="0"/>
                <a:cs typeface="Arial" pitchFamily="-72" charset="0"/>
              </a:rPr>
              <a:t>Sir Crispin </a:t>
            </a:r>
            <a:r>
              <a:rPr lang="en-US" sz="4000" b="1" spc="-170" dirty="0" err="1" smtClean="0">
                <a:solidFill>
                  <a:srgbClr val="C00000"/>
                </a:solidFill>
                <a:ea typeface="Arial" pitchFamily="-72" charset="0"/>
                <a:cs typeface="Arial" pitchFamily="-72" charset="0"/>
              </a:rPr>
              <a:t>Tickell</a:t>
            </a:r>
            <a:endParaRPr lang="en-US" sz="4000" b="1" spc="-170" dirty="0">
              <a:solidFill>
                <a:srgbClr val="C00000"/>
              </a:solidFill>
              <a:ea typeface="Arial" pitchFamily="-72" charset="0"/>
              <a:cs typeface="Arial" pitchFamily="-72"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6328452" y="2922662"/>
            <a:ext cx="2518368" cy="335163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Rectangle 5"/>
          <p:cNvSpPr/>
          <p:nvPr/>
        </p:nvSpPr>
        <p:spPr>
          <a:xfrm>
            <a:off x="1882140" y="3360420"/>
            <a:ext cx="2667000" cy="2123658"/>
          </a:xfrm>
          <a:prstGeom prst="rect">
            <a:avLst/>
          </a:prstGeom>
        </p:spPr>
        <p:txBody>
          <a:bodyPr wrap="square">
            <a:spAutoFit/>
          </a:bodyPr>
          <a:lstStyle/>
          <a:p>
            <a:pPr marL="482600" indent="-482600"/>
            <a:r>
              <a:rPr lang="en-US" sz="4400" b="1" dirty="0" smtClean="0">
                <a:solidFill>
                  <a:schemeClr val="accent5">
                    <a:lumMod val="50000"/>
                  </a:schemeClr>
                </a:solidFill>
                <a:latin typeface="Arial" pitchFamily="34" charset="0"/>
                <a:cs typeface="Arial" pitchFamily="34" charset="0"/>
              </a:rPr>
              <a:t>People</a:t>
            </a:r>
          </a:p>
          <a:p>
            <a:pPr marL="482600" indent="-482600"/>
            <a:r>
              <a:rPr lang="en-US" sz="4400" b="1" dirty="0" smtClean="0">
                <a:solidFill>
                  <a:schemeClr val="accent5">
                    <a:lumMod val="50000"/>
                  </a:schemeClr>
                </a:solidFill>
                <a:latin typeface="Arial" pitchFamily="34" charset="0"/>
                <a:cs typeface="Arial" pitchFamily="34" charset="0"/>
              </a:rPr>
              <a:t>Planet</a:t>
            </a:r>
          </a:p>
          <a:p>
            <a:pPr marL="482600" indent="-482600"/>
            <a:r>
              <a:rPr lang="en-US" sz="4400" b="1" dirty="0" smtClean="0">
                <a:solidFill>
                  <a:schemeClr val="accent5">
                    <a:lumMod val="50000"/>
                  </a:schemeClr>
                </a:solidFill>
                <a:latin typeface="Arial" pitchFamily="34" charset="0"/>
                <a:cs typeface="Arial" pitchFamily="34" charset="0"/>
              </a:rPr>
              <a:t>Profit</a:t>
            </a:r>
            <a:endParaRPr lang="en-US" sz="4400" b="1" dirty="0">
              <a:solidFill>
                <a:schemeClr val="accent5">
                  <a:lumMod val="50000"/>
                </a:schemeClr>
              </a:solidFill>
              <a:latin typeface="Arial" pitchFamily="34" charset="0"/>
              <a:cs typeface="Arial" pitchFamily="34" charset="0"/>
            </a:endParaRPr>
          </a:p>
        </p:txBody>
      </p:sp>
    </p:spTree>
    <p:extLst>
      <p:ext uri="{BB962C8B-B14F-4D97-AF65-F5344CB8AC3E}">
        <p14:creationId xmlns:p14="http://schemas.microsoft.com/office/powerpoint/2010/main" xmlns="" val="2426011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employment.png"/>
          <p:cNvPicPr>
            <a:picLocks noChangeAspect="1"/>
          </p:cNvPicPr>
          <p:nvPr/>
        </p:nvPicPr>
        <p:blipFill rotWithShape="1">
          <a:blip r:embed="rId2" cstate="print">
            <a:extLst>
              <a:ext uri="{28A0092B-C50C-407E-A947-70E740481C1C}">
                <a14:useLocalDpi xmlns:a14="http://schemas.microsoft.com/office/drawing/2010/main" xmlns="" val="0"/>
              </a:ext>
            </a:extLst>
          </a:blip>
          <a:srcRect l="1877" t="1208" r="1218" b="841"/>
          <a:stretch/>
        </p:blipFill>
        <p:spPr>
          <a:xfrm>
            <a:off x="1090012" y="1143000"/>
            <a:ext cx="6901606" cy="4745738"/>
          </a:xfrm>
          <a:prstGeom prst="rect">
            <a:avLst/>
          </a:prstGeom>
        </p:spPr>
      </p:pic>
      <p:sp>
        <p:nvSpPr>
          <p:cNvPr id="7" name="Title 1"/>
          <p:cNvSpPr>
            <a:spLocks noGrp="1"/>
          </p:cNvSpPr>
          <p:nvPr>
            <p:ph type="title"/>
          </p:nvPr>
        </p:nvSpPr>
        <p:spPr>
          <a:xfrm>
            <a:off x="498979" y="0"/>
            <a:ext cx="7979458" cy="1143000"/>
          </a:xfrm>
        </p:spPr>
        <p:txBody>
          <a:bodyPr/>
          <a:lstStyle/>
          <a:p>
            <a:r>
              <a:rPr lang="en-US" b="0" dirty="0" smtClean="0">
                <a:solidFill>
                  <a:srgbClr val="920000"/>
                </a:solidFill>
              </a:rPr>
              <a:t>Alumni Employment</a:t>
            </a:r>
            <a:endParaRPr lang="en-US" b="0" dirty="0">
              <a:solidFill>
                <a:srgbClr val="920000"/>
              </a:solidFill>
            </a:endParaRPr>
          </a:p>
        </p:txBody>
      </p:sp>
    </p:spTree>
    <p:extLst>
      <p:ext uri="{BB962C8B-B14F-4D97-AF65-F5344CB8AC3E}">
        <p14:creationId xmlns:p14="http://schemas.microsoft.com/office/powerpoint/2010/main" xmlns="" val="22635072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7" name="TextBox 5"/>
          <p:cNvSpPr txBox="1">
            <a:spLocks noChangeArrowheads="1"/>
          </p:cNvSpPr>
          <p:nvPr/>
        </p:nvSpPr>
        <p:spPr bwMode="auto">
          <a:xfrm>
            <a:off x="195054" y="1948686"/>
            <a:ext cx="5672346" cy="40934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2">
            <a:spAutoFit/>
          </a:bodyPr>
          <a:lstStyle>
            <a:lvl1pPr marL="228600" indent="-228600" defTabSz="457200">
              <a:tabLst>
                <a:tab pos="228600" algn="l"/>
              </a:tabLst>
              <a:defRPr sz="2400">
                <a:solidFill>
                  <a:schemeClr val="tx1"/>
                </a:solidFill>
                <a:latin typeface="Arial" charset="0"/>
                <a:ea typeface="ＭＳ Ｐゴシック" charset="0"/>
                <a:cs typeface="ＭＳ Ｐゴシック" charset="0"/>
              </a:defRPr>
            </a:lvl1pPr>
            <a:lvl2pPr marL="742950" indent="-285750" defTabSz="457200">
              <a:tabLst>
                <a:tab pos="228600" algn="l"/>
              </a:tabLst>
              <a:defRPr sz="2400">
                <a:solidFill>
                  <a:schemeClr val="tx1"/>
                </a:solidFill>
                <a:latin typeface="Arial" charset="0"/>
                <a:ea typeface="ＭＳ Ｐゴシック" charset="0"/>
              </a:defRPr>
            </a:lvl2pPr>
            <a:lvl3pPr marL="1143000" indent="-228600" defTabSz="457200">
              <a:tabLst>
                <a:tab pos="228600" algn="l"/>
              </a:tabLst>
              <a:defRPr sz="2400">
                <a:solidFill>
                  <a:schemeClr val="tx1"/>
                </a:solidFill>
                <a:latin typeface="Arial" charset="0"/>
                <a:ea typeface="ＭＳ Ｐゴシック" charset="0"/>
              </a:defRPr>
            </a:lvl3pPr>
            <a:lvl4pPr marL="1600200" indent="-228600" defTabSz="457200">
              <a:tabLst>
                <a:tab pos="228600" algn="l"/>
              </a:tabLst>
              <a:defRPr sz="2400">
                <a:solidFill>
                  <a:schemeClr val="tx1"/>
                </a:solidFill>
                <a:latin typeface="Arial" charset="0"/>
                <a:ea typeface="ＭＳ Ｐゴシック" charset="0"/>
              </a:defRPr>
            </a:lvl4pPr>
            <a:lvl5pPr marL="2057400" indent="-228600" defTabSz="457200">
              <a:tabLst>
                <a:tab pos="228600"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228600"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228600"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228600"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228600" algn="l"/>
              </a:tabLst>
              <a:defRPr sz="2400">
                <a:solidFill>
                  <a:schemeClr val="tx1"/>
                </a:solidFill>
                <a:latin typeface="Arial" charset="0"/>
                <a:ea typeface="ＭＳ Ｐゴシック" charset="0"/>
              </a:defRPr>
            </a:lvl9pPr>
          </a:lstStyle>
          <a:p>
            <a:r>
              <a:rPr lang="en-US" sz="2000" dirty="0" smtClean="0">
                <a:solidFill>
                  <a:schemeClr val="bg1"/>
                </a:solidFill>
              </a:rPr>
              <a:t>Agriculture</a:t>
            </a:r>
            <a:endParaRPr lang="en-US" sz="2000" dirty="0">
              <a:solidFill>
                <a:schemeClr val="bg1"/>
              </a:solidFill>
            </a:endParaRPr>
          </a:p>
          <a:p>
            <a:pPr lvl="0"/>
            <a:r>
              <a:rPr lang="en-US" sz="2000" dirty="0">
                <a:solidFill>
                  <a:schemeClr val="bg1"/>
                </a:solidFill>
              </a:rPr>
              <a:t>Architecture</a:t>
            </a:r>
          </a:p>
          <a:p>
            <a:pPr lvl="0"/>
            <a:r>
              <a:rPr lang="en-US" sz="2000" dirty="0">
                <a:solidFill>
                  <a:schemeClr val="bg1"/>
                </a:solidFill>
              </a:rPr>
              <a:t>Art</a:t>
            </a:r>
          </a:p>
          <a:p>
            <a:pPr lvl="0"/>
            <a:r>
              <a:rPr lang="en-US" sz="2000" dirty="0">
                <a:solidFill>
                  <a:schemeClr val="bg1"/>
                </a:solidFill>
              </a:rPr>
              <a:t>Auto </a:t>
            </a:r>
            <a:r>
              <a:rPr lang="en-US" sz="2000" dirty="0" smtClean="0">
                <a:solidFill>
                  <a:schemeClr val="bg1"/>
                </a:solidFill>
              </a:rPr>
              <a:t>Industry</a:t>
            </a:r>
          </a:p>
          <a:p>
            <a:pPr lvl="0"/>
            <a:r>
              <a:rPr lang="en-US" sz="2000" dirty="0" smtClean="0">
                <a:solidFill>
                  <a:schemeClr val="bg1"/>
                </a:solidFill>
              </a:rPr>
              <a:t>Civic Service</a:t>
            </a:r>
            <a:endParaRPr lang="en-US" sz="2000" dirty="0">
              <a:solidFill>
                <a:schemeClr val="bg1"/>
              </a:solidFill>
            </a:endParaRPr>
          </a:p>
          <a:p>
            <a:pPr lvl="0"/>
            <a:r>
              <a:rPr lang="en-US" sz="2000" dirty="0">
                <a:solidFill>
                  <a:schemeClr val="bg1"/>
                </a:solidFill>
              </a:rPr>
              <a:t>Consulting</a:t>
            </a:r>
          </a:p>
          <a:p>
            <a:pPr lvl="0"/>
            <a:r>
              <a:rPr lang="en-US" sz="2000" dirty="0" smtClean="0">
                <a:solidFill>
                  <a:schemeClr val="bg1"/>
                </a:solidFill>
              </a:rPr>
              <a:t>Corporate</a:t>
            </a:r>
          </a:p>
          <a:p>
            <a:pPr lvl="0"/>
            <a:r>
              <a:rPr lang="en-US" sz="2000" dirty="0" smtClean="0">
                <a:solidFill>
                  <a:schemeClr val="bg1"/>
                </a:solidFill>
              </a:rPr>
              <a:t>Design</a:t>
            </a:r>
            <a:endParaRPr lang="en-US" sz="2000" dirty="0">
              <a:solidFill>
                <a:schemeClr val="bg1"/>
              </a:solidFill>
            </a:endParaRPr>
          </a:p>
          <a:p>
            <a:pPr lvl="0"/>
            <a:r>
              <a:rPr lang="en-US" sz="2000" dirty="0">
                <a:solidFill>
                  <a:schemeClr val="bg1"/>
                </a:solidFill>
              </a:rPr>
              <a:t>Energy</a:t>
            </a:r>
          </a:p>
          <a:p>
            <a:pPr lvl="0"/>
            <a:r>
              <a:rPr lang="en-US" sz="2000" dirty="0">
                <a:solidFill>
                  <a:schemeClr val="bg1"/>
                </a:solidFill>
              </a:rPr>
              <a:t>Fashion</a:t>
            </a:r>
          </a:p>
          <a:p>
            <a:pPr lvl="0"/>
            <a:r>
              <a:rPr lang="en-US" sz="2000" dirty="0">
                <a:solidFill>
                  <a:schemeClr val="bg1"/>
                </a:solidFill>
              </a:rPr>
              <a:t>Field Work</a:t>
            </a:r>
          </a:p>
          <a:p>
            <a:pPr lvl="0"/>
            <a:r>
              <a:rPr lang="en-US" sz="2000" dirty="0">
                <a:solidFill>
                  <a:schemeClr val="bg1"/>
                </a:solidFill>
              </a:rPr>
              <a:t>Global Trade</a:t>
            </a:r>
          </a:p>
          <a:p>
            <a:pPr lvl="0"/>
            <a:r>
              <a:rPr lang="en-US" sz="2000" dirty="0">
                <a:solidFill>
                  <a:schemeClr val="bg1"/>
                </a:solidFill>
              </a:rPr>
              <a:t>Government</a:t>
            </a:r>
          </a:p>
          <a:p>
            <a:pPr lvl="0"/>
            <a:r>
              <a:rPr lang="en-US" sz="2000" dirty="0">
                <a:solidFill>
                  <a:schemeClr val="bg1"/>
                </a:solidFill>
              </a:rPr>
              <a:t>Healthcare</a:t>
            </a:r>
          </a:p>
          <a:p>
            <a:pPr lvl="0"/>
            <a:r>
              <a:rPr lang="en-US" sz="2000" dirty="0">
                <a:solidFill>
                  <a:schemeClr val="bg1"/>
                </a:solidFill>
              </a:rPr>
              <a:t>International Aid/Ethics</a:t>
            </a:r>
          </a:p>
          <a:p>
            <a:pPr lvl="0"/>
            <a:r>
              <a:rPr lang="en-US" sz="2000" dirty="0">
                <a:solidFill>
                  <a:schemeClr val="bg1"/>
                </a:solidFill>
              </a:rPr>
              <a:t>Legal</a:t>
            </a:r>
          </a:p>
          <a:p>
            <a:pPr lvl="0"/>
            <a:r>
              <a:rPr lang="en-US" sz="2000" dirty="0">
                <a:solidFill>
                  <a:schemeClr val="bg1"/>
                </a:solidFill>
              </a:rPr>
              <a:t>Marine Biology</a:t>
            </a:r>
          </a:p>
          <a:p>
            <a:pPr lvl="0"/>
            <a:r>
              <a:rPr lang="en-US" sz="2000" dirty="0">
                <a:solidFill>
                  <a:schemeClr val="bg1"/>
                </a:solidFill>
              </a:rPr>
              <a:t>Media</a:t>
            </a:r>
          </a:p>
          <a:p>
            <a:pPr lvl="0"/>
            <a:r>
              <a:rPr lang="en-US" sz="2000" dirty="0">
                <a:solidFill>
                  <a:schemeClr val="bg1"/>
                </a:solidFill>
              </a:rPr>
              <a:t>Policy</a:t>
            </a:r>
          </a:p>
          <a:p>
            <a:pPr lvl="0"/>
            <a:r>
              <a:rPr lang="en-US" sz="2000" dirty="0">
                <a:solidFill>
                  <a:schemeClr val="bg1"/>
                </a:solidFill>
              </a:rPr>
              <a:t>Product </a:t>
            </a:r>
            <a:r>
              <a:rPr lang="en-US" sz="2000" dirty="0" smtClean="0">
                <a:solidFill>
                  <a:schemeClr val="bg1"/>
                </a:solidFill>
              </a:rPr>
              <a:t>Design</a:t>
            </a:r>
            <a:endParaRPr lang="en-US" sz="2000" dirty="0">
              <a:solidFill>
                <a:schemeClr val="bg1"/>
              </a:solidFill>
            </a:endParaRPr>
          </a:p>
          <a:p>
            <a:pPr lvl="0"/>
            <a:r>
              <a:rPr lang="en-US" sz="2000" dirty="0">
                <a:solidFill>
                  <a:schemeClr val="bg1"/>
                </a:solidFill>
              </a:rPr>
              <a:t>Public Transportation</a:t>
            </a:r>
          </a:p>
          <a:p>
            <a:pPr lvl="0"/>
            <a:r>
              <a:rPr lang="en-US" sz="2000" dirty="0">
                <a:solidFill>
                  <a:schemeClr val="bg1"/>
                </a:solidFill>
              </a:rPr>
              <a:t>Publishing</a:t>
            </a:r>
          </a:p>
          <a:p>
            <a:pPr lvl="0"/>
            <a:r>
              <a:rPr lang="en-US" sz="2000" dirty="0">
                <a:solidFill>
                  <a:schemeClr val="bg1"/>
                </a:solidFill>
              </a:rPr>
              <a:t>Research</a:t>
            </a:r>
          </a:p>
          <a:p>
            <a:pPr lvl="0"/>
            <a:r>
              <a:rPr lang="en-US" sz="2000" dirty="0">
                <a:solidFill>
                  <a:schemeClr val="bg1"/>
                </a:solidFill>
              </a:rPr>
              <a:t>Teaching</a:t>
            </a:r>
          </a:p>
          <a:p>
            <a:pPr lvl="0"/>
            <a:r>
              <a:rPr lang="en-US" sz="2000" dirty="0">
                <a:solidFill>
                  <a:schemeClr val="bg1"/>
                </a:solidFill>
              </a:rPr>
              <a:t>Technology</a:t>
            </a:r>
          </a:p>
          <a:p>
            <a:pPr lvl="0"/>
            <a:r>
              <a:rPr lang="en-US" sz="2000" dirty="0">
                <a:solidFill>
                  <a:schemeClr val="bg1"/>
                </a:solidFill>
              </a:rPr>
              <a:t>Water</a:t>
            </a:r>
          </a:p>
        </p:txBody>
      </p:sp>
      <p:sp>
        <p:nvSpPr>
          <p:cNvPr id="47108" name="Rectangle 3"/>
          <p:cNvSpPr>
            <a:spLocks noChangeArrowheads="1"/>
          </p:cNvSpPr>
          <p:nvPr/>
        </p:nvSpPr>
        <p:spPr bwMode="auto">
          <a:xfrm>
            <a:off x="609600" y="93504"/>
            <a:ext cx="6965048" cy="19389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sz="6000" b="1" spc="-160" dirty="0" smtClean="0">
                <a:solidFill>
                  <a:srgbClr val="920000"/>
                </a:solidFill>
                <a:ea typeface="Arial" pitchFamily="-72" charset="0"/>
                <a:cs typeface="Arial" pitchFamily="-72" charset="0"/>
              </a:rPr>
              <a:t>The world’s first </a:t>
            </a:r>
          </a:p>
          <a:p>
            <a:r>
              <a:rPr lang="en-US" sz="6000" b="1" spc="-160" dirty="0">
                <a:solidFill>
                  <a:prstClr val="white"/>
                </a:solidFill>
                <a:ea typeface="Arial" pitchFamily="-72" charset="0"/>
                <a:cs typeface="Arial" pitchFamily="-72" charset="0"/>
              </a:rPr>
              <a:t>	</a:t>
            </a:r>
            <a:r>
              <a:rPr lang="en-US" sz="6000" b="1" spc="-160" dirty="0" smtClean="0">
                <a:solidFill>
                  <a:prstClr val="white"/>
                </a:solidFill>
                <a:ea typeface="Arial" pitchFamily="-72" charset="0"/>
                <a:cs typeface="Arial" pitchFamily="-72" charset="0"/>
              </a:rPr>
              <a:t> </a:t>
            </a:r>
            <a:r>
              <a:rPr lang="en-US" sz="6000" b="1" spc="-160" dirty="0" smtClean="0">
                <a:solidFill>
                  <a:schemeClr val="bg1"/>
                </a:solidFill>
                <a:ea typeface="Arial" pitchFamily="-72" charset="0"/>
                <a:cs typeface="Arial" pitchFamily="-72" charset="0"/>
              </a:rPr>
              <a:t>so the world lasts</a:t>
            </a:r>
            <a:endParaRPr lang="en-US" sz="6000" b="1" spc="-160" dirty="0">
              <a:solidFill>
                <a:schemeClr val="bg1"/>
              </a:solidFill>
              <a:ea typeface="Arial" pitchFamily="-72" charset="0"/>
              <a:cs typeface="Arial" pitchFamily="-72" charset="0"/>
            </a:endParaRPr>
          </a:p>
        </p:txBody>
      </p:sp>
      <p:pic>
        <p:nvPicPr>
          <p:cNvPr id="47110" name="Picture 2" descr="_MG_5463.jpg"/>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562386" y="3623311"/>
            <a:ext cx="3286339" cy="21852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90158310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cstate="print"/>
          <a:srcRect l="615" r="15372" b="10201"/>
          <a:stretch>
            <a:fillRect/>
          </a:stretch>
        </p:blipFill>
        <p:spPr bwMode="auto">
          <a:xfrm>
            <a:off x="-9525" y="0"/>
            <a:ext cx="9178925" cy="1143000"/>
          </a:xfrm>
          <a:prstGeom prst="rect">
            <a:avLst/>
          </a:prstGeom>
          <a:noFill/>
          <a:ln w="9525">
            <a:noFill/>
            <a:miter lim="800000"/>
            <a:headEnd/>
            <a:tailEnd/>
          </a:ln>
        </p:spPr>
      </p:pic>
      <p:sp>
        <p:nvSpPr>
          <p:cNvPr id="8" name="Rectangle 7"/>
          <p:cNvSpPr/>
          <p:nvPr/>
        </p:nvSpPr>
        <p:spPr>
          <a:xfrm>
            <a:off x="88233" y="73192"/>
            <a:ext cx="1588168" cy="498308"/>
          </a:xfrm>
          <a:prstGeom prst="rect">
            <a:avLst/>
          </a:prstGeom>
          <a:solidFill>
            <a:schemeClr val="tx1"/>
          </a:solidFill>
          <a:ln>
            <a:noFill/>
          </a:ln>
          <a:effectLst>
            <a:outerShdw blurRad="101600" dist="25400" dir="8100000" rotWithShape="0">
              <a:srgbClr val="000000">
                <a:alpha val="60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2"/>
          <p:cNvSpPr txBox="1">
            <a:spLocks noChangeArrowheads="1"/>
          </p:cNvSpPr>
          <p:nvPr/>
        </p:nvSpPr>
        <p:spPr bwMode="auto">
          <a:xfrm>
            <a:off x="88233" y="19050"/>
            <a:ext cx="1981200" cy="571500"/>
          </a:xfrm>
          <a:prstGeom prst="rect">
            <a:avLst/>
          </a:prstGeom>
          <a:noFill/>
          <a:ln>
            <a:miter lim="800000"/>
            <a:headEnd/>
            <a:tailEnd/>
          </a:ln>
        </p:spPr>
        <p:txBody>
          <a:bodyPr vert="horz" wrap="square" lIns="91440" tIns="45720" rIns="132080" bIns="45720" numCol="1" rtlCol="0" anchor="t" anchorCtr="0" compatLnSpc="1">
            <a:prstTxWarp prst="textNoShape">
              <a:avLst/>
            </a:prstTxWarp>
            <a:normAutofit fontScale="92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lgn="l" fontAlgn="auto">
              <a:spcAft>
                <a:spcPts val="0"/>
              </a:spcAft>
            </a:pPr>
            <a:r>
              <a:rPr lang="en-US" sz="3600" b="1" dirty="0" smtClean="0">
                <a:solidFill>
                  <a:schemeClr val="bg1"/>
                </a:solidFill>
                <a:cs typeface="Arial"/>
              </a:rPr>
              <a:t>alumni</a:t>
            </a:r>
            <a:endParaRPr kumimoji="0" lang="en-US" sz="3600" b="1" i="0" u="none" strike="noStrike" kern="1200" cap="none" spc="0" normalizeH="0" baseline="0" noProof="0" dirty="0">
              <a:ln>
                <a:noFill/>
              </a:ln>
              <a:solidFill>
                <a:schemeClr val="bg1"/>
              </a:solidFill>
              <a:uLnTx/>
              <a:uFillTx/>
              <a:latin typeface="Arial"/>
              <a:ea typeface="ヒラギノ角ゴ ProN W6" pitchFamily="-72" charset="-128"/>
              <a:cs typeface="Arial"/>
              <a:sym typeface="Arial" pitchFamily="-72" charset="0"/>
            </a:endParaRPr>
          </a:p>
        </p:txBody>
      </p:sp>
      <p:sp>
        <p:nvSpPr>
          <p:cNvPr id="10" name="TextBox 6"/>
          <p:cNvSpPr txBox="1">
            <a:spLocks noChangeArrowheads="1"/>
          </p:cNvSpPr>
          <p:nvPr/>
        </p:nvSpPr>
        <p:spPr bwMode="auto">
          <a:xfrm>
            <a:off x="88233" y="304800"/>
            <a:ext cx="4178968" cy="990015"/>
          </a:xfrm>
          <a:prstGeom prst="rect">
            <a:avLst/>
          </a:prstGeom>
          <a:noFill/>
          <a:ln w="9525">
            <a:noFill/>
            <a:miter lim="800000"/>
            <a:headEnd/>
            <a:tailEnd/>
          </a:ln>
        </p:spPr>
        <p:txBody>
          <a:bodyPr wrap="square">
            <a:prstTxWarp prst="textNoShape">
              <a:avLst/>
            </a:prstTxWarp>
            <a:spAutoFit/>
          </a:bodyPr>
          <a:lstStyle/>
          <a:p>
            <a:pPr>
              <a:lnSpc>
                <a:spcPts val="7000"/>
              </a:lnSpc>
            </a:pPr>
            <a:r>
              <a:rPr lang="en-US" sz="3600" b="1" spc="-160" dirty="0" smtClean="0">
                <a:solidFill>
                  <a:srgbClr val="FFC425"/>
                </a:solidFill>
                <a:effectLst>
                  <a:outerShdw blurRad="38100" dist="38100" dir="2700000" algn="tl">
                    <a:srgbClr val="000000">
                      <a:alpha val="43137"/>
                    </a:srgbClr>
                  </a:outerShdw>
                </a:effectLst>
                <a:ea typeface="Arial" pitchFamily="-72" charset="0"/>
                <a:cs typeface="Arial" pitchFamily="-72" charset="0"/>
              </a:rPr>
              <a:t>M</a:t>
            </a:r>
            <a:r>
              <a:rPr lang="en-US" sz="3600" spc="-160" dirty="0" smtClean="0">
                <a:solidFill>
                  <a:srgbClr val="FFC425"/>
                </a:solidFill>
                <a:effectLst>
                  <a:outerShdw blurRad="38100" dist="38100" dir="2700000" algn="tl">
                    <a:srgbClr val="000000">
                      <a:alpha val="43137"/>
                    </a:srgbClr>
                  </a:outerShdw>
                </a:effectLst>
                <a:ea typeface="Arial" pitchFamily="-72" charset="0"/>
                <a:cs typeface="Arial" pitchFamily="-72" charset="0"/>
              </a:rPr>
              <a:t>a</a:t>
            </a:r>
            <a:r>
              <a:rPr lang="en-US" sz="3600" b="1" spc="-160" dirty="0" smtClean="0">
                <a:solidFill>
                  <a:srgbClr val="FFC425"/>
                </a:solidFill>
                <a:effectLst>
                  <a:outerShdw blurRad="38100" dist="38100" dir="2700000" algn="tl">
                    <a:srgbClr val="000000">
                      <a:alpha val="43137"/>
                    </a:srgbClr>
                  </a:outerShdw>
                </a:effectLst>
                <a:ea typeface="Arial" pitchFamily="-72" charset="0"/>
                <a:cs typeface="Arial" pitchFamily="-72" charset="0"/>
              </a:rPr>
              <a:t>king a Difference</a:t>
            </a:r>
            <a:endParaRPr lang="en-US" sz="3600" b="1" spc="-160" dirty="0" smtClean="0">
              <a:solidFill>
                <a:prstClr val="white"/>
              </a:solidFill>
              <a:effectLst>
                <a:outerShdw blurRad="38100" dist="38100" dir="2700000" algn="tl">
                  <a:srgbClr val="000000">
                    <a:alpha val="43137"/>
                  </a:srgbClr>
                </a:outerShdw>
              </a:effectLst>
              <a:ea typeface="Arial" pitchFamily="-72" charset="0"/>
              <a:cs typeface="Arial" pitchFamily="-72" charset="0"/>
            </a:endParaRPr>
          </a:p>
        </p:txBody>
      </p:sp>
      <p:sp>
        <p:nvSpPr>
          <p:cNvPr id="12" name="Content Placeholder 11"/>
          <p:cNvSpPr>
            <a:spLocks noGrp="1"/>
          </p:cNvSpPr>
          <p:nvPr>
            <p:ph idx="1"/>
          </p:nvPr>
        </p:nvSpPr>
        <p:spPr>
          <a:xfrm>
            <a:off x="220980" y="1234440"/>
            <a:ext cx="8839200" cy="4812030"/>
          </a:xfrm>
        </p:spPr>
        <p:txBody>
          <a:bodyPr>
            <a:noAutofit/>
          </a:bodyPr>
          <a:lstStyle/>
          <a:p>
            <a:pPr marL="0" indent="0">
              <a:spcBef>
                <a:spcPts val="0"/>
              </a:spcBef>
              <a:buNone/>
            </a:pPr>
            <a:r>
              <a:rPr lang="en-US" sz="1600" b="1" dirty="0"/>
              <a:t>Consulting </a:t>
            </a:r>
            <a:r>
              <a:rPr lang="en-US" sz="1600" dirty="0"/>
              <a:t>(Accenture, </a:t>
            </a:r>
            <a:r>
              <a:rPr lang="en-US" sz="1600" dirty="0" err="1"/>
              <a:t>Blu</a:t>
            </a:r>
            <a:r>
              <a:rPr lang="en-US" sz="1600" dirty="0"/>
              <a:t> Sky Consulting, Green Order</a:t>
            </a:r>
            <a:r>
              <a:rPr lang="en-US" sz="1600" dirty="0" smtClean="0"/>
              <a:t>, American Global Manufacturing)</a:t>
            </a:r>
            <a:endParaRPr lang="en-US" sz="1600" dirty="0"/>
          </a:p>
          <a:p>
            <a:pPr marL="0" indent="0">
              <a:spcBef>
                <a:spcPts val="0"/>
              </a:spcBef>
              <a:buNone/>
            </a:pPr>
            <a:r>
              <a:rPr lang="en-US" sz="1600" b="1" dirty="0"/>
              <a:t>Corporate Sustainability/Corporate Social Responsibility </a:t>
            </a:r>
            <a:r>
              <a:rPr lang="en-US" sz="1600" dirty="0"/>
              <a:t>(Dell, Nike, REI, Coca-Cola, Intel)</a:t>
            </a:r>
          </a:p>
          <a:p>
            <a:pPr marL="0" indent="0">
              <a:spcBef>
                <a:spcPts val="0"/>
              </a:spcBef>
              <a:buNone/>
            </a:pPr>
            <a:r>
              <a:rPr lang="en-US" sz="1600" b="1" dirty="0"/>
              <a:t>Education</a:t>
            </a:r>
            <a:r>
              <a:rPr lang="en-US" sz="1600" dirty="0"/>
              <a:t> (teaching, research, administration, operations, student affairs</a:t>
            </a:r>
            <a:r>
              <a:rPr lang="en-US" sz="1600" dirty="0" smtClean="0"/>
              <a:t>)</a:t>
            </a:r>
          </a:p>
          <a:p>
            <a:pPr marL="0" indent="0">
              <a:spcBef>
                <a:spcPts val="0"/>
              </a:spcBef>
              <a:buNone/>
            </a:pPr>
            <a:r>
              <a:rPr lang="en-US" sz="1600" b="1" dirty="0" smtClean="0"/>
              <a:t>Energy</a:t>
            </a:r>
            <a:r>
              <a:rPr lang="en-US" sz="1600" dirty="0" smtClean="0"/>
              <a:t> (SRP, APS, </a:t>
            </a:r>
            <a:r>
              <a:rPr lang="en-US" sz="1600" dirty="0" err="1" smtClean="0"/>
              <a:t>FirstSolar</a:t>
            </a:r>
            <a:r>
              <a:rPr lang="en-US" sz="1600" dirty="0" smtClean="0"/>
              <a:t>, </a:t>
            </a:r>
            <a:r>
              <a:rPr lang="en-US" sz="1600" dirty="0" err="1"/>
              <a:t>Heliae</a:t>
            </a:r>
            <a:r>
              <a:rPr lang="en-US" sz="1600" dirty="0"/>
              <a:t> Development </a:t>
            </a:r>
            <a:r>
              <a:rPr lang="en-US" sz="1600" dirty="0" smtClean="0"/>
              <a:t>LLC, </a:t>
            </a:r>
            <a:r>
              <a:rPr lang="en-US" sz="1600" dirty="0" err="1"/>
              <a:t>Abeinsa</a:t>
            </a:r>
            <a:r>
              <a:rPr lang="en-US" sz="1600" dirty="0"/>
              <a:t> </a:t>
            </a:r>
            <a:r>
              <a:rPr lang="en-US" sz="1600" dirty="0" smtClean="0"/>
              <a:t>EPC)</a:t>
            </a:r>
            <a:endParaRPr lang="en-US" sz="1600" dirty="0"/>
          </a:p>
          <a:p>
            <a:pPr marL="0" indent="0">
              <a:spcBef>
                <a:spcPts val="0"/>
              </a:spcBef>
              <a:buNone/>
            </a:pPr>
            <a:r>
              <a:rPr lang="en-US" sz="1600" b="1" dirty="0" smtClean="0"/>
              <a:t>Entrepreneurship</a:t>
            </a:r>
            <a:r>
              <a:rPr lang="en-US" sz="1600" dirty="0" smtClean="0"/>
              <a:t> </a:t>
            </a:r>
            <a:r>
              <a:rPr lang="en-US" sz="1600" dirty="0"/>
              <a:t>(Carbon Roots, Ollie the Trolley, Beat </a:t>
            </a:r>
            <a:r>
              <a:rPr lang="en-US" sz="1600" dirty="0" err="1"/>
              <a:t>Streat</a:t>
            </a:r>
            <a:r>
              <a:rPr lang="en-US" sz="1600" dirty="0"/>
              <a:t>)</a:t>
            </a:r>
          </a:p>
          <a:p>
            <a:pPr marL="0" indent="0">
              <a:spcBef>
                <a:spcPts val="0"/>
              </a:spcBef>
              <a:buNone/>
            </a:pPr>
            <a:r>
              <a:rPr lang="en-US" sz="1600" b="1" dirty="0"/>
              <a:t>Event Planning </a:t>
            </a:r>
            <a:r>
              <a:rPr lang="en-US" sz="1600" dirty="0"/>
              <a:t>(Opportunity Green)</a:t>
            </a:r>
          </a:p>
          <a:p>
            <a:pPr marL="0" indent="0">
              <a:spcBef>
                <a:spcPts val="0"/>
              </a:spcBef>
              <a:buNone/>
            </a:pPr>
            <a:r>
              <a:rPr lang="en-US" sz="1600" b="1" dirty="0"/>
              <a:t>Fashion and Apparel </a:t>
            </a:r>
            <a:r>
              <a:rPr lang="en-US" sz="1600" dirty="0"/>
              <a:t>(Nike, Adidas, American Apparel)</a:t>
            </a:r>
          </a:p>
          <a:p>
            <a:pPr marL="0" indent="0">
              <a:spcBef>
                <a:spcPts val="0"/>
              </a:spcBef>
              <a:buNone/>
            </a:pPr>
            <a:r>
              <a:rPr lang="en-US" sz="1600" b="1" dirty="0"/>
              <a:t>Food and Agriculture </a:t>
            </a:r>
            <a:r>
              <a:rPr lang="en-US" sz="1600" dirty="0" smtClean="0"/>
              <a:t>(</a:t>
            </a:r>
            <a:r>
              <a:rPr lang="en-US" sz="1600" dirty="0" err="1" smtClean="0"/>
              <a:t>Atlasta</a:t>
            </a:r>
            <a:r>
              <a:rPr lang="en-US" sz="1600" dirty="0" smtClean="0"/>
              <a:t>, Roosevelt </a:t>
            </a:r>
            <a:r>
              <a:rPr lang="en-US" sz="1600" dirty="0"/>
              <a:t>Row</a:t>
            </a:r>
            <a:r>
              <a:rPr lang="en-US" sz="1600" dirty="0" smtClean="0"/>
              <a:t>, </a:t>
            </a:r>
            <a:r>
              <a:rPr lang="en-US" sz="1600" dirty="0" err="1" smtClean="0"/>
              <a:t>EcoScraps</a:t>
            </a:r>
            <a:r>
              <a:rPr lang="en-US" sz="1600" dirty="0" smtClean="0"/>
              <a:t>, </a:t>
            </a:r>
            <a:r>
              <a:rPr lang="en-US" sz="1600" dirty="0"/>
              <a:t>local farmer’s markets)</a:t>
            </a:r>
          </a:p>
          <a:p>
            <a:pPr marL="0" indent="0">
              <a:spcBef>
                <a:spcPts val="0"/>
              </a:spcBef>
              <a:buNone/>
            </a:pPr>
            <a:r>
              <a:rPr lang="en-US" sz="1600" b="1" dirty="0"/>
              <a:t>Marketing/Media </a:t>
            </a:r>
            <a:r>
              <a:rPr lang="en-US" sz="1600" dirty="0"/>
              <a:t>(</a:t>
            </a:r>
            <a:r>
              <a:rPr lang="en-US" sz="1600" dirty="0" err="1"/>
              <a:t>Greenbiz</a:t>
            </a:r>
            <a:r>
              <a:rPr lang="en-US" sz="1600" dirty="0"/>
              <a:t>, Grist, 3BL, earth911, MSM)</a:t>
            </a:r>
          </a:p>
          <a:p>
            <a:pPr marL="0" indent="0">
              <a:spcBef>
                <a:spcPts val="0"/>
              </a:spcBef>
              <a:buNone/>
            </a:pPr>
            <a:r>
              <a:rPr lang="en-US" sz="1600" b="1" dirty="0"/>
              <a:t>Military</a:t>
            </a:r>
            <a:r>
              <a:rPr lang="en-US" sz="1600" dirty="0"/>
              <a:t> (US Army Corps of </a:t>
            </a:r>
            <a:r>
              <a:rPr lang="en-US" sz="1600" dirty="0" smtClean="0"/>
              <a:t>Engineers)</a:t>
            </a:r>
            <a:endParaRPr lang="en-US" sz="1600" dirty="0"/>
          </a:p>
          <a:p>
            <a:pPr marL="0" indent="0">
              <a:spcBef>
                <a:spcPts val="0"/>
              </a:spcBef>
              <a:buNone/>
            </a:pPr>
            <a:r>
              <a:rPr lang="en-US" sz="1600" b="1" dirty="0"/>
              <a:t>NGO</a:t>
            </a:r>
            <a:r>
              <a:rPr lang="en-US" sz="1600" dirty="0"/>
              <a:t> (Natural Resource Defense Fund, Greenpeace, Environmental Defense Fund)</a:t>
            </a:r>
          </a:p>
          <a:p>
            <a:pPr marL="0" indent="0">
              <a:spcBef>
                <a:spcPts val="0"/>
              </a:spcBef>
              <a:buNone/>
            </a:pPr>
            <a:r>
              <a:rPr lang="en-US" sz="1600" b="1" dirty="0"/>
              <a:t>Nonprofit </a:t>
            </a:r>
            <a:r>
              <a:rPr lang="en-US" sz="1600" dirty="0" smtClean="0"/>
              <a:t>(Phoenix Zoo, Global </a:t>
            </a:r>
            <a:r>
              <a:rPr lang="en-US" sz="1600" dirty="0"/>
              <a:t>Reporting Initiative, Sierra Club, </a:t>
            </a:r>
            <a:r>
              <a:rPr lang="en-US" sz="1600" dirty="0" err="1"/>
              <a:t>Americorps</a:t>
            </a:r>
            <a:r>
              <a:rPr lang="en-US" sz="1600" dirty="0"/>
              <a:t>, Peace Corps)</a:t>
            </a:r>
          </a:p>
          <a:p>
            <a:pPr marL="0" indent="0">
              <a:spcBef>
                <a:spcPts val="0"/>
              </a:spcBef>
              <a:buNone/>
            </a:pPr>
            <a:r>
              <a:rPr lang="en-US" sz="1600" b="1" dirty="0"/>
              <a:t>Non-sustainability jobs in Sustainability Companies </a:t>
            </a:r>
            <a:r>
              <a:rPr lang="en-US" sz="1600" dirty="0"/>
              <a:t>(Dixon, </a:t>
            </a:r>
            <a:r>
              <a:rPr lang="en-US" sz="1600" dirty="0" err="1"/>
              <a:t>YouChange</a:t>
            </a:r>
            <a:r>
              <a:rPr lang="en-US" sz="1600" dirty="0"/>
              <a:t>)</a:t>
            </a:r>
          </a:p>
          <a:p>
            <a:pPr marL="0" indent="0">
              <a:spcBef>
                <a:spcPts val="0"/>
              </a:spcBef>
              <a:buNone/>
            </a:pPr>
            <a:r>
              <a:rPr lang="en-US" sz="1600" b="1" dirty="0"/>
              <a:t>Policy, Government, Regulatory Agencies </a:t>
            </a:r>
            <a:r>
              <a:rPr lang="en-US" sz="1600" dirty="0"/>
              <a:t>(United Nations, </a:t>
            </a:r>
            <a:r>
              <a:rPr lang="en-US" sz="1600" dirty="0" smtClean="0"/>
              <a:t>EPA,  ADEQ)</a:t>
            </a:r>
            <a:endParaRPr lang="en-US" sz="1600" dirty="0"/>
          </a:p>
          <a:p>
            <a:pPr marL="0" indent="0">
              <a:spcBef>
                <a:spcPts val="0"/>
              </a:spcBef>
              <a:buNone/>
            </a:pPr>
            <a:r>
              <a:rPr lang="en-US" sz="1600" b="1" dirty="0"/>
              <a:t>Research and Development </a:t>
            </a:r>
            <a:r>
              <a:rPr lang="en-US" sz="1600" dirty="0"/>
              <a:t>(Argonne National Laboratory, </a:t>
            </a:r>
            <a:r>
              <a:rPr lang="en-US" sz="1600" dirty="0" err="1"/>
              <a:t>Maplecroft</a:t>
            </a:r>
            <a:r>
              <a:rPr lang="en-US" sz="1600" dirty="0"/>
              <a:t>, </a:t>
            </a:r>
            <a:r>
              <a:rPr lang="en-US" sz="1600" dirty="0" err="1"/>
              <a:t>Globescan</a:t>
            </a:r>
            <a:r>
              <a:rPr lang="en-US" sz="1600" dirty="0"/>
              <a:t>)</a:t>
            </a:r>
          </a:p>
          <a:p>
            <a:pPr marL="0" indent="0">
              <a:spcBef>
                <a:spcPts val="0"/>
              </a:spcBef>
              <a:buNone/>
            </a:pPr>
            <a:r>
              <a:rPr lang="en-US" sz="1600" b="1" dirty="0"/>
              <a:t>Socially Responsible Investing </a:t>
            </a:r>
            <a:r>
              <a:rPr lang="en-US" sz="1600" dirty="0"/>
              <a:t>(Vanguard, </a:t>
            </a:r>
            <a:r>
              <a:rPr lang="en-US" sz="1600" dirty="0" smtClean="0"/>
              <a:t>Fidelity, Goldman Sachs)</a:t>
            </a:r>
            <a:endParaRPr lang="en-US" sz="1600" dirty="0"/>
          </a:p>
          <a:p>
            <a:pPr marL="0" indent="0">
              <a:spcBef>
                <a:spcPts val="0"/>
              </a:spcBef>
              <a:buNone/>
            </a:pPr>
            <a:r>
              <a:rPr lang="en-US" sz="1600" b="1" dirty="0"/>
              <a:t>Stakeholders</a:t>
            </a:r>
            <a:r>
              <a:rPr lang="en-US" sz="1600" dirty="0"/>
              <a:t> (BSR, CERES, Net Impact, </a:t>
            </a:r>
            <a:r>
              <a:rPr lang="en-US" sz="1600" dirty="0" err="1"/>
              <a:t>etc</a:t>
            </a:r>
            <a:r>
              <a:rPr lang="en-US" sz="1600" dirty="0"/>
              <a:t>)</a:t>
            </a:r>
          </a:p>
          <a:p>
            <a:pPr marL="0" indent="0">
              <a:spcBef>
                <a:spcPts val="0"/>
              </a:spcBef>
              <a:buNone/>
            </a:pPr>
            <a:r>
              <a:rPr lang="en-US" sz="1600" b="1" dirty="0"/>
              <a:t>Standards Organizations </a:t>
            </a:r>
            <a:r>
              <a:rPr lang="en-US" sz="1600" dirty="0"/>
              <a:t>(UL Environment, Fair Trade, Blue Angel)</a:t>
            </a:r>
          </a:p>
          <a:p>
            <a:pPr marL="0" indent="0">
              <a:spcBef>
                <a:spcPts val="0"/>
              </a:spcBef>
              <a:buNone/>
            </a:pPr>
            <a:r>
              <a:rPr lang="en-US" sz="1600" b="1" dirty="0"/>
              <a:t>Waste and Recycling </a:t>
            </a:r>
            <a:r>
              <a:rPr lang="en-US" sz="1600" dirty="0"/>
              <a:t>(Waste </a:t>
            </a:r>
            <a:r>
              <a:rPr lang="en-US" sz="1600" dirty="0" smtClean="0"/>
              <a:t>Management, </a:t>
            </a:r>
            <a:r>
              <a:rPr lang="en-US" sz="1600" dirty="0" err="1" smtClean="0"/>
              <a:t>SteriCycle</a:t>
            </a:r>
            <a:r>
              <a:rPr lang="en-US" sz="1600" dirty="0" smtClean="0"/>
              <a:t>, ADEQ)</a:t>
            </a:r>
            <a:endParaRPr lang="en-US" sz="1600" dirty="0"/>
          </a:p>
        </p:txBody>
      </p:sp>
    </p:spTree>
    <p:extLst>
      <p:ext uri="{BB962C8B-B14F-4D97-AF65-F5344CB8AC3E}">
        <p14:creationId xmlns:p14="http://schemas.microsoft.com/office/powerpoint/2010/main" xmlns="" val="1765681898"/>
      </p:ext>
    </p:extLst>
  </p:cSld>
  <p:clrMapOvr>
    <a:masterClrMapping/>
  </p:clrMapOvr>
  <p:transition spd="slow"/>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7067" y="228600"/>
            <a:ext cx="8686799" cy="979644"/>
          </a:xfrm>
        </p:spPr>
        <p:txBody>
          <a:bodyPr/>
          <a:lstStyle/>
          <a:p>
            <a:r>
              <a:rPr lang="en-US" dirty="0" smtClean="0">
                <a:solidFill>
                  <a:schemeClr val="accent3">
                    <a:lumMod val="75000"/>
                  </a:schemeClr>
                </a:solidFill>
                <a:effectLst/>
              </a:rPr>
              <a:t>Upcoming Events</a:t>
            </a:r>
            <a:endParaRPr lang="en-US" dirty="0">
              <a:solidFill>
                <a:schemeClr val="accent3">
                  <a:lumMod val="75000"/>
                </a:schemeClr>
              </a:solidFill>
              <a:effectLst/>
            </a:endParaRPr>
          </a:p>
        </p:txBody>
      </p:sp>
      <p:sp>
        <p:nvSpPr>
          <p:cNvPr id="3" name="Content Placeholder 2"/>
          <p:cNvSpPr>
            <a:spLocks noGrp="1"/>
          </p:cNvSpPr>
          <p:nvPr>
            <p:ph idx="1"/>
          </p:nvPr>
        </p:nvSpPr>
        <p:spPr>
          <a:xfrm>
            <a:off x="317076" y="1260263"/>
            <a:ext cx="8541173" cy="1574377"/>
          </a:xfrm>
        </p:spPr>
        <p:txBody>
          <a:bodyPr>
            <a:noAutofit/>
          </a:bodyPr>
          <a:lstStyle/>
          <a:p>
            <a:pPr marL="342900" indent="-342900"/>
            <a:r>
              <a:rPr lang="en-US" sz="2400" dirty="0" smtClean="0"/>
              <a:t>Stay up-to-date on upcoming School of Sustainability and Julie Ann Wrigley Global Institute of Sustainability events at</a:t>
            </a:r>
            <a:r>
              <a:rPr lang="en-US" sz="2400" dirty="0"/>
              <a:t/>
            </a:r>
            <a:br>
              <a:rPr lang="en-US" sz="2400" dirty="0"/>
            </a:br>
            <a:r>
              <a:rPr lang="en-US" sz="2400" b="1" dirty="0" smtClean="0"/>
              <a:t>http</a:t>
            </a:r>
            <a:r>
              <a:rPr lang="en-US" sz="2400" b="1" dirty="0"/>
              <a:t>://schoolofsustainability.asu.edu/events/</a:t>
            </a:r>
            <a:endParaRPr lang="en-US" sz="2400" b="1" dirty="0" smtClean="0"/>
          </a:p>
        </p:txBody>
      </p:sp>
      <p:pic>
        <p:nvPicPr>
          <p:cNvPr id="5" name="Picture 4"/>
          <p:cNvPicPr>
            <a:picLocks noChangeAspect="1"/>
          </p:cNvPicPr>
          <p:nvPr/>
        </p:nvPicPr>
        <p:blipFill>
          <a:blip r:embed="rId2"/>
          <a:stretch>
            <a:fillRect/>
          </a:stretch>
        </p:blipFill>
        <p:spPr>
          <a:xfrm>
            <a:off x="237067" y="2553924"/>
            <a:ext cx="8686799" cy="3360845"/>
          </a:xfrm>
          <a:prstGeom prst="rect">
            <a:avLst/>
          </a:prstGeom>
        </p:spPr>
      </p:pic>
      <p:sp>
        <p:nvSpPr>
          <p:cNvPr id="4" name="Notched Right Arrow 3"/>
          <p:cNvSpPr/>
          <p:nvPr/>
        </p:nvSpPr>
        <p:spPr>
          <a:xfrm rot="8723067">
            <a:off x="6304236" y="2949735"/>
            <a:ext cx="866775" cy="419100"/>
          </a:xfrm>
          <a:prstGeom prst="notchedRightArrow">
            <a:avLst>
              <a:gd name="adj1" fmla="val 50000"/>
              <a:gd name="adj2" fmla="val 52273"/>
            </a:avLst>
          </a:prstGeom>
          <a:solidFill>
            <a:schemeClr val="accent3"/>
          </a:solidFill>
          <a:ln>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380106390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775675" y="-57150"/>
            <a:ext cx="4215925" cy="990015"/>
          </a:xfrm>
          <a:prstGeom prst="rect">
            <a:avLst/>
          </a:prstGeom>
        </p:spPr>
        <p:style>
          <a:lnRef idx="0">
            <a:schemeClr val="accent3"/>
          </a:lnRef>
          <a:fillRef idx="3">
            <a:schemeClr val="accent3"/>
          </a:fillRef>
          <a:effectRef idx="3">
            <a:schemeClr val="accent3"/>
          </a:effectRef>
          <a:fontRef idx="minor">
            <a:schemeClr val="lt1"/>
          </a:fontRef>
        </p:style>
        <p:txBody>
          <a:bodyPr wrap="square">
            <a:spAutoFit/>
          </a:bodyPr>
          <a:lstStyle/>
          <a:p>
            <a:pPr algn="r">
              <a:lnSpc>
                <a:spcPts val="7000"/>
              </a:lnSpc>
            </a:pPr>
            <a:r>
              <a:rPr lang="en-US" sz="3600" b="1" spc="-160" dirty="0" smtClean="0">
                <a:solidFill>
                  <a:schemeClr val="bg1"/>
                </a:solidFill>
                <a:ea typeface="Arial" pitchFamily="-72" charset="0"/>
                <a:cs typeface="Arial" pitchFamily="-72" charset="0"/>
              </a:rPr>
              <a:t>It’s </a:t>
            </a:r>
            <a:r>
              <a:rPr lang="en-US" sz="3600" b="1" spc="-160" dirty="0" smtClean="0">
                <a:solidFill>
                  <a:srgbClr val="A40046"/>
                </a:solidFill>
                <a:ea typeface="Arial" pitchFamily="-72" charset="0"/>
                <a:cs typeface="Arial" pitchFamily="-72" charset="0"/>
              </a:rPr>
              <a:t>bold</a:t>
            </a:r>
            <a:r>
              <a:rPr lang="en-US" sz="3600" b="1" spc="-160" dirty="0" smtClean="0">
                <a:solidFill>
                  <a:prstClr val="white"/>
                </a:solidFill>
                <a:ea typeface="Arial" pitchFamily="-72" charset="0"/>
                <a:cs typeface="Arial" pitchFamily="-72" charset="0"/>
              </a:rPr>
              <a:t> </a:t>
            </a:r>
            <a:r>
              <a:rPr lang="en-US" sz="3600" b="1" spc="-160" dirty="0" smtClean="0">
                <a:solidFill>
                  <a:schemeClr val="bg1"/>
                </a:solidFill>
                <a:ea typeface="Arial" pitchFamily="-72" charset="0"/>
                <a:cs typeface="Arial" pitchFamily="-72" charset="0"/>
              </a:rPr>
              <a:t>to be </a:t>
            </a:r>
            <a:r>
              <a:rPr lang="en-US" sz="3600" b="1" spc="-160" dirty="0" smtClean="0">
                <a:solidFill>
                  <a:srgbClr val="FFC000"/>
                </a:solidFill>
                <a:effectLst>
                  <a:outerShdw blurRad="38100" dist="38100" dir="2700000" algn="tl">
                    <a:srgbClr val="000000">
                      <a:alpha val="43137"/>
                    </a:srgbClr>
                  </a:outerShdw>
                </a:effectLst>
                <a:ea typeface="Arial" pitchFamily="-72" charset="0"/>
                <a:cs typeface="Arial" pitchFamily="-72" charset="0"/>
              </a:rPr>
              <a:t>Gold</a:t>
            </a:r>
            <a:endParaRPr lang="en-US" sz="3600" b="1" spc="-160" dirty="0">
              <a:solidFill>
                <a:srgbClr val="FFC000"/>
              </a:solidFill>
              <a:effectLst>
                <a:outerShdw blurRad="38100" dist="38100" dir="2700000" algn="tl">
                  <a:srgbClr val="000000">
                    <a:alpha val="43137"/>
                  </a:srgbClr>
                </a:outerShdw>
              </a:effectLst>
              <a:ea typeface="Arial" pitchFamily="-72" charset="0"/>
              <a:cs typeface="Arial" pitchFamily="-72" charset="0"/>
            </a:endParaRPr>
          </a:p>
        </p:txBody>
      </p:sp>
      <p:graphicFrame>
        <p:nvGraphicFramePr>
          <p:cNvPr id="5" name="Content Placeholder 4"/>
          <p:cNvGraphicFramePr>
            <a:graphicFrameLocks noGrp="1"/>
          </p:cNvGraphicFramePr>
          <p:nvPr>
            <p:ph idx="1"/>
            <p:extLst>
              <p:ext uri="{D42A27DB-BD31-4B8C-83A1-F6EECF244321}">
                <p14:modId xmlns:p14="http://schemas.microsoft.com/office/powerpoint/2010/main" xmlns="" val="567900622"/>
              </p:ext>
            </p:extLst>
          </p:nvPr>
        </p:nvGraphicFramePr>
        <p:xfrm>
          <a:off x="152400" y="809215"/>
          <a:ext cx="8839200" cy="5923055"/>
        </p:xfrm>
        <a:graphic>
          <a:graphicData uri="http://schemas.openxmlformats.org/drawingml/2006/table">
            <a:tbl>
              <a:tblPr firstRow="1" bandRow="1">
                <a:tableStyleId>{85BE263C-DBD7-4A20-BB59-AAB30ACAA65A}</a:tableStyleId>
              </a:tblPr>
              <a:tblGrid>
                <a:gridCol w="1257300"/>
                <a:gridCol w="1295400"/>
                <a:gridCol w="2857500"/>
                <a:gridCol w="3429000"/>
              </a:tblGrid>
              <a:tr h="287775">
                <a:tc gridSpan="2">
                  <a:txBody>
                    <a:bodyPr/>
                    <a:lstStyle/>
                    <a:p>
                      <a:pPr algn="ctr"/>
                      <a:r>
                        <a:rPr lang="en-US" sz="1200" dirty="0" smtClean="0"/>
                        <a:t>Ranking</a:t>
                      </a:r>
                      <a:endParaRPr lang="en-US" sz="1200" dirty="0">
                        <a:solidFill>
                          <a:schemeClr val="accent1">
                            <a:lumMod val="50000"/>
                          </a:schemeClr>
                        </a:solidFill>
                      </a:endParaRPr>
                    </a:p>
                  </a:txBody>
                  <a:tcPr anchor="ctr"/>
                </a:tc>
                <a:tc hMerge="1">
                  <a:txBody>
                    <a:bodyPr/>
                    <a:lstStyle/>
                    <a:p>
                      <a:endParaRPr lang="en-US" sz="1600" dirty="0">
                        <a:solidFill>
                          <a:schemeClr val="accent1">
                            <a:lumMod val="50000"/>
                          </a:schemeClr>
                        </a:solidFill>
                      </a:endParaRPr>
                    </a:p>
                  </a:txBody>
                  <a:tcPr/>
                </a:tc>
                <a:tc>
                  <a:txBody>
                    <a:bodyPr/>
                    <a:lstStyle/>
                    <a:p>
                      <a:pPr algn="ctr"/>
                      <a:r>
                        <a:rPr lang="en-US" sz="1200" dirty="0" smtClean="0"/>
                        <a:t>Category</a:t>
                      </a:r>
                      <a:endParaRPr lang="en-US" sz="1200" dirty="0">
                        <a:solidFill>
                          <a:schemeClr val="accent1">
                            <a:lumMod val="50000"/>
                          </a:schemeClr>
                        </a:solidFill>
                      </a:endParaRPr>
                    </a:p>
                  </a:txBody>
                  <a:tcPr anchor="ctr"/>
                </a:tc>
                <a:tc>
                  <a:txBody>
                    <a:bodyPr/>
                    <a:lstStyle/>
                    <a:p>
                      <a:pPr algn="ctr"/>
                      <a:r>
                        <a:rPr lang="en-US" sz="1200" dirty="0" smtClean="0"/>
                        <a:t>Source</a:t>
                      </a:r>
                      <a:endParaRPr lang="en-US" sz="1200" dirty="0">
                        <a:solidFill>
                          <a:schemeClr val="accent1">
                            <a:lumMod val="50000"/>
                          </a:schemeClr>
                        </a:solidFill>
                      </a:endParaRPr>
                    </a:p>
                  </a:txBody>
                  <a:tcPr anchor="ctr"/>
                </a:tc>
              </a:tr>
              <a:tr h="0">
                <a:tc>
                  <a:txBody>
                    <a:bodyPr/>
                    <a:lstStyle/>
                    <a:p>
                      <a:r>
                        <a:rPr lang="en-US" sz="1500" dirty="0" smtClean="0"/>
                        <a:t>#1 in U.S.</a:t>
                      </a:r>
                      <a:endParaRPr lang="en-US" sz="1500" dirty="0">
                        <a:solidFill>
                          <a:schemeClr val="accent1">
                            <a:lumMod val="50000"/>
                          </a:schemeClr>
                        </a:solidFill>
                      </a:endParaRPr>
                    </a:p>
                  </a:txBody>
                  <a:tcPr anchor="ct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dirty="0" smtClean="0"/>
                        <a:t>#1 in Arizona</a:t>
                      </a:r>
                      <a:endParaRPr lang="en-US" sz="1400" dirty="0" smtClean="0">
                        <a:solidFill>
                          <a:schemeClr val="accent1">
                            <a:lumMod val="50000"/>
                          </a:schemeClr>
                        </a:solidFill>
                      </a:endParaRPr>
                    </a:p>
                  </a:txBody>
                  <a:tcPr anchor="ctr"/>
                </a:tc>
                <a:tc>
                  <a:txBody>
                    <a:bodyPr/>
                    <a:lstStyle/>
                    <a:p>
                      <a:r>
                        <a:rPr lang="en-US" sz="1400" dirty="0" smtClean="0"/>
                        <a:t>Most Innovative</a:t>
                      </a:r>
                      <a:endParaRPr lang="en-US" sz="1400" dirty="0">
                        <a:solidFill>
                          <a:schemeClr val="accent1">
                            <a:lumMod val="50000"/>
                          </a:schemeClr>
                        </a:solidFill>
                      </a:endParaRPr>
                    </a:p>
                  </a:txBody>
                  <a:tcPr anchor="ctr"/>
                </a:tc>
                <a:tc>
                  <a:txBody>
                    <a:bodyPr/>
                    <a:lstStyle/>
                    <a:p>
                      <a:r>
                        <a:rPr lang="en-US" sz="1400" dirty="0" smtClean="0"/>
                        <a:t>U.S. News &amp; World Report</a:t>
                      </a:r>
                      <a:endParaRPr lang="en-US" sz="1400" dirty="0">
                        <a:solidFill>
                          <a:schemeClr val="accent1">
                            <a:lumMod val="50000"/>
                          </a:schemeClr>
                        </a:solidFill>
                      </a:endParaRPr>
                    </a:p>
                  </a:txBody>
                  <a:tcPr anchor="ctr"/>
                </a:tc>
              </a:tr>
              <a:tr h="0">
                <a:tc>
                  <a:txBody>
                    <a:bodyPr/>
                    <a:lstStyle/>
                    <a:p>
                      <a:r>
                        <a:rPr lang="en-US" sz="1500" dirty="0" smtClean="0"/>
                        <a:t>#2 in U.S.</a:t>
                      </a:r>
                      <a:endParaRPr lang="en-US" sz="1500" dirty="0">
                        <a:solidFill>
                          <a:schemeClr val="accent1">
                            <a:lumMod val="50000"/>
                          </a:schemeClr>
                        </a:solidFill>
                      </a:endParaRPr>
                    </a:p>
                  </a:txBody>
                  <a:tcPr anchor="ct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dirty="0" smtClean="0"/>
                        <a:t>#1 in Arizona</a:t>
                      </a:r>
                      <a:endParaRPr lang="en-US" sz="1400" dirty="0" smtClean="0">
                        <a:solidFill>
                          <a:schemeClr val="accent1">
                            <a:lumMod val="50000"/>
                          </a:schemeClr>
                        </a:solidFill>
                      </a:endParaRPr>
                    </a:p>
                  </a:txBody>
                  <a:tcPr anchor="ctr"/>
                </a:tc>
                <a:tc>
                  <a:txBody>
                    <a:bodyPr/>
                    <a:lstStyle/>
                    <a:p>
                      <a:r>
                        <a:rPr lang="en-US" sz="1400" dirty="0" smtClean="0"/>
                        <a:t>Best</a:t>
                      </a:r>
                      <a:r>
                        <a:rPr lang="en-US" sz="1400" baseline="0" dirty="0" smtClean="0"/>
                        <a:t> for Veterans</a:t>
                      </a:r>
                      <a:endParaRPr lang="en-US" sz="1400" dirty="0">
                        <a:solidFill>
                          <a:schemeClr val="accent1">
                            <a:lumMod val="50000"/>
                          </a:schemeClr>
                        </a:solidFill>
                      </a:endParaRPr>
                    </a:p>
                  </a:txBody>
                  <a:tcPr anchor="ctr"/>
                </a:tc>
                <a:tc>
                  <a:txBody>
                    <a:bodyPr/>
                    <a:lstStyle/>
                    <a:p>
                      <a:r>
                        <a:rPr lang="en-US" sz="1400" dirty="0" smtClean="0"/>
                        <a:t>College Factual</a:t>
                      </a:r>
                      <a:endParaRPr lang="en-US" sz="1400" dirty="0">
                        <a:solidFill>
                          <a:schemeClr val="accent1">
                            <a:lumMod val="50000"/>
                          </a:schemeClr>
                        </a:solidFill>
                      </a:endParaRPr>
                    </a:p>
                  </a:txBody>
                  <a:tcPr anchor="ctr"/>
                </a:tc>
              </a:tr>
              <a:tr h="0">
                <a:tc>
                  <a:txBody>
                    <a:bodyPr/>
                    <a:lstStyle/>
                    <a:p>
                      <a:r>
                        <a:rPr lang="en-US" sz="1500" dirty="0" smtClean="0"/>
                        <a:t>#5</a:t>
                      </a:r>
                      <a:r>
                        <a:rPr lang="en-US" sz="1500" baseline="0" dirty="0" smtClean="0"/>
                        <a:t> in U.S.</a:t>
                      </a:r>
                      <a:endParaRPr lang="en-US" sz="1500" dirty="0">
                        <a:solidFill>
                          <a:schemeClr val="accent1">
                            <a:lumMod val="50000"/>
                          </a:schemeClr>
                        </a:solidFill>
                      </a:endParaRPr>
                    </a:p>
                  </a:txBody>
                  <a:tcPr anchor="ct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dirty="0" smtClean="0"/>
                        <a:t>#1 in Arizona</a:t>
                      </a:r>
                      <a:endParaRPr lang="en-US" sz="1400" dirty="0" smtClean="0">
                        <a:solidFill>
                          <a:schemeClr val="accent1">
                            <a:lumMod val="50000"/>
                          </a:schemeClr>
                        </a:solidFill>
                      </a:endParaRPr>
                    </a:p>
                  </a:txBody>
                  <a:tcPr anchor="ctr"/>
                </a:tc>
                <a:tc>
                  <a:txBody>
                    <a:bodyPr/>
                    <a:lstStyle/>
                    <a:p>
                      <a:r>
                        <a:rPr lang="en-US" sz="1400" dirty="0" smtClean="0"/>
                        <a:t>Recruiting</a:t>
                      </a:r>
                      <a:r>
                        <a:rPr lang="en-US" sz="1400" baseline="0" dirty="0" smtClean="0"/>
                        <a:t> New Hires</a:t>
                      </a:r>
                      <a:endParaRPr lang="en-US" sz="1400" dirty="0">
                        <a:solidFill>
                          <a:schemeClr val="accent1">
                            <a:lumMod val="50000"/>
                          </a:schemeClr>
                        </a:solidFill>
                      </a:endParaRPr>
                    </a:p>
                  </a:txBody>
                  <a:tcPr anchor="ctr"/>
                </a:tc>
                <a:tc>
                  <a:txBody>
                    <a:bodyPr/>
                    <a:lstStyle/>
                    <a:p>
                      <a:r>
                        <a:rPr lang="en-US" sz="1400" dirty="0" smtClean="0"/>
                        <a:t>Wall Street Journal</a:t>
                      </a:r>
                      <a:endParaRPr lang="en-US" sz="1400" dirty="0">
                        <a:solidFill>
                          <a:schemeClr val="accent1">
                            <a:lumMod val="50000"/>
                          </a:schemeClr>
                        </a:solidFill>
                      </a:endParaRPr>
                    </a:p>
                  </a:txBody>
                  <a:tcPr anchor="ctr"/>
                </a:tc>
              </a:tr>
              <a:tr h="0">
                <a:tc>
                  <a:txBody>
                    <a:bodyPr/>
                    <a:lstStyle/>
                    <a:p>
                      <a:r>
                        <a:rPr lang="en-US" sz="1500" dirty="0" smtClean="0"/>
                        <a:t>#5 in U.S.</a:t>
                      </a:r>
                      <a:endParaRPr lang="en-US" sz="1500" dirty="0">
                        <a:solidFill>
                          <a:schemeClr val="accent1">
                            <a:lumMod val="50000"/>
                          </a:schemeClr>
                        </a:solidFill>
                      </a:endParaRPr>
                    </a:p>
                  </a:txBody>
                  <a:tcPr anchor="ctr"/>
                </a:tc>
                <a:tc>
                  <a:txBody>
                    <a:bodyPr/>
                    <a:lstStyle/>
                    <a:p>
                      <a:r>
                        <a:rPr lang="en-US" sz="1400" dirty="0" smtClean="0"/>
                        <a:t>#1 in Arizona</a:t>
                      </a:r>
                      <a:endParaRPr lang="en-US" sz="1400" dirty="0">
                        <a:solidFill>
                          <a:schemeClr val="accent1">
                            <a:lumMod val="50000"/>
                          </a:schemeClr>
                        </a:solidFill>
                      </a:endParaRPr>
                    </a:p>
                  </a:txBody>
                  <a:tcPr anchor="ctr"/>
                </a:tc>
                <a:tc>
                  <a:txBody>
                    <a:bodyPr/>
                    <a:lstStyle/>
                    <a:p>
                      <a:r>
                        <a:rPr lang="en-US" sz="1400" dirty="0" smtClean="0"/>
                        <a:t>Best Qualified Graduates</a:t>
                      </a:r>
                      <a:endParaRPr lang="en-US" sz="1400" dirty="0">
                        <a:solidFill>
                          <a:schemeClr val="accent1">
                            <a:lumMod val="50000"/>
                          </a:schemeClr>
                        </a:solidFill>
                      </a:endParaRPr>
                    </a:p>
                  </a:txBody>
                  <a:tcPr anchor="ctr"/>
                </a:tc>
                <a:tc>
                  <a:txBody>
                    <a:bodyPr/>
                    <a:lstStyle/>
                    <a:p>
                      <a:r>
                        <a:rPr lang="en-US" sz="1400" dirty="0" smtClean="0"/>
                        <a:t>Wall Street</a:t>
                      </a:r>
                      <a:r>
                        <a:rPr lang="en-US" sz="1400" baseline="0" dirty="0" smtClean="0"/>
                        <a:t> Journal</a:t>
                      </a:r>
                      <a:endParaRPr lang="en-US" sz="1400" dirty="0">
                        <a:solidFill>
                          <a:schemeClr val="accent1">
                            <a:lumMod val="50000"/>
                          </a:schemeClr>
                        </a:solidFill>
                      </a:endParaRPr>
                    </a:p>
                  </a:txBody>
                  <a:tcPr anchor="ctr"/>
                </a:tc>
              </a:tr>
              <a:tr h="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500" dirty="0" smtClean="0"/>
                        <a:t>#6 in U.S. </a:t>
                      </a:r>
                      <a:endParaRPr lang="en-US" sz="1500" dirty="0">
                        <a:solidFill>
                          <a:schemeClr val="accent1">
                            <a:lumMod val="50000"/>
                          </a:schemeClr>
                        </a:solidFill>
                      </a:endParaRPr>
                    </a:p>
                  </a:txBody>
                  <a:tcPr anchor="ct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dirty="0" smtClean="0"/>
                        <a:t>#1 in Arizona</a:t>
                      </a:r>
                      <a:endParaRPr lang="en-US" sz="1400" dirty="0" smtClean="0">
                        <a:solidFill>
                          <a:schemeClr val="accent1">
                            <a:lumMod val="50000"/>
                          </a:schemeClr>
                        </a:solidFill>
                      </a:endParaRPr>
                    </a:p>
                  </a:txBody>
                  <a:tcPr anchor="ctr"/>
                </a:tc>
                <a:tc>
                  <a:txBody>
                    <a:bodyPr/>
                    <a:lstStyle/>
                    <a:p>
                      <a:r>
                        <a:rPr lang="en-US" sz="1400" dirty="0" smtClean="0"/>
                        <a:t>Fulbright</a:t>
                      </a:r>
                      <a:r>
                        <a:rPr lang="en-US" sz="1400" baseline="0" dirty="0" smtClean="0"/>
                        <a:t> </a:t>
                      </a:r>
                      <a:r>
                        <a:rPr lang="en-US" sz="1400" dirty="0" smtClean="0"/>
                        <a:t>Scholars</a:t>
                      </a:r>
                      <a:r>
                        <a:rPr lang="en-US" sz="1400" baseline="0" dirty="0" smtClean="0"/>
                        <a:t> </a:t>
                      </a:r>
                      <a:endParaRPr lang="en-US" sz="1400" dirty="0">
                        <a:solidFill>
                          <a:schemeClr val="accent1">
                            <a:lumMod val="50000"/>
                          </a:schemeClr>
                        </a:solidFill>
                      </a:endParaRPr>
                    </a:p>
                  </a:txBody>
                  <a:tcPr anchor="ctr"/>
                </a:tc>
                <a:tc>
                  <a:txBody>
                    <a:bodyPr/>
                    <a:lstStyle/>
                    <a:p>
                      <a:r>
                        <a:rPr lang="en-US" sz="1400" dirty="0" smtClean="0"/>
                        <a:t>The Chronicle of Higher Education</a:t>
                      </a:r>
                      <a:endParaRPr lang="en-US" sz="1400" dirty="0">
                        <a:solidFill>
                          <a:schemeClr val="accent1">
                            <a:lumMod val="50000"/>
                          </a:schemeClr>
                        </a:solidFill>
                      </a:endParaRPr>
                    </a:p>
                  </a:txBody>
                  <a:tcPr anchor="ctr"/>
                </a:tc>
              </a:tr>
              <a:tr h="0">
                <a:tc>
                  <a:txBody>
                    <a:bodyPr/>
                    <a:lstStyle/>
                    <a:p>
                      <a:r>
                        <a:rPr lang="en-US" sz="1500" dirty="0" smtClean="0"/>
                        <a:t>#7 in U.S.</a:t>
                      </a:r>
                      <a:endParaRPr lang="en-US" sz="1500" dirty="0">
                        <a:solidFill>
                          <a:schemeClr val="accent1">
                            <a:lumMod val="50000"/>
                          </a:schemeClr>
                        </a:solidFill>
                      </a:endParaRPr>
                    </a:p>
                  </a:txBody>
                  <a:tcPr anchor="ctr"/>
                </a:tc>
                <a:tc>
                  <a:txBody>
                    <a:bodyPr/>
                    <a:lstStyle/>
                    <a:p>
                      <a:r>
                        <a:rPr lang="en-US" sz="1400" dirty="0" smtClean="0"/>
                        <a:t>#1 in Arizona</a:t>
                      </a:r>
                      <a:endParaRPr lang="en-US" sz="1400" dirty="0">
                        <a:solidFill>
                          <a:schemeClr val="accent1">
                            <a:lumMod val="50000"/>
                          </a:schemeClr>
                        </a:solidFill>
                      </a:endParaRPr>
                    </a:p>
                  </a:txBody>
                  <a:tcPr anchor="ctr"/>
                </a:tc>
                <a:tc>
                  <a:txBody>
                    <a:bodyPr/>
                    <a:lstStyle/>
                    <a:p>
                      <a:r>
                        <a:rPr lang="en-US" sz="1400" dirty="0" smtClean="0"/>
                        <a:t>“Best Bang</a:t>
                      </a:r>
                      <a:r>
                        <a:rPr lang="en-US" sz="1400" baseline="0" dirty="0" smtClean="0"/>
                        <a:t> for the Buck”</a:t>
                      </a:r>
                      <a:endParaRPr lang="en-US" sz="1400" dirty="0">
                        <a:solidFill>
                          <a:schemeClr val="accent1">
                            <a:lumMod val="50000"/>
                          </a:schemeClr>
                        </a:solidFill>
                      </a:endParaRPr>
                    </a:p>
                  </a:txBody>
                  <a:tcPr anchor="ctr"/>
                </a:tc>
                <a:tc>
                  <a:txBody>
                    <a:bodyPr/>
                    <a:lstStyle/>
                    <a:p>
                      <a:r>
                        <a:rPr lang="en-US" sz="1400" dirty="0" smtClean="0"/>
                        <a:t>Washington Monthly University Rankings</a:t>
                      </a:r>
                      <a:endParaRPr lang="en-US" sz="1400" dirty="0">
                        <a:solidFill>
                          <a:schemeClr val="accent1">
                            <a:lumMod val="50000"/>
                          </a:schemeClr>
                        </a:solidFill>
                      </a:endParaRPr>
                    </a:p>
                  </a:txBody>
                  <a:tcPr anchor="ctr"/>
                </a:tc>
              </a:tr>
              <a:tr h="0">
                <a:tc>
                  <a:txBody>
                    <a:bodyPr/>
                    <a:lstStyle/>
                    <a:p>
                      <a:r>
                        <a:rPr lang="en-US" sz="1500" dirty="0" smtClean="0"/>
                        <a:t>#8 in U.S.</a:t>
                      </a:r>
                      <a:endParaRPr lang="en-US" sz="1500" dirty="0">
                        <a:solidFill>
                          <a:schemeClr val="accent1">
                            <a:lumMod val="50000"/>
                          </a:schemeClr>
                        </a:solidFill>
                      </a:endParaRPr>
                    </a:p>
                  </a:txBody>
                  <a:tcPr anchor="ct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dirty="0" smtClean="0"/>
                        <a:t>#1 in Arizona</a:t>
                      </a:r>
                      <a:endParaRPr lang="en-US" sz="1400" dirty="0" smtClean="0">
                        <a:solidFill>
                          <a:schemeClr val="accent1">
                            <a:lumMod val="50000"/>
                          </a:schemeClr>
                        </a:solidFill>
                      </a:endParaRPr>
                    </a:p>
                  </a:txBody>
                  <a:tcPr anchor="ctr"/>
                </a:tc>
                <a:tc>
                  <a:txBody>
                    <a:bodyPr/>
                    <a:lstStyle/>
                    <a:p>
                      <a:r>
                        <a:rPr lang="en-US" sz="1400" dirty="0" smtClean="0"/>
                        <a:t>Best International Choice</a:t>
                      </a:r>
                      <a:endParaRPr lang="en-US" sz="1400" dirty="0">
                        <a:solidFill>
                          <a:schemeClr val="accent1">
                            <a:lumMod val="50000"/>
                          </a:schemeClr>
                        </a:solidFill>
                      </a:endParaRPr>
                    </a:p>
                  </a:txBody>
                  <a:tcPr anchor="ctr"/>
                </a:tc>
                <a:tc>
                  <a:txBody>
                    <a:bodyPr/>
                    <a:lstStyle/>
                    <a:p>
                      <a:r>
                        <a:rPr lang="en-US" sz="1400" dirty="0" smtClean="0"/>
                        <a:t>International Education</a:t>
                      </a:r>
                      <a:endParaRPr lang="en-US" sz="1400" dirty="0">
                        <a:solidFill>
                          <a:schemeClr val="accent1">
                            <a:lumMod val="50000"/>
                          </a:schemeClr>
                        </a:solidFill>
                      </a:endParaRPr>
                    </a:p>
                  </a:txBody>
                  <a:tcPr anchor="ctr"/>
                </a:tc>
              </a:tr>
              <a:tr h="0">
                <a:tc>
                  <a:txBody>
                    <a:bodyPr/>
                    <a:lstStyle/>
                    <a:p>
                      <a:r>
                        <a:rPr lang="en-US" sz="1500" dirty="0" smtClean="0"/>
                        <a:t>#14 in U.S.</a:t>
                      </a:r>
                      <a:endParaRPr lang="en-US" sz="1500" dirty="0">
                        <a:solidFill>
                          <a:schemeClr val="accent1">
                            <a:lumMod val="50000"/>
                          </a:schemeClr>
                        </a:solidFill>
                      </a:endParaRPr>
                    </a:p>
                  </a:txBody>
                  <a:tcPr anchor="ctr"/>
                </a:tc>
                <a:tc>
                  <a:txBody>
                    <a:bodyPr/>
                    <a:lstStyle/>
                    <a:p>
                      <a:r>
                        <a:rPr lang="en-US" sz="1400" dirty="0" smtClean="0"/>
                        <a:t>#1 in Arizona</a:t>
                      </a:r>
                      <a:endParaRPr lang="en-US" sz="1400" dirty="0">
                        <a:solidFill>
                          <a:schemeClr val="accent1">
                            <a:lumMod val="50000"/>
                          </a:schemeClr>
                        </a:solidFill>
                      </a:endParaRPr>
                    </a:p>
                  </a:txBody>
                  <a:tcPr anchor="ctr"/>
                </a:tc>
                <a:tc>
                  <a:txBody>
                    <a:bodyPr/>
                    <a:lstStyle/>
                    <a:p>
                      <a:r>
                        <a:rPr lang="en-US" sz="1400" dirty="0" smtClean="0"/>
                        <a:t>Peace Corps Volunteers</a:t>
                      </a:r>
                      <a:endParaRPr lang="en-US" sz="1400" dirty="0">
                        <a:solidFill>
                          <a:schemeClr val="accent1">
                            <a:lumMod val="50000"/>
                          </a:schemeClr>
                        </a:solidFill>
                      </a:endParaRPr>
                    </a:p>
                  </a:txBody>
                  <a:tcPr anchor="ctr"/>
                </a:tc>
                <a:tc>
                  <a:txBody>
                    <a:bodyPr/>
                    <a:lstStyle/>
                    <a:p>
                      <a:r>
                        <a:rPr lang="en-US" sz="1400" dirty="0" smtClean="0"/>
                        <a:t>Peace Corps Top Colleges &amp; Universities</a:t>
                      </a:r>
                      <a:endParaRPr lang="en-US" sz="1400" dirty="0">
                        <a:solidFill>
                          <a:schemeClr val="accent1">
                            <a:lumMod val="50000"/>
                          </a:schemeClr>
                        </a:solidFill>
                      </a:endParaRPr>
                    </a:p>
                  </a:txBody>
                  <a:tcPr anchor="ctr"/>
                </a:tc>
              </a:tr>
              <a:tr h="0">
                <a:tc>
                  <a:txBody>
                    <a:bodyPr/>
                    <a:lstStyle/>
                    <a:p>
                      <a:r>
                        <a:rPr lang="en-US" sz="1500" dirty="0" smtClean="0"/>
                        <a:t>Top 22 in U.S.</a:t>
                      </a:r>
                      <a:r>
                        <a:rPr lang="en-US" sz="1500" baseline="0" dirty="0" smtClean="0"/>
                        <a:t> </a:t>
                      </a:r>
                      <a:r>
                        <a:rPr lang="en-US" sz="1200" dirty="0" smtClean="0"/>
                        <a:t>(</a:t>
                      </a:r>
                      <a:r>
                        <a:rPr lang="en-US" sz="1200" baseline="0" dirty="0" smtClean="0"/>
                        <a:t>of 832)</a:t>
                      </a:r>
                      <a:r>
                        <a:rPr lang="en-US" sz="1500" dirty="0" smtClean="0"/>
                        <a:t> </a:t>
                      </a:r>
                      <a:endParaRPr lang="en-US" sz="1500" dirty="0">
                        <a:solidFill>
                          <a:schemeClr val="accent1">
                            <a:lumMod val="50000"/>
                          </a:schemeClr>
                        </a:solidFill>
                      </a:endParaRPr>
                    </a:p>
                  </a:txBody>
                  <a:tcPr anchor="ct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dirty="0" smtClean="0"/>
                        <a:t>#1 in</a:t>
                      </a:r>
                      <a:r>
                        <a:rPr lang="en-US" sz="1400" baseline="0" dirty="0" smtClean="0"/>
                        <a:t> Arizona</a:t>
                      </a:r>
                      <a:endParaRPr lang="en-US" sz="1400" dirty="0" smtClean="0">
                        <a:solidFill>
                          <a:schemeClr val="accent1">
                            <a:lumMod val="50000"/>
                          </a:schemeClr>
                        </a:solidFill>
                      </a:endParaRPr>
                    </a:p>
                  </a:txBody>
                  <a:tcPr anchor="ctr"/>
                </a:tc>
                <a:tc>
                  <a:txBody>
                    <a:bodyPr/>
                    <a:lstStyle/>
                    <a:p>
                      <a:r>
                        <a:rPr lang="en-US" sz="1400" dirty="0" smtClean="0"/>
                        <a:t>2014 Green Honor Roll</a:t>
                      </a:r>
                      <a:br>
                        <a:rPr lang="en-US" sz="1400" dirty="0" smtClean="0"/>
                      </a:br>
                      <a:r>
                        <a:rPr lang="en-US" sz="1400" dirty="0" smtClean="0"/>
                        <a:t>Perfect</a:t>
                      </a:r>
                      <a:r>
                        <a:rPr lang="en-US" sz="1400" baseline="0" dirty="0" smtClean="0"/>
                        <a:t> Score of 99</a:t>
                      </a:r>
                      <a:endParaRPr lang="en-US" sz="1400" i="1" dirty="0">
                        <a:solidFill>
                          <a:schemeClr val="accent1">
                            <a:lumMod val="50000"/>
                          </a:schemeClr>
                        </a:solidFill>
                      </a:endParaRPr>
                    </a:p>
                  </a:txBody>
                  <a:tcPr anchor="ctr"/>
                </a:tc>
                <a:tc>
                  <a:txBody>
                    <a:bodyPr/>
                    <a:lstStyle/>
                    <a:p>
                      <a:r>
                        <a:rPr lang="en-US" sz="1400" dirty="0" smtClean="0"/>
                        <a:t>The</a:t>
                      </a:r>
                      <a:r>
                        <a:rPr lang="en-US" sz="1400" baseline="0" dirty="0" smtClean="0"/>
                        <a:t> Princeton Review</a:t>
                      </a:r>
                      <a:endParaRPr lang="en-US" sz="1400" dirty="0">
                        <a:solidFill>
                          <a:schemeClr val="accent1">
                            <a:lumMod val="50000"/>
                          </a:schemeClr>
                        </a:solidFill>
                      </a:endParaRPr>
                    </a:p>
                  </a:txBody>
                  <a:tcPr anchor="ctr"/>
                </a:tc>
              </a:tr>
              <a:tr h="0">
                <a:tc>
                  <a:txBody>
                    <a:bodyPr/>
                    <a:lstStyle/>
                    <a:p>
                      <a:r>
                        <a:rPr lang="en-US" sz="1500" dirty="0" smtClean="0"/>
                        <a:t>#33</a:t>
                      </a:r>
                      <a:r>
                        <a:rPr lang="en-US" sz="1500" baseline="0" dirty="0" smtClean="0"/>
                        <a:t> </a:t>
                      </a:r>
                      <a:r>
                        <a:rPr lang="en-US" sz="1500" dirty="0" smtClean="0"/>
                        <a:t>in world</a:t>
                      </a:r>
                      <a:endParaRPr lang="en-US" sz="1500" dirty="0">
                        <a:solidFill>
                          <a:schemeClr val="accent1">
                            <a:lumMod val="50000"/>
                          </a:schemeClr>
                        </a:solidFill>
                      </a:endParaRPr>
                    </a:p>
                  </a:txBody>
                  <a:tcPr anchor="ct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dirty="0" smtClean="0"/>
                        <a:t>#1 in</a:t>
                      </a:r>
                      <a:r>
                        <a:rPr lang="en-US" sz="1400" baseline="0" dirty="0" smtClean="0"/>
                        <a:t> Arizona</a:t>
                      </a:r>
                      <a:endParaRPr lang="en-US" sz="1400" dirty="0" smtClean="0">
                        <a:solidFill>
                          <a:schemeClr val="accent1">
                            <a:lumMod val="50000"/>
                          </a:schemeClr>
                        </a:solidFill>
                      </a:endParaRPr>
                    </a:p>
                  </a:txBody>
                  <a:tcPr anchor="ctr"/>
                </a:tc>
                <a:tc>
                  <a:txBody>
                    <a:bodyPr/>
                    <a:lstStyle/>
                    <a:p>
                      <a:r>
                        <a:rPr lang="en-US" sz="1400" dirty="0" smtClean="0"/>
                        <a:t>Patents issued to researchers</a:t>
                      </a:r>
                      <a:endParaRPr lang="en-US" sz="1400" dirty="0">
                        <a:solidFill>
                          <a:schemeClr val="accent1">
                            <a:lumMod val="50000"/>
                          </a:schemeClr>
                        </a:solidFill>
                      </a:endParaRPr>
                    </a:p>
                  </a:txBody>
                  <a:tcPr anchor="ctr"/>
                </a:tc>
                <a:tc>
                  <a:txBody>
                    <a:bodyPr/>
                    <a:lstStyle/>
                    <a:p>
                      <a:r>
                        <a:rPr lang="en-US" sz="1400" dirty="0" smtClean="0"/>
                        <a:t>National Academy</a:t>
                      </a:r>
                      <a:r>
                        <a:rPr lang="en-US" sz="1400" baseline="0" dirty="0" smtClean="0"/>
                        <a:t> of Inventors</a:t>
                      </a:r>
                      <a:endParaRPr lang="en-US" sz="1400" dirty="0">
                        <a:solidFill>
                          <a:schemeClr val="accent1">
                            <a:lumMod val="50000"/>
                          </a:schemeClr>
                        </a:solidFill>
                      </a:endParaRPr>
                    </a:p>
                  </a:txBody>
                  <a:tcPr anchor="ctr"/>
                </a:tc>
              </a:tr>
              <a:tr h="335738">
                <a:tc>
                  <a:txBody>
                    <a:bodyPr/>
                    <a:lstStyle/>
                    <a:p>
                      <a:r>
                        <a:rPr lang="en-US" sz="1500" dirty="0" smtClean="0"/>
                        <a:t>#49 in U.S.</a:t>
                      </a:r>
                      <a:endParaRPr lang="en-US" sz="1500" dirty="0">
                        <a:solidFill>
                          <a:schemeClr val="accent1">
                            <a:lumMod val="50000"/>
                          </a:schemeClr>
                        </a:solidFill>
                      </a:endParaRPr>
                    </a:p>
                  </a:txBody>
                  <a:tcPr anchor="ct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dirty="0" smtClean="0"/>
                        <a:t>#1 in</a:t>
                      </a:r>
                      <a:r>
                        <a:rPr lang="en-US" sz="1400" baseline="0" dirty="0" smtClean="0"/>
                        <a:t> Arizona</a:t>
                      </a:r>
                      <a:endParaRPr lang="en-US" sz="1400" dirty="0" smtClean="0">
                        <a:solidFill>
                          <a:schemeClr val="accent1">
                            <a:lumMod val="50000"/>
                          </a:schemeClr>
                        </a:solidFill>
                      </a:endParaRPr>
                    </a:p>
                  </a:txBody>
                  <a:tcPr anchor="ctr"/>
                </a:tc>
                <a:tc>
                  <a:txBody>
                    <a:bodyPr/>
                    <a:lstStyle/>
                    <a:p>
                      <a:r>
                        <a:rPr lang="en-US" sz="1400" dirty="0" smtClean="0"/>
                        <a:t>Public Good</a:t>
                      </a:r>
                      <a:endParaRPr lang="en-US" sz="1400" dirty="0">
                        <a:solidFill>
                          <a:schemeClr val="accent1">
                            <a:lumMod val="50000"/>
                          </a:schemeClr>
                        </a:solidFill>
                      </a:endParaRPr>
                    </a:p>
                  </a:txBody>
                  <a:tcPr anchor="ctr"/>
                </a:tc>
                <a:tc>
                  <a:txBody>
                    <a:bodyPr/>
                    <a:lstStyle/>
                    <a:p>
                      <a:r>
                        <a:rPr lang="en-US" sz="1400" dirty="0" smtClean="0"/>
                        <a:t>Washington Monthly</a:t>
                      </a:r>
                      <a:endParaRPr lang="en-US" sz="1400" dirty="0">
                        <a:solidFill>
                          <a:schemeClr val="accent1">
                            <a:lumMod val="50000"/>
                          </a:schemeClr>
                        </a:solidFill>
                      </a:endParaRPr>
                    </a:p>
                  </a:txBody>
                  <a:tcPr anchor="ctr"/>
                </a:tc>
              </a:tr>
              <a:tr h="335738">
                <a:tc>
                  <a:txBody>
                    <a:bodyPr/>
                    <a:lstStyle/>
                    <a:p>
                      <a:r>
                        <a:rPr lang="en-US" sz="1500" dirty="0" smtClean="0"/>
                        <a:t>#79 in world</a:t>
                      </a:r>
                      <a:endParaRPr lang="en-US" sz="1500" dirty="0">
                        <a:solidFill>
                          <a:schemeClr val="accent1">
                            <a:lumMod val="50000"/>
                          </a:schemeClr>
                        </a:solidFill>
                      </a:endParaRPr>
                    </a:p>
                  </a:txBody>
                  <a:tcPr anchor="ct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dirty="0" smtClean="0"/>
                        <a:t>#1 in Arizona</a:t>
                      </a:r>
                      <a:endParaRPr lang="en-US" sz="1400" dirty="0" smtClean="0">
                        <a:solidFill>
                          <a:schemeClr val="accent1">
                            <a:lumMod val="50000"/>
                          </a:schemeClr>
                        </a:solidFill>
                      </a:endParaRPr>
                    </a:p>
                  </a:txBody>
                  <a:tcPr anchor="ctr"/>
                </a:tc>
                <a:tc>
                  <a:txBody>
                    <a:bodyPr/>
                    <a:lstStyle/>
                    <a:p>
                      <a:r>
                        <a:rPr lang="en-US" sz="1400" dirty="0" smtClean="0"/>
                        <a:t>Top</a:t>
                      </a:r>
                      <a:r>
                        <a:rPr lang="en-US" sz="1400" baseline="0" dirty="0" smtClean="0"/>
                        <a:t> 100 World Universities</a:t>
                      </a:r>
                      <a:endParaRPr lang="en-US" sz="1400" dirty="0">
                        <a:solidFill>
                          <a:schemeClr val="accent1">
                            <a:lumMod val="50000"/>
                          </a:schemeClr>
                        </a:solidFill>
                      </a:endParaRPr>
                    </a:p>
                  </a:txBody>
                  <a:tcPr anchor="ctr"/>
                </a:tc>
                <a:tc>
                  <a:txBody>
                    <a:bodyPr/>
                    <a:lstStyle/>
                    <a:p>
                      <a:r>
                        <a:rPr lang="en-US" sz="1400" dirty="0" smtClean="0"/>
                        <a:t>Academic</a:t>
                      </a:r>
                      <a:r>
                        <a:rPr lang="en-US" sz="1400" baseline="0" dirty="0" smtClean="0"/>
                        <a:t> Ranking of World Universities</a:t>
                      </a:r>
                      <a:endParaRPr lang="en-US" sz="1400" dirty="0">
                        <a:solidFill>
                          <a:schemeClr val="accent1">
                            <a:lumMod val="50000"/>
                          </a:schemeClr>
                        </a:solidFill>
                      </a:endParaRPr>
                    </a:p>
                  </a:txBody>
                  <a:tcPr anchor="ctr"/>
                </a:tc>
              </a:tr>
              <a:tr h="319751">
                <a:tc gridSpan="3">
                  <a:txBody>
                    <a:bodyPr/>
                    <a:lstStyle/>
                    <a:p>
                      <a:pPr algn="ctr"/>
                      <a:r>
                        <a:rPr lang="en-US" sz="1400" dirty="0" smtClean="0"/>
                        <a:t>One of the Top</a:t>
                      </a:r>
                      <a:r>
                        <a:rPr lang="en-US" sz="1400" baseline="0" dirty="0" smtClean="0"/>
                        <a:t> 15% Best Universities in the U.S. </a:t>
                      </a:r>
                      <a:endParaRPr lang="en-US" sz="1400" dirty="0">
                        <a:solidFill>
                          <a:schemeClr val="accent1">
                            <a:lumMod val="50000"/>
                          </a:schemeClr>
                        </a:solidFill>
                      </a:endParaRPr>
                    </a:p>
                  </a:txBody>
                  <a:tcPr anchor="ctr"/>
                </a:tc>
                <a:tc hMerge="1">
                  <a:txBody>
                    <a:bodyPr/>
                    <a:lstStyle/>
                    <a:p>
                      <a:endParaRPr lang="en-US"/>
                    </a:p>
                  </a:txBody>
                  <a:tcPr/>
                </a:tc>
                <a:tc hMerge="1">
                  <a:txBody>
                    <a:bodyPr/>
                    <a:lstStyle/>
                    <a:p>
                      <a:endParaRPr lang="en-US"/>
                    </a:p>
                  </a:txBody>
                  <a:tcPr/>
                </a:tc>
                <a:tc>
                  <a:txBody>
                    <a:bodyPr/>
                    <a:lstStyle/>
                    <a:p>
                      <a:r>
                        <a:rPr lang="en-US" sz="1400" dirty="0" smtClean="0"/>
                        <a:t>The Princeton</a:t>
                      </a:r>
                      <a:r>
                        <a:rPr lang="en-US" sz="1400" baseline="0" dirty="0" smtClean="0"/>
                        <a:t> Review 2014</a:t>
                      </a:r>
                      <a:endParaRPr lang="en-US" sz="1400" dirty="0">
                        <a:solidFill>
                          <a:schemeClr val="accent1">
                            <a:lumMod val="50000"/>
                          </a:schemeClr>
                        </a:solidFill>
                      </a:endParaRPr>
                    </a:p>
                  </a:txBody>
                  <a:tcPr anchor="ctr"/>
                </a:tc>
              </a:tr>
              <a:tr h="319751">
                <a:tc gridSpan="3">
                  <a:txBody>
                    <a:bodyPr/>
                    <a:lstStyle/>
                    <a:p>
                      <a:pPr algn="ctr"/>
                      <a:r>
                        <a:rPr lang="en-US" sz="1400" dirty="0" smtClean="0"/>
                        <a:t>‘Best Buy’ Public Colleges</a:t>
                      </a:r>
                      <a:endParaRPr lang="en-US" sz="1400" dirty="0">
                        <a:solidFill>
                          <a:schemeClr val="accent1">
                            <a:lumMod val="50000"/>
                          </a:schemeClr>
                        </a:solidFill>
                      </a:endParaRPr>
                    </a:p>
                  </a:txBody>
                  <a:tcPr anchor="ctr"/>
                </a:tc>
                <a:tc hMerge="1">
                  <a:txBody>
                    <a:bodyPr/>
                    <a:lstStyle/>
                    <a:p>
                      <a:endParaRPr lang="en-US"/>
                    </a:p>
                  </a:txBody>
                  <a:tcPr/>
                </a:tc>
                <a:tc hMerge="1">
                  <a:txBody>
                    <a:bodyPr/>
                    <a:lstStyle/>
                    <a:p>
                      <a:endParaRPr lang="en-US"/>
                    </a:p>
                  </a:txBody>
                  <a:tcPr/>
                </a:tc>
                <a:tc>
                  <a:txBody>
                    <a:bodyPr/>
                    <a:lstStyle/>
                    <a:p>
                      <a:r>
                        <a:rPr lang="en-US" sz="1400" dirty="0" smtClean="0"/>
                        <a:t>FISKE Guide to Colleges 2015</a:t>
                      </a:r>
                      <a:endParaRPr lang="en-US" sz="1400" dirty="0">
                        <a:solidFill>
                          <a:schemeClr val="accent1">
                            <a:lumMod val="50000"/>
                          </a:schemeClr>
                        </a:solidFill>
                      </a:endParaRPr>
                    </a:p>
                  </a:txBody>
                  <a:tcPr anchor="ctr"/>
                </a:tc>
              </a:tr>
              <a:tr h="319751">
                <a:tc gridSpan="3">
                  <a:txBody>
                    <a:bodyPr/>
                    <a:lstStyle/>
                    <a:p>
                      <a:pPr algn="ctr"/>
                      <a:r>
                        <a:rPr lang="en-US" sz="1400" baseline="0" dirty="0" smtClean="0"/>
                        <a:t>America’s Best College Buys</a:t>
                      </a:r>
                      <a:endParaRPr lang="en-US" sz="1400" dirty="0">
                        <a:solidFill>
                          <a:schemeClr val="accent1">
                            <a:lumMod val="50000"/>
                          </a:schemeClr>
                        </a:solidFill>
                      </a:endParaRPr>
                    </a:p>
                  </a:txBody>
                  <a:tcPr anchor="ctr"/>
                </a:tc>
                <a:tc hMerge="1">
                  <a:txBody>
                    <a:bodyPr/>
                    <a:lstStyle/>
                    <a:p>
                      <a:endParaRPr lang="en-US"/>
                    </a:p>
                  </a:txBody>
                  <a:tcPr/>
                </a:tc>
                <a:tc hMerge="1">
                  <a:txBody>
                    <a:bodyPr/>
                    <a:lstStyle/>
                    <a:p>
                      <a:endParaRPr lang="en-US" dirty="0">
                        <a:solidFill>
                          <a:schemeClr val="accent1">
                            <a:lumMod val="50000"/>
                          </a:schemeClr>
                        </a:solidFill>
                      </a:endParaRPr>
                    </a:p>
                  </a:txBody>
                  <a:tcPr/>
                </a:tc>
                <a:tc>
                  <a:txBody>
                    <a:bodyPr/>
                    <a:lstStyle/>
                    <a:p>
                      <a:r>
                        <a:rPr lang="en-US" sz="1400" dirty="0" smtClean="0"/>
                        <a:t>Forbes Investment Report </a:t>
                      </a:r>
                      <a:endParaRPr lang="en-US" sz="1400" dirty="0">
                        <a:solidFill>
                          <a:schemeClr val="accent1">
                            <a:lumMod val="50000"/>
                          </a:schemeClr>
                        </a:solidFill>
                      </a:endParaRPr>
                    </a:p>
                  </a:txBody>
                  <a:tcPr anchor="ctr"/>
                </a:tc>
              </a:tr>
              <a:tr h="575551">
                <a:tc gridSpan="3">
                  <a:txBody>
                    <a:bodyPr/>
                    <a:lstStyle/>
                    <a:p>
                      <a:pPr algn="ctr"/>
                      <a:r>
                        <a:rPr lang="en-US" sz="1500" dirty="0" smtClean="0"/>
                        <a:t>Volunteering,</a:t>
                      </a:r>
                      <a:r>
                        <a:rPr lang="en-US" sz="1500" baseline="0" dirty="0" smtClean="0"/>
                        <a:t> Service Learning, and Civic Engagement</a:t>
                      </a:r>
                      <a:endParaRPr lang="en-US" sz="1500" dirty="0">
                        <a:solidFill>
                          <a:schemeClr val="accent1">
                            <a:lumMod val="50000"/>
                          </a:schemeClr>
                        </a:solidFill>
                      </a:endParaRPr>
                    </a:p>
                  </a:txBody>
                  <a:tcPr anchor="ctr"/>
                </a:tc>
                <a:tc hMerge="1">
                  <a:txBody>
                    <a:bodyPr/>
                    <a:lstStyle/>
                    <a:p>
                      <a:endParaRPr lang="en-US"/>
                    </a:p>
                  </a:txBody>
                  <a:tcPr/>
                </a:tc>
                <a:tc hMerge="1">
                  <a:txBody>
                    <a:bodyPr/>
                    <a:lstStyle/>
                    <a:p>
                      <a:endParaRPr lang="en-US" dirty="0">
                        <a:solidFill>
                          <a:schemeClr val="accent1">
                            <a:lumMod val="50000"/>
                          </a:schemeClr>
                        </a:solidFill>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dirty="0" smtClean="0"/>
                        <a:t>President’s Higher Education </a:t>
                      </a:r>
                      <a:br>
                        <a:rPr lang="en-US" sz="1400" dirty="0" smtClean="0"/>
                      </a:br>
                      <a:r>
                        <a:rPr lang="en-US" sz="1400" dirty="0" smtClean="0"/>
                        <a:t>Community Service Honor</a:t>
                      </a:r>
                      <a:r>
                        <a:rPr lang="en-US" sz="1400" baseline="0" dirty="0" smtClean="0"/>
                        <a:t> Roll</a:t>
                      </a:r>
                      <a:endParaRPr lang="en-US" sz="1400" dirty="0" smtClean="0">
                        <a:solidFill>
                          <a:schemeClr val="accent1">
                            <a:lumMod val="50000"/>
                          </a:schemeClr>
                        </a:solidFill>
                      </a:endParaRPr>
                    </a:p>
                  </a:txBody>
                  <a:tcPr anchor="ctr"/>
                </a:tc>
              </a:tr>
            </a:tbl>
          </a:graphicData>
        </a:graphic>
      </p:graphicFrame>
    </p:spTree>
    <p:extLst>
      <p:ext uri="{BB962C8B-B14F-4D97-AF65-F5344CB8AC3E}">
        <p14:creationId xmlns:p14="http://schemas.microsoft.com/office/powerpoint/2010/main" xmlns="" val="186829323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nd_globe.jp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9144000" cy="6858000"/>
          </a:xfrm>
          <a:prstGeom prst="rect">
            <a:avLst/>
          </a:prstGeom>
        </p:spPr>
      </p:pic>
      <p:sp>
        <p:nvSpPr>
          <p:cNvPr id="4" name="TextBox 5"/>
          <p:cNvSpPr txBox="1">
            <a:spLocks noChangeArrowheads="1"/>
          </p:cNvSpPr>
          <p:nvPr/>
        </p:nvSpPr>
        <p:spPr bwMode="auto">
          <a:xfrm>
            <a:off x="316196" y="201431"/>
            <a:ext cx="8520157" cy="1077218"/>
          </a:xfrm>
          <a:prstGeom prst="rect">
            <a:avLst/>
          </a:prstGeom>
          <a:noFill/>
          <a:ln w="9525">
            <a:noFill/>
            <a:miter lim="800000"/>
            <a:headEnd/>
            <a:tailEnd/>
          </a:ln>
        </p:spPr>
        <p:txBody>
          <a:bodyPr wrap="square">
            <a:prstTxWarp prst="textNoShape">
              <a:avLst/>
            </a:prstTxWarp>
            <a:spAutoFit/>
          </a:bodyPr>
          <a:lstStyle/>
          <a:p>
            <a:pPr algn="ctr"/>
            <a:r>
              <a:rPr lang="en-US" sz="3200" b="1" i="1" dirty="0">
                <a:solidFill>
                  <a:srgbClr val="FFC000"/>
                </a:solidFill>
                <a:effectLst>
                  <a:outerShdw blurRad="38100" dist="38100" dir="2700000" algn="tl">
                    <a:srgbClr val="000000">
                      <a:alpha val="43137"/>
                    </a:srgbClr>
                  </a:outerShdw>
                </a:effectLst>
                <a:latin typeface="Century Schoolbook" panose="02040604050505020304" pitchFamily="18" charset="0"/>
                <a:ea typeface="Arial" pitchFamily="-72" charset="0"/>
                <a:cs typeface="Arial" pitchFamily="-72" charset="0"/>
              </a:rPr>
              <a:t>discover and apply </a:t>
            </a:r>
            <a:r>
              <a:rPr lang="en-US" sz="3200" b="1" i="1" dirty="0" smtClean="0">
                <a:solidFill>
                  <a:srgbClr val="FFC000"/>
                </a:solidFill>
                <a:effectLst>
                  <a:outerShdw blurRad="38100" dist="38100" dir="2700000" algn="tl">
                    <a:srgbClr val="000000">
                      <a:alpha val="43137"/>
                    </a:srgbClr>
                  </a:outerShdw>
                </a:effectLst>
                <a:latin typeface="Century Schoolbook" panose="02040604050505020304" pitchFamily="18" charset="0"/>
                <a:ea typeface="Arial" pitchFamily="-72" charset="0"/>
                <a:cs typeface="Arial" pitchFamily="-72" charset="0"/>
              </a:rPr>
              <a:t>knowledge </a:t>
            </a:r>
            <a:br>
              <a:rPr lang="en-US" sz="3200" b="1" i="1" dirty="0" smtClean="0">
                <a:solidFill>
                  <a:srgbClr val="FFC000"/>
                </a:solidFill>
                <a:effectLst>
                  <a:outerShdw blurRad="38100" dist="38100" dir="2700000" algn="tl">
                    <a:srgbClr val="000000">
                      <a:alpha val="43137"/>
                    </a:srgbClr>
                  </a:outerShdw>
                </a:effectLst>
                <a:latin typeface="Century Schoolbook" panose="02040604050505020304" pitchFamily="18" charset="0"/>
                <a:ea typeface="Arial" pitchFamily="-72" charset="0"/>
                <a:cs typeface="Arial" pitchFamily="-72" charset="0"/>
              </a:rPr>
            </a:br>
            <a:r>
              <a:rPr lang="en-US" sz="3200" b="1" i="1" dirty="0" smtClean="0">
                <a:solidFill>
                  <a:srgbClr val="FFC000"/>
                </a:solidFill>
                <a:effectLst>
                  <a:outerShdw blurRad="38100" dist="38100" dir="2700000" algn="tl">
                    <a:srgbClr val="000000">
                      <a:alpha val="43137"/>
                    </a:srgbClr>
                  </a:outerShdw>
                </a:effectLst>
                <a:latin typeface="Century Schoolbook" panose="02040604050505020304" pitchFamily="18" charset="0"/>
                <a:ea typeface="Arial" pitchFamily="-72" charset="0"/>
                <a:cs typeface="Arial" pitchFamily="-72" charset="0"/>
              </a:rPr>
              <a:t>to solve global challenges </a:t>
            </a:r>
            <a:endParaRPr lang="en-US" sz="3200" b="1" i="1" dirty="0">
              <a:solidFill>
                <a:srgbClr val="FFC000"/>
              </a:solidFill>
              <a:effectLst>
                <a:outerShdw blurRad="38100" dist="38100" dir="2700000" algn="tl">
                  <a:srgbClr val="000000">
                    <a:alpha val="43137"/>
                  </a:srgbClr>
                </a:outerShdw>
              </a:effectLst>
              <a:latin typeface="Century Schoolbook" panose="02040604050505020304" pitchFamily="18" charset="0"/>
              <a:ea typeface="Arial" pitchFamily="-72" charset="0"/>
              <a:cs typeface="Arial" pitchFamily="-72" charset="0"/>
            </a:endParaRPr>
          </a:p>
        </p:txBody>
      </p:sp>
      <p:sp>
        <p:nvSpPr>
          <p:cNvPr id="5" name="TextBox 4"/>
          <p:cNvSpPr txBox="1"/>
          <p:nvPr/>
        </p:nvSpPr>
        <p:spPr>
          <a:xfrm>
            <a:off x="1803169" y="3555151"/>
            <a:ext cx="5554759" cy="523220"/>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en-US" sz="2800" b="1" dirty="0" smtClean="0">
                <a:solidFill>
                  <a:schemeClr val="bg1"/>
                </a:solidFill>
              </a:rPr>
              <a:t>Brigitte.Bavousett@asu.edu</a:t>
            </a:r>
            <a:endParaRPr lang="en-US" sz="2800" b="1" dirty="0">
              <a:solidFill>
                <a:schemeClr val="bg1"/>
              </a:solidFill>
            </a:endParaRPr>
          </a:p>
        </p:txBody>
      </p:sp>
    </p:spTree>
    <p:extLst>
      <p:ext uri="{BB962C8B-B14F-4D97-AF65-F5344CB8AC3E}">
        <p14:creationId xmlns:p14="http://schemas.microsoft.com/office/powerpoint/2010/main" xmlns="" val="352578419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152400"/>
            <a:ext cx="9144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4" name="TextBox 3"/>
          <p:cNvSpPr txBox="1">
            <a:spLocks noChangeArrowheads="1"/>
          </p:cNvSpPr>
          <p:nvPr/>
        </p:nvSpPr>
        <p:spPr bwMode="auto">
          <a:xfrm>
            <a:off x="1546225" y="3886200"/>
            <a:ext cx="7216775" cy="830997"/>
          </a:xfrm>
          <a:prstGeom prst="rect">
            <a:avLst/>
          </a:prstGeom>
          <a:noFill/>
          <a:ln w="9525">
            <a:noFill/>
            <a:miter lim="800000"/>
            <a:headEnd/>
            <a:tailEnd/>
          </a:ln>
        </p:spPr>
        <p:txBody>
          <a:bodyPr>
            <a:spAutoFit/>
          </a:bodyPr>
          <a:lstStyle/>
          <a:p>
            <a:pPr algn="r" fontAlgn="auto">
              <a:spcBef>
                <a:spcPts val="0"/>
              </a:spcBef>
              <a:spcAft>
                <a:spcPts val="0"/>
              </a:spcAft>
              <a:defRPr/>
            </a:pPr>
            <a:r>
              <a:rPr lang="en-US" sz="4800" b="1" spc="-150" dirty="0" smtClean="0">
                <a:solidFill>
                  <a:srgbClr val="5D9732"/>
                </a:solidFill>
                <a:latin typeface="Arial"/>
                <a:ea typeface="ＭＳ Ｐゴシック" charset="0"/>
                <a:cs typeface="ＭＳ Ｐゴシック" charset="0"/>
              </a:rPr>
              <a:t>School </a:t>
            </a:r>
            <a:r>
              <a:rPr lang="en-US" sz="4800" b="1" spc="-150" dirty="0">
                <a:solidFill>
                  <a:srgbClr val="5D9732"/>
                </a:solidFill>
                <a:latin typeface="Arial"/>
                <a:ea typeface="ＭＳ Ｐゴシック" charset="0"/>
                <a:cs typeface="ＭＳ Ｐゴシック" charset="0"/>
              </a:rPr>
              <a:t>of Sustainability</a:t>
            </a:r>
            <a:endParaRPr lang="en-US" sz="4800" spc="-150" dirty="0">
              <a:solidFill>
                <a:srgbClr val="5D9732"/>
              </a:solidFill>
              <a:latin typeface="Arial"/>
              <a:ea typeface="ＭＳ Ｐゴシック" charset="0"/>
              <a:cs typeface="ＭＳ Ｐゴシック" charset="0"/>
            </a:endParaRPr>
          </a:p>
        </p:txBody>
      </p:sp>
      <p:sp>
        <p:nvSpPr>
          <p:cNvPr id="74755" name="TextBox 4"/>
          <p:cNvSpPr txBox="1">
            <a:spLocks noChangeArrowheads="1"/>
          </p:cNvSpPr>
          <p:nvPr/>
        </p:nvSpPr>
        <p:spPr bwMode="auto">
          <a:xfrm>
            <a:off x="293016" y="23567"/>
            <a:ext cx="8686800" cy="3093154"/>
          </a:xfrm>
          <a:prstGeom prst="rect">
            <a:avLst/>
          </a:prstGeom>
          <a:noFill/>
          <a:ln w="9525">
            <a:noFill/>
            <a:miter lim="800000"/>
            <a:headEnd/>
            <a:tailEnd/>
          </a:ln>
        </p:spPr>
        <p:txBody>
          <a:bodyPr>
            <a:prstTxWarp prst="textNoShape">
              <a:avLst/>
            </a:prstTxWarp>
            <a:spAutoFit/>
          </a:bodyPr>
          <a:lstStyle/>
          <a:p>
            <a:pPr algn="r">
              <a:lnSpc>
                <a:spcPts val="7800"/>
              </a:lnSpc>
            </a:pPr>
            <a:r>
              <a:rPr lang="en-US" sz="5400" b="1" spc="-170" dirty="0" smtClean="0">
                <a:solidFill>
                  <a:srgbClr val="FFC425"/>
                </a:solidFill>
                <a:ea typeface="Arial" pitchFamily="-72" charset="0"/>
                <a:cs typeface="Arial" pitchFamily="-72" charset="0"/>
              </a:rPr>
              <a:t>Your interests…</a:t>
            </a:r>
          </a:p>
          <a:p>
            <a:pPr algn="r">
              <a:lnSpc>
                <a:spcPts val="7800"/>
              </a:lnSpc>
            </a:pPr>
            <a:r>
              <a:rPr lang="en-US" sz="5400" b="1" spc="-170" dirty="0" smtClean="0">
                <a:solidFill>
                  <a:prstClr val="white"/>
                </a:solidFill>
                <a:ea typeface="Arial" pitchFamily="-72" charset="0"/>
                <a:cs typeface="Arial" pitchFamily="-72" charset="0"/>
              </a:rPr>
              <a:t>Your college experience…</a:t>
            </a:r>
          </a:p>
          <a:p>
            <a:pPr algn="r">
              <a:lnSpc>
                <a:spcPts val="7800"/>
              </a:lnSpc>
            </a:pPr>
            <a:r>
              <a:rPr lang="en-US" sz="5400" b="1" spc="-170" dirty="0" smtClean="0">
                <a:solidFill>
                  <a:srgbClr val="A40046"/>
                </a:solidFill>
                <a:ea typeface="Arial" pitchFamily="-72" charset="0"/>
                <a:cs typeface="Arial" pitchFamily="-72" charset="0"/>
              </a:rPr>
              <a:t>Your career….</a:t>
            </a:r>
            <a:endParaRPr lang="en-US" sz="5400" b="1" spc="-170" dirty="0">
              <a:solidFill>
                <a:srgbClr val="A40046"/>
              </a:solidFill>
              <a:ea typeface="Arial" pitchFamily="-72" charset="0"/>
              <a:cs typeface="Arial" pitchFamily="-72" charset="0"/>
            </a:endParaRPr>
          </a:p>
        </p:txBody>
      </p:sp>
      <p:sp>
        <p:nvSpPr>
          <p:cNvPr id="5" name="Rectangle 4"/>
          <p:cNvSpPr/>
          <p:nvPr/>
        </p:nvSpPr>
        <p:spPr>
          <a:xfrm>
            <a:off x="293016" y="5029200"/>
            <a:ext cx="6107784" cy="1446550"/>
          </a:xfrm>
          <a:prstGeom prst="rect">
            <a:avLst/>
          </a:prstGeom>
        </p:spPr>
        <p:txBody>
          <a:bodyPr wrap="square">
            <a:spAutoFit/>
          </a:bodyPr>
          <a:lstStyle/>
          <a:p>
            <a:pPr>
              <a:spcAft>
                <a:spcPts val="1000"/>
              </a:spcAft>
            </a:pPr>
            <a:r>
              <a:rPr lang="en-US" sz="4400" b="1" dirty="0" smtClean="0">
                <a:ea typeface="Arial" pitchFamily="-72" charset="0"/>
                <a:cs typeface="Arial" pitchFamily="-72" charset="0"/>
              </a:rPr>
              <a:t>Get into a career you </a:t>
            </a:r>
            <a:br>
              <a:rPr lang="en-US" sz="4400" b="1" dirty="0" smtClean="0">
                <a:ea typeface="Arial" pitchFamily="-72" charset="0"/>
                <a:cs typeface="Arial" pitchFamily="-72" charset="0"/>
              </a:rPr>
            </a:br>
            <a:r>
              <a:rPr lang="en-US" sz="4400" b="1" dirty="0" smtClean="0">
                <a:ea typeface="Arial" pitchFamily="-72" charset="0"/>
                <a:cs typeface="Arial" pitchFamily="-72" charset="0"/>
              </a:rPr>
              <a:t>feel great about...</a:t>
            </a:r>
            <a:endParaRPr lang="en-US" sz="4400" dirty="0">
              <a:ea typeface="Arial" pitchFamily="-72" charset="0"/>
              <a:cs typeface="Arial" pitchFamily="-72" charset="0"/>
            </a:endParaRPr>
          </a:p>
        </p:txBody>
      </p:sp>
    </p:spTree>
    <p:extLst>
      <p:ext uri="{BB962C8B-B14F-4D97-AF65-F5344CB8AC3E}">
        <p14:creationId xmlns:p14="http://schemas.microsoft.com/office/powerpoint/2010/main" xmlns="" val="103893778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315196" y="121024"/>
            <a:ext cx="5608670" cy="979644"/>
          </a:xfrm>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4800"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Geography</a:t>
            </a:r>
            <a:endParaRPr lang="en-US" sz="480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3" name="Content Placeholder 2"/>
          <p:cNvSpPr>
            <a:spLocks noGrp="1"/>
          </p:cNvSpPr>
          <p:nvPr>
            <p:ph idx="1"/>
          </p:nvPr>
        </p:nvSpPr>
        <p:spPr>
          <a:xfrm>
            <a:off x="381000" y="666572"/>
            <a:ext cx="3114230" cy="5886628"/>
          </a:xfrm>
        </p:spPr>
        <p:txBody>
          <a:bodyPr>
            <a:normAutofit/>
          </a:bodyPr>
          <a:lstStyle/>
          <a:p>
            <a:pPr marL="0" indent="0">
              <a:spcBef>
                <a:spcPts val="0"/>
              </a:spcBef>
              <a:buNone/>
            </a:pPr>
            <a:r>
              <a:rPr lang="en-US" sz="2400" b="1" i="1" dirty="0" smtClean="0"/>
              <a:t>Geographic </a:t>
            </a:r>
            <a:r>
              <a:rPr lang="en-US" sz="2400" b="1" i="1" dirty="0"/>
              <a:t>I</a:t>
            </a:r>
            <a:r>
              <a:rPr lang="en-US" sz="2400" b="1" i="1" dirty="0" smtClean="0"/>
              <a:t>nformation </a:t>
            </a:r>
            <a:r>
              <a:rPr lang="en-US" sz="2400" b="1" i="1" dirty="0"/>
              <a:t>S</a:t>
            </a:r>
            <a:r>
              <a:rPr lang="en-US" sz="2400" b="1" i="1" dirty="0" smtClean="0"/>
              <a:t>ystem </a:t>
            </a:r>
            <a:r>
              <a:rPr lang="en-US" sz="2400" b="1" i="1" dirty="0"/>
              <a:t>(GIS) </a:t>
            </a:r>
            <a:r>
              <a:rPr lang="en-US" sz="2400" b="1" i="1" dirty="0" smtClean="0"/>
              <a:t>Specialists</a:t>
            </a:r>
          </a:p>
          <a:p>
            <a:pPr marL="0" indent="0">
              <a:spcBef>
                <a:spcPts val="0"/>
              </a:spcBef>
              <a:buNone/>
            </a:pPr>
            <a:r>
              <a:rPr lang="en-US" sz="2400" dirty="0" smtClean="0"/>
              <a:t>computer-based mapping</a:t>
            </a:r>
          </a:p>
          <a:p>
            <a:pPr marL="0" indent="0">
              <a:buNone/>
            </a:pPr>
            <a:r>
              <a:rPr lang="en-US" sz="2400" b="1" i="1" dirty="0" smtClean="0"/>
              <a:t>Coastal Zone </a:t>
            </a:r>
            <a:br>
              <a:rPr lang="en-US" sz="2400" b="1" i="1" dirty="0" smtClean="0"/>
            </a:br>
            <a:r>
              <a:rPr lang="en-US" sz="2400" b="1" i="1" dirty="0" smtClean="0"/>
              <a:t>Managers </a:t>
            </a:r>
            <a:r>
              <a:rPr lang="en-US" sz="2400" dirty="0" smtClean="0"/>
              <a:t>manage environmentally </a:t>
            </a:r>
            <a:br>
              <a:rPr lang="en-US" sz="2400" dirty="0" smtClean="0"/>
            </a:br>
            <a:r>
              <a:rPr lang="en-US" sz="2400" dirty="0" smtClean="0"/>
              <a:t>sensitive areas</a:t>
            </a:r>
          </a:p>
          <a:p>
            <a:pPr marL="0" indent="0">
              <a:buNone/>
            </a:pPr>
            <a:r>
              <a:rPr lang="en-US" sz="2400" b="1" i="1" dirty="0" smtClean="0"/>
              <a:t>Area Specialists </a:t>
            </a:r>
            <a:br>
              <a:rPr lang="en-US" sz="2400" b="1" i="1" dirty="0" smtClean="0"/>
            </a:br>
            <a:r>
              <a:rPr lang="en-US" sz="2400" dirty="0" smtClean="0"/>
              <a:t>study </a:t>
            </a:r>
            <a:r>
              <a:rPr lang="en-US" sz="2400" dirty="0"/>
              <a:t>specific </a:t>
            </a:r>
            <a:r>
              <a:rPr lang="en-US" sz="2400" dirty="0" smtClean="0"/>
              <a:t>countries to </a:t>
            </a:r>
            <a:r>
              <a:rPr lang="en-US" sz="2400" dirty="0"/>
              <a:t>help the </a:t>
            </a:r>
            <a:r>
              <a:rPr lang="en-US" sz="2400" dirty="0" smtClean="0"/>
              <a:t>government set policy</a:t>
            </a:r>
            <a:endParaRPr lang="en-US" sz="2400" dirty="0"/>
          </a:p>
        </p:txBody>
      </p:sp>
      <p:pic>
        <p:nvPicPr>
          <p:cNvPr id="2" name="Picture 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3315196" y="1264024"/>
            <a:ext cx="5524005" cy="368897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TextBox 3"/>
          <p:cNvSpPr txBox="1"/>
          <p:nvPr/>
        </p:nvSpPr>
        <p:spPr>
          <a:xfrm>
            <a:off x="4267200" y="5188803"/>
            <a:ext cx="4343400" cy="830997"/>
          </a:xfrm>
          <a:prstGeom prst="rect">
            <a:avLst/>
          </a:prstGeom>
          <a:noFill/>
        </p:spPr>
        <p:txBody>
          <a:bodyPr wrap="square" rtlCol="0">
            <a:spAutoFit/>
          </a:bodyPr>
          <a:lstStyle/>
          <a:p>
            <a:pPr algn="r"/>
            <a:r>
              <a:rPr lang="en-US" sz="1600" dirty="0" smtClean="0">
                <a:solidFill>
                  <a:schemeClr val="bg1"/>
                </a:solidFill>
              </a:rPr>
              <a:t>A Chevron </a:t>
            </a:r>
            <a:r>
              <a:rPr lang="en-US" sz="1600" dirty="0">
                <a:solidFill>
                  <a:schemeClr val="bg1"/>
                </a:solidFill>
              </a:rPr>
              <a:t>oil spill from a leaking well off the Brazilian coast northeast of Rio de </a:t>
            </a:r>
            <a:r>
              <a:rPr lang="en-US" sz="1600" dirty="0" smtClean="0">
                <a:solidFill>
                  <a:schemeClr val="bg1"/>
                </a:solidFill>
              </a:rPr>
              <a:t>Janeiro. </a:t>
            </a:r>
            <a:r>
              <a:rPr lang="en-US" sz="1400" i="1" dirty="0" smtClean="0">
                <a:solidFill>
                  <a:schemeClr val="bg1"/>
                </a:solidFill>
              </a:rPr>
              <a:t>Photo credit: Brian Hodges</a:t>
            </a:r>
            <a:endParaRPr lang="en-US" sz="1400" i="1" dirty="0">
              <a:solidFill>
                <a:schemeClr val="bg1"/>
              </a:solidFill>
            </a:endParaRPr>
          </a:p>
        </p:txBody>
      </p:sp>
    </p:spTree>
    <p:extLst>
      <p:ext uri="{BB962C8B-B14F-4D97-AF65-F5344CB8AC3E}">
        <p14:creationId xmlns:p14="http://schemas.microsoft.com/office/powerpoint/2010/main" xmlns="" val="159126613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34512" y="121024"/>
            <a:ext cx="5189354" cy="979644"/>
          </a:xfrm>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4800"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Sociology</a:t>
            </a:r>
            <a:endParaRPr lang="en-US" sz="480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3" name="Content Placeholder 2"/>
          <p:cNvSpPr>
            <a:spLocks noGrp="1"/>
          </p:cNvSpPr>
          <p:nvPr>
            <p:ph idx="1"/>
          </p:nvPr>
        </p:nvSpPr>
        <p:spPr>
          <a:xfrm>
            <a:off x="228600" y="533400"/>
            <a:ext cx="8686800" cy="5465748"/>
          </a:xfrm>
        </p:spPr>
        <p:txBody>
          <a:bodyPr>
            <a:normAutofit fontScale="92500" lnSpcReduction="20000"/>
          </a:bodyPr>
          <a:lstStyle/>
          <a:p>
            <a:pPr marL="0" indent="0">
              <a:buNone/>
            </a:pPr>
            <a:r>
              <a:rPr lang="en-US" sz="2400" b="1" dirty="0" smtClean="0"/>
              <a:t>Environmental Policy</a:t>
            </a:r>
          </a:p>
          <a:p>
            <a:pPr marL="0" indent="0">
              <a:buNone/>
            </a:pPr>
            <a:r>
              <a:rPr lang="en-US" sz="2400" b="1" dirty="0" smtClean="0"/>
              <a:t>Environmental Law</a:t>
            </a:r>
          </a:p>
          <a:p>
            <a:pPr marL="0" indent="0">
              <a:buNone/>
            </a:pPr>
            <a:r>
              <a:rPr lang="en-US" sz="2400" b="1" dirty="0" smtClean="0"/>
              <a:t>Urban Planner</a:t>
            </a:r>
          </a:p>
          <a:p>
            <a:pPr marL="0" indent="0">
              <a:buNone/>
            </a:pPr>
            <a:r>
              <a:rPr lang="en-US" sz="2400" b="1" dirty="0" smtClean="0"/>
              <a:t>Environmental Communications</a:t>
            </a:r>
          </a:p>
          <a:p>
            <a:pPr marL="0" indent="0">
              <a:buNone/>
            </a:pPr>
            <a:r>
              <a:rPr lang="en-US" sz="2400" b="1" dirty="0" smtClean="0"/>
              <a:t>Participatory Resource Management Specialist </a:t>
            </a:r>
          </a:p>
          <a:p>
            <a:pPr marL="0" indent="0">
              <a:buNone/>
            </a:pPr>
            <a:r>
              <a:rPr lang="en-US" sz="2400" b="1" dirty="0" smtClean="0"/>
              <a:t>Environmental Conflict Mediator</a:t>
            </a:r>
          </a:p>
          <a:p>
            <a:pPr marL="0" indent="0">
              <a:buNone/>
            </a:pPr>
            <a:r>
              <a:rPr lang="en-US" sz="2400" b="1" dirty="0" smtClean="0"/>
              <a:t>Non-governmental Organization Campaign Director</a:t>
            </a:r>
            <a:br>
              <a:rPr lang="en-US" sz="2400" b="1" dirty="0" smtClean="0"/>
            </a:br>
            <a:endParaRPr lang="en-US" sz="200" b="1" dirty="0" smtClean="0"/>
          </a:p>
          <a:p>
            <a:pPr marL="0" indent="0">
              <a:buNone/>
            </a:pPr>
            <a:r>
              <a:rPr lang="en-US" sz="2400" b="1" dirty="0" smtClean="0"/>
              <a:t>Human Dimensions Scientist</a:t>
            </a:r>
          </a:p>
          <a:p>
            <a:pPr marL="0" indent="0">
              <a:buNone/>
            </a:pPr>
            <a:r>
              <a:rPr lang="en-US" sz="2400" i="1" dirty="0" smtClean="0">
                <a:solidFill>
                  <a:srgbClr val="C00000"/>
                </a:solidFill>
              </a:rPr>
              <a:t>How do we handle: </a:t>
            </a:r>
            <a:r>
              <a:rPr lang="en-US" sz="2400" dirty="0" smtClean="0"/>
              <a:t/>
            </a:r>
            <a:br>
              <a:rPr lang="en-US" sz="2400" dirty="0" smtClean="0"/>
            </a:br>
            <a:r>
              <a:rPr lang="en-US" sz="2400" dirty="0" smtClean="0"/>
              <a:t>protecting the natural ecosystem; social patterns of natural resource and energy use; impacts of toxic exposure on humans and ecosystems; racism and environmental justice.</a:t>
            </a:r>
            <a:endParaRPr lang="en-US" sz="2400" dirty="0"/>
          </a:p>
        </p:txBody>
      </p:sp>
    </p:spTree>
    <p:extLst>
      <p:ext uri="{BB962C8B-B14F-4D97-AF65-F5344CB8AC3E}">
        <p14:creationId xmlns:p14="http://schemas.microsoft.com/office/powerpoint/2010/main" xmlns="" val="197373074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86200" y="274638"/>
            <a:ext cx="4800600" cy="1630362"/>
          </a:xfrm>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indent="0"/>
            <a:r>
              <a:rPr lang="en-US" sz="480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Mathematics and Statistics</a:t>
            </a:r>
          </a:p>
        </p:txBody>
      </p:sp>
      <p:sp>
        <p:nvSpPr>
          <p:cNvPr id="3" name="Content Placeholder 2"/>
          <p:cNvSpPr>
            <a:spLocks noGrp="1"/>
          </p:cNvSpPr>
          <p:nvPr>
            <p:ph idx="1"/>
          </p:nvPr>
        </p:nvSpPr>
        <p:spPr>
          <a:xfrm>
            <a:off x="228600" y="152400"/>
            <a:ext cx="3200400" cy="6324600"/>
          </a:xfrm>
        </p:spPr>
        <p:txBody>
          <a:bodyPr>
            <a:normAutofit lnSpcReduction="10000"/>
          </a:bodyPr>
          <a:lstStyle/>
          <a:p>
            <a:pPr marL="0" indent="0">
              <a:buNone/>
            </a:pPr>
            <a:r>
              <a:rPr lang="en-US" sz="2400" dirty="0" smtClean="0"/>
              <a:t>Statisticians provide </a:t>
            </a:r>
            <a:br>
              <a:rPr lang="en-US" sz="2400" dirty="0" smtClean="0"/>
            </a:br>
            <a:r>
              <a:rPr lang="en-US" sz="2400" b="1" dirty="0" smtClean="0"/>
              <a:t>models that help </a:t>
            </a:r>
            <a:r>
              <a:rPr lang="en-US" sz="2400" b="1" dirty="0"/>
              <a:t>find </a:t>
            </a:r>
            <a:r>
              <a:rPr lang="en-US" sz="2400" b="1" dirty="0" smtClean="0"/>
              <a:t>resources, </a:t>
            </a:r>
            <a:br>
              <a:rPr lang="en-US" sz="2400" b="1" dirty="0" smtClean="0"/>
            </a:br>
            <a:r>
              <a:rPr lang="en-US" sz="2400" b="1" dirty="0" smtClean="0"/>
              <a:t>predict </a:t>
            </a:r>
            <a:r>
              <a:rPr lang="en-US" sz="2400" b="1" dirty="0"/>
              <a:t>storm </a:t>
            </a:r>
            <a:r>
              <a:rPr lang="en-US" sz="2400" b="1" dirty="0" smtClean="0"/>
              <a:t>surges,</a:t>
            </a:r>
            <a:br>
              <a:rPr lang="en-US" sz="2400" b="1" dirty="0" smtClean="0"/>
            </a:br>
            <a:r>
              <a:rPr lang="en-US" sz="2400" b="1" dirty="0" smtClean="0"/>
              <a:t>understand </a:t>
            </a:r>
            <a:r>
              <a:rPr lang="en-US" sz="2400" b="1" dirty="0"/>
              <a:t>complex </a:t>
            </a:r>
            <a:r>
              <a:rPr lang="en-US" sz="2400" b="1" dirty="0" err="1"/>
              <a:t>biosystems</a:t>
            </a:r>
            <a:r>
              <a:rPr lang="en-US" sz="2400" b="1" dirty="0"/>
              <a:t> </a:t>
            </a:r>
            <a:r>
              <a:rPr lang="en-US" sz="2400" b="1" dirty="0" smtClean="0"/>
              <a:t/>
            </a:r>
            <a:br>
              <a:rPr lang="en-US" sz="2400" b="1" dirty="0" smtClean="0"/>
            </a:br>
            <a:r>
              <a:rPr lang="en-US" sz="2400" b="1" dirty="0" smtClean="0"/>
              <a:t>and forecast weather</a:t>
            </a:r>
          </a:p>
          <a:p>
            <a:pPr marL="0" indent="0">
              <a:buNone/>
            </a:pPr>
            <a:endParaRPr lang="en-US" sz="2400" dirty="0" smtClean="0"/>
          </a:p>
          <a:p>
            <a:pPr marL="0" indent="0">
              <a:buNone/>
            </a:pPr>
            <a:r>
              <a:rPr lang="en-US" sz="2400" dirty="0" smtClean="0"/>
              <a:t>Statisticians develop </a:t>
            </a:r>
            <a:br>
              <a:rPr lang="en-US" sz="2400" dirty="0" smtClean="0"/>
            </a:br>
            <a:r>
              <a:rPr lang="en-US" sz="2400" b="1" dirty="0" smtClean="0"/>
              <a:t>models to </a:t>
            </a:r>
            <a:r>
              <a:rPr lang="en-US" sz="2400" b="1" dirty="0"/>
              <a:t>predict </a:t>
            </a:r>
            <a:r>
              <a:rPr lang="en-US" sz="2400" b="1" dirty="0" smtClean="0"/>
              <a:t>epidemics and </a:t>
            </a:r>
            <a:r>
              <a:rPr lang="en-US" sz="2400" b="1" dirty="0"/>
              <a:t>to compare </a:t>
            </a:r>
            <a:r>
              <a:rPr lang="en-US" sz="2400" b="1" dirty="0" smtClean="0"/>
              <a:t>strategies </a:t>
            </a:r>
            <a:r>
              <a:rPr lang="en-US" sz="2400" b="1" dirty="0"/>
              <a:t>to </a:t>
            </a:r>
            <a:r>
              <a:rPr lang="en-US" sz="2400" b="1" dirty="0" smtClean="0"/>
              <a:t>combat epidemics</a:t>
            </a:r>
            <a:endParaRPr lang="en-US" sz="2400" b="1" dirty="0"/>
          </a:p>
        </p:txBody>
      </p:sp>
      <p:pic>
        <p:nvPicPr>
          <p:cNvPr id="4" name="Picture 3"/>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3606248" y="2343150"/>
            <a:ext cx="5354085" cy="2914650"/>
          </a:xfrm>
          <a:prstGeom prst="rect">
            <a:avLst/>
          </a:prstGeom>
        </p:spPr>
      </p:pic>
      <p:sp>
        <p:nvSpPr>
          <p:cNvPr id="5" name="TextBox 4"/>
          <p:cNvSpPr txBox="1"/>
          <p:nvPr/>
        </p:nvSpPr>
        <p:spPr>
          <a:xfrm>
            <a:off x="5181600" y="5452646"/>
            <a:ext cx="2819400" cy="307777"/>
          </a:xfrm>
          <a:prstGeom prst="rect">
            <a:avLst/>
          </a:prstGeom>
          <a:noFill/>
        </p:spPr>
        <p:txBody>
          <a:bodyPr wrap="square" rtlCol="0">
            <a:spAutoFit/>
          </a:bodyPr>
          <a:lstStyle/>
          <a:p>
            <a:r>
              <a:rPr lang="en-US" sz="1400" i="1" dirty="0" smtClean="0">
                <a:solidFill>
                  <a:srgbClr val="1A7FA0"/>
                </a:solidFill>
              </a:rPr>
              <a:t>Graphic credit: newspaper.li</a:t>
            </a:r>
            <a:endParaRPr lang="en-US" sz="1400" i="1" dirty="0">
              <a:solidFill>
                <a:srgbClr val="1A7FA0"/>
              </a:solidFill>
            </a:endParaRPr>
          </a:p>
        </p:txBody>
      </p:sp>
    </p:spTree>
    <p:extLst>
      <p:ext uri="{BB962C8B-B14F-4D97-AF65-F5344CB8AC3E}">
        <p14:creationId xmlns:p14="http://schemas.microsoft.com/office/powerpoint/2010/main" xmlns="" val="299561227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866648" y="1499020"/>
            <a:ext cx="7497858" cy="3222886"/>
          </a:xfrm>
        </p:spPr>
        <p:style>
          <a:lnRef idx="0">
            <a:schemeClr val="accent1"/>
          </a:lnRef>
          <a:fillRef idx="3">
            <a:schemeClr val="accent1"/>
          </a:fillRef>
          <a:effectRef idx="3">
            <a:schemeClr val="accent1"/>
          </a:effectRef>
          <a:fontRef idx="minor">
            <a:schemeClr val="lt1"/>
          </a:fontRef>
        </p:style>
        <p:txBody>
          <a:bodyPr>
            <a:normAutofit fontScale="25000" lnSpcReduction="20000"/>
          </a:bodyPr>
          <a:lstStyle/>
          <a:p>
            <a:pPr marL="623570" lvl="1" indent="-857250">
              <a:lnSpc>
                <a:spcPct val="170000"/>
              </a:lnSpc>
              <a:spcBef>
                <a:spcPts val="0"/>
              </a:spcBef>
              <a:buFont typeface="Wingdings" pitchFamily="2" charset="2"/>
              <a:buChar char="ü"/>
            </a:pPr>
            <a:r>
              <a:rPr lang="en-US" sz="14200" b="1" spc="-170" dirty="0" smtClean="0">
                <a:ea typeface="Arial" pitchFamily="-72" charset="0"/>
                <a:cs typeface="Arial" pitchFamily="-72" charset="0"/>
              </a:rPr>
              <a:t>Identify issues that threaten the    economy, society, our planet</a:t>
            </a:r>
          </a:p>
          <a:p>
            <a:pPr marL="274320" indent="-857250">
              <a:lnSpc>
                <a:spcPct val="170000"/>
              </a:lnSpc>
              <a:spcBef>
                <a:spcPts val="0"/>
              </a:spcBef>
              <a:buFont typeface="Wingdings" pitchFamily="2" charset="2"/>
              <a:buChar char="ü"/>
            </a:pPr>
            <a:r>
              <a:rPr lang="en-US" sz="14400" b="1" spc="-170" dirty="0" smtClean="0">
                <a:ea typeface="Arial" pitchFamily="-72" charset="0"/>
                <a:cs typeface="Arial" pitchFamily="-72" charset="0"/>
              </a:rPr>
              <a:t>Determine stakeholders</a:t>
            </a:r>
          </a:p>
          <a:p>
            <a:pPr marL="274320" indent="-857250">
              <a:lnSpc>
                <a:spcPct val="170000"/>
              </a:lnSpc>
              <a:spcBef>
                <a:spcPts val="0"/>
              </a:spcBef>
              <a:buFont typeface="Wingdings" pitchFamily="2" charset="2"/>
              <a:buChar char="ü"/>
            </a:pPr>
            <a:r>
              <a:rPr lang="en-US" sz="14400" b="1" spc="-170" dirty="0" smtClean="0">
                <a:ea typeface="Arial" pitchFamily="-72" charset="0"/>
                <a:cs typeface="Arial" pitchFamily="-72" charset="0"/>
              </a:rPr>
              <a:t>Find solutions</a:t>
            </a:r>
          </a:p>
          <a:p>
            <a:endParaRPr lang="en-US" dirty="0"/>
          </a:p>
        </p:txBody>
      </p:sp>
      <p:sp>
        <p:nvSpPr>
          <p:cNvPr id="7" name="Title 1"/>
          <p:cNvSpPr>
            <a:spLocks noGrp="1"/>
          </p:cNvSpPr>
          <p:nvPr>
            <p:ph type="title"/>
          </p:nvPr>
        </p:nvSpPr>
        <p:spPr>
          <a:xfrm>
            <a:off x="237067" y="120488"/>
            <a:ext cx="8686799" cy="1247673"/>
          </a:xfrm>
        </p:spPr>
        <p:txBody>
          <a:bodyPr>
            <a:noAutofit/>
          </a:bodyPr>
          <a:lstStyle/>
          <a:p>
            <a:r>
              <a:rPr lang="en-US" sz="4000" dirty="0" smtClean="0">
                <a:solidFill>
                  <a:srgbClr val="920000"/>
                </a:solidFill>
                <a:effectLst/>
              </a:rPr>
              <a:t>SOS students are </a:t>
            </a:r>
            <a:br>
              <a:rPr lang="en-US" sz="4000" dirty="0" smtClean="0">
                <a:solidFill>
                  <a:srgbClr val="920000"/>
                </a:solidFill>
                <a:effectLst/>
              </a:rPr>
            </a:br>
            <a:r>
              <a:rPr lang="en-US" sz="4000" dirty="0" smtClean="0">
                <a:solidFill>
                  <a:srgbClr val="920000"/>
                </a:solidFill>
                <a:effectLst/>
              </a:rPr>
              <a:t>making a positive impact</a:t>
            </a:r>
            <a:endParaRPr lang="en-US" sz="4000" dirty="0">
              <a:solidFill>
                <a:srgbClr val="920000"/>
              </a:solidFill>
              <a:effectLst/>
            </a:endParaRPr>
          </a:p>
        </p:txBody>
      </p:sp>
      <p:sp>
        <p:nvSpPr>
          <p:cNvPr id="2" name="TextBox 1"/>
          <p:cNvSpPr txBox="1"/>
          <p:nvPr/>
        </p:nvSpPr>
        <p:spPr>
          <a:xfrm>
            <a:off x="237067" y="4840071"/>
            <a:ext cx="8686799" cy="1815882"/>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r>
              <a:rPr lang="en-US" sz="2800" b="1" dirty="0" smtClean="0">
                <a:solidFill>
                  <a:schemeClr val="bg1"/>
                </a:solidFill>
              </a:rPr>
              <a:t>“The </a:t>
            </a:r>
            <a:r>
              <a:rPr lang="en-US" sz="2800" b="1" dirty="0">
                <a:solidFill>
                  <a:schemeClr val="bg1"/>
                </a:solidFill>
              </a:rPr>
              <a:t>very world that we depend on is now depending on us for a little bit more care, restoration, and positive transformation </a:t>
            </a:r>
            <a:r>
              <a:rPr lang="en-US" sz="2800" b="1" dirty="0" smtClean="0">
                <a:solidFill>
                  <a:schemeClr val="bg1"/>
                </a:solidFill>
              </a:rPr>
              <a:t/>
            </a:r>
            <a:br>
              <a:rPr lang="en-US" sz="2800" b="1" dirty="0" smtClean="0">
                <a:solidFill>
                  <a:schemeClr val="bg1"/>
                </a:solidFill>
              </a:rPr>
            </a:br>
            <a:r>
              <a:rPr lang="en-US" sz="2800" b="1" dirty="0" smtClean="0">
                <a:solidFill>
                  <a:schemeClr val="bg1"/>
                </a:solidFill>
              </a:rPr>
              <a:t>of </a:t>
            </a:r>
            <a:r>
              <a:rPr lang="en-US" sz="2800" b="1" dirty="0">
                <a:solidFill>
                  <a:schemeClr val="bg1"/>
                </a:solidFill>
              </a:rPr>
              <a:t>its environment</a:t>
            </a:r>
            <a:r>
              <a:rPr lang="en-US" sz="2800" b="1" dirty="0" smtClean="0">
                <a:solidFill>
                  <a:schemeClr val="bg1"/>
                </a:solidFill>
              </a:rPr>
              <a:t>.”  </a:t>
            </a:r>
            <a:r>
              <a:rPr lang="en-US" sz="2400" i="1" dirty="0" smtClean="0">
                <a:solidFill>
                  <a:schemeClr val="bg1"/>
                </a:solidFill>
              </a:rPr>
              <a:t>Dania </a:t>
            </a:r>
            <a:r>
              <a:rPr lang="en-US" sz="2400" i="1" dirty="0" err="1" smtClean="0">
                <a:solidFill>
                  <a:schemeClr val="bg1"/>
                </a:solidFill>
              </a:rPr>
              <a:t>Lascola</a:t>
            </a:r>
            <a:r>
              <a:rPr lang="en-US" sz="2400" i="1" dirty="0" smtClean="0">
                <a:solidFill>
                  <a:schemeClr val="bg1"/>
                </a:solidFill>
              </a:rPr>
              <a:t>, SOS300</a:t>
            </a:r>
            <a:endParaRPr lang="en-US" sz="2400" i="1" dirty="0">
              <a:solidFill>
                <a:schemeClr val="bg1"/>
              </a:solidFill>
            </a:endParaRPr>
          </a:p>
        </p:txBody>
      </p:sp>
    </p:spTree>
    <p:extLst>
      <p:ext uri="{BB962C8B-B14F-4D97-AF65-F5344CB8AC3E}">
        <p14:creationId xmlns:p14="http://schemas.microsoft.com/office/powerpoint/2010/main" xmlns="" val="2730175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99243" y="121024"/>
            <a:ext cx="5024623" cy="979644"/>
          </a:xfrm>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indent="0"/>
            <a:r>
              <a:rPr lang="en-US" sz="480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Ecology</a:t>
            </a:r>
          </a:p>
        </p:txBody>
      </p:sp>
      <p:sp>
        <p:nvSpPr>
          <p:cNvPr id="3" name="Content Placeholder 2"/>
          <p:cNvSpPr>
            <a:spLocks noGrp="1"/>
          </p:cNvSpPr>
          <p:nvPr>
            <p:ph idx="1"/>
          </p:nvPr>
        </p:nvSpPr>
        <p:spPr>
          <a:xfrm>
            <a:off x="4419600" y="1220512"/>
            <a:ext cx="4419600" cy="1519711"/>
          </a:xfrm>
        </p:spPr>
        <p:txBody>
          <a:bodyPr>
            <a:normAutofit fontScale="92500" lnSpcReduction="10000"/>
          </a:bodyPr>
          <a:lstStyle/>
          <a:p>
            <a:pPr marL="0" indent="0">
              <a:buNone/>
            </a:pPr>
            <a:r>
              <a:rPr lang="en-US" sz="2400" b="1" i="1" dirty="0" smtClean="0"/>
              <a:t>Environmental Consultants </a:t>
            </a:r>
          </a:p>
          <a:p>
            <a:pPr marL="0" indent="0">
              <a:buNone/>
            </a:pPr>
            <a:r>
              <a:rPr lang="en-US" sz="2400" b="1" i="1" dirty="0" smtClean="0"/>
              <a:t>Natural </a:t>
            </a:r>
            <a:r>
              <a:rPr lang="en-US" sz="2400" b="1" i="1" dirty="0"/>
              <a:t>Resource Managers </a:t>
            </a:r>
            <a:endParaRPr lang="en-US" sz="2400" b="1" i="1" dirty="0" smtClean="0"/>
          </a:p>
          <a:p>
            <a:pPr marL="0" indent="0">
              <a:buNone/>
            </a:pPr>
            <a:r>
              <a:rPr lang="en-US" sz="2400" b="1" i="1" dirty="0" smtClean="0"/>
              <a:t>Restoration Ecologists</a:t>
            </a:r>
            <a:endParaRPr lang="en-US" sz="2400" dirty="0"/>
          </a:p>
        </p:txBody>
      </p:sp>
      <p:pic>
        <p:nvPicPr>
          <p:cNvPr id="4" name="Picture 3"/>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412376" y="3429000"/>
            <a:ext cx="3553342" cy="2608673"/>
          </a:xfrm>
          <a:prstGeom prst="rect">
            <a:avLst/>
          </a:prstGeom>
          <a:ln>
            <a:noFill/>
          </a:ln>
          <a:effectLst>
            <a:softEdge rad="112500"/>
          </a:effectLst>
        </p:spPr>
      </p:pic>
      <p:sp>
        <p:nvSpPr>
          <p:cNvPr id="5" name="TextBox 4"/>
          <p:cNvSpPr txBox="1"/>
          <p:nvPr/>
        </p:nvSpPr>
        <p:spPr>
          <a:xfrm>
            <a:off x="838200" y="6246911"/>
            <a:ext cx="3200400" cy="307777"/>
          </a:xfrm>
          <a:prstGeom prst="rect">
            <a:avLst/>
          </a:prstGeom>
          <a:noFill/>
        </p:spPr>
        <p:txBody>
          <a:bodyPr wrap="square" rtlCol="0">
            <a:spAutoFit/>
          </a:bodyPr>
          <a:lstStyle/>
          <a:p>
            <a:r>
              <a:rPr lang="en-US" sz="1400" i="1" dirty="0" smtClean="0">
                <a:solidFill>
                  <a:srgbClr val="1A7FA0"/>
                </a:solidFill>
              </a:rPr>
              <a:t>Photo credit: post-journal.com</a:t>
            </a:r>
            <a:endParaRPr lang="en-US" sz="1400" i="1" dirty="0">
              <a:solidFill>
                <a:srgbClr val="1A7FA0"/>
              </a:solidFill>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381000" y="247650"/>
            <a:ext cx="3518243" cy="2343150"/>
          </a:xfrm>
          <a:prstGeom prst="rect">
            <a:avLst/>
          </a:prstGeom>
          <a:ln>
            <a:noFill/>
          </a:ln>
          <a:effectLst>
            <a:softEdge rad="112500"/>
          </a:effectLst>
        </p:spPr>
      </p:pic>
      <p:sp>
        <p:nvSpPr>
          <p:cNvPr id="7" name="Rectangle 6"/>
          <p:cNvSpPr/>
          <p:nvPr/>
        </p:nvSpPr>
        <p:spPr>
          <a:xfrm>
            <a:off x="649635" y="2740223"/>
            <a:ext cx="2871299" cy="307777"/>
          </a:xfrm>
          <a:prstGeom prst="rect">
            <a:avLst/>
          </a:prstGeom>
        </p:spPr>
        <p:txBody>
          <a:bodyPr wrap="none">
            <a:spAutoFit/>
          </a:bodyPr>
          <a:lstStyle/>
          <a:p>
            <a:r>
              <a:rPr lang="en-US" sz="1400" i="1" dirty="0">
                <a:solidFill>
                  <a:srgbClr val="1A7FA0"/>
                </a:solidFill>
              </a:rPr>
              <a:t>Photo credit: </a:t>
            </a:r>
            <a:r>
              <a:rPr lang="en-US" sz="1400" i="1" dirty="0" smtClean="0">
                <a:solidFill>
                  <a:srgbClr val="1A7FA0"/>
                </a:solidFill>
              </a:rPr>
              <a:t>National Geographic</a:t>
            </a:r>
            <a:endParaRPr lang="en-US" sz="1400" i="1" dirty="0">
              <a:solidFill>
                <a:srgbClr val="1A7FA0"/>
              </a:solidFill>
            </a:endParaRPr>
          </a:p>
        </p:txBody>
      </p:sp>
      <p:pic>
        <p:nvPicPr>
          <p:cNvPr id="8" name="Picture 7"/>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4546362" y="2819400"/>
            <a:ext cx="4369037" cy="3276778"/>
          </a:xfrm>
          <a:prstGeom prst="rect">
            <a:avLst/>
          </a:prstGeom>
          <a:ln>
            <a:noFill/>
          </a:ln>
          <a:effectLst>
            <a:softEdge rad="112500"/>
          </a:effectLst>
        </p:spPr>
      </p:pic>
      <p:sp>
        <p:nvSpPr>
          <p:cNvPr id="9" name="TextBox 8"/>
          <p:cNvSpPr txBox="1"/>
          <p:nvPr/>
        </p:nvSpPr>
        <p:spPr>
          <a:xfrm>
            <a:off x="5715000" y="6321623"/>
            <a:ext cx="2133600" cy="307777"/>
          </a:xfrm>
          <a:prstGeom prst="rect">
            <a:avLst/>
          </a:prstGeom>
          <a:noFill/>
        </p:spPr>
        <p:txBody>
          <a:bodyPr wrap="square" rtlCol="0">
            <a:spAutoFit/>
          </a:bodyPr>
          <a:lstStyle/>
          <a:p>
            <a:r>
              <a:rPr lang="en-US" sz="1400" i="1" dirty="0" smtClean="0">
                <a:solidFill>
                  <a:srgbClr val="1A7FA0"/>
                </a:solidFill>
              </a:rPr>
              <a:t>Photo credit: Harter Fell</a:t>
            </a:r>
            <a:endParaRPr lang="en-US" sz="1400" i="1" dirty="0">
              <a:solidFill>
                <a:srgbClr val="1A7FA0"/>
              </a:solidFill>
            </a:endParaRPr>
          </a:p>
        </p:txBody>
      </p:sp>
    </p:spTree>
    <p:extLst>
      <p:ext uri="{BB962C8B-B14F-4D97-AF65-F5344CB8AC3E}">
        <p14:creationId xmlns:p14="http://schemas.microsoft.com/office/powerpoint/2010/main" xmlns="" val="198176205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86200" y="274638"/>
            <a:ext cx="4800600" cy="1630362"/>
          </a:xfrm>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indent="0"/>
            <a:r>
              <a:rPr lang="en-US" sz="4800"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Chemical </a:t>
            </a:r>
            <a:r>
              <a:rPr lang="en-US" sz="480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Engineering</a:t>
            </a:r>
          </a:p>
        </p:txBody>
      </p:sp>
      <p:sp>
        <p:nvSpPr>
          <p:cNvPr id="3" name="Content Placeholder 2"/>
          <p:cNvSpPr>
            <a:spLocks noGrp="1"/>
          </p:cNvSpPr>
          <p:nvPr>
            <p:ph idx="1"/>
          </p:nvPr>
        </p:nvSpPr>
        <p:spPr>
          <a:xfrm>
            <a:off x="304800" y="533400"/>
            <a:ext cx="3962400" cy="5388836"/>
          </a:xfrm>
        </p:spPr>
        <p:txBody>
          <a:bodyPr>
            <a:normAutofit fontScale="92500"/>
          </a:bodyPr>
          <a:lstStyle/>
          <a:p>
            <a:pPr marL="0" indent="0">
              <a:buNone/>
            </a:pPr>
            <a:r>
              <a:rPr lang="en-US" sz="2400" b="1" dirty="0" smtClean="0"/>
              <a:t>Green chemical </a:t>
            </a:r>
            <a:r>
              <a:rPr lang="en-US" sz="2400" b="1" dirty="0"/>
              <a:t>engineers </a:t>
            </a:r>
            <a:r>
              <a:rPr lang="en-US" sz="2400" b="1" dirty="0" smtClean="0"/>
              <a:t/>
            </a:r>
            <a:br>
              <a:rPr lang="en-US" sz="2400" b="1" dirty="0" smtClean="0"/>
            </a:br>
            <a:r>
              <a:rPr lang="en-US" sz="2400" b="1" dirty="0" smtClean="0"/>
              <a:t>design chemical </a:t>
            </a:r>
            <a:r>
              <a:rPr lang="en-US" sz="2400" b="1" dirty="0"/>
              <a:t>products </a:t>
            </a:r>
            <a:r>
              <a:rPr lang="en-US" sz="2400" b="1" dirty="0" smtClean="0"/>
              <a:t/>
            </a:r>
            <a:br>
              <a:rPr lang="en-US" sz="2400" b="1" dirty="0" smtClean="0"/>
            </a:br>
            <a:r>
              <a:rPr lang="en-US" sz="2400" b="1" dirty="0" smtClean="0"/>
              <a:t>and </a:t>
            </a:r>
            <a:r>
              <a:rPr lang="en-US" sz="2400" b="1" dirty="0"/>
              <a:t>processes that reduce </a:t>
            </a:r>
            <a:r>
              <a:rPr lang="en-US" sz="2400" b="1" dirty="0" smtClean="0"/>
              <a:t/>
            </a:r>
            <a:br>
              <a:rPr lang="en-US" sz="2400" b="1" dirty="0" smtClean="0"/>
            </a:br>
            <a:r>
              <a:rPr lang="en-US" sz="2400" b="1" dirty="0" smtClean="0"/>
              <a:t>or eliminate hazardous substances</a:t>
            </a:r>
          </a:p>
          <a:p>
            <a:pPr marL="0" indent="0">
              <a:buNone/>
            </a:pPr>
            <a:r>
              <a:rPr lang="en-US" sz="2400" b="1" dirty="0" smtClean="0"/>
              <a:t>formulators of green (safer) household products </a:t>
            </a:r>
            <a:r>
              <a:rPr lang="en-US" sz="2400" b="1" dirty="0"/>
              <a:t>and </a:t>
            </a:r>
            <a:r>
              <a:rPr lang="en-US" sz="2400" b="1" dirty="0" smtClean="0"/>
              <a:t>cosmetics </a:t>
            </a:r>
            <a:r>
              <a:rPr lang="en-US" sz="2400" b="1" dirty="0"/>
              <a:t>designers of </a:t>
            </a:r>
            <a:r>
              <a:rPr lang="en-US" sz="2400" b="1" dirty="0" smtClean="0"/>
              <a:t>building materials </a:t>
            </a:r>
            <a:r>
              <a:rPr lang="en-US" sz="2400" b="1" dirty="0"/>
              <a:t>and energy efficient </a:t>
            </a:r>
            <a:r>
              <a:rPr lang="en-US" sz="2400" b="1" dirty="0" smtClean="0"/>
              <a:t>devices</a:t>
            </a:r>
            <a:endParaRPr lang="en-US" sz="2400" b="1" dirty="0"/>
          </a:p>
          <a:p>
            <a:pPr marL="0" indent="0">
              <a:buNone/>
            </a:pPr>
            <a:r>
              <a:rPr lang="en-US" sz="2400" b="1" dirty="0" smtClean="0"/>
              <a:t>developers of </a:t>
            </a:r>
            <a:r>
              <a:rPr lang="en-US" sz="2400" b="1" dirty="0"/>
              <a:t>new </a:t>
            </a:r>
            <a:r>
              <a:rPr lang="en-US" sz="2400" b="1" dirty="0" smtClean="0"/>
              <a:t>pharmaceuticals</a:t>
            </a:r>
            <a:endParaRPr lang="en-US" sz="2400" b="1" dirty="0"/>
          </a:p>
          <a:p>
            <a:pPr marL="0" indent="0">
              <a:buNone/>
            </a:pPr>
            <a:r>
              <a:rPr lang="en-US" sz="2400" b="1" dirty="0" smtClean="0"/>
              <a:t>chemistry teachers</a:t>
            </a:r>
            <a:endParaRPr lang="en-US" sz="2400" b="1" dirty="0"/>
          </a:p>
        </p:txBody>
      </p:sp>
      <p:pic>
        <p:nvPicPr>
          <p:cNvPr id="4" name="Picture 3"/>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4201483" y="2362200"/>
            <a:ext cx="4719536" cy="3124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TextBox 4"/>
          <p:cNvSpPr txBox="1"/>
          <p:nvPr/>
        </p:nvSpPr>
        <p:spPr>
          <a:xfrm>
            <a:off x="5486400" y="6324600"/>
            <a:ext cx="2590800" cy="307777"/>
          </a:xfrm>
          <a:prstGeom prst="rect">
            <a:avLst/>
          </a:prstGeom>
          <a:noFill/>
        </p:spPr>
        <p:txBody>
          <a:bodyPr wrap="square" rtlCol="0">
            <a:spAutoFit/>
          </a:bodyPr>
          <a:lstStyle/>
          <a:p>
            <a:r>
              <a:rPr lang="en-US" sz="1400" i="1" dirty="0" smtClean="0">
                <a:solidFill>
                  <a:srgbClr val="1A7FA0"/>
                </a:solidFill>
              </a:rPr>
              <a:t>Photo credit: gocollege.com</a:t>
            </a:r>
            <a:endParaRPr lang="en-US" sz="1400" i="1" dirty="0">
              <a:solidFill>
                <a:srgbClr val="1A7FA0"/>
              </a:solidFill>
            </a:endParaRPr>
          </a:p>
        </p:txBody>
      </p:sp>
    </p:spTree>
    <p:extLst>
      <p:ext uri="{BB962C8B-B14F-4D97-AF65-F5344CB8AC3E}">
        <p14:creationId xmlns:p14="http://schemas.microsoft.com/office/powerpoint/2010/main" xmlns="" val="40423796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80546" y="121024"/>
            <a:ext cx="4343320" cy="979644"/>
          </a:xfrm>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4800"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Psychology</a:t>
            </a:r>
            <a:endParaRPr lang="en-US" sz="480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3" name="Content Placeholder 2"/>
          <p:cNvSpPr>
            <a:spLocks noGrp="1"/>
          </p:cNvSpPr>
          <p:nvPr>
            <p:ph idx="1"/>
          </p:nvPr>
        </p:nvSpPr>
        <p:spPr>
          <a:xfrm>
            <a:off x="228600" y="152400"/>
            <a:ext cx="4419600" cy="5923660"/>
          </a:xfrm>
        </p:spPr>
        <p:txBody>
          <a:bodyPr>
            <a:normAutofit fontScale="92500" lnSpcReduction="10000"/>
          </a:bodyPr>
          <a:lstStyle/>
          <a:p>
            <a:pPr marL="0" indent="0">
              <a:buNone/>
            </a:pPr>
            <a:r>
              <a:rPr lang="en-US" sz="2400" dirty="0" smtClean="0"/>
              <a:t>understanding </a:t>
            </a:r>
            <a:br>
              <a:rPr lang="en-US" sz="2400" dirty="0" smtClean="0"/>
            </a:br>
            <a:r>
              <a:rPr lang="en-US" sz="2400" b="1" dirty="0" smtClean="0"/>
              <a:t>environmental </a:t>
            </a:r>
            <a:r>
              <a:rPr lang="en-US" sz="2400" b="1" dirty="0"/>
              <a:t>beliefs, </a:t>
            </a:r>
            <a:r>
              <a:rPr lang="en-US" sz="2400" b="1" dirty="0" smtClean="0"/>
              <a:t>attitudes and values</a:t>
            </a:r>
            <a:r>
              <a:rPr lang="en-US" sz="2400" dirty="0"/>
              <a:t/>
            </a:r>
            <a:br>
              <a:rPr lang="en-US" sz="2400" dirty="0"/>
            </a:br>
            <a:r>
              <a:rPr lang="en-US" sz="2400" b="1" dirty="0"/>
              <a:t>the psychology of risk appraisal and </a:t>
            </a:r>
            <a:r>
              <a:rPr lang="en-US" sz="2400" b="1" dirty="0" smtClean="0"/>
              <a:t>communication</a:t>
            </a:r>
          </a:p>
          <a:p>
            <a:pPr marL="0" indent="0">
              <a:buNone/>
            </a:pPr>
            <a:r>
              <a:rPr lang="en-US" sz="2400" b="1" dirty="0" smtClean="0"/>
              <a:t>human </a:t>
            </a:r>
            <a:r>
              <a:rPr lang="en-US" sz="2400" b="1" dirty="0"/>
              <a:t>relations with </a:t>
            </a:r>
            <a:r>
              <a:rPr lang="en-US" sz="2400" b="1" dirty="0" smtClean="0"/>
              <a:t/>
            </a:r>
            <a:br>
              <a:rPr lang="en-US" sz="2400" b="1" dirty="0" smtClean="0"/>
            </a:br>
            <a:r>
              <a:rPr lang="en-US" sz="2400" b="1" dirty="0" smtClean="0"/>
              <a:t>other </a:t>
            </a:r>
            <a:r>
              <a:rPr lang="en-US" sz="2400" b="1" dirty="0"/>
              <a:t>species</a:t>
            </a:r>
          </a:p>
          <a:p>
            <a:pPr marL="0" indent="0">
              <a:buNone/>
            </a:pPr>
            <a:r>
              <a:rPr lang="en-US" sz="2400" b="1" dirty="0" smtClean="0"/>
              <a:t>quantifying psychological benefits people </a:t>
            </a:r>
            <a:r>
              <a:rPr lang="en-US" sz="2400" b="1" dirty="0"/>
              <a:t>receive </a:t>
            </a:r>
            <a:r>
              <a:rPr lang="en-US" sz="2400" b="1" dirty="0" smtClean="0"/>
              <a:t/>
            </a:r>
            <a:br>
              <a:rPr lang="en-US" sz="2400" b="1" dirty="0" smtClean="0"/>
            </a:br>
            <a:r>
              <a:rPr lang="en-US" sz="2400" b="1" dirty="0" smtClean="0"/>
              <a:t>from </a:t>
            </a:r>
            <a:r>
              <a:rPr lang="en-US" sz="2400" b="1" dirty="0"/>
              <a:t>green- and </a:t>
            </a:r>
            <a:r>
              <a:rPr lang="en-US" sz="2400" b="1" dirty="0" smtClean="0"/>
              <a:t>open-space</a:t>
            </a:r>
            <a:br>
              <a:rPr lang="en-US" sz="2400" b="1" dirty="0" smtClean="0"/>
            </a:br>
            <a:r>
              <a:rPr lang="en-US" sz="2400" b="1" dirty="0" smtClean="0"/>
              <a:t>natural </a:t>
            </a:r>
            <a:r>
              <a:rPr lang="en-US" sz="2400" b="1" dirty="0"/>
              <a:t>disaster preparedness and </a:t>
            </a:r>
            <a:r>
              <a:rPr lang="en-US" sz="2400" b="1" dirty="0" smtClean="0"/>
              <a:t>resilience</a:t>
            </a:r>
          </a:p>
          <a:p>
            <a:pPr marL="0" indent="0">
              <a:buNone/>
            </a:pPr>
            <a:r>
              <a:rPr lang="en-US" sz="2400" b="1" dirty="0" smtClean="0"/>
              <a:t>social marketing</a:t>
            </a:r>
            <a:endParaRPr lang="en-US" sz="2400" dirty="0"/>
          </a:p>
          <a:p>
            <a:pPr marL="0" indent="0">
              <a:buNone/>
            </a:pPr>
            <a:r>
              <a:rPr lang="en-US" sz="2400" b="1" dirty="0" smtClean="0"/>
              <a:t>assessing </a:t>
            </a:r>
            <a:r>
              <a:rPr lang="en-US" sz="2400" b="1" dirty="0"/>
              <a:t>the value of "ecological services</a:t>
            </a:r>
            <a:r>
              <a:rPr lang="en-US" sz="2400" b="1" dirty="0" smtClean="0"/>
              <a:t>"</a:t>
            </a:r>
            <a:endParaRPr lang="en-US" sz="2400" dirty="0"/>
          </a:p>
        </p:txBody>
      </p:sp>
      <p:pic>
        <p:nvPicPr>
          <p:cNvPr id="4" name="Picture 3"/>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6248400" y="1295400"/>
            <a:ext cx="2711071" cy="1843927"/>
          </a:xfrm>
          <a:prstGeom prst="rect">
            <a:avLst/>
          </a:prstGeom>
        </p:spPr>
      </p:pic>
      <p:sp>
        <p:nvSpPr>
          <p:cNvPr id="5" name="TextBox 4"/>
          <p:cNvSpPr txBox="1"/>
          <p:nvPr/>
        </p:nvSpPr>
        <p:spPr>
          <a:xfrm>
            <a:off x="6786282" y="3213895"/>
            <a:ext cx="1976718" cy="307777"/>
          </a:xfrm>
          <a:prstGeom prst="rect">
            <a:avLst/>
          </a:prstGeom>
          <a:noFill/>
        </p:spPr>
        <p:txBody>
          <a:bodyPr wrap="square" rtlCol="0">
            <a:spAutoFit/>
          </a:bodyPr>
          <a:lstStyle/>
          <a:p>
            <a:r>
              <a:rPr lang="en-US" sz="1400" i="1" dirty="0" smtClean="0">
                <a:solidFill>
                  <a:srgbClr val="1A7FA0"/>
                </a:solidFill>
              </a:rPr>
              <a:t>Image credit: ufi.org</a:t>
            </a:r>
            <a:endParaRPr lang="en-US" sz="1400" i="1" dirty="0">
              <a:solidFill>
                <a:srgbClr val="1A7FA0"/>
              </a:solidFill>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4724400" y="3621340"/>
            <a:ext cx="4191000" cy="277946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TextBox 6"/>
          <p:cNvSpPr txBox="1"/>
          <p:nvPr/>
        </p:nvSpPr>
        <p:spPr>
          <a:xfrm>
            <a:off x="4953000" y="6409765"/>
            <a:ext cx="3429560" cy="307777"/>
          </a:xfrm>
          <a:prstGeom prst="rect">
            <a:avLst/>
          </a:prstGeom>
          <a:noFill/>
        </p:spPr>
        <p:txBody>
          <a:bodyPr wrap="square" rtlCol="0">
            <a:spAutoFit/>
          </a:bodyPr>
          <a:lstStyle/>
          <a:p>
            <a:r>
              <a:rPr lang="en-US" sz="1400" i="1" dirty="0" smtClean="0">
                <a:solidFill>
                  <a:srgbClr val="1A7FA0"/>
                </a:solidFill>
              </a:rPr>
              <a:t>Photo credit: theinformedtenant.com</a:t>
            </a:r>
            <a:endParaRPr lang="en-US" sz="1400" i="1" dirty="0">
              <a:solidFill>
                <a:srgbClr val="1A7FA0"/>
              </a:solidFill>
            </a:endParaRPr>
          </a:p>
        </p:txBody>
      </p:sp>
    </p:spTree>
    <p:extLst>
      <p:ext uri="{BB962C8B-B14F-4D97-AF65-F5344CB8AC3E}">
        <p14:creationId xmlns:p14="http://schemas.microsoft.com/office/powerpoint/2010/main" xmlns="" val="365050884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39730" y="84034"/>
            <a:ext cx="3775105" cy="1143000"/>
          </a:xfrm>
        </p:spPr>
        <p:txBody>
          <a:bodyP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4800"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Biology</a:t>
            </a:r>
            <a:endParaRPr lang="en-US" sz="480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3" name="Content Placeholder 2"/>
          <p:cNvSpPr>
            <a:spLocks noGrp="1"/>
          </p:cNvSpPr>
          <p:nvPr>
            <p:ph idx="1"/>
          </p:nvPr>
        </p:nvSpPr>
        <p:spPr>
          <a:xfrm>
            <a:off x="152400" y="228600"/>
            <a:ext cx="6019800" cy="6096000"/>
          </a:xfrm>
        </p:spPr>
        <p:txBody>
          <a:bodyPr>
            <a:normAutofit fontScale="92500" lnSpcReduction="20000"/>
          </a:bodyPr>
          <a:lstStyle/>
          <a:p>
            <a:pPr marL="0" indent="0">
              <a:buNone/>
            </a:pPr>
            <a:r>
              <a:rPr lang="en-US" sz="2400" dirty="0" smtClean="0"/>
              <a:t>From </a:t>
            </a:r>
            <a:r>
              <a:rPr lang="en-US" sz="2400" dirty="0"/>
              <a:t>developing </a:t>
            </a:r>
            <a:r>
              <a:rPr lang="en-US" sz="2400" dirty="0" smtClean="0"/>
              <a:t>new vaccines </a:t>
            </a:r>
            <a:br>
              <a:rPr lang="en-US" sz="2400" dirty="0" smtClean="0"/>
            </a:br>
            <a:r>
              <a:rPr lang="en-US" sz="2400" dirty="0" smtClean="0"/>
              <a:t>for tropical diseases </a:t>
            </a:r>
            <a:r>
              <a:rPr lang="en-US" sz="2400" dirty="0"/>
              <a:t>to finding </a:t>
            </a:r>
            <a:r>
              <a:rPr lang="en-US" sz="2400" dirty="0" smtClean="0"/>
              <a:t/>
            </a:r>
            <a:br>
              <a:rPr lang="en-US" sz="2400" dirty="0" smtClean="0"/>
            </a:br>
            <a:r>
              <a:rPr lang="en-US" sz="2400" dirty="0" smtClean="0"/>
              <a:t>ways </a:t>
            </a:r>
            <a:r>
              <a:rPr lang="en-US" sz="2400" dirty="0"/>
              <a:t>to increase </a:t>
            </a:r>
            <a:r>
              <a:rPr lang="en-US" sz="2400" dirty="0" smtClean="0"/>
              <a:t>agricultural yields</a:t>
            </a:r>
            <a:r>
              <a:rPr lang="en-US" sz="2400" dirty="0"/>
              <a:t>, </a:t>
            </a:r>
            <a:r>
              <a:rPr lang="en-US" sz="2400" dirty="0" smtClean="0"/>
              <a:t/>
            </a:r>
            <a:br>
              <a:rPr lang="en-US" sz="2400" dirty="0" smtClean="0"/>
            </a:br>
            <a:r>
              <a:rPr lang="en-US" sz="2400" b="1" dirty="0" smtClean="0"/>
              <a:t>biologists </a:t>
            </a:r>
            <a:r>
              <a:rPr lang="en-US" sz="2400" b="1" dirty="0"/>
              <a:t>are at the forefront of </a:t>
            </a:r>
            <a:r>
              <a:rPr lang="en-US" sz="2400" b="1" dirty="0" smtClean="0"/>
              <a:t/>
            </a:r>
            <a:br>
              <a:rPr lang="en-US" sz="2400" b="1" dirty="0" smtClean="0"/>
            </a:br>
            <a:r>
              <a:rPr lang="en-US" sz="2400" b="1" dirty="0" smtClean="0"/>
              <a:t>fighting illness </a:t>
            </a:r>
            <a:r>
              <a:rPr lang="en-US" sz="2400" b="1" dirty="0"/>
              <a:t>and </a:t>
            </a:r>
            <a:r>
              <a:rPr lang="en-US" sz="2400" b="1" dirty="0" smtClean="0"/>
              <a:t>malnutrition</a:t>
            </a:r>
          </a:p>
          <a:p>
            <a:pPr marL="0" indent="0">
              <a:buNone/>
            </a:pPr>
            <a:endParaRPr lang="en-US" sz="2400" b="1" dirty="0" smtClean="0"/>
          </a:p>
          <a:p>
            <a:pPr marL="0" indent="0">
              <a:buNone/>
            </a:pPr>
            <a:r>
              <a:rPr lang="en-US" sz="2400" b="1" i="1" dirty="0" smtClean="0"/>
              <a:t>Park Rangers </a:t>
            </a:r>
          </a:p>
          <a:p>
            <a:pPr marL="0" indent="0">
              <a:buNone/>
            </a:pPr>
            <a:r>
              <a:rPr lang="en-US" sz="2400" b="1" i="1" dirty="0" smtClean="0"/>
              <a:t>Zoo Biologists </a:t>
            </a:r>
          </a:p>
          <a:p>
            <a:pPr marL="0" indent="0">
              <a:buNone/>
            </a:pPr>
            <a:r>
              <a:rPr lang="en-US" sz="2400" b="1" i="1" dirty="0" smtClean="0"/>
              <a:t>Management And </a:t>
            </a:r>
            <a:br>
              <a:rPr lang="en-US" sz="2400" b="1" i="1" dirty="0" smtClean="0"/>
            </a:br>
            <a:r>
              <a:rPr lang="en-US" sz="2400" b="1" i="1" dirty="0" smtClean="0"/>
              <a:t>Conservation Biologists </a:t>
            </a:r>
            <a:br>
              <a:rPr lang="en-US" sz="2400" b="1" i="1" dirty="0" smtClean="0"/>
            </a:br>
            <a:r>
              <a:rPr lang="en-US" sz="2400" b="1" i="1" dirty="0" smtClean="0"/>
              <a:t>Science Advisors</a:t>
            </a:r>
            <a:r>
              <a:rPr lang="en-US" sz="2400" i="1" dirty="0" smtClean="0"/>
              <a:t> </a:t>
            </a:r>
          </a:p>
          <a:p>
            <a:pPr marL="0" indent="0">
              <a:buNone/>
            </a:pPr>
            <a:r>
              <a:rPr lang="en-US" sz="2400" i="1" dirty="0" smtClean="0"/>
              <a:t/>
            </a:r>
            <a:br>
              <a:rPr lang="en-US" sz="2400" i="1" dirty="0" smtClean="0"/>
            </a:br>
            <a:r>
              <a:rPr lang="en-US" sz="2400" dirty="0" smtClean="0"/>
              <a:t>Trained professionals study and address the </a:t>
            </a:r>
            <a:r>
              <a:rPr lang="en-US" sz="2400" b="1" i="1" dirty="0" smtClean="0"/>
              <a:t>economic impacts </a:t>
            </a:r>
            <a:r>
              <a:rPr lang="en-US" sz="2400" b="1" i="1" dirty="0"/>
              <a:t>of biological issues</a:t>
            </a:r>
            <a:r>
              <a:rPr lang="en-US" sz="2400" b="1" dirty="0"/>
              <a:t>, </a:t>
            </a:r>
            <a:r>
              <a:rPr lang="en-US" sz="2400" dirty="0"/>
              <a:t>such as </a:t>
            </a:r>
            <a:r>
              <a:rPr lang="en-US" sz="2400" dirty="0" smtClean="0"/>
              <a:t>species extinctions</a:t>
            </a:r>
            <a:r>
              <a:rPr lang="en-US" sz="2400" dirty="0"/>
              <a:t>, forest protection, and </a:t>
            </a:r>
            <a:r>
              <a:rPr lang="en-US" sz="2400" dirty="0" smtClean="0"/>
              <a:t>environmental pollution</a:t>
            </a:r>
            <a:r>
              <a:rPr lang="en-US" sz="2400" dirty="0"/>
              <a:t>.</a:t>
            </a:r>
          </a:p>
        </p:txBody>
      </p:sp>
      <p:pic>
        <p:nvPicPr>
          <p:cNvPr id="4" name="Picture 3"/>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3962401" y="2489777"/>
            <a:ext cx="2514600" cy="1666875"/>
          </a:xfrm>
          <a:prstGeom prst="rect">
            <a:avLst/>
          </a:prstGeom>
          <a:ln>
            <a:noFill/>
          </a:ln>
          <a:effectLst>
            <a:softEdge rad="112500"/>
          </a:effectLst>
        </p:spPr>
      </p:pic>
      <p:sp>
        <p:nvSpPr>
          <p:cNvPr id="5" name="TextBox 4"/>
          <p:cNvSpPr txBox="1"/>
          <p:nvPr/>
        </p:nvSpPr>
        <p:spPr>
          <a:xfrm>
            <a:off x="4191000" y="4188023"/>
            <a:ext cx="2133600" cy="307777"/>
          </a:xfrm>
          <a:prstGeom prst="rect">
            <a:avLst/>
          </a:prstGeom>
          <a:noFill/>
        </p:spPr>
        <p:txBody>
          <a:bodyPr wrap="square" rtlCol="0">
            <a:spAutoFit/>
          </a:bodyPr>
          <a:lstStyle/>
          <a:p>
            <a:r>
              <a:rPr lang="en-US" sz="1400" i="1" dirty="0" smtClean="0">
                <a:solidFill>
                  <a:srgbClr val="1A7FA0"/>
                </a:solidFill>
              </a:rPr>
              <a:t>Photo credit: buzzle.com</a:t>
            </a:r>
            <a:endParaRPr lang="en-US" sz="1400" i="1" dirty="0">
              <a:solidFill>
                <a:srgbClr val="1A7FA0"/>
              </a:solidFill>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7086600" y="762000"/>
            <a:ext cx="1842149" cy="2743200"/>
          </a:xfrm>
          <a:prstGeom prst="rect">
            <a:avLst/>
          </a:prstGeom>
          <a:ln>
            <a:noFill/>
          </a:ln>
          <a:effectLst>
            <a:softEdge rad="112500"/>
          </a:effectLst>
        </p:spPr>
      </p:pic>
      <p:sp>
        <p:nvSpPr>
          <p:cNvPr id="7" name="TextBox 6"/>
          <p:cNvSpPr txBox="1"/>
          <p:nvPr/>
        </p:nvSpPr>
        <p:spPr>
          <a:xfrm>
            <a:off x="6782860" y="3505200"/>
            <a:ext cx="2284940" cy="307777"/>
          </a:xfrm>
          <a:prstGeom prst="rect">
            <a:avLst/>
          </a:prstGeom>
          <a:noFill/>
        </p:spPr>
        <p:txBody>
          <a:bodyPr wrap="square" rtlCol="0">
            <a:spAutoFit/>
          </a:bodyPr>
          <a:lstStyle/>
          <a:p>
            <a:r>
              <a:rPr lang="en-US" sz="1400" i="1" dirty="0" smtClean="0">
                <a:solidFill>
                  <a:srgbClr val="1A7FA0"/>
                </a:solidFill>
              </a:rPr>
              <a:t>Photo credit: newspaper.li</a:t>
            </a:r>
            <a:endParaRPr lang="en-US" sz="1400" i="1" dirty="0">
              <a:solidFill>
                <a:srgbClr val="1A7FA0"/>
              </a:solidFill>
            </a:endParaRPr>
          </a:p>
        </p:txBody>
      </p:sp>
      <p:pic>
        <p:nvPicPr>
          <p:cNvPr id="8" name="Picture 7"/>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6587476" y="3973430"/>
            <a:ext cx="2404124" cy="2351170"/>
          </a:xfrm>
          <a:prstGeom prst="rect">
            <a:avLst/>
          </a:prstGeom>
        </p:spPr>
      </p:pic>
      <p:sp>
        <p:nvSpPr>
          <p:cNvPr id="9" name="Rectangle 8"/>
          <p:cNvSpPr/>
          <p:nvPr/>
        </p:nvSpPr>
        <p:spPr>
          <a:xfrm>
            <a:off x="6638071" y="6397823"/>
            <a:ext cx="2353529" cy="307777"/>
          </a:xfrm>
          <a:prstGeom prst="rect">
            <a:avLst/>
          </a:prstGeom>
        </p:spPr>
        <p:txBody>
          <a:bodyPr wrap="none">
            <a:spAutoFit/>
          </a:bodyPr>
          <a:lstStyle/>
          <a:p>
            <a:r>
              <a:rPr lang="en-US" sz="1400" i="1" dirty="0">
                <a:solidFill>
                  <a:srgbClr val="1A7FA0"/>
                </a:solidFill>
              </a:rPr>
              <a:t>Photo credit: </a:t>
            </a:r>
            <a:r>
              <a:rPr lang="en-US" sz="1400" i="1" dirty="0" smtClean="0">
                <a:solidFill>
                  <a:srgbClr val="1A7FA0"/>
                </a:solidFill>
              </a:rPr>
              <a:t>modcloth.com</a:t>
            </a:r>
            <a:endParaRPr lang="en-US" sz="1400" i="1" dirty="0">
              <a:solidFill>
                <a:srgbClr val="1A7FA0"/>
              </a:solidFill>
            </a:endParaRPr>
          </a:p>
        </p:txBody>
      </p:sp>
    </p:spTree>
    <p:extLst>
      <p:ext uri="{BB962C8B-B14F-4D97-AF65-F5344CB8AC3E}">
        <p14:creationId xmlns:p14="http://schemas.microsoft.com/office/powerpoint/2010/main" xmlns="" val="12418601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55050" y="121024"/>
            <a:ext cx="5368816" cy="979644"/>
          </a:xfrm>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4800"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Geosciences</a:t>
            </a:r>
            <a:endParaRPr lang="en-US" sz="480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3" name="Content Placeholder 2"/>
          <p:cNvSpPr>
            <a:spLocks noGrp="1"/>
          </p:cNvSpPr>
          <p:nvPr>
            <p:ph idx="1"/>
          </p:nvPr>
        </p:nvSpPr>
        <p:spPr>
          <a:xfrm>
            <a:off x="304800" y="533400"/>
            <a:ext cx="4267200" cy="1752600"/>
          </a:xfrm>
        </p:spPr>
        <p:txBody>
          <a:bodyPr/>
          <a:lstStyle/>
          <a:p>
            <a:pPr marL="0" indent="0">
              <a:buNone/>
            </a:pPr>
            <a:r>
              <a:rPr lang="en-US" sz="2400" b="1" i="1" dirty="0" smtClean="0"/>
              <a:t>Atmospheric Scientists </a:t>
            </a:r>
          </a:p>
          <a:p>
            <a:pPr marL="0" indent="0">
              <a:buNone/>
            </a:pPr>
            <a:r>
              <a:rPr lang="en-US" sz="2400" b="1" i="1" dirty="0" smtClean="0"/>
              <a:t>Economic Geologists </a:t>
            </a:r>
          </a:p>
          <a:p>
            <a:pPr marL="0" indent="0">
              <a:buNone/>
            </a:pPr>
            <a:r>
              <a:rPr lang="en-US" sz="2400" b="1" i="1" dirty="0" smtClean="0"/>
              <a:t>Environmental Geologists</a:t>
            </a:r>
            <a:endParaRPr lang="en-US" sz="2400" dirty="0"/>
          </a:p>
        </p:txBody>
      </p:sp>
      <p:pic>
        <p:nvPicPr>
          <p:cNvPr id="4" name="Picture 3"/>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3384135" y="2283039"/>
            <a:ext cx="5455064" cy="3668530"/>
          </a:xfrm>
          <a:prstGeom prst="rect">
            <a:avLst/>
          </a:prstGeom>
        </p:spPr>
      </p:pic>
    </p:spTree>
    <p:extLst>
      <p:ext uri="{BB962C8B-B14F-4D97-AF65-F5344CB8AC3E}">
        <p14:creationId xmlns:p14="http://schemas.microsoft.com/office/powerpoint/2010/main" xmlns="" val="48172555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9970" y="121024"/>
            <a:ext cx="5103896" cy="979644"/>
          </a:xfrm>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indent="0"/>
            <a:r>
              <a:rPr lang="en-US" sz="480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Engineering</a:t>
            </a:r>
          </a:p>
        </p:txBody>
      </p:sp>
      <p:sp>
        <p:nvSpPr>
          <p:cNvPr id="3" name="Content Placeholder 2"/>
          <p:cNvSpPr>
            <a:spLocks noGrp="1"/>
          </p:cNvSpPr>
          <p:nvPr>
            <p:ph idx="1"/>
          </p:nvPr>
        </p:nvSpPr>
        <p:spPr>
          <a:xfrm>
            <a:off x="304800" y="152400"/>
            <a:ext cx="3886200" cy="2514600"/>
          </a:xfrm>
        </p:spPr>
        <p:txBody>
          <a:bodyPr>
            <a:normAutofit fontScale="92500" lnSpcReduction="20000"/>
          </a:bodyPr>
          <a:lstStyle/>
          <a:p>
            <a:pPr marL="0" indent="0">
              <a:buNone/>
            </a:pPr>
            <a:r>
              <a:rPr lang="en-US" sz="2400" b="1" i="1" dirty="0" smtClean="0"/>
              <a:t>Civil Engineers </a:t>
            </a:r>
            <a:r>
              <a:rPr lang="en-US" sz="2400" dirty="0" smtClean="0"/>
              <a:t> </a:t>
            </a:r>
          </a:p>
          <a:p>
            <a:pPr marL="0" indent="0">
              <a:buNone/>
            </a:pPr>
            <a:r>
              <a:rPr lang="en-US" sz="2400" b="1" i="1" dirty="0" smtClean="0"/>
              <a:t>Mechanical Engineers </a:t>
            </a:r>
          </a:p>
          <a:p>
            <a:pPr marL="0" indent="0">
              <a:buNone/>
            </a:pPr>
            <a:r>
              <a:rPr lang="en-US" sz="2400" b="1" i="1" dirty="0" smtClean="0"/>
              <a:t>Electrical Engineers</a:t>
            </a:r>
            <a:r>
              <a:rPr lang="en-US" sz="2400" i="1" dirty="0" smtClean="0"/>
              <a:t> </a:t>
            </a:r>
          </a:p>
          <a:p>
            <a:pPr marL="0" indent="0">
              <a:buNone/>
            </a:pPr>
            <a:r>
              <a:rPr lang="en-US" sz="2400" b="1" i="1" dirty="0"/>
              <a:t>Computer Engineers</a:t>
            </a:r>
            <a:r>
              <a:rPr lang="en-US" sz="2400" i="1" dirty="0"/>
              <a:t> </a:t>
            </a:r>
            <a:endParaRPr lang="en-US" sz="2400" i="1" dirty="0" smtClean="0"/>
          </a:p>
          <a:p>
            <a:pPr marL="0" indent="0">
              <a:buNone/>
            </a:pPr>
            <a:r>
              <a:rPr lang="en-US" sz="2400" b="1" i="1" dirty="0" smtClean="0"/>
              <a:t>Biomedical Engineers</a:t>
            </a:r>
          </a:p>
        </p:txBody>
      </p:sp>
      <p:pic>
        <p:nvPicPr>
          <p:cNvPr id="4" name="Picture 3"/>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304800" y="2667000"/>
            <a:ext cx="4953401" cy="3505200"/>
          </a:xfrm>
          <a:prstGeom prst="rect">
            <a:avLst/>
          </a:prstGeom>
        </p:spPr>
      </p:pic>
      <p:sp>
        <p:nvSpPr>
          <p:cNvPr id="5" name="TextBox 4"/>
          <p:cNvSpPr txBox="1"/>
          <p:nvPr/>
        </p:nvSpPr>
        <p:spPr>
          <a:xfrm>
            <a:off x="1295400" y="6247368"/>
            <a:ext cx="2741456" cy="307777"/>
          </a:xfrm>
          <a:prstGeom prst="rect">
            <a:avLst/>
          </a:prstGeom>
          <a:noFill/>
        </p:spPr>
        <p:txBody>
          <a:bodyPr wrap="none" rtlCol="0">
            <a:spAutoFit/>
          </a:bodyPr>
          <a:lstStyle/>
          <a:p>
            <a:r>
              <a:rPr lang="en-US" sz="1400" i="1" dirty="0" smtClean="0">
                <a:solidFill>
                  <a:srgbClr val="1A7FA0"/>
                </a:solidFill>
              </a:rPr>
              <a:t>Image credit: asulightworks.com</a:t>
            </a:r>
            <a:endParaRPr lang="en-US" sz="1400" i="1" dirty="0">
              <a:solidFill>
                <a:srgbClr val="1A7FA0"/>
              </a:solidFill>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6308631" y="4002181"/>
            <a:ext cx="2143125" cy="2143125"/>
          </a:xfrm>
          <a:prstGeom prst="rect">
            <a:avLst/>
          </a:prstGeom>
          <a:ln>
            <a:noFill/>
          </a:ln>
          <a:effectLst>
            <a:outerShdw blurRad="292100" dist="139700" dir="2700000" algn="tl" rotWithShape="0">
              <a:srgbClr val="333333">
                <a:alpha val="65000"/>
              </a:srgbClr>
            </a:outerShdw>
          </a:effectLst>
        </p:spPr>
      </p:pic>
      <p:sp>
        <p:nvSpPr>
          <p:cNvPr id="7" name="TextBox 6"/>
          <p:cNvSpPr txBox="1"/>
          <p:nvPr/>
        </p:nvSpPr>
        <p:spPr>
          <a:xfrm>
            <a:off x="5715000" y="6269780"/>
            <a:ext cx="3330388" cy="523220"/>
          </a:xfrm>
          <a:prstGeom prst="rect">
            <a:avLst/>
          </a:prstGeom>
          <a:noFill/>
        </p:spPr>
        <p:txBody>
          <a:bodyPr wrap="square" rtlCol="0">
            <a:spAutoFit/>
          </a:bodyPr>
          <a:lstStyle/>
          <a:p>
            <a:pPr algn="ctr"/>
            <a:r>
              <a:rPr lang="en-US" sz="1400" i="1" dirty="0" smtClean="0">
                <a:solidFill>
                  <a:srgbClr val="1A7FA0"/>
                </a:solidFill>
              </a:rPr>
              <a:t>Photo credit: </a:t>
            </a:r>
            <a:br>
              <a:rPr lang="en-US" sz="1400" i="1" dirty="0" smtClean="0">
                <a:solidFill>
                  <a:srgbClr val="1A7FA0"/>
                </a:solidFill>
              </a:rPr>
            </a:br>
            <a:r>
              <a:rPr lang="en-US" sz="1400" i="1" dirty="0" smtClean="0">
                <a:solidFill>
                  <a:srgbClr val="1A7FA0"/>
                </a:solidFill>
              </a:rPr>
              <a:t>biomedicalengineeringproject.biz</a:t>
            </a:r>
            <a:endParaRPr lang="en-US" sz="1400" i="1" dirty="0">
              <a:solidFill>
                <a:srgbClr val="1A7FA0"/>
              </a:solidFill>
            </a:endParaRPr>
          </a:p>
        </p:txBody>
      </p:sp>
      <p:pic>
        <p:nvPicPr>
          <p:cNvPr id="8" name="Picture 7"/>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5532294" y="1295400"/>
            <a:ext cx="3432434" cy="2286000"/>
          </a:xfrm>
          <a:prstGeom prst="rect">
            <a:avLst/>
          </a:prstGeom>
        </p:spPr>
      </p:pic>
      <p:sp>
        <p:nvSpPr>
          <p:cNvPr id="9" name="TextBox 8"/>
          <p:cNvSpPr txBox="1"/>
          <p:nvPr/>
        </p:nvSpPr>
        <p:spPr>
          <a:xfrm>
            <a:off x="5800711" y="3654623"/>
            <a:ext cx="2895600" cy="307777"/>
          </a:xfrm>
          <a:prstGeom prst="rect">
            <a:avLst/>
          </a:prstGeom>
          <a:noFill/>
        </p:spPr>
        <p:txBody>
          <a:bodyPr wrap="square" rtlCol="0">
            <a:spAutoFit/>
          </a:bodyPr>
          <a:lstStyle/>
          <a:p>
            <a:r>
              <a:rPr lang="en-US" sz="1400" i="1" dirty="0" smtClean="0">
                <a:solidFill>
                  <a:srgbClr val="1A7FA0"/>
                </a:solidFill>
              </a:rPr>
              <a:t>Image credit: cleantechnica.com</a:t>
            </a:r>
            <a:endParaRPr lang="en-US" sz="1400" i="1" dirty="0">
              <a:solidFill>
                <a:srgbClr val="1A7FA0"/>
              </a:solidFill>
            </a:endParaRPr>
          </a:p>
        </p:txBody>
      </p:sp>
    </p:spTree>
    <p:extLst>
      <p:ext uri="{BB962C8B-B14F-4D97-AF65-F5344CB8AC3E}">
        <p14:creationId xmlns:p14="http://schemas.microsoft.com/office/powerpoint/2010/main" xmlns="" val="393086002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
            <a:ext cx="8229600" cy="792162"/>
          </a:xfrm>
        </p:spPr>
        <p:txBody>
          <a:bodyPr>
            <a:normAutofit/>
          </a:bodyPr>
          <a:lstStyle/>
          <a:p>
            <a:r>
              <a:rPr lang="en-US" sz="3600" dirty="0" smtClean="0">
                <a:solidFill>
                  <a:schemeClr val="bg1"/>
                </a:solidFill>
              </a:rPr>
              <a:t>Our Faculty and Our Students</a:t>
            </a:r>
            <a:endParaRPr lang="en-US" sz="3600" dirty="0">
              <a:solidFill>
                <a:schemeClr val="bg1"/>
              </a:solidFill>
            </a:endParaRPr>
          </a:p>
        </p:txBody>
      </p:sp>
      <p:sp>
        <p:nvSpPr>
          <p:cNvPr id="3" name="Content Placeholder 2"/>
          <p:cNvSpPr>
            <a:spLocks noGrp="1"/>
          </p:cNvSpPr>
          <p:nvPr>
            <p:ph idx="1"/>
          </p:nvPr>
        </p:nvSpPr>
        <p:spPr>
          <a:xfrm>
            <a:off x="685800" y="2848174"/>
            <a:ext cx="8161020" cy="3017520"/>
          </a:xfrm>
        </p:spPr>
        <p:style>
          <a:lnRef idx="0">
            <a:scrgbClr r="0" g="0" b="0"/>
          </a:lnRef>
          <a:fillRef idx="1002">
            <a:schemeClr val="lt1"/>
          </a:fillRef>
          <a:effectRef idx="0">
            <a:scrgbClr r="0" g="0" b="0"/>
          </a:effectRef>
          <a:fontRef idx="major"/>
        </p:style>
        <p:txBody>
          <a:bodyPr>
            <a:normAutofit/>
          </a:bodyPr>
          <a:lstStyle/>
          <a:p>
            <a:pPr algn="ctr">
              <a:spcBef>
                <a:spcPts val="1200"/>
              </a:spcBef>
            </a:pPr>
            <a:r>
              <a:rPr lang="en-US" dirty="0" smtClean="0"/>
              <a:t>SOS Students won Edson Student Entrepreneur Initiative’s</a:t>
            </a:r>
            <a:r>
              <a:rPr lang="en-US" dirty="0"/>
              <a:t/>
            </a:r>
            <a:br>
              <a:rPr lang="en-US" dirty="0"/>
            </a:br>
            <a:r>
              <a:rPr lang="en-US" b="1" dirty="0" err="1" smtClean="0">
                <a:solidFill>
                  <a:srgbClr val="920000"/>
                </a:solidFill>
              </a:rPr>
              <a:t>Bootstrapper</a:t>
            </a:r>
            <a:r>
              <a:rPr lang="en-US" b="1" dirty="0" smtClean="0">
                <a:solidFill>
                  <a:srgbClr val="920000"/>
                </a:solidFill>
              </a:rPr>
              <a:t> Award </a:t>
            </a:r>
          </a:p>
          <a:p>
            <a:pPr algn="ctr">
              <a:spcBef>
                <a:spcPts val="1200"/>
              </a:spcBef>
            </a:pPr>
            <a:r>
              <a:rPr lang="en-US" dirty="0" smtClean="0"/>
              <a:t>Graduate Student Lt. Col. (retired) Joe Knott honored as</a:t>
            </a:r>
            <a:br>
              <a:rPr lang="en-US" dirty="0" smtClean="0"/>
            </a:br>
            <a:r>
              <a:rPr lang="en-US" b="1" dirty="0" smtClean="0">
                <a:solidFill>
                  <a:srgbClr val="920000"/>
                </a:solidFill>
              </a:rPr>
              <a:t>White House Champion of Change</a:t>
            </a:r>
          </a:p>
          <a:p>
            <a:pPr algn="ctr">
              <a:spcBef>
                <a:spcPts val="1200"/>
              </a:spcBef>
            </a:pPr>
            <a:r>
              <a:rPr lang="en-US" dirty="0"/>
              <a:t>Professor Sander van der </a:t>
            </a:r>
            <a:r>
              <a:rPr lang="en-US" dirty="0" err="1"/>
              <a:t>Leeuw</a:t>
            </a:r>
            <a:r>
              <a:rPr lang="en-US" dirty="0"/>
              <a:t> </a:t>
            </a:r>
            <a:r>
              <a:rPr lang="en-US" dirty="0" smtClean="0"/>
              <a:t>named</a:t>
            </a:r>
            <a:r>
              <a:rPr lang="en-US" dirty="0"/>
              <a:t/>
            </a:r>
            <a:br>
              <a:rPr lang="en-US" dirty="0"/>
            </a:br>
            <a:r>
              <a:rPr lang="en-US" b="1" dirty="0">
                <a:solidFill>
                  <a:srgbClr val="920000"/>
                </a:solidFill>
              </a:rPr>
              <a:t>United Nations Champion of the Earth </a:t>
            </a:r>
          </a:p>
          <a:p>
            <a:pPr algn="ctr">
              <a:spcBef>
                <a:spcPts val="1200"/>
              </a:spcBef>
            </a:pPr>
            <a:r>
              <a:rPr lang="en-US" b="1" dirty="0" smtClean="0">
                <a:solidFill>
                  <a:srgbClr val="920000"/>
                </a:solidFill>
              </a:rPr>
              <a:t>92%</a:t>
            </a:r>
            <a:r>
              <a:rPr lang="en-US" dirty="0" smtClean="0"/>
              <a:t> Average for Student Retention</a:t>
            </a:r>
          </a:p>
        </p:txBody>
      </p:sp>
      <p:sp>
        <p:nvSpPr>
          <p:cNvPr id="4" name="TextBox 3"/>
          <p:cNvSpPr txBox="1"/>
          <p:nvPr/>
        </p:nvSpPr>
        <p:spPr>
          <a:xfrm>
            <a:off x="2171700" y="864552"/>
            <a:ext cx="6675120" cy="1785104"/>
          </a:xfrm>
          <a:prstGeom prst="rect">
            <a:avLst/>
          </a:prstGeom>
        </p:spPr>
        <p:style>
          <a:lnRef idx="0">
            <a:scrgbClr r="0" g="0" b="0"/>
          </a:lnRef>
          <a:fillRef idx="1002">
            <a:schemeClr val="lt2"/>
          </a:fillRef>
          <a:effectRef idx="0">
            <a:scrgbClr r="0" g="0" b="0"/>
          </a:effectRef>
          <a:fontRef idx="major"/>
        </p:style>
        <p:txBody>
          <a:bodyPr wrap="square" rtlCol="0">
            <a:spAutoFit/>
          </a:bodyPr>
          <a:lstStyle/>
          <a:p>
            <a:pPr algn="r"/>
            <a:r>
              <a:rPr lang="en-US" sz="2200" b="1" dirty="0" smtClean="0">
                <a:solidFill>
                  <a:schemeClr val="bg1"/>
                </a:solidFill>
              </a:rPr>
              <a:t>… </a:t>
            </a:r>
            <a:r>
              <a:rPr lang="en-US" sz="2200" i="1" dirty="0" smtClean="0">
                <a:solidFill>
                  <a:schemeClr val="bg1"/>
                </a:solidFill>
              </a:rPr>
              <a:t>are doing amazing things all over the world</a:t>
            </a:r>
            <a:r>
              <a:rPr lang="en-US" sz="2200" b="1" dirty="0" smtClean="0">
                <a:solidFill>
                  <a:schemeClr val="bg1"/>
                </a:solidFill>
              </a:rPr>
              <a:t>… </a:t>
            </a:r>
            <a:br>
              <a:rPr lang="en-US" sz="2200" b="1" dirty="0" smtClean="0">
                <a:solidFill>
                  <a:schemeClr val="bg1"/>
                </a:solidFill>
              </a:rPr>
            </a:br>
            <a:r>
              <a:rPr lang="en-US" sz="2200" b="1" dirty="0" smtClean="0">
                <a:solidFill>
                  <a:schemeClr val="bg1"/>
                </a:solidFill>
              </a:rPr>
              <a:t>discovering new species in Venezuela </a:t>
            </a:r>
            <a:br>
              <a:rPr lang="en-US" sz="2200" b="1" dirty="0" smtClean="0">
                <a:solidFill>
                  <a:schemeClr val="bg1"/>
                </a:solidFill>
              </a:rPr>
            </a:br>
            <a:r>
              <a:rPr lang="en-US" sz="2200" b="1" dirty="0" smtClean="0">
                <a:solidFill>
                  <a:schemeClr val="bg1"/>
                </a:solidFill>
              </a:rPr>
              <a:t>conducting irrigation research in India</a:t>
            </a:r>
            <a:br>
              <a:rPr lang="en-US" sz="2200" b="1" dirty="0" smtClean="0">
                <a:solidFill>
                  <a:schemeClr val="bg1"/>
                </a:solidFill>
              </a:rPr>
            </a:br>
            <a:r>
              <a:rPr lang="en-US" sz="2200" b="1" dirty="0" smtClean="0">
                <a:solidFill>
                  <a:schemeClr val="bg1"/>
                </a:solidFill>
              </a:rPr>
              <a:t>lecturing on environmental history in Slovenia </a:t>
            </a:r>
            <a:br>
              <a:rPr lang="en-US" sz="2200" b="1" dirty="0" smtClean="0">
                <a:solidFill>
                  <a:schemeClr val="bg1"/>
                </a:solidFill>
              </a:rPr>
            </a:br>
            <a:r>
              <a:rPr lang="en-US" sz="2200" b="1" dirty="0" smtClean="0">
                <a:solidFill>
                  <a:schemeClr val="bg1"/>
                </a:solidFill>
              </a:rPr>
              <a:t>studying sustainable development in Ghana</a:t>
            </a:r>
            <a:endParaRPr lang="en-US" sz="2200" b="1" dirty="0">
              <a:solidFill>
                <a:schemeClr val="bg1"/>
              </a:solidFill>
            </a:endParaRPr>
          </a:p>
        </p:txBody>
      </p:sp>
    </p:spTree>
    <p:extLst>
      <p:ext uri="{BB962C8B-B14F-4D97-AF65-F5344CB8AC3E}">
        <p14:creationId xmlns:p14="http://schemas.microsoft.com/office/powerpoint/2010/main" xmlns="" val="129686927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60270" y="228600"/>
            <a:ext cx="4534746" cy="979644"/>
          </a:xfrm>
        </p:spPr>
        <p:txBody>
          <a:bodyPr>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en-US"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Questions?</a:t>
            </a:r>
            <a:endParaRPr lang="en-US"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pic>
        <p:nvPicPr>
          <p:cNvPr id="6" name="Picture 3" descr="C:\Users\leesed\AppData\Local\Microsoft\Windows\Temporary Internet Files\Content.IE5\ZKGVM2BG\MC900437629[1].PN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160270" y="1676400"/>
            <a:ext cx="4274820" cy="42748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Box 2"/>
          <p:cNvSpPr txBox="1"/>
          <p:nvPr/>
        </p:nvSpPr>
        <p:spPr>
          <a:xfrm>
            <a:off x="5024931" y="5554766"/>
            <a:ext cx="3973795" cy="461665"/>
          </a:xfrm>
          <a:prstGeom prst="rect">
            <a:avLst/>
          </a:prstGeom>
          <a:noFill/>
        </p:spPr>
        <p:txBody>
          <a:bodyPr wrap="square" rtlCol="0">
            <a:spAutoFit/>
          </a:bodyPr>
          <a:lstStyle/>
          <a:p>
            <a:r>
              <a:rPr lang="en-US" sz="2400" dirty="0" smtClean="0">
                <a:solidFill>
                  <a:schemeClr val="bg1"/>
                </a:solidFill>
              </a:rPr>
              <a:t>Brigitte.Bavousett@asu.edu</a:t>
            </a:r>
            <a:endParaRPr lang="en-US" sz="2400" dirty="0">
              <a:solidFill>
                <a:schemeClr val="bg1"/>
              </a:solidFill>
            </a:endParaRPr>
          </a:p>
        </p:txBody>
      </p:sp>
    </p:spTree>
    <p:extLst>
      <p:ext uri="{BB962C8B-B14F-4D97-AF65-F5344CB8AC3E}">
        <p14:creationId xmlns:p14="http://schemas.microsoft.com/office/powerpoint/2010/main" xmlns="" val="143632836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cstate="print"/>
          <a:stretch>
            <a:fillRect/>
          </a:stretch>
        </p:blipFill>
        <p:spPr>
          <a:xfrm>
            <a:off x="202921" y="997828"/>
            <a:ext cx="8797856" cy="4213964"/>
          </a:xfrm>
          <a:prstGeom prst="rect">
            <a:avLst/>
          </a:prstGeom>
        </p:spPr>
      </p:pic>
      <p:sp>
        <p:nvSpPr>
          <p:cNvPr id="28" name="Oval 27"/>
          <p:cNvSpPr/>
          <p:nvPr/>
        </p:nvSpPr>
        <p:spPr>
          <a:xfrm>
            <a:off x="705487" y="4633428"/>
            <a:ext cx="131954" cy="131954"/>
          </a:xfrm>
          <a:prstGeom prst="ellipse">
            <a:avLst/>
          </a:prstGeom>
          <a:solidFill>
            <a:srgbClr val="990028"/>
          </a:solidFill>
          <a:ln w="28575" cmpd="sng">
            <a:solidFill>
              <a:srgbClr val="FFB31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endParaRPr>
          </a:p>
        </p:txBody>
      </p:sp>
      <p:sp>
        <p:nvSpPr>
          <p:cNvPr id="30" name="Oval 29"/>
          <p:cNvSpPr/>
          <p:nvPr/>
        </p:nvSpPr>
        <p:spPr>
          <a:xfrm>
            <a:off x="1626880" y="3943607"/>
            <a:ext cx="131954" cy="131954"/>
          </a:xfrm>
          <a:prstGeom prst="ellipse">
            <a:avLst/>
          </a:prstGeom>
          <a:solidFill>
            <a:srgbClr val="990028"/>
          </a:solidFill>
          <a:ln w="28575" cmpd="sng">
            <a:solidFill>
              <a:srgbClr val="FFB31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endParaRPr>
          </a:p>
        </p:txBody>
      </p:sp>
      <p:sp>
        <p:nvSpPr>
          <p:cNvPr id="31" name="Oval 30"/>
          <p:cNvSpPr/>
          <p:nvPr/>
        </p:nvSpPr>
        <p:spPr>
          <a:xfrm>
            <a:off x="2072177" y="3530751"/>
            <a:ext cx="301939" cy="301939"/>
          </a:xfrm>
          <a:prstGeom prst="ellipse">
            <a:avLst/>
          </a:prstGeom>
          <a:solidFill>
            <a:srgbClr val="990028"/>
          </a:solidFill>
          <a:ln w="28575" cmpd="sng">
            <a:solidFill>
              <a:srgbClr val="FFB31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endParaRPr>
          </a:p>
        </p:txBody>
      </p:sp>
      <p:sp>
        <p:nvSpPr>
          <p:cNvPr id="32" name="Oval 31"/>
          <p:cNvSpPr/>
          <p:nvPr/>
        </p:nvSpPr>
        <p:spPr>
          <a:xfrm>
            <a:off x="2770131" y="3397613"/>
            <a:ext cx="131954" cy="131954"/>
          </a:xfrm>
          <a:prstGeom prst="ellipse">
            <a:avLst/>
          </a:prstGeom>
          <a:solidFill>
            <a:srgbClr val="990028"/>
          </a:solidFill>
          <a:ln w="28575" cmpd="sng">
            <a:solidFill>
              <a:srgbClr val="FFB31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endParaRPr>
          </a:p>
        </p:txBody>
      </p:sp>
      <p:sp>
        <p:nvSpPr>
          <p:cNvPr id="34" name="Oval 33"/>
          <p:cNvSpPr/>
          <p:nvPr/>
        </p:nvSpPr>
        <p:spPr>
          <a:xfrm>
            <a:off x="4162210" y="3181350"/>
            <a:ext cx="131954" cy="131954"/>
          </a:xfrm>
          <a:prstGeom prst="ellipse">
            <a:avLst/>
          </a:prstGeom>
          <a:solidFill>
            <a:srgbClr val="990028"/>
          </a:solidFill>
          <a:ln w="28575" cmpd="sng">
            <a:solidFill>
              <a:srgbClr val="FFB31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endParaRPr>
          </a:p>
        </p:txBody>
      </p:sp>
      <p:sp>
        <p:nvSpPr>
          <p:cNvPr id="35" name="Oval 34"/>
          <p:cNvSpPr/>
          <p:nvPr/>
        </p:nvSpPr>
        <p:spPr>
          <a:xfrm>
            <a:off x="4874107" y="3137213"/>
            <a:ext cx="131954" cy="131954"/>
          </a:xfrm>
          <a:prstGeom prst="ellipse">
            <a:avLst/>
          </a:prstGeom>
          <a:solidFill>
            <a:srgbClr val="990028"/>
          </a:solidFill>
          <a:ln w="28575" cmpd="sng">
            <a:solidFill>
              <a:srgbClr val="FFB31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endParaRPr>
          </a:p>
        </p:txBody>
      </p:sp>
      <p:sp>
        <p:nvSpPr>
          <p:cNvPr id="36" name="Oval 35"/>
          <p:cNvSpPr/>
          <p:nvPr/>
        </p:nvSpPr>
        <p:spPr>
          <a:xfrm>
            <a:off x="5736814" y="3041507"/>
            <a:ext cx="131954" cy="131954"/>
          </a:xfrm>
          <a:prstGeom prst="ellipse">
            <a:avLst/>
          </a:prstGeom>
          <a:solidFill>
            <a:srgbClr val="990028"/>
          </a:solidFill>
          <a:ln w="28575" cmpd="sng">
            <a:solidFill>
              <a:srgbClr val="FFB31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endParaRPr>
          </a:p>
        </p:txBody>
      </p:sp>
      <p:sp>
        <p:nvSpPr>
          <p:cNvPr id="37" name="Oval 36"/>
          <p:cNvSpPr/>
          <p:nvPr/>
        </p:nvSpPr>
        <p:spPr>
          <a:xfrm>
            <a:off x="6599303" y="2867811"/>
            <a:ext cx="131954" cy="131954"/>
          </a:xfrm>
          <a:prstGeom prst="ellipse">
            <a:avLst/>
          </a:prstGeom>
          <a:solidFill>
            <a:srgbClr val="990028"/>
          </a:solidFill>
          <a:ln w="28575" cmpd="sng">
            <a:solidFill>
              <a:srgbClr val="FFB31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endParaRPr>
          </a:p>
        </p:txBody>
      </p:sp>
      <p:sp>
        <p:nvSpPr>
          <p:cNvPr id="38" name="Oval 37"/>
          <p:cNvSpPr/>
          <p:nvPr/>
        </p:nvSpPr>
        <p:spPr>
          <a:xfrm>
            <a:off x="7712137" y="2330038"/>
            <a:ext cx="131954" cy="131954"/>
          </a:xfrm>
          <a:prstGeom prst="ellipse">
            <a:avLst/>
          </a:prstGeom>
          <a:solidFill>
            <a:srgbClr val="990028"/>
          </a:solidFill>
          <a:ln w="28575" cmpd="sng">
            <a:solidFill>
              <a:srgbClr val="FFB31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endParaRPr>
          </a:p>
        </p:txBody>
      </p:sp>
      <p:sp>
        <p:nvSpPr>
          <p:cNvPr id="39" name="Oval 38"/>
          <p:cNvSpPr/>
          <p:nvPr/>
        </p:nvSpPr>
        <p:spPr>
          <a:xfrm>
            <a:off x="8168392" y="1863865"/>
            <a:ext cx="131954" cy="131954"/>
          </a:xfrm>
          <a:prstGeom prst="ellipse">
            <a:avLst/>
          </a:prstGeom>
          <a:solidFill>
            <a:srgbClr val="990028"/>
          </a:solidFill>
          <a:ln w="28575" cmpd="sng">
            <a:solidFill>
              <a:srgbClr val="FFB31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endParaRPr>
          </a:p>
        </p:txBody>
      </p:sp>
      <p:cxnSp>
        <p:nvCxnSpPr>
          <p:cNvPr id="41" name="Straight Connector 40"/>
          <p:cNvCxnSpPr/>
          <p:nvPr/>
        </p:nvCxnSpPr>
        <p:spPr>
          <a:xfrm>
            <a:off x="767063" y="3327929"/>
            <a:ext cx="0" cy="1296979"/>
          </a:xfrm>
          <a:prstGeom prst="line">
            <a:avLst/>
          </a:prstGeom>
          <a:ln w="12700" cmpd="sng">
            <a:solidFill>
              <a:srgbClr val="4F5557"/>
            </a:solidFill>
          </a:ln>
          <a:effectLst/>
        </p:spPr>
        <p:style>
          <a:lnRef idx="2">
            <a:schemeClr val="accent1"/>
          </a:lnRef>
          <a:fillRef idx="0">
            <a:schemeClr val="accent1"/>
          </a:fillRef>
          <a:effectRef idx="1">
            <a:schemeClr val="accent1"/>
          </a:effectRef>
          <a:fontRef idx="minor">
            <a:schemeClr val="tx1"/>
          </a:fontRef>
        </p:style>
      </p:cxnSp>
      <p:grpSp>
        <p:nvGrpSpPr>
          <p:cNvPr id="2" name="Group 60"/>
          <p:cNvGrpSpPr/>
          <p:nvPr/>
        </p:nvGrpSpPr>
        <p:grpSpPr>
          <a:xfrm>
            <a:off x="179241" y="5079838"/>
            <a:ext cx="1112263" cy="1108968"/>
            <a:chOff x="179241" y="5079838"/>
            <a:chExt cx="1112263" cy="1108968"/>
          </a:xfrm>
        </p:grpSpPr>
        <p:sp>
          <p:nvSpPr>
            <p:cNvPr id="11" name="Oval 10"/>
            <p:cNvSpPr/>
            <p:nvPr/>
          </p:nvSpPr>
          <p:spPr>
            <a:xfrm>
              <a:off x="202921" y="5079838"/>
              <a:ext cx="131954" cy="131954"/>
            </a:xfrm>
            <a:prstGeom prst="ellipse">
              <a:avLst/>
            </a:prstGeom>
            <a:solidFill>
              <a:srgbClr val="990028"/>
            </a:solidFill>
            <a:ln w="28575" cmpd="sng">
              <a:solidFill>
                <a:srgbClr val="FFB31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endParaRPr>
            </a:p>
          </p:txBody>
        </p:sp>
        <p:cxnSp>
          <p:nvCxnSpPr>
            <p:cNvPr id="25" name="Straight Connector 24"/>
            <p:cNvCxnSpPr/>
            <p:nvPr/>
          </p:nvCxnSpPr>
          <p:spPr>
            <a:xfrm>
              <a:off x="268898" y="5216394"/>
              <a:ext cx="0" cy="972412"/>
            </a:xfrm>
            <a:prstGeom prst="line">
              <a:avLst/>
            </a:prstGeom>
            <a:ln w="12700" cmpd="sng">
              <a:solidFill>
                <a:srgbClr val="4F5557"/>
              </a:solidFill>
            </a:ln>
            <a:effectLst/>
          </p:spPr>
          <p:style>
            <a:lnRef idx="2">
              <a:schemeClr val="accent1"/>
            </a:lnRef>
            <a:fillRef idx="0">
              <a:schemeClr val="accent1"/>
            </a:fillRef>
            <a:effectRef idx="1">
              <a:schemeClr val="accent1"/>
            </a:effectRef>
            <a:fontRef idx="minor">
              <a:schemeClr val="tx1"/>
            </a:fontRef>
          </p:style>
        </p:cxnSp>
        <p:sp>
          <p:nvSpPr>
            <p:cNvPr id="45" name="TextBox 44"/>
            <p:cNvSpPr txBox="1"/>
            <p:nvPr/>
          </p:nvSpPr>
          <p:spPr>
            <a:xfrm>
              <a:off x="179241" y="5298234"/>
              <a:ext cx="1004045" cy="461665"/>
            </a:xfrm>
            <a:prstGeom prst="rect">
              <a:avLst/>
            </a:prstGeom>
            <a:noFill/>
          </p:spPr>
          <p:txBody>
            <a:bodyPr wrap="square" rtlCol="0">
              <a:spAutoFit/>
            </a:bodyPr>
            <a:lstStyle/>
            <a:p>
              <a:pPr defTabSz="457200" fontAlgn="auto">
                <a:spcBef>
                  <a:spcPts val="0"/>
                </a:spcBef>
                <a:spcAft>
                  <a:spcPts val="0"/>
                </a:spcAft>
              </a:pPr>
              <a:r>
                <a:rPr lang="en-US" sz="2400" b="1" kern="1000" spc="-90" dirty="0" smtClean="0">
                  <a:solidFill>
                    <a:srgbClr val="990028"/>
                  </a:solidFill>
                  <a:latin typeface="Helvetica"/>
                  <a:ea typeface="+mn-ea"/>
                  <a:cs typeface="Helvetica"/>
                </a:rPr>
                <a:t>1997</a:t>
              </a:r>
              <a:endParaRPr lang="en-US" sz="2400" b="1" kern="1000" spc="-90" dirty="0">
                <a:solidFill>
                  <a:srgbClr val="990028"/>
                </a:solidFill>
                <a:latin typeface="Helvetica"/>
                <a:ea typeface="+mn-ea"/>
                <a:cs typeface="Helvetica"/>
              </a:endParaRPr>
            </a:p>
          </p:txBody>
        </p:sp>
        <p:cxnSp>
          <p:nvCxnSpPr>
            <p:cNvPr id="46" name="Straight Connector 45"/>
            <p:cNvCxnSpPr/>
            <p:nvPr/>
          </p:nvCxnSpPr>
          <p:spPr>
            <a:xfrm rot="16200000" flipH="1">
              <a:off x="703815" y="5261038"/>
              <a:ext cx="4990" cy="866779"/>
            </a:xfrm>
            <a:prstGeom prst="line">
              <a:avLst/>
            </a:prstGeom>
            <a:ln w="12700" cmpd="sng">
              <a:solidFill>
                <a:srgbClr val="4F5557"/>
              </a:solidFill>
            </a:ln>
            <a:effectLst/>
          </p:spPr>
          <p:style>
            <a:lnRef idx="2">
              <a:schemeClr val="accent1"/>
            </a:lnRef>
            <a:fillRef idx="0">
              <a:schemeClr val="accent1"/>
            </a:fillRef>
            <a:effectRef idx="1">
              <a:schemeClr val="accent1"/>
            </a:effectRef>
            <a:fontRef idx="minor">
              <a:schemeClr val="tx1"/>
            </a:fontRef>
          </p:style>
        </p:cxnSp>
        <p:sp>
          <p:nvSpPr>
            <p:cNvPr id="47" name="TextBox 46"/>
            <p:cNvSpPr txBox="1"/>
            <p:nvPr/>
          </p:nvSpPr>
          <p:spPr>
            <a:xfrm>
              <a:off x="250965" y="5651223"/>
              <a:ext cx="1040539" cy="537583"/>
            </a:xfrm>
            <a:prstGeom prst="rect">
              <a:avLst/>
            </a:prstGeom>
            <a:noFill/>
          </p:spPr>
          <p:txBody>
            <a:bodyPr wrap="square" rtlCol="0">
              <a:spAutoFit/>
            </a:bodyPr>
            <a:lstStyle/>
            <a:p>
              <a:pPr defTabSz="457200" fontAlgn="auto">
                <a:lnSpc>
                  <a:spcPct val="90000"/>
                </a:lnSpc>
                <a:spcBef>
                  <a:spcPts val="0"/>
                </a:spcBef>
                <a:spcAft>
                  <a:spcPts val="0"/>
                </a:spcAft>
              </a:pPr>
              <a:r>
                <a:rPr lang="en-US" sz="800" dirty="0" smtClean="0">
                  <a:solidFill>
                    <a:prstClr val="black"/>
                  </a:solidFill>
                  <a:latin typeface="Helvetica"/>
                  <a:ea typeface="+mn-ea"/>
                  <a:cs typeface="Helvetica"/>
                </a:rPr>
                <a:t>Central Arizona Phoenix Long-Term Ecological Research Project</a:t>
              </a:r>
              <a:endParaRPr lang="en-US" sz="800" dirty="0">
                <a:solidFill>
                  <a:prstClr val="black"/>
                </a:solidFill>
                <a:latin typeface="Helvetica"/>
                <a:ea typeface="+mn-ea"/>
                <a:cs typeface="Helvetica"/>
              </a:endParaRPr>
            </a:p>
          </p:txBody>
        </p:sp>
      </p:grpSp>
      <p:grpSp>
        <p:nvGrpSpPr>
          <p:cNvPr id="3" name="Group 61"/>
          <p:cNvGrpSpPr/>
          <p:nvPr/>
        </p:nvGrpSpPr>
        <p:grpSpPr>
          <a:xfrm>
            <a:off x="1146996" y="4281016"/>
            <a:ext cx="1082956" cy="887369"/>
            <a:chOff x="194281" y="5079838"/>
            <a:chExt cx="1082956" cy="887369"/>
          </a:xfrm>
        </p:grpSpPr>
        <p:sp>
          <p:nvSpPr>
            <p:cNvPr id="63" name="Oval 62"/>
            <p:cNvSpPr/>
            <p:nvPr/>
          </p:nvSpPr>
          <p:spPr>
            <a:xfrm>
              <a:off x="202921" y="5079838"/>
              <a:ext cx="131954" cy="131954"/>
            </a:xfrm>
            <a:prstGeom prst="ellipse">
              <a:avLst/>
            </a:prstGeom>
            <a:solidFill>
              <a:srgbClr val="990028"/>
            </a:solidFill>
            <a:ln w="28575" cmpd="sng">
              <a:solidFill>
                <a:srgbClr val="FFB31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endParaRPr>
            </a:p>
          </p:txBody>
        </p:sp>
        <p:cxnSp>
          <p:nvCxnSpPr>
            <p:cNvPr id="64" name="Straight Connector 63"/>
            <p:cNvCxnSpPr/>
            <p:nvPr/>
          </p:nvCxnSpPr>
          <p:spPr>
            <a:xfrm>
              <a:off x="268898" y="5216394"/>
              <a:ext cx="0" cy="662266"/>
            </a:xfrm>
            <a:prstGeom prst="line">
              <a:avLst/>
            </a:prstGeom>
            <a:ln w="12700" cmpd="sng">
              <a:solidFill>
                <a:srgbClr val="4F5557"/>
              </a:solidFill>
            </a:ln>
            <a:effectLst/>
          </p:spPr>
          <p:style>
            <a:lnRef idx="2">
              <a:schemeClr val="accent1"/>
            </a:lnRef>
            <a:fillRef idx="0">
              <a:schemeClr val="accent1"/>
            </a:fillRef>
            <a:effectRef idx="1">
              <a:schemeClr val="accent1"/>
            </a:effectRef>
            <a:fontRef idx="minor">
              <a:schemeClr val="tx1"/>
            </a:fontRef>
          </p:style>
        </p:cxnSp>
        <p:sp>
          <p:nvSpPr>
            <p:cNvPr id="65" name="TextBox 64"/>
            <p:cNvSpPr txBox="1"/>
            <p:nvPr/>
          </p:nvSpPr>
          <p:spPr>
            <a:xfrm>
              <a:off x="194281" y="5309520"/>
              <a:ext cx="1004045" cy="461665"/>
            </a:xfrm>
            <a:prstGeom prst="rect">
              <a:avLst/>
            </a:prstGeom>
            <a:noFill/>
          </p:spPr>
          <p:txBody>
            <a:bodyPr wrap="square" rtlCol="0">
              <a:spAutoFit/>
            </a:bodyPr>
            <a:lstStyle/>
            <a:p>
              <a:pPr defTabSz="457200" fontAlgn="auto">
                <a:spcBef>
                  <a:spcPts val="0"/>
                </a:spcBef>
                <a:spcAft>
                  <a:spcPts val="0"/>
                </a:spcAft>
              </a:pPr>
              <a:r>
                <a:rPr lang="en-US" sz="2400" b="1" kern="1000" spc="-90" dirty="0" smtClean="0">
                  <a:solidFill>
                    <a:srgbClr val="990028"/>
                  </a:solidFill>
                  <a:latin typeface="Helvetica"/>
                  <a:ea typeface="+mn-ea"/>
                  <a:cs typeface="Helvetica"/>
                </a:rPr>
                <a:t>2002</a:t>
              </a:r>
              <a:endParaRPr lang="en-US" sz="2400" b="1" kern="1000" spc="-90" dirty="0">
                <a:solidFill>
                  <a:srgbClr val="990028"/>
                </a:solidFill>
                <a:latin typeface="Helvetica"/>
                <a:ea typeface="+mn-ea"/>
                <a:cs typeface="Helvetica"/>
              </a:endParaRPr>
            </a:p>
          </p:txBody>
        </p:sp>
        <p:cxnSp>
          <p:nvCxnSpPr>
            <p:cNvPr id="66" name="Straight Connector 65"/>
            <p:cNvCxnSpPr/>
            <p:nvPr/>
          </p:nvCxnSpPr>
          <p:spPr>
            <a:xfrm rot="16200000" flipH="1">
              <a:off x="703815" y="5261038"/>
              <a:ext cx="4990" cy="866779"/>
            </a:xfrm>
            <a:prstGeom prst="line">
              <a:avLst/>
            </a:prstGeom>
            <a:ln w="12700" cmpd="sng">
              <a:solidFill>
                <a:srgbClr val="4F5557"/>
              </a:solidFill>
            </a:ln>
            <a:effectLst/>
          </p:spPr>
          <p:style>
            <a:lnRef idx="2">
              <a:schemeClr val="accent1"/>
            </a:lnRef>
            <a:fillRef idx="0">
              <a:schemeClr val="accent1"/>
            </a:fillRef>
            <a:effectRef idx="1">
              <a:schemeClr val="accent1"/>
            </a:effectRef>
            <a:fontRef idx="minor">
              <a:schemeClr val="tx1"/>
            </a:fontRef>
          </p:style>
        </p:cxnSp>
        <p:sp>
          <p:nvSpPr>
            <p:cNvPr id="67" name="TextBox 66"/>
            <p:cNvSpPr txBox="1"/>
            <p:nvPr/>
          </p:nvSpPr>
          <p:spPr>
            <a:xfrm>
              <a:off x="236698" y="5651223"/>
              <a:ext cx="1040539" cy="315984"/>
            </a:xfrm>
            <a:prstGeom prst="rect">
              <a:avLst/>
            </a:prstGeom>
            <a:noFill/>
          </p:spPr>
          <p:txBody>
            <a:bodyPr wrap="square" rtlCol="0">
              <a:spAutoFit/>
            </a:bodyPr>
            <a:lstStyle/>
            <a:p>
              <a:pPr defTabSz="457200" fontAlgn="auto">
                <a:lnSpc>
                  <a:spcPct val="90000"/>
                </a:lnSpc>
                <a:spcBef>
                  <a:spcPts val="0"/>
                </a:spcBef>
                <a:spcAft>
                  <a:spcPts val="0"/>
                </a:spcAft>
              </a:pPr>
              <a:r>
                <a:rPr lang="en-US" sz="800" dirty="0" smtClean="0">
                  <a:solidFill>
                    <a:prstClr val="black"/>
                  </a:solidFill>
                  <a:latin typeface="Helvetica"/>
                  <a:ea typeface="+mn-ea"/>
                  <a:cs typeface="Helvetica"/>
                </a:rPr>
                <a:t>Michael M. Crow as 16</a:t>
              </a:r>
              <a:r>
                <a:rPr lang="en-US" sz="800" baseline="30000" dirty="0" smtClean="0">
                  <a:solidFill>
                    <a:prstClr val="black"/>
                  </a:solidFill>
                  <a:latin typeface="Helvetica"/>
                  <a:ea typeface="+mn-ea"/>
                  <a:cs typeface="Helvetica"/>
                </a:rPr>
                <a:t>th</a:t>
              </a:r>
              <a:r>
                <a:rPr lang="en-US" sz="800" dirty="0" smtClean="0">
                  <a:solidFill>
                    <a:prstClr val="black"/>
                  </a:solidFill>
                  <a:latin typeface="Helvetica"/>
                  <a:ea typeface="+mn-ea"/>
                  <a:cs typeface="Helvetica"/>
                </a:rPr>
                <a:t> President</a:t>
              </a:r>
              <a:endParaRPr lang="en-US" sz="800" dirty="0">
                <a:solidFill>
                  <a:prstClr val="black"/>
                </a:solidFill>
                <a:latin typeface="Helvetica"/>
                <a:ea typeface="+mn-ea"/>
                <a:cs typeface="Helvetica"/>
              </a:endParaRPr>
            </a:p>
          </p:txBody>
        </p:sp>
      </p:grpSp>
      <p:cxnSp>
        <p:nvCxnSpPr>
          <p:cNvPr id="70" name="Straight Connector 69"/>
          <p:cNvCxnSpPr/>
          <p:nvPr/>
        </p:nvCxnSpPr>
        <p:spPr>
          <a:xfrm>
            <a:off x="2225658" y="3849763"/>
            <a:ext cx="0" cy="707552"/>
          </a:xfrm>
          <a:prstGeom prst="line">
            <a:avLst/>
          </a:prstGeom>
          <a:ln w="12700" cmpd="sng">
            <a:solidFill>
              <a:srgbClr val="4F5557"/>
            </a:solidFill>
          </a:ln>
          <a:effectLst/>
        </p:spPr>
        <p:style>
          <a:lnRef idx="2">
            <a:schemeClr val="accent1"/>
          </a:lnRef>
          <a:fillRef idx="0">
            <a:schemeClr val="accent1"/>
          </a:fillRef>
          <a:effectRef idx="1">
            <a:schemeClr val="accent1"/>
          </a:effectRef>
          <a:fontRef idx="minor">
            <a:schemeClr val="tx1"/>
          </a:fontRef>
        </p:style>
      </p:cxnSp>
      <p:sp>
        <p:nvSpPr>
          <p:cNvPr id="71" name="TextBox 70"/>
          <p:cNvSpPr txBox="1"/>
          <p:nvPr/>
        </p:nvSpPr>
        <p:spPr>
          <a:xfrm>
            <a:off x="2148961" y="3952395"/>
            <a:ext cx="1004045" cy="461665"/>
          </a:xfrm>
          <a:prstGeom prst="rect">
            <a:avLst/>
          </a:prstGeom>
          <a:noFill/>
        </p:spPr>
        <p:txBody>
          <a:bodyPr wrap="square" rtlCol="0">
            <a:spAutoFit/>
          </a:bodyPr>
          <a:lstStyle/>
          <a:p>
            <a:pPr defTabSz="457200" fontAlgn="auto">
              <a:spcBef>
                <a:spcPts val="0"/>
              </a:spcBef>
              <a:spcAft>
                <a:spcPts val="0"/>
              </a:spcAft>
            </a:pPr>
            <a:r>
              <a:rPr lang="en-US" sz="2400" b="1" kern="1000" spc="-90" dirty="0" smtClean="0">
                <a:solidFill>
                  <a:srgbClr val="990028"/>
                </a:solidFill>
                <a:latin typeface="Helvetica"/>
                <a:ea typeface="+mn-ea"/>
                <a:cs typeface="Helvetica"/>
              </a:rPr>
              <a:t>2006</a:t>
            </a:r>
            <a:endParaRPr lang="en-US" sz="2400" b="1" kern="1000" spc="-90" dirty="0">
              <a:solidFill>
                <a:srgbClr val="990028"/>
              </a:solidFill>
              <a:latin typeface="Helvetica"/>
              <a:ea typeface="+mn-ea"/>
              <a:cs typeface="Helvetica"/>
            </a:endParaRPr>
          </a:p>
        </p:txBody>
      </p:sp>
      <p:cxnSp>
        <p:nvCxnSpPr>
          <p:cNvPr id="72" name="Straight Connector 71"/>
          <p:cNvCxnSpPr/>
          <p:nvPr/>
        </p:nvCxnSpPr>
        <p:spPr>
          <a:xfrm rot="16200000" flipH="1">
            <a:off x="2660575" y="3906559"/>
            <a:ext cx="4990" cy="866779"/>
          </a:xfrm>
          <a:prstGeom prst="line">
            <a:avLst/>
          </a:prstGeom>
          <a:ln w="12700" cmpd="sng">
            <a:solidFill>
              <a:srgbClr val="4F5557"/>
            </a:solidFill>
          </a:ln>
          <a:effectLst/>
        </p:spPr>
        <p:style>
          <a:lnRef idx="2">
            <a:schemeClr val="accent1"/>
          </a:lnRef>
          <a:fillRef idx="0">
            <a:schemeClr val="accent1"/>
          </a:fillRef>
          <a:effectRef idx="1">
            <a:schemeClr val="accent1"/>
          </a:effectRef>
          <a:fontRef idx="minor">
            <a:schemeClr val="tx1"/>
          </a:fontRef>
        </p:style>
      </p:cxnSp>
      <p:sp>
        <p:nvSpPr>
          <p:cNvPr id="75" name="Oval 74"/>
          <p:cNvSpPr/>
          <p:nvPr/>
        </p:nvSpPr>
        <p:spPr>
          <a:xfrm>
            <a:off x="3441435" y="3278224"/>
            <a:ext cx="131954" cy="131954"/>
          </a:xfrm>
          <a:prstGeom prst="ellipse">
            <a:avLst/>
          </a:prstGeom>
          <a:solidFill>
            <a:srgbClr val="990028"/>
          </a:solidFill>
          <a:ln w="28575" cmpd="sng">
            <a:solidFill>
              <a:srgbClr val="FFB31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endParaRPr>
          </a:p>
        </p:txBody>
      </p:sp>
      <p:cxnSp>
        <p:nvCxnSpPr>
          <p:cNvPr id="76" name="Straight Connector 75"/>
          <p:cNvCxnSpPr/>
          <p:nvPr/>
        </p:nvCxnSpPr>
        <p:spPr>
          <a:xfrm>
            <a:off x="3507412" y="3414780"/>
            <a:ext cx="0" cy="1218648"/>
          </a:xfrm>
          <a:prstGeom prst="line">
            <a:avLst/>
          </a:prstGeom>
          <a:ln w="12700" cmpd="sng">
            <a:solidFill>
              <a:srgbClr val="4F5557"/>
            </a:solidFill>
          </a:ln>
          <a:effectLst/>
        </p:spPr>
        <p:style>
          <a:lnRef idx="2">
            <a:schemeClr val="accent1"/>
          </a:lnRef>
          <a:fillRef idx="0">
            <a:schemeClr val="accent1"/>
          </a:fillRef>
          <a:effectRef idx="1">
            <a:schemeClr val="accent1"/>
          </a:effectRef>
          <a:fontRef idx="minor">
            <a:schemeClr val="tx1"/>
          </a:fontRef>
        </p:style>
      </p:cxnSp>
      <p:sp>
        <p:nvSpPr>
          <p:cNvPr id="77" name="TextBox 76"/>
          <p:cNvSpPr txBox="1"/>
          <p:nvPr/>
        </p:nvSpPr>
        <p:spPr>
          <a:xfrm>
            <a:off x="3426395" y="3500940"/>
            <a:ext cx="1004045" cy="461665"/>
          </a:xfrm>
          <a:prstGeom prst="rect">
            <a:avLst/>
          </a:prstGeom>
          <a:noFill/>
        </p:spPr>
        <p:txBody>
          <a:bodyPr wrap="square" rtlCol="0">
            <a:spAutoFit/>
          </a:bodyPr>
          <a:lstStyle/>
          <a:p>
            <a:pPr defTabSz="457200" fontAlgn="auto">
              <a:spcBef>
                <a:spcPts val="0"/>
              </a:spcBef>
              <a:spcAft>
                <a:spcPts val="0"/>
              </a:spcAft>
            </a:pPr>
            <a:r>
              <a:rPr lang="en-US" sz="2400" b="1" kern="1000" spc="-90" dirty="0" smtClean="0">
                <a:solidFill>
                  <a:srgbClr val="990028"/>
                </a:solidFill>
                <a:latin typeface="Helvetica"/>
                <a:ea typeface="+mn-ea"/>
                <a:cs typeface="Helvetica"/>
              </a:rPr>
              <a:t>2008</a:t>
            </a:r>
            <a:endParaRPr lang="en-US" sz="2400" b="1" kern="1000" spc="-90" dirty="0">
              <a:solidFill>
                <a:srgbClr val="990028"/>
              </a:solidFill>
              <a:latin typeface="Helvetica"/>
              <a:ea typeface="+mn-ea"/>
              <a:cs typeface="Helvetica"/>
            </a:endParaRPr>
          </a:p>
        </p:txBody>
      </p:sp>
      <p:cxnSp>
        <p:nvCxnSpPr>
          <p:cNvPr id="78" name="Straight Connector 77"/>
          <p:cNvCxnSpPr/>
          <p:nvPr/>
        </p:nvCxnSpPr>
        <p:spPr>
          <a:xfrm rot="16200000" flipH="1">
            <a:off x="3942329" y="3459424"/>
            <a:ext cx="4990" cy="866779"/>
          </a:xfrm>
          <a:prstGeom prst="line">
            <a:avLst/>
          </a:prstGeom>
          <a:ln w="12700" cmpd="sng">
            <a:solidFill>
              <a:srgbClr val="4F5557"/>
            </a:solidFill>
          </a:ln>
          <a:effectLst/>
        </p:spPr>
        <p:style>
          <a:lnRef idx="2">
            <a:schemeClr val="accent1"/>
          </a:lnRef>
          <a:fillRef idx="0">
            <a:schemeClr val="accent1"/>
          </a:fillRef>
          <a:effectRef idx="1">
            <a:schemeClr val="accent1"/>
          </a:effectRef>
          <a:fontRef idx="minor">
            <a:schemeClr val="tx1"/>
          </a:fontRef>
        </p:style>
      </p:cxnSp>
      <p:sp>
        <p:nvSpPr>
          <p:cNvPr id="80" name="Rectangle 79"/>
          <p:cNvSpPr/>
          <p:nvPr/>
        </p:nvSpPr>
        <p:spPr>
          <a:xfrm>
            <a:off x="289156" y="5727312"/>
            <a:ext cx="45719" cy="45719"/>
          </a:xfrm>
          <a:prstGeom prst="rect">
            <a:avLst/>
          </a:prstGeom>
          <a:solidFill>
            <a:srgbClr val="9900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endParaRPr>
          </a:p>
        </p:txBody>
      </p:sp>
      <p:sp>
        <p:nvSpPr>
          <p:cNvPr id="82" name="Rectangle 81"/>
          <p:cNvSpPr/>
          <p:nvPr/>
        </p:nvSpPr>
        <p:spPr>
          <a:xfrm>
            <a:off x="1225638" y="4932141"/>
            <a:ext cx="45719" cy="45719"/>
          </a:xfrm>
          <a:prstGeom prst="rect">
            <a:avLst/>
          </a:prstGeom>
          <a:solidFill>
            <a:srgbClr val="9900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endParaRPr>
          </a:p>
        </p:txBody>
      </p:sp>
      <p:grpSp>
        <p:nvGrpSpPr>
          <p:cNvPr id="4" name="Group 92"/>
          <p:cNvGrpSpPr/>
          <p:nvPr/>
        </p:nvGrpSpPr>
        <p:grpSpPr>
          <a:xfrm>
            <a:off x="2201648" y="4296744"/>
            <a:ext cx="1040539" cy="315984"/>
            <a:chOff x="2201648" y="4296744"/>
            <a:chExt cx="1040539" cy="315984"/>
          </a:xfrm>
        </p:grpSpPr>
        <p:sp>
          <p:nvSpPr>
            <p:cNvPr id="73" name="TextBox 72"/>
            <p:cNvSpPr txBox="1"/>
            <p:nvPr/>
          </p:nvSpPr>
          <p:spPr>
            <a:xfrm>
              <a:off x="2201648" y="4296744"/>
              <a:ext cx="1040539" cy="315984"/>
            </a:xfrm>
            <a:prstGeom prst="rect">
              <a:avLst/>
            </a:prstGeom>
            <a:noFill/>
          </p:spPr>
          <p:txBody>
            <a:bodyPr wrap="square" rtlCol="0">
              <a:spAutoFit/>
            </a:bodyPr>
            <a:lstStyle/>
            <a:p>
              <a:pPr defTabSz="457200" fontAlgn="auto">
                <a:lnSpc>
                  <a:spcPct val="90000"/>
                </a:lnSpc>
                <a:spcBef>
                  <a:spcPts val="0"/>
                </a:spcBef>
                <a:spcAft>
                  <a:spcPts val="0"/>
                </a:spcAft>
              </a:pPr>
              <a:r>
                <a:rPr lang="en-US" sz="800" dirty="0" smtClean="0">
                  <a:solidFill>
                    <a:prstClr val="black"/>
                  </a:solidFill>
                  <a:latin typeface="Helvetica"/>
                  <a:ea typeface="+mn-ea"/>
                  <a:cs typeface="Helvetica"/>
                </a:rPr>
                <a:t>School of Sustainability</a:t>
              </a:r>
              <a:endParaRPr lang="en-US" sz="800" dirty="0">
                <a:solidFill>
                  <a:prstClr val="black"/>
                </a:solidFill>
                <a:latin typeface="Helvetica"/>
                <a:ea typeface="+mn-ea"/>
                <a:cs typeface="Helvetica"/>
              </a:endParaRPr>
            </a:p>
          </p:txBody>
        </p:sp>
        <p:sp>
          <p:nvSpPr>
            <p:cNvPr id="83" name="Rectangle 82"/>
            <p:cNvSpPr/>
            <p:nvPr/>
          </p:nvSpPr>
          <p:spPr>
            <a:xfrm>
              <a:off x="2234265" y="4375040"/>
              <a:ext cx="45719" cy="45719"/>
            </a:xfrm>
            <a:prstGeom prst="rect">
              <a:avLst/>
            </a:prstGeom>
            <a:solidFill>
              <a:srgbClr val="9900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endParaRPr>
            </a:p>
          </p:txBody>
        </p:sp>
      </p:grpSp>
      <p:grpSp>
        <p:nvGrpSpPr>
          <p:cNvPr id="5" name="Group 103"/>
          <p:cNvGrpSpPr/>
          <p:nvPr/>
        </p:nvGrpSpPr>
        <p:grpSpPr>
          <a:xfrm>
            <a:off x="3487285" y="3849609"/>
            <a:ext cx="1040539" cy="869982"/>
            <a:chOff x="3487285" y="3849609"/>
            <a:chExt cx="1040539" cy="869982"/>
          </a:xfrm>
        </p:grpSpPr>
        <p:sp>
          <p:nvSpPr>
            <p:cNvPr id="79" name="TextBox 78"/>
            <p:cNvSpPr txBox="1"/>
            <p:nvPr/>
          </p:nvSpPr>
          <p:spPr>
            <a:xfrm>
              <a:off x="3487285" y="3849609"/>
              <a:ext cx="1040539" cy="869982"/>
            </a:xfrm>
            <a:prstGeom prst="rect">
              <a:avLst/>
            </a:prstGeom>
            <a:noFill/>
          </p:spPr>
          <p:txBody>
            <a:bodyPr wrap="square" rtlCol="0">
              <a:spAutoFit/>
            </a:bodyPr>
            <a:lstStyle/>
            <a:p>
              <a:pPr defTabSz="457200" fontAlgn="auto">
                <a:lnSpc>
                  <a:spcPct val="90000"/>
                </a:lnSpc>
                <a:spcBef>
                  <a:spcPts val="0"/>
                </a:spcBef>
                <a:spcAft>
                  <a:spcPts val="0"/>
                </a:spcAft>
              </a:pPr>
              <a:r>
                <a:rPr lang="en-US" sz="800" dirty="0" smtClean="0">
                  <a:solidFill>
                    <a:prstClr val="black"/>
                  </a:solidFill>
                  <a:latin typeface="Helvetica"/>
                  <a:ea typeface="+mn-ea"/>
                  <a:cs typeface="Helvetica"/>
                </a:rPr>
                <a:t>BA &amp; BS in Sustainability students enroll</a:t>
              </a:r>
            </a:p>
            <a:p>
              <a:pPr defTabSz="457200" fontAlgn="auto">
                <a:lnSpc>
                  <a:spcPct val="90000"/>
                </a:lnSpc>
                <a:spcBef>
                  <a:spcPts val="0"/>
                </a:spcBef>
                <a:spcAft>
                  <a:spcPts val="0"/>
                </a:spcAft>
              </a:pPr>
              <a:endParaRPr lang="en-US" sz="800" dirty="0" smtClean="0">
                <a:solidFill>
                  <a:prstClr val="black"/>
                </a:solidFill>
                <a:latin typeface="Helvetica"/>
                <a:ea typeface="+mn-ea"/>
                <a:cs typeface="Helvetica"/>
              </a:endParaRPr>
            </a:p>
            <a:p>
              <a:pPr defTabSz="457200" fontAlgn="auto">
                <a:lnSpc>
                  <a:spcPct val="90000"/>
                </a:lnSpc>
                <a:spcBef>
                  <a:spcPts val="0"/>
                </a:spcBef>
                <a:spcAft>
                  <a:spcPts val="0"/>
                </a:spcAft>
              </a:pPr>
              <a:r>
                <a:rPr lang="en-US" sz="800" dirty="0" smtClean="0">
                  <a:solidFill>
                    <a:prstClr val="black"/>
                  </a:solidFill>
                  <a:latin typeface="Helvetica"/>
                  <a:ea typeface="+mn-ea"/>
                  <a:cs typeface="Helvetica"/>
                </a:rPr>
                <a:t>BA in Business w/ Sustainability concentration</a:t>
              </a:r>
              <a:endParaRPr lang="en-US" sz="800" dirty="0">
                <a:solidFill>
                  <a:prstClr val="black"/>
                </a:solidFill>
                <a:latin typeface="Helvetica"/>
                <a:ea typeface="+mn-ea"/>
                <a:cs typeface="Helvetica"/>
              </a:endParaRPr>
            </a:p>
          </p:txBody>
        </p:sp>
        <p:sp>
          <p:nvSpPr>
            <p:cNvPr id="81" name="Rectangle 80"/>
            <p:cNvSpPr/>
            <p:nvPr/>
          </p:nvSpPr>
          <p:spPr>
            <a:xfrm>
              <a:off x="3513489" y="3931944"/>
              <a:ext cx="45719" cy="45719"/>
            </a:xfrm>
            <a:prstGeom prst="rect">
              <a:avLst/>
            </a:prstGeom>
            <a:solidFill>
              <a:srgbClr val="9900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endParaRPr>
            </a:p>
          </p:txBody>
        </p:sp>
        <p:sp>
          <p:nvSpPr>
            <p:cNvPr id="84" name="Rectangle 83"/>
            <p:cNvSpPr/>
            <p:nvPr/>
          </p:nvSpPr>
          <p:spPr>
            <a:xfrm>
              <a:off x="3517670" y="4360779"/>
              <a:ext cx="45719" cy="45719"/>
            </a:xfrm>
            <a:prstGeom prst="rect">
              <a:avLst/>
            </a:prstGeom>
            <a:solidFill>
              <a:srgbClr val="9900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endParaRPr>
            </a:p>
          </p:txBody>
        </p:sp>
      </p:grpSp>
      <p:cxnSp>
        <p:nvCxnSpPr>
          <p:cNvPr id="90" name="Straight Connector 89"/>
          <p:cNvCxnSpPr/>
          <p:nvPr/>
        </p:nvCxnSpPr>
        <p:spPr>
          <a:xfrm rot="5400000" flipH="1">
            <a:off x="1190995" y="3161446"/>
            <a:ext cx="4990" cy="866779"/>
          </a:xfrm>
          <a:prstGeom prst="line">
            <a:avLst/>
          </a:prstGeom>
          <a:ln w="12700" cmpd="sng">
            <a:solidFill>
              <a:srgbClr val="4F5557"/>
            </a:solidFill>
          </a:ln>
          <a:effectLst/>
        </p:spPr>
        <p:style>
          <a:lnRef idx="2">
            <a:schemeClr val="accent1"/>
          </a:lnRef>
          <a:fillRef idx="0">
            <a:schemeClr val="accent1"/>
          </a:fillRef>
          <a:effectRef idx="1">
            <a:schemeClr val="accent1"/>
          </a:effectRef>
          <a:fontRef idx="minor">
            <a:schemeClr val="tx1"/>
          </a:fontRef>
        </p:style>
      </p:cxnSp>
      <p:sp>
        <p:nvSpPr>
          <p:cNvPr id="92" name="TextBox 91"/>
          <p:cNvSpPr txBox="1"/>
          <p:nvPr/>
        </p:nvSpPr>
        <p:spPr>
          <a:xfrm>
            <a:off x="690333" y="3209663"/>
            <a:ext cx="1004045" cy="461665"/>
          </a:xfrm>
          <a:prstGeom prst="rect">
            <a:avLst/>
          </a:prstGeom>
          <a:noFill/>
        </p:spPr>
        <p:txBody>
          <a:bodyPr wrap="square" rtlCol="0">
            <a:spAutoFit/>
          </a:bodyPr>
          <a:lstStyle/>
          <a:p>
            <a:pPr defTabSz="457200" fontAlgn="auto">
              <a:spcBef>
                <a:spcPts val="0"/>
              </a:spcBef>
              <a:spcAft>
                <a:spcPts val="0"/>
              </a:spcAft>
            </a:pPr>
            <a:r>
              <a:rPr lang="en-US" sz="2400" b="1" kern="1000" spc="-90" dirty="0" smtClean="0">
                <a:solidFill>
                  <a:srgbClr val="990028"/>
                </a:solidFill>
                <a:latin typeface="Helvetica"/>
                <a:ea typeface="+mn-ea"/>
                <a:cs typeface="Helvetica"/>
              </a:rPr>
              <a:t>2000</a:t>
            </a:r>
            <a:endParaRPr lang="en-US" sz="2400" b="1" kern="1000" spc="-90" dirty="0">
              <a:solidFill>
                <a:srgbClr val="990028"/>
              </a:solidFill>
              <a:latin typeface="Helvetica"/>
              <a:ea typeface="+mn-ea"/>
              <a:cs typeface="Helvetica"/>
            </a:endParaRPr>
          </a:p>
        </p:txBody>
      </p:sp>
      <p:grpSp>
        <p:nvGrpSpPr>
          <p:cNvPr id="6" name="Group 93"/>
          <p:cNvGrpSpPr/>
          <p:nvPr/>
        </p:nvGrpSpPr>
        <p:grpSpPr>
          <a:xfrm>
            <a:off x="767320" y="3561960"/>
            <a:ext cx="1040539" cy="315984"/>
            <a:chOff x="2201648" y="4296744"/>
            <a:chExt cx="1040539" cy="315984"/>
          </a:xfrm>
        </p:grpSpPr>
        <p:sp>
          <p:nvSpPr>
            <p:cNvPr id="95" name="TextBox 94"/>
            <p:cNvSpPr txBox="1"/>
            <p:nvPr/>
          </p:nvSpPr>
          <p:spPr>
            <a:xfrm>
              <a:off x="2201648" y="4296744"/>
              <a:ext cx="1040539" cy="315984"/>
            </a:xfrm>
            <a:prstGeom prst="rect">
              <a:avLst/>
            </a:prstGeom>
            <a:noFill/>
          </p:spPr>
          <p:txBody>
            <a:bodyPr wrap="square" rtlCol="0">
              <a:spAutoFit/>
            </a:bodyPr>
            <a:lstStyle/>
            <a:p>
              <a:pPr defTabSz="457200" fontAlgn="auto">
                <a:lnSpc>
                  <a:spcPct val="90000"/>
                </a:lnSpc>
                <a:spcBef>
                  <a:spcPts val="0"/>
                </a:spcBef>
                <a:spcAft>
                  <a:spcPts val="0"/>
                </a:spcAft>
              </a:pPr>
              <a:r>
                <a:rPr lang="en-US" sz="800" dirty="0" smtClean="0">
                  <a:solidFill>
                    <a:prstClr val="black"/>
                  </a:solidFill>
                  <a:latin typeface="Helvetica"/>
                  <a:ea typeface="+mn-ea"/>
                  <a:cs typeface="Helvetica"/>
                </a:rPr>
                <a:t>PhD IGERT in Urban Ecology</a:t>
              </a:r>
              <a:endParaRPr lang="en-US" sz="800" dirty="0">
                <a:solidFill>
                  <a:prstClr val="black"/>
                </a:solidFill>
                <a:latin typeface="Helvetica"/>
                <a:ea typeface="+mn-ea"/>
                <a:cs typeface="Helvetica"/>
              </a:endParaRPr>
            </a:p>
          </p:txBody>
        </p:sp>
        <p:sp>
          <p:nvSpPr>
            <p:cNvPr id="96" name="Rectangle 95"/>
            <p:cNvSpPr/>
            <p:nvPr/>
          </p:nvSpPr>
          <p:spPr>
            <a:xfrm>
              <a:off x="2234265" y="4375040"/>
              <a:ext cx="45719" cy="45719"/>
            </a:xfrm>
            <a:prstGeom prst="rect">
              <a:avLst/>
            </a:prstGeom>
            <a:solidFill>
              <a:srgbClr val="9900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endParaRPr>
            </a:p>
          </p:txBody>
        </p:sp>
      </p:grpSp>
      <p:cxnSp>
        <p:nvCxnSpPr>
          <p:cNvPr id="97" name="Straight Connector 96"/>
          <p:cNvCxnSpPr/>
          <p:nvPr/>
        </p:nvCxnSpPr>
        <p:spPr>
          <a:xfrm>
            <a:off x="1687243" y="2732317"/>
            <a:ext cx="0" cy="1207745"/>
          </a:xfrm>
          <a:prstGeom prst="line">
            <a:avLst/>
          </a:prstGeom>
          <a:ln w="12700" cmpd="sng">
            <a:solidFill>
              <a:srgbClr val="4F5557"/>
            </a:solidFill>
          </a:ln>
          <a:effectLst/>
        </p:spPr>
        <p:style>
          <a:lnRef idx="2">
            <a:schemeClr val="accent1"/>
          </a:lnRef>
          <a:fillRef idx="0">
            <a:schemeClr val="accent1"/>
          </a:fillRef>
          <a:effectRef idx="1">
            <a:schemeClr val="accent1"/>
          </a:effectRef>
          <a:fontRef idx="minor">
            <a:schemeClr val="tx1"/>
          </a:fontRef>
        </p:style>
      </p:cxnSp>
      <p:sp>
        <p:nvSpPr>
          <p:cNvPr id="98" name="TextBox 97"/>
          <p:cNvSpPr txBox="1"/>
          <p:nvPr/>
        </p:nvSpPr>
        <p:spPr>
          <a:xfrm>
            <a:off x="1620099" y="2633227"/>
            <a:ext cx="1004045" cy="461665"/>
          </a:xfrm>
          <a:prstGeom prst="rect">
            <a:avLst/>
          </a:prstGeom>
          <a:noFill/>
        </p:spPr>
        <p:txBody>
          <a:bodyPr wrap="square" rtlCol="0">
            <a:spAutoFit/>
          </a:bodyPr>
          <a:lstStyle/>
          <a:p>
            <a:pPr defTabSz="457200" fontAlgn="auto">
              <a:spcBef>
                <a:spcPts val="0"/>
              </a:spcBef>
              <a:spcAft>
                <a:spcPts val="0"/>
              </a:spcAft>
            </a:pPr>
            <a:r>
              <a:rPr lang="en-US" sz="2400" b="1" kern="1000" spc="-90" dirty="0" smtClean="0">
                <a:solidFill>
                  <a:srgbClr val="990028"/>
                </a:solidFill>
                <a:latin typeface="Helvetica"/>
                <a:ea typeface="+mn-ea"/>
                <a:cs typeface="Helvetica"/>
              </a:rPr>
              <a:t>2004</a:t>
            </a:r>
            <a:endParaRPr lang="en-US" sz="2400" b="1" kern="1000" spc="-90" dirty="0">
              <a:solidFill>
                <a:srgbClr val="990028"/>
              </a:solidFill>
              <a:latin typeface="Helvetica"/>
              <a:ea typeface="+mn-ea"/>
              <a:cs typeface="Helvetica"/>
            </a:endParaRPr>
          </a:p>
        </p:txBody>
      </p:sp>
      <p:cxnSp>
        <p:nvCxnSpPr>
          <p:cNvPr id="99" name="Straight Connector 98"/>
          <p:cNvCxnSpPr/>
          <p:nvPr/>
        </p:nvCxnSpPr>
        <p:spPr>
          <a:xfrm>
            <a:off x="1692228" y="3010778"/>
            <a:ext cx="828608" cy="0"/>
          </a:xfrm>
          <a:prstGeom prst="line">
            <a:avLst/>
          </a:prstGeom>
          <a:ln w="12700" cmpd="sng">
            <a:solidFill>
              <a:srgbClr val="4F5557"/>
            </a:solidFill>
          </a:ln>
          <a:effectLst/>
        </p:spPr>
        <p:style>
          <a:lnRef idx="2">
            <a:schemeClr val="accent1"/>
          </a:lnRef>
          <a:fillRef idx="0">
            <a:schemeClr val="accent1"/>
          </a:fillRef>
          <a:effectRef idx="1">
            <a:schemeClr val="accent1"/>
          </a:effectRef>
          <a:fontRef idx="minor">
            <a:schemeClr val="tx1"/>
          </a:fontRef>
        </p:style>
      </p:cxnSp>
      <p:grpSp>
        <p:nvGrpSpPr>
          <p:cNvPr id="7" name="Group 130"/>
          <p:cNvGrpSpPr/>
          <p:nvPr/>
        </p:nvGrpSpPr>
        <p:grpSpPr>
          <a:xfrm>
            <a:off x="1673202" y="3087082"/>
            <a:ext cx="1040539" cy="426784"/>
            <a:chOff x="-14797" y="992158"/>
            <a:chExt cx="1040539" cy="426784"/>
          </a:xfrm>
        </p:grpSpPr>
        <p:sp>
          <p:nvSpPr>
            <p:cNvPr id="107" name="Rectangle 106"/>
            <p:cNvSpPr/>
            <p:nvPr/>
          </p:nvSpPr>
          <p:spPr>
            <a:xfrm>
              <a:off x="17969" y="1076964"/>
              <a:ext cx="45719" cy="45719"/>
            </a:xfrm>
            <a:prstGeom prst="rect">
              <a:avLst/>
            </a:prstGeom>
            <a:solidFill>
              <a:srgbClr val="9900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endParaRPr>
            </a:p>
          </p:txBody>
        </p:sp>
        <p:sp>
          <p:nvSpPr>
            <p:cNvPr id="110" name="TextBox 109"/>
            <p:cNvSpPr txBox="1"/>
            <p:nvPr/>
          </p:nvSpPr>
          <p:spPr>
            <a:xfrm>
              <a:off x="-14797" y="992158"/>
              <a:ext cx="1040539" cy="426784"/>
            </a:xfrm>
            <a:prstGeom prst="rect">
              <a:avLst/>
            </a:prstGeom>
            <a:noFill/>
          </p:spPr>
          <p:txBody>
            <a:bodyPr wrap="square" rtlCol="0">
              <a:spAutoFit/>
            </a:bodyPr>
            <a:lstStyle/>
            <a:p>
              <a:pPr defTabSz="457200" fontAlgn="auto">
                <a:lnSpc>
                  <a:spcPct val="90000"/>
                </a:lnSpc>
                <a:spcBef>
                  <a:spcPts val="0"/>
                </a:spcBef>
                <a:spcAft>
                  <a:spcPts val="0"/>
                </a:spcAft>
              </a:pPr>
              <a:r>
                <a:rPr lang="en-US" sz="800" dirty="0" smtClean="0">
                  <a:solidFill>
                    <a:prstClr val="black"/>
                  </a:solidFill>
                  <a:latin typeface="Helvetica"/>
                  <a:ea typeface="+mn-ea"/>
                  <a:cs typeface="Helvetica"/>
                </a:rPr>
                <a:t>Global Institute of Sustainability</a:t>
              </a:r>
            </a:p>
            <a:p>
              <a:pPr defTabSz="457200" fontAlgn="auto">
                <a:lnSpc>
                  <a:spcPct val="90000"/>
                </a:lnSpc>
                <a:spcBef>
                  <a:spcPts val="0"/>
                </a:spcBef>
                <a:spcAft>
                  <a:spcPts val="0"/>
                </a:spcAft>
              </a:pPr>
              <a:endParaRPr lang="en-US" sz="800" dirty="0">
                <a:solidFill>
                  <a:prstClr val="black"/>
                </a:solidFill>
                <a:latin typeface="Helvetica"/>
                <a:ea typeface="+mn-ea"/>
                <a:cs typeface="Helvetica"/>
              </a:endParaRPr>
            </a:p>
          </p:txBody>
        </p:sp>
      </p:grpSp>
      <p:grpSp>
        <p:nvGrpSpPr>
          <p:cNvPr id="8" name="Group 131"/>
          <p:cNvGrpSpPr/>
          <p:nvPr/>
        </p:nvGrpSpPr>
        <p:grpSpPr>
          <a:xfrm>
            <a:off x="1659973" y="2979221"/>
            <a:ext cx="1040539" cy="315984"/>
            <a:chOff x="148874" y="1527951"/>
            <a:chExt cx="1040539" cy="315984"/>
          </a:xfrm>
        </p:grpSpPr>
        <p:sp>
          <p:nvSpPr>
            <p:cNvPr id="106" name="TextBox 105"/>
            <p:cNvSpPr txBox="1"/>
            <p:nvPr/>
          </p:nvSpPr>
          <p:spPr>
            <a:xfrm>
              <a:off x="148874" y="1527951"/>
              <a:ext cx="1040539" cy="315984"/>
            </a:xfrm>
            <a:prstGeom prst="rect">
              <a:avLst/>
            </a:prstGeom>
            <a:noFill/>
          </p:spPr>
          <p:txBody>
            <a:bodyPr wrap="square" rtlCol="0">
              <a:spAutoFit/>
            </a:bodyPr>
            <a:lstStyle/>
            <a:p>
              <a:pPr defTabSz="457200" fontAlgn="auto">
                <a:lnSpc>
                  <a:spcPct val="90000"/>
                </a:lnSpc>
                <a:spcBef>
                  <a:spcPts val="0"/>
                </a:spcBef>
                <a:spcAft>
                  <a:spcPts val="0"/>
                </a:spcAft>
              </a:pPr>
              <a:r>
                <a:rPr lang="en-US" sz="800" dirty="0" err="1" smtClean="0">
                  <a:solidFill>
                    <a:prstClr val="black"/>
                  </a:solidFill>
                  <a:latin typeface="Helvetica"/>
                  <a:ea typeface="+mn-ea"/>
                  <a:cs typeface="Helvetica"/>
                </a:rPr>
                <a:t>Temazon</a:t>
              </a:r>
              <a:r>
                <a:rPr lang="en-US" sz="800" dirty="0" smtClean="0">
                  <a:solidFill>
                    <a:prstClr val="black"/>
                  </a:solidFill>
                  <a:latin typeface="Helvetica"/>
                  <a:ea typeface="+mn-ea"/>
                  <a:cs typeface="Helvetica"/>
                </a:rPr>
                <a:t> retreat</a:t>
              </a:r>
            </a:p>
            <a:p>
              <a:pPr defTabSz="457200" fontAlgn="auto">
                <a:lnSpc>
                  <a:spcPct val="90000"/>
                </a:lnSpc>
                <a:spcBef>
                  <a:spcPts val="0"/>
                </a:spcBef>
                <a:spcAft>
                  <a:spcPts val="0"/>
                </a:spcAft>
              </a:pPr>
              <a:endParaRPr lang="en-US" sz="800" dirty="0">
                <a:solidFill>
                  <a:prstClr val="black"/>
                </a:solidFill>
                <a:latin typeface="Helvetica"/>
                <a:ea typeface="+mn-ea"/>
                <a:cs typeface="Helvetica"/>
              </a:endParaRPr>
            </a:p>
          </p:txBody>
        </p:sp>
        <p:sp>
          <p:nvSpPr>
            <p:cNvPr id="111" name="Rectangle 110"/>
            <p:cNvSpPr/>
            <p:nvPr/>
          </p:nvSpPr>
          <p:spPr>
            <a:xfrm>
              <a:off x="197772" y="1613083"/>
              <a:ext cx="45719" cy="45719"/>
            </a:xfrm>
            <a:prstGeom prst="rect">
              <a:avLst/>
            </a:prstGeom>
            <a:solidFill>
              <a:srgbClr val="9900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endParaRPr>
            </a:p>
          </p:txBody>
        </p:sp>
      </p:grpSp>
      <p:cxnSp>
        <p:nvCxnSpPr>
          <p:cNvPr id="112" name="Straight Connector 111"/>
          <p:cNvCxnSpPr/>
          <p:nvPr/>
        </p:nvCxnSpPr>
        <p:spPr>
          <a:xfrm>
            <a:off x="2833433" y="2069393"/>
            <a:ext cx="0" cy="1324088"/>
          </a:xfrm>
          <a:prstGeom prst="line">
            <a:avLst/>
          </a:prstGeom>
          <a:ln w="12700" cmpd="sng">
            <a:solidFill>
              <a:srgbClr val="4F5557"/>
            </a:solidFill>
          </a:ln>
          <a:effectLst/>
        </p:spPr>
        <p:style>
          <a:lnRef idx="2">
            <a:schemeClr val="accent1"/>
          </a:lnRef>
          <a:fillRef idx="0">
            <a:schemeClr val="accent1"/>
          </a:fillRef>
          <a:effectRef idx="1">
            <a:schemeClr val="accent1"/>
          </a:effectRef>
          <a:fontRef idx="minor">
            <a:schemeClr val="tx1"/>
          </a:fontRef>
        </p:style>
      </p:cxnSp>
      <p:cxnSp>
        <p:nvCxnSpPr>
          <p:cNvPr id="113" name="Straight Connector 112"/>
          <p:cNvCxnSpPr/>
          <p:nvPr/>
        </p:nvCxnSpPr>
        <p:spPr>
          <a:xfrm>
            <a:off x="2840572" y="2368883"/>
            <a:ext cx="739956" cy="0"/>
          </a:xfrm>
          <a:prstGeom prst="line">
            <a:avLst/>
          </a:prstGeom>
          <a:ln w="12700" cmpd="sng">
            <a:solidFill>
              <a:srgbClr val="4F5557"/>
            </a:solidFill>
          </a:ln>
          <a:effectLst/>
        </p:spPr>
        <p:style>
          <a:lnRef idx="2">
            <a:schemeClr val="accent1"/>
          </a:lnRef>
          <a:fillRef idx="0">
            <a:schemeClr val="accent1"/>
          </a:fillRef>
          <a:effectRef idx="1">
            <a:schemeClr val="accent1"/>
          </a:effectRef>
          <a:fontRef idx="minor">
            <a:schemeClr val="tx1"/>
          </a:fontRef>
        </p:style>
      </p:cxnSp>
      <p:sp>
        <p:nvSpPr>
          <p:cNvPr id="115" name="TextBox 114"/>
          <p:cNvSpPr txBox="1"/>
          <p:nvPr/>
        </p:nvSpPr>
        <p:spPr>
          <a:xfrm>
            <a:off x="2769226" y="1988052"/>
            <a:ext cx="1004045" cy="461665"/>
          </a:xfrm>
          <a:prstGeom prst="rect">
            <a:avLst/>
          </a:prstGeom>
          <a:noFill/>
        </p:spPr>
        <p:txBody>
          <a:bodyPr wrap="square" rtlCol="0">
            <a:spAutoFit/>
          </a:bodyPr>
          <a:lstStyle/>
          <a:p>
            <a:pPr defTabSz="457200" fontAlgn="auto">
              <a:spcBef>
                <a:spcPts val="0"/>
              </a:spcBef>
              <a:spcAft>
                <a:spcPts val="0"/>
              </a:spcAft>
            </a:pPr>
            <a:r>
              <a:rPr lang="en-US" sz="2400" b="1" kern="1000" spc="-90" dirty="0" smtClean="0">
                <a:solidFill>
                  <a:srgbClr val="990028"/>
                </a:solidFill>
                <a:latin typeface="Helvetica"/>
                <a:ea typeface="+mn-ea"/>
                <a:cs typeface="Helvetica"/>
              </a:rPr>
              <a:t>2007</a:t>
            </a:r>
            <a:endParaRPr lang="en-US" sz="2400" b="1" kern="1000" spc="-90" dirty="0">
              <a:solidFill>
                <a:srgbClr val="990028"/>
              </a:solidFill>
              <a:latin typeface="Helvetica"/>
              <a:ea typeface="+mn-ea"/>
              <a:cs typeface="Helvetica"/>
            </a:endParaRPr>
          </a:p>
        </p:txBody>
      </p:sp>
      <p:grpSp>
        <p:nvGrpSpPr>
          <p:cNvPr id="9" name="Group 165"/>
          <p:cNvGrpSpPr/>
          <p:nvPr/>
        </p:nvGrpSpPr>
        <p:grpSpPr>
          <a:xfrm>
            <a:off x="2833433" y="2338022"/>
            <a:ext cx="1040539" cy="426784"/>
            <a:chOff x="2833433" y="2338022"/>
            <a:chExt cx="1040539" cy="426784"/>
          </a:xfrm>
        </p:grpSpPr>
        <p:sp>
          <p:nvSpPr>
            <p:cNvPr id="116" name="TextBox 115"/>
            <p:cNvSpPr txBox="1"/>
            <p:nvPr/>
          </p:nvSpPr>
          <p:spPr>
            <a:xfrm>
              <a:off x="2833433" y="2338022"/>
              <a:ext cx="1040539" cy="426784"/>
            </a:xfrm>
            <a:prstGeom prst="rect">
              <a:avLst/>
            </a:prstGeom>
            <a:noFill/>
          </p:spPr>
          <p:txBody>
            <a:bodyPr wrap="square" rtlCol="0">
              <a:spAutoFit/>
            </a:bodyPr>
            <a:lstStyle/>
            <a:p>
              <a:pPr defTabSz="457200" fontAlgn="auto">
                <a:lnSpc>
                  <a:spcPct val="90000"/>
                </a:lnSpc>
                <a:spcBef>
                  <a:spcPts val="0"/>
                </a:spcBef>
                <a:spcAft>
                  <a:spcPts val="0"/>
                </a:spcAft>
              </a:pPr>
              <a:r>
                <a:rPr lang="en-US" sz="800" dirty="0" smtClean="0">
                  <a:solidFill>
                    <a:prstClr val="black"/>
                  </a:solidFill>
                  <a:latin typeface="Helvetica"/>
                  <a:ea typeface="+mn-ea"/>
                  <a:cs typeface="Helvetica"/>
                </a:rPr>
                <a:t>PhD, Master’s students enroll</a:t>
              </a:r>
            </a:p>
            <a:p>
              <a:pPr defTabSz="457200" fontAlgn="auto">
                <a:lnSpc>
                  <a:spcPct val="90000"/>
                </a:lnSpc>
                <a:spcBef>
                  <a:spcPts val="0"/>
                </a:spcBef>
                <a:spcAft>
                  <a:spcPts val="0"/>
                </a:spcAft>
              </a:pPr>
              <a:endParaRPr lang="en-US" sz="800" dirty="0">
                <a:solidFill>
                  <a:prstClr val="black"/>
                </a:solidFill>
                <a:latin typeface="Helvetica"/>
                <a:ea typeface="+mn-ea"/>
                <a:cs typeface="Helvetica"/>
              </a:endParaRPr>
            </a:p>
          </p:txBody>
        </p:sp>
        <p:sp>
          <p:nvSpPr>
            <p:cNvPr id="117" name="Rectangle 116"/>
            <p:cNvSpPr/>
            <p:nvPr/>
          </p:nvSpPr>
          <p:spPr>
            <a:xfrm>
              <a:off x="2859653" y="2409139"/>
              <a:ext cx="45719" cy="45719"/>
            </a:xfrm>
            <a:prstGeom prst="rect">
              <a:avLst/>
            </a:prstGeom>
            <a:solidFill>
              <a:srgbClr val="9900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endParaRPr>
            </a:p>
          </p:txBody>
        </p:sp>
      </p:grpSp>
      <p:cxnSp>
        <p:nvCxnSpPr>
          <p:cNvPr id="120" name="Straight Connector 119"/>
          <p:cNvCxnSpPr/>
          <p:nvPr/>
        </p:nvCxnSpPr>
        <p:spPr>
          <a:xfrm>
            <a:off x="4225890" y="1843935"/>
            <a:ext cx="0" cy="1324088"/>
          </a:xfrm>
          <a:prstGeom prst="line">
            <a:avLst/>
          </a:prstGeom>
          <a:ln w="12700" cmpd="sng">
            <a:solidFill>
              <a:srgbClr val="4F5557"/>
            </a:solidFill>
          </a:ln>
          <a:effectLst/>
        </p:spPr>
        <p:style>
          <a:lnRef idx="2">
            <a:schemeClr val="accent1"/>
          </a:lnRef>
          <a:fillRef idx="0">
            <a:schemeClr val="accent1"/>
          </a:fillRef>
          <a:effectRef idx="1">
            <a:schemeClr val="accent1"/>
          </a:effectRef>
          <a:fontRef idx="minor">
            <a:schemeClr val="tx1"/>
          </a:fontRef>
        </p:style>
      </p:cxnSp>
      <p:sp>
        <p:nvSpPr>
          <p:cNvPr id="121" name="TextBox 120"/>
          <p:cNvSpPr txBox="1"/>
          <p:nvPr/>
        </p:nvSpPr>
        <p:spPr>
          <a:xfrm>
            <a:off x="4161683" y="1762594"/>
            <a:ext cx="1004045" cy="461665"/>
          </a:xfrm>
          <a:prstGeom prst="rect">
            <a:avLst/>
          </a:prstGeom>
          <a:noFill/>
        </p:spPr>
        <p:txBody>
          <a:bodyPr wrap="square" rtlCol="0">
            <a:spAutoFit/>
          </a:bodyPr>
          <a:lstStyle/>
          <a:p>
            <a:pPr defTabSz="457200" fontAlgn="auto">
              <a:spcBef>
                <a:spcPts val="0"/>
              </a:spcBef>
              <a:spcAft>
                <a:spcPts val="0"/>
              </a:spcAft>
            </a:pPr>
            <a:r>
              <a:rPr lang="en-US" sz="2400" b="1" kern="1000" spc="-90" dirty="0" smtClean="0">
                <a:solidFill>
                  <a:srgbClr val="990028"/>
                </a:solidFill>
                <a:latin typeface="Helvetica"/>
                <a:ea typeface="+mn-ea"/>
                <a:cs typeface="Helvetica"/>
              </a:rPr>
              <a:t>2010</a:t>
            </a:r>
            <a:endParaRPr lang="en-US" sz="2400" b="1" kern="1000" spc="-90" dirty="0">
              <a:solidFill>
                <a:srgbClr val="990028"/>
              </a:solidFill>
              <a:latin typeface="Helvetica"/>
              <a:ea typeface="+mn-ea"/>
              <a:cs typeface="Helvetica"/>
            </a:endParaRPr>
          </a:p>
        </p:txBody>
      </p:sp>
      <p:sp>
        <p:nvSpPr>
          <p:cNvPr id="122" name="TextBox 121"/>
          <p:cNvSpPr txBox="1"/>
          <p:nvPr/>
        </p:nvSpPr>
        <p:spPr>
          <a:xfrm>
            <a:off x="4225890" y="2112564"/>
            <a:ext cx="1040539" cy="537583"/>
          </a:xfrm>
          <a:prstGeom prst="rect">
            <a:avLst/>
          </a:prstGeom>
          <a:noFill/>
        </p:spPr>
        <p:txBody>
          <a:bodyPr wrap="square" rtlCol="0">
            <a:spAutoFit/>
          </a:bodyPr>
          <a:lstStyle/>
          <a:p>
            <a:pPr defTabSz="457200" fontAlgn="auto">
              <a:lnSpc>
                <a:spcPct val="90000"/>
              </a:lnSpc>
              <a:spcBef>
                <a:spcPts val="0"/>
              </a:spcBef>
              <a:spcAft>
                <a:spcPts val="0"/>
              </a:spcAft>
            </a:pPr>
            <a:r>
              <a:rPr lang="en-US" sz="800" dirty="0" smtClean="0">
                <a:solidFill>
                  <a:prstClr val="black"/>
                </a:solidFill>
                <a:latin typeface="Helvetica"/>
                <a:ea typeface="+mn-ea"/>
                <a:cs typeface="Helvetica"/>
              </a:rPr>
              <a:t>University-wide Minor in Sustainability</a:t>
            </a:r>
          </a:p>
          <a:p>
            <a:pPr defTabSz="457200" fontAlgn="auto">
              <a:lnSpc>
                <a:spcPct val="90000"/>
              </a:lnSpc>
              <a:spcBef>
                <a:spcPts val="0"/>
              </a:spcBef>
              <a:spcAft>
                <a:spcPts val="0"/>
              </a:spcAft>
            </a:pPr>
            <a:endParaRPr lang="en-US" sz="800" dirty="0">
              <a:solidFill>
                <a:prstClr val="black"/>
              </a:solidFill>
              <a:latin typeface="Helvetica"/>
              <a:ea typeface="+mn-ea"/>
              <a:cs typeface="Helvetica"/>
            </a:endParaRPr>
          </a:p>
        </p:txBody>
      </p:sp>
      <p:sp>
        <p:nvSpPr>
          <p:cNvPr id="123" name="Rectangle 122"/>
          <p:cNvSpPr/>
          <p:nvPr/>
        </p:nvSpPr>
        <p:spPr>
          <a:xfrm>
            <a:off x="4252110" y="2183681"/>
            <a:ext cx="45719" cy="45719"/>
          </a:xfrm>
          <a:prstGeom prst="rect">
            <a:avLst/>
          </a:prstGeom>
          <a:solidFill>
            <a:srgbClr val="9900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endParaRPr>
          </a:p>
        </p:txBody>
      </p:sp>
      <p:cxnSp>
        <p:nvCxnSpPr>
          <p:cNvPr id="124" name="Straight Connector 123"/>
          <p:cNvCxnSpPr/>
          <p:nvPr/>
        </p:nvCxnSpPr>
        <p:spPr>
          <a:xfrm>
            <a:off x="4230705" y="2148011"/>
            <a:ext cx="775356" cy="0"/>
          </a:xfrm>
          <a:prstGeom prst="line">
            <a:avLst/>
          </a:prstGeom>
          <a:ln w="12700" cmpd="sng">
            <a:solidFill>
              <a:srgbClr val="4F5557"/>
            </a:solidFill>
          </a:ln>
          <a:effectLst/>
        </p:spPr>
        <p:style>
          <a:lnRef idx="2">
            <a:schemeClr val="accent1"/>
          </a:lnRef>
          <a:fillRef idx="0">
            <a:schemeClr val="accent1"/>
          </a:fillRef>
          <a:effectRef idx="1">
            <a:schemeClr val="accent1"/>
          </a:effectRef>
          <a:fontRef idx="minor">
            <a:schemeClr val="tx1"/>
          </a:fontRef>
        </p:style>
      </p:cxnSp>
      <p:sp>
        <p:nvSpPr>
          <p:cNvPr id="126" name="TextBox 125"/>
          <p:cNvSpPr txBox="1"/>
          <p:nvPr/>
        </p:nvSpPr>
        <p:spPr>
          <a:xfrm>
            <a:off x="4230705" y="2473195"/>
            <a:ext cx="1040539" cy="537583"/>
          </a:xfrm>
          <a:prstGeom prst="rect">
            <a:avLst/>
          </a:prstGeom>
          <a:noFill/>
        </p:spPr>
        <p:txBody>
          <a:bodyPr wrap="square" rtlCol="0">
            <a:spAutoFit/>
          </a:bodyPr>
          <a:lstStyle/>
          <a:p>
            <a:pPr defTabSz="457200" fontAlgn="auto">
              <a:lnSpc>
                <a:spcPct val="90000"/>
              </a:lnSpc>
              <a:spcBef>
                <a:spcPts val="0"/>
              </a:spcBef>
              <a:spcAft>
                <a:spcPts val="0"/>
              </a:spcAft>
            </a:pPr>
            <a:r>
              <a:rPr lang="en-US" sz="800" dirty="0" smtClean="0">
                <a:solidFill>
                  <a:prstClr val="black"/>
                </a:solidFill>
                <a:latin typeface="Helvetica"/>
                <a:ea typeface="+mn-ea"/>
                <a:cs typeface="Helvetica"/>
              </a:rPr>
              <a:t>Law &amp; Sustainability program</a:t>
            </a:r>
          </a:p>
          <a:p>
            <a:pPr defTabSz="457200" fontAlgn="auto">
              <a:lnSpc>
                <a:spcPct val="90000"/>
              </a:lnSpc>
              <a:spcBef>
                <a:spcPts val="0"/>
              </a:spcBef>
              <a:spcAft>
                <a:spcPts val="0"/>
              </a:spcAft>
            </a:pPr>
            <a:endParaRPr lang="en-US" sz="800" dirty="0">
              <a:solidFill>
                <a:prstClr val="black"/>
              </a:solidFill>
              <a:latin typeface="Helvetica"/>
              <a:ea typeface="+mn-ea"/>
              <a:cs typeface="Helvetica"/>
            </a:endParaRPr>
          </a:p>
        </p:txBody>
      </p:sp>
      <p:sp>
        <p:nvSpPr>
          <p:cNvPr id="127" name="Rectangle 126"/>
          <p:cNvSpPr/>
          <p:nvPr/>
        </p:nvSpPr>
        <p:spPr>
          <a:xfrm>
            <a:off x="4256925" y="2544312"/>
            <a:ext cx="45719" cy="45719"/>
          </a:xfrm>
          <a:prstGeom prst="rect">
            <a:avLst/>
          </a:prstGeom>
          <a:solidFill>
            <a:srgbClr val="9900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endParaRPr>
          </a:p>
        </p:txBody>
      </p:sp>
      <p:sp>
        <p:nvSpPr>
          <p:cNvPr id="133" name="TextBox 132"/>
          <p:cNvSpPr txBox="1"/>
          <p:nvPr/>
        </p:nvSpPr>
        <p:spPr>
          <a:xfrm>
            <a:off x="4885747" y="3331127"/>
            <a:ext cx="1004045" cy="461665"/>
          </a:xfrm>
          <a:prstGeom prst="rect">
            <a:avLst/>
          </a:prstGeom>
          <a:noFill/>
        </p:spPr>
        <p:txBody>
          <a:bodyPr wrap="square" rtlCol="0">
            <a:spAutoFit/>
          </a:bodyPr>
          <a:lstStyle/>
          <a:p>
            <a:pPr defTabSz="457200" fontAlgn="auto">
              <a:spcBef>
                <a:spcPts val="0"/>
              </a:spcBef>
              <a:spcAft>
                <a:spcPts val="0"/>
              </a:spcAft>
            </a:pPr>
            <a:r>
              <a:rPr lang="en-US" sz="2400" b="1" kern="1000" spc="-90" dirty="0" smtClean="0">
                <a:solidFill>
                  <a:srgbClr val="990028"/>
                </a:solidFill>
                <a:latin typeface="Helvetica"/>
                <a:ea typeface="+mn-ea"/>
                <a:cs typeface="Helvetica"/>
              </a:rPr>
              <a:t>2011</a:t>
            </a:r>
            <a:endParaRPr lang="en-US" sz="2400" b="1" kern="1000" spc="-90" dirty="0">
              <a:solidFill>
                <a:srgbClr val="990028"/>
              </a:solidFill>
              <a:latin typeface="Helvetica"/>
              <a:ea typeface="+mn-ea"/>
              <a:cs typeface="Helvetica"/>
            </a:endParaRPr>
          </a:p>
        </p:txBody>
      </p:sp>
      <p:cxnSp>
        <p:nvCxnSpPr>
          <p:cNvPr id="134" name="Straight Connector 133"/>
          <p:cNvCxnSpPr/>
          <p:nvPr/>
        </p:nvCxnSpPr>
        <p:spPr>
          <a:xfrm rot="16200000" flipH="1">
            <a:off x="5370768" y="3286219"/>
            <a:ext cx="4990" cy="866779"/>
          </a:xfrm>
          <a:prstGeom prst="line">
            <a:avLst/>
          </a:prstGeom>
          <a:ln w="12700" cmpd="sng">
            <a:solidFill>
              <a:srgbClr val="4F5557"/>
            </a:solidFill>
          </a:ln>
          <a:effectLst/>
        </p:spPr>
        <p:style>
          <a:lnRef idx="2">
            <a:schemeClr val="accent1"/>
          </a:lnRef>
          <a:fillRef idx="0">
            <a:schemeClr val="accent1"/>
          </a:fillRef>
          <a:effectRef idx="1">
            <a:schemeClr val="accent1"/>
          </a:effectRef>
          <a:fontRef idx="minor">
            <a:schemeClr val="tx1"/>
          </a:fontRef>
        </p:style>
      </p:cxnSp>
      <p:grpSp>
        <p:nvGrpSpPr>
          <p:cNvPr id="12" name="Group 134"/>
          <p:cNvGrpSpPr/>
          <p:nvPr/>
        </p:nvGrpSpPr>
        <p:grpSpPr>
          <a:xfrm>
            <a:off x="4948989" y="3692144"/>
            <a:ext cx="1040539" cy="1091581"/>
            <a:chOff x="3496401" y="3854420"/>
            <a:chExt cx="1040539" cy="1091581"/>
          </a:xfrm>
        </p:grpSpPr>
        <p:sp>
          <p:nvSpPr>
            <p:cNvPr id="136" name="TextBox 135"/>
            <p:cNvSpPr txBox="1"/>
            <p:nvPr/>
          </p:nvSpPr>
          <p:spPr>
            <a:xfrm>
              <a:off x="3496401" y="3854420"/>
              <a:ext cx="1040539" cy="1091581"/>
            </a:xfrm>
            <a:prstGeom prst="rect">
              <a:avLst/>
            </a:prstGeom>
            <a:noFill/>
          </p:spPr>
          <p:txBody>
            <a:bodyPr wrap="square" rtlCol="0">
              <a:spAutoFit/>
            </a:bodyPr>
            <a:lstStyle/>
            <a:p>
              <a:pPr defTabSz="457200" fontAlgn="auto">
                <a:lnSpc>
                  <a:spcPct val="90000"/>
                </a:lnSpc>
                <a:spcBef>
                  <a:spcPts val="0"/>
                </a:spcBef>
                <a:spcAft>
                  <a:spcPts val="0"/>
                </a:spcAft>
              </a:pPr>
              <a:r>
                <a:rPr lang="en-US" sz="800" dirty="0" smtClean="0">
                  <a:solidFill>
                    <a:prstClr val="black"/>
                  </a:solidFill>
                  <a:latin typeface="Helvetica"/>
                  <a:ea typeface="+mn-ea"/>
                  <a:cs typeface="Helvetica"/>
                </a:rPr>
                <a:t>BA in Public Service and Public Policy Sustainability concentration</a:t>
              </a:r>
            </a:p>
            <a:p>
              <a:pPr defTabSz="457200" fontAlgn="auto">
                <a:lnSpc>
                  <a:spcPct val="90000"/>
                </a:lnSpc>
                <a:spcBef>
                  <a:spcPts val="0"/>
                </a:spcBef>
                <a:spcAft>
                  <a:spcPts val="0"/>
                </a:spcAft>
              </a:pPr>
              <a:endParaRPr lang="en-US" sz="800" dirty="0" smtClean="0">
                <a:solidFill>
                  <a:prstClr val="black"/>
                </a:solidFill>
                <a:latin typeface="Helvetica"/>
                <a:ea typeface="+mn-ea"/>
                <a:cs typeface="Helvetica"/>
              </a:endParaRPr>
            </a:p>
            <a:p>
              <a:pPr defTabSz="457200" fontAlgn="auto">
                <a:lnSpc>
                  <a:spcPct val="90000"/>
                </a:lnSpc>
                <a:spcBef>
                  <a:spcPts val="0"/>
                </a:spcBef>
                <a:spcAft>
                  <a:spcPts val="0"/>
                </a:spcAft>
              </a:pPr>
              <a:r>
                <a:rPr lang="en-US" sz="800" dirty="0" smtClean="0">
                  <a:solidFill>
                    <a:prstClr val="black"/>
                  </a:solidFill>
                  <a:latin typeface="Helvetica"/>
                  <a:ea typeface="+mn-ea"/>
                  <a:cs typeface="Helvetica"/>
                </a:rPr>
                <a:t>BS in Engineering with Sustainability concentration</a:t>
              </a:r>
              <a:endParaRPr lang="en-US" sz="800" dirty="0">
                <a:solidFill>
                  <a:prstClr val="black"/>
                </a:solidFill>
                <a:latin typeface="Helvetica"/>
                <a:ea typeface="+mn-ea"/>
                <a:cs typeface="Helvetica"/>
              </a:endParaRPr>
            </a:p>
          </p:txBody>
        </p:sp>
        <p:sp>
          <p:nvSpPr>
            <p:cNvPr id="137" name="Rectangle 136"/>
            <p:cNvSpPr/>
            <p:nvPr/>
          </p:nvSpPr>
          <p:spPr>
            <a:xfrm>
              <a:off x="3513489" y="3931944"/>
              <a:ext cx="45719" cy="45719"/>
            </a:xfrm>
            <a:prstGeom prst="rect">
              <a:avLst/>
            </a:prstGeom>
            <a:solidFill>
              <a:srgbClr val="9900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endParaRPr>
            </a:p>
          </p:txBody>
        </p:sp>
        <p:sp>
          <p:nvSpPr>
            <p:cNvPr id="138" name="Rectangle 137"/>
            <p:cNvSpPr/>
            <p:nvPr/>
          </p:nvSpPr>
          <p:spPr>
            <a:xfrm>
              <a:off x="3513489" y="4588748"/>
              <a:ext cx="45719" cy="45719"/>
            </a:xfrm>
            <a:prstGeom prst="rect">
              <a:avLst/>
            </a:prstGeom>
            <a:solidFill>
              <a:srgbClr val="9900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endParaRPr>
            </a:p>
          </p:txBody>
        </p:sp>
      </p:grpSp>
      <p:cxnSp>
        <p:nvCxnSpPr>
          <p:cNvPr id="139" name="Straight Connector 138"/>
          <p:cNvCxnSpPr/>
          <p:nvPr/>
        </p:nvCxnSpPr>
        <p:spPr>
          <a:xfrm>
            <a:off x="4939873" y="3275754"/>
            <a:ext cx="0" cy="2022480"/>
          </a:xfrm>
          <a:prstGeom prst="line">
            <a:avLst/>
          </a:prstGeom>
          <a:ln w="12700" cmpd="sng">
            <a:solidFill>
              <a:srgbClr val="4F5557"/>
            </a:solidFill>
          </a:ln>
          <a:effectLst/>
        </p:spPr>
        <p:style>
          <a:lnRef idx="2">
            <a:schemeClr val="accent1"/>
          </a:lnRef>
          <a:fillRef idx="0">
            <a:schemeClr val="accent1"/>
          </a:fillRef>
          <a:effectRef idx="1">
            <a:schemeClr val="accent1"/>
          </a:effectRef>
          <a:fontRef idx="minor">
            <a:schemeClr val="tx1"/>
          </a:fontRef>
        </p:style>
      </p:cxnSp>
      <p:sp>
        <p:nvSpPr>
          <p:cNvPr id="140" name="TextBox 139"/>
          <p:cNvSpPr txBox="1"/>
          <p:nvPr/>
        </p:nvSpPr>
        <p:spPr>
          <a:xfrm>
            <a:off x="4966077" y="4758971"/>
            <a:ext cx="1040539" cy="648383"/>
          </a:xfrm>
          <a:prstGeom prst="rect">
            <a:avLst/>
          </a:prstGeom>
          <a:noFill/>
        </p:spPr>
        <p:txBody>
          <a:bodyPr wrap="square" rtlCol="0">
            <a:spAutoFit/>
          </a:bodyPr>
          <a:lstStyle/>
          <a:p>
            <a:pPr defTabSz="457200" fontAlgn="auto">
              <a:lnSpc>
                <a:spcPct val="90000"/>
              </a:lnSpc>
              <a:spcBef>
                <a:spcPts val="0"/>
              </a:spcBef>
              <a:spcAft>
                <a:spcPts val="0"/>
              </a:spcAft>
            </a:pPr>
            <a:r>
              <a:rPr lang="en-US" sz="800" dirty="0" smtClean="0">
                <a:solidFill>
                  <a:prstClr val="black"/>
                </a:solidFill>
                <a:latin typeface="Helvetica"/>
                <a:ea typeface="+mn-ea"/>
                <a:cs typeface="Helvetica"/>
              </a:rPr>
              <a:t>PhD Sustainability concentration in Complex Adaptive Systems</a:t>
            </a:r>
          </a:p>
          <a:p>
            <a:pPr defTabSz="457200" fontAlgn="auto">
              <a:lnSpc>
                <a:spcPct val="90000"/>
              </a:lnSpc>
              <a:spcBef>
                <a:spcPts val="0"/>
              </a:spcBef>
              <a:spcAft>
                <a:spcPts val="0"/>
              </a:spcAft>
            </a:pPr>
            <a:endParaRPr lang="en-US" sz="800" dirty="0">
              <a:solidFill>
                <a:prstClr val="black"/>
              </a:solidFill>
              <a:latin typeface="Helvetica"/>
              <a:ea typeface="+mn-ea"/>
              <a:cs typeface="Helvetica"/>
            </a:endParaRPr>
          </a:p>
        </p:txBody>
      </p:sp>
      <p:sp>
        <p:nvSpPr>
          <p:cNvPr id="141" name="Rectangle 140"/>
          <p:cNvSpPr/>
          <p:nvPr/>
        </p:nvSpPr>
        <p:spPr>
          <a:xfrm>
            <a:off x="4966077" y="4829541"/>
            <a:ext cx="45719" cy="45719"/>
          </a:xfrm>
          <a:prstGeom prst="rect">
            <a:avLst/>
          </a:prstGeom>
          <a:solidFill>
            <a:srgbClr val="9900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endParaRPr>
          </a:p>
        </p:txBody>
      </p:sp>
      <p:cxnSp>
        <p:nvCxnSpPr>
          <p:cNvPr id="143" name="Straight Connector 142"/>
          <p:cNvCxnSpPr/>
          <p:nvPr/>
        </p:nvCxnSpPr>
        <p:spPr>
          <a:xfrm>
            <a:off x="5797325" y="922005"/>
            <a:ext cx="0" cy="2120979"/>
          </a:xfrm>
          <a:prstGeom prst="line">
            <a:avLst/>
          </a:prstGeom>
          <a:ln w="12700" cmpd="sng">
            <a:solidFill>
              <a:srgbClr val="4F5557"/>
            </a:solidFill>
          </a:ln>
          <a:effectLst/>
        </p:spPr>
        <p:style>
          <a:lnRef idx="2">
            <a:schemeClr val="accent1"/>
          </a:lnRef>
          <a:fillRef idx="0">
            <a:schemeClr val="accent1"/>
          </a:fillRef>
          <a:effectRef idx="1">
            <a:schemeClr val="accent1"/>
          </a:effectRef>
          <a:fontRef idx="minor">
            <a:schemeClr val="tx1"/>
          </a:fontRef>
        </p:style>
      </p:cxnSp>
      <p:cxnSp>
        <p:nvCxnSpPr>
          <p:cNvPr id="144" name="Straight Connector 143"/>
          <p:cNvCxnSpPr/>
          <p:nvPr/>
        </p:nvCxnSpPr>
        <p:spPr>
          <a:xfrm>
            <a:off x="5802140" y="1203769"/>
            <a:ext cx="775356" cy="0"/>
          </a:xfrm>
          <a:prstGeom prst="line">
            <a:avLst/>
          </a:prstGeom>
          <a:ln w="12700" cmpd="sng">
            <a:solidFill>
              <a:srgbClr val="4F5557"/>
            </a:solidFill>
          </a:ln>
          <a:effectLst/>
        </p:spPr>
        <p:style>
          <a:lnRef idx="2">
            <a:schemeClr val="accent1"/>
          </a:lnRef>
          <a:fillRef idx="0">
            <a:schemeClr val="accent1"/>
          </a:fillRef>
          <a:effectRef idx="1">
            <a:schemeClr val="accent1"/>
          </a:effectRef>
          <a:fontRef idx="minor">
            <a:schemeClr val="tx1"/>
          </a:fontRef>
        </p:style>
      </p:cxnSp>
      <p:sp>
        <p:nvSpPr>
          <p:cNvPr id="149" name="TextBox 148"/>
          <p:cNvSpPr txBox="1"/>
          <p:nvPr/>
        </p:nvSpPr>
        <p:spPr>
          <a:xfrm>
            <a:off x="5720391" y="818973"/>
            <a:ext cx="1004045" cy="461665"/>
          </a:xfrm>
          <a:prstGeom prst="rect">
            <a:avLst/>
          </a:prstGeom>
          <a:noFill/>
        </p:spPr>
        <p:txBody>
          <a:bodyPr wrap="square" rtlCol="0">
            <a:spAutoFit/>
          </a:bodyPr>
          <a:lstStyle/>
          <a:p>
            <a:pPr defTabSz="457200" fontAlgn="auto">
              <a:spcBef>
                <a:spcPts val="0"/>
              </a:spcBef>
              <a:spcAft>
                <a:spcPts val="0"/>
              </a:spcAft>
            </a:pPr>
            <a:r>
              <a:rPr lang="en-US" sz="2400" b="1" kern="1000" spc="-90" dirty="0" smtClean="0">
                <a:solidFill>
                  <a:srgbClr val="990028"/>
                </a:solidFill>
                <a:latin typeface="Helvetica"/>
                <a:ea typeface="+mn-ea"/>
                <a:cs typeface="Helvetica"/>
              </a:rPr>
              <a:t>2012</a:t>
            </a:r>
            <a:endParaRPr lang="en-US" sz="2400" b="1" kern="1000" spc="-90" dirty="0">
              <a:solidFill>
                <a:srgbClr val="990028"/>
              </a:solidFill>
              <a:latin typeface="Helvetica"/>
              <a:ea typeface="+mn-ea"/>
              <a:cs typeface="Helvetica"/>
            </a:endParaRPr>
          </a:p>
        </p:txBody>
      </p:sp>
      <p:sp>
        <p:nvSpPr>
          <p:cNvPr id="150" name="TextBox 149"/>
          <p:cNvSpPr txBox="1"/>
          <p:nvPr/>
        </p:nvSpPr>
        <p:spPr>
          <a:xfrm>
            <a:off x="5806653" y="1169599"/>
            <a:ext cx="1040539" cy="537583"/>
          </a:xfrm>
          <a:prstGeom prst="rect">
            <a:avLst/>
          </a:prstGeom>
          <a:noFill/>
        </p:spPr>
        <p:txBody>
          <a:bodyPr wrap="square" rtlCol="0">
            <a:spAutoFit/>
          </a:bodyPr>
          <a:lstStyle/>
          <a:p>
            <a:pPr defTabSz="457200" fontAlgn="auto">
              <a:lnSpc>
                <a:spcPct val="90000"/>
              </a:lnSpc>
              <a:spcBef>
                <a:spcPts val="0"/>
              </a:spcBef>
              <a:spcAft>
                <a:spcPts val="0"/>
              </a:spcAft>
            </a:pPr>
            <a:r>
              <a:rPr lang="en-US" sz="800" dirty="0" smtClean="0">
                <a:solidFill>
                  <a:prstClr val="black"/>
                </a:solidFill>
                <a:latin typeface="Helvetica"/>
                <a:ea typeface="+mn-ea"/>
                <a:cs typeface="Helvetica"/>
              </a:rPr>
              <a:t>Master of Sustainable Solutions</a:t>
            </a:r>
          </a:p>
          <a:p>
            <a:pPr defTabSz="457200" fontAlgn="auto">
              <a:lnSpc>
                <a:spcPct val="90000"/>
              </a:lnSpc>
              <a:spcBef>
                <a:spcPts val="0"/>
              </a:spcBef>
              <a:spcAft>
                <a:spcPts val="0"/>
              </a:spcAft>
            </a:pPr>
            <a:endParaRPr lang="en-US" sz="800" dirty="0">
              <a:solidFill>
                <a:prstClr val="black"/>
              </a:solidFill>
              <a:latin typeface="Helvetica"/>
              <a:ea typeface="+mn-ea"/>
              <a:cs typeface="Helvetica"/>
            </a:endParaRPr>
          </a:p>
        </p:txBody>
      </p:sp>
      <p:sp>
        <p:nvSpPr>
          <p:cNvPr id="151" name="Rectangle 150"/>
          <p:cNvSpPr/>
          <p:nvPr/>
        </p:nvSpPr>
        <p:spPr>
          <a:xfrm>
            <a:off x="5823545" y="1239919"/>
            <a:ext cx="45719" cy="45719"/>
          </a:xfrm>
          <a:prstGeom prst="rect">
            <a:avLst/>
          </a:prstGeom>
          <a:solidFill>
            <a:srgbClr val="9900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endParaRPr>
          </a:p>
        </p:txBody>
      </p:sp>
      <p:grpSp>
        <p:nvGrpSpPr>
          <p:cNvPr id="13" name="Group 155"/>
          <p:cNvGrpSpPr/>
          <p:nvPr/>
        </p:nvGrpSpPr>
        <p:grpSpPr>
          <a:xfrm>
            <a:off x="5797325" y="1860372"/>
            <a:ext cx="1040539" cy="1202380"/>
            <a:chOff x="6563815" y="1072351"/>
            <a:chExt cx="1040539" cy="1202380"/>
          </a:xfrm>
        </p:grpSpPr>
        <p:sp>
          <p:nvSpPr>
            <p:cNvPr id="152" name="TextBox 151"/>
            <p:cNvSpPr txBox="1"/>
            <p:nvPr/>
          </p:nvSpPr>
          <p:spPr>
            <a:xfrm>
              <a:off x="6563815" y="1072351"/>
              <a:ext cx="1040539" cy="1202380"/>
            </a:xfrm>
            <a:prstGeom prst="rect">
              <a:avLst/>
            </a:prstGeom>
            <a:noFill/>
          </p:spPr>
          <p:txBody>
            <a:bodyPr wrap="square" rtlCol="0">
              <a:spAutoFit/>
            </a:bodyPr>
            <a:lstStyle/>
            <a:p>
              <a:pPr defTabSz="457200" fontAlgn="auto">
                <a:lnSpc>
                  <a:spcPct val="90000"/>
                </a:lnSpc>
                <a:spcBef>
                  <a:spcPts val="0"/>
                </a:spcBef>
                <a:spcAft>
                  <a:spcPts val="0"/>
                </a:spcAft>
              </a:pPr>
              <a:r>
                <a:rPr lang="en-US" sz="800" dirty="0" smtClean="0">
                  <a:solidFill>
                    <a:prstClr val="black"/>
                  </a:solidFill>
                  <a:latin typeface="Helvetica"/>
                  <a:ea typeface="+mn-ea"/>
                  <a:cs typeface="Helvetica"/>
                </a:rPr>
                <a:t>Concurrent Master’s degrees with Master of Urban &amp; Environmental Planning, Master of Public Policy, Master of Public Administration</a:t>
              </a:r>
            </a:p>
            <a:p>
              <a:pPr defTabSz="457200" fontAlgn="auto">
                <a:lnSpc>
                  <a:spcPct val="90000"/>
                </a:lnSpc>
                <a:spcBef>
                  <a:spcPts val="0"/>
                </a:spcBef>
                <a:spcAft>
                  <a:spcPts val="0"/>
                </a:spcAft>
              </a:pPr>
              <a:endParaRPr lang="en-US" sz="800" dirty="0">
                <a:solidFill>
                  <a:prstClr val="black"/>
                </a:solidFill>
                <a:latin typeface="Helvetica"/>
                <a:ea typeface="+mn-ea"/>
                <a:cs typeface="Helvetica"/>
              </a:endParaRPr>
            </a:p>
          </p:txBody>
        </p:sp>
        <p:sp>
          <p:nvSpPr>
            <p:cNvPr id="153" name="Rectangle 152"/>
            <p:cNvSpPr/>
            <p:nvPr/>
          </p:nvSpPr>
          <p:spPr>
            <a:xfrm>
              <a:off x="6599303" y="1159279"/>
              <a:ext cx="45719" cy="45719"/>
            </a:xfrm>
            <a:prstGeom prst="rect">
              <a:avLst/>
            </a:prstGeom>
            <a:solidFill>
              <a:srgbClr val="9900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endParaRPr>
            </a:p>
          </p:txBody>
        </p:sp>
      </p:grpSp>
      <p:sp>
        <p:nvSpPr>
          <p:cNvPr id="154" name="TextBox 153"/>
          <p:cNvSpPr txBox="1"/>
          <p:nvPr/>
        </p:nvSpPr>
        <p:spPr>
          <a:xfrm>
            <a:off x="5810177" y="1513095"/>
            <a:ext cx="1040539" cy="537583"/>
          </a:xfrm>
          <a:prstGeom prst="rect">
            <a:avLst/>
          </a:prstGeom>
          <a:noFill/>
        </p:spPr>
        <p:txBody>
          <a:bodyPr wrap="square" rtlCol="0">
            <a:spAutoFit/>
          </a:bodyPr>
          <a:lstStyle/>
          <a:p>
            <a:pPr defTabSz="457200" fontAlgn="auto">
              <a:lnSpc>
                <a:spcPct val="90000"/>
              </a:lnSpc>
              <a:spcBef>
                <a:spcPts val="0"/>
              </a:spcBef>
              <a:spcAft>
                <a:spcPts val="0"/>
              </a:spcAft>
            </a:pPr>
            <a:r>
              <a:rPr lang="en-US" sz="800" dirty="0" smtClean="0">
                <a:solidFill>
                  <a:prstClr val="black"/>
                </a:solidFill>
                <a:latin typeface="Helvetica"/>
                <a:ea typeface="+mn-ea"/>
                <a:cs typeface="Helvetica"/>
              </a:rPr>
              <a:t>Walton Sustainability Solutions Service</a:t>
            </a:r>
          </a:p>
          <a:p>
            <a:pPr defTabSz="457200" fontAlgn="auto">
              <a:lnSpc>
                <a:spcPct val="90000"/>
              </a:lnSpc>
              <a:spcBef>
                <a:spcPts val="0"/>
              </a:spcBef>
              <a:spcAft>
                <a:spcPts val="0"/>
              </a:spcAft>
            </a:pPr>
            <a:endParaRPr lang="en-US" sz="800" dirty="0">
              <a:solidFill>
                <a:prstClr val="black"/>
              </a:solidFill>
              <a:latin typeface="Helvetica"/>
              <a:ea typeface="+mn-ea"/>
              <a:cs typeface="Helvetica"/>
            </a:endParaRPr>
          </a:p>
        </p:txBody>
      </p:sp>
      <p:sp>
        <p:nvSpPr>
          <p:cNvPr id="155" name="Rectangle 154"/>
          <p:cNvSpPr/>
          <p:nvPr/>
        </p:nvSpPr>
        <p:spPr>
          <a:xfrm>
            <a:off x="5823545" y="1596995"/>
            <a:ext cx="45719" cy="45719"/>
          </a:xfrm>
          <a:prstGeom prst="rect">
            <a:avLst/>
          </a:prstGeom>
          <a:solidFill>
            <a:srgbClr val="9900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endParaRPr>
          </a:p>
        </p:txBody>
      </p:sp>
      <p:cxnSp>
        <p:nvCxnSpPr>
          <p:cNvPr id="161" name="Straight Connector 160"/>
          <p:cNvCxnSpPr/>
          <p:nvPr/>
        </p:nvCxnSpPr>
        <p:spPr>
          <a:xfrm>
            <a:off x="6666377" y="3005460"/>
            <a:ext cx="0" cy="957145"/>
          </a:xfrm>
          <a:prstGeom prst="line">
            <a:avLst/>
          </a:prstGeom>
          <a:ln w="12700" cmpd="sng">
            <a:solidFill>
              <a:srgbClr val="4F5557"/>
            </a:solidFill>
          </a:ln>
          <a:effectLst/>
        </p:spPr>
        <p:style>
          <a:lnRef idx="2">
            <a:schemeClr val="accent1"/>
          </a:lnRef>
          <a:fillRef idx="0">
            <a:schemeClr val="accent1"/>
          </a:fillRef>
          <a:effectRef idx="1">
            <a:schemeClr val="accent1"/>
          </a:effectRef>
          <a:fontRef idx="minor">
            <a:schemeClr val="tx1"/>
          </a:fontRef>
        </p:style>
      </p:cxnSp>
      <p:cxnSp>
        <p:nvCxnSpPr>
          <p:cNvPr id="162" name="Straight Connector 161"/>
          <p:cNvCxnSpPr/>
          <p:nvPr/>
        </p:nvCxnSpPr>
        <p:spPr>
          <a:xfrm rot="16200000">
            <a:off x="7020153" y="3039705"/>
            <a:ext cx="0" cy="707552"/>
          </a:xfrm>
          <a:prstGeom prst="line">
            <a:avLst/>
          </a:prstGeom>
          <a:ln w="12700" cmpd="sng">
            <a:solidFill>
              <a:srgbClr val="4F5557"/>
            </a:solidFill>
          </a:ln>
          <a:effectLst/>
        </p:spPr>
        <p:style>
          <a:lnRef idx="2">
            <a:schemeClr val="accent1"/>
          </a:lnRef>
          <a:fillRef idx="0">
            <a:schemeClr val="accent1"/>
          </a:fillRef>
          <a:effectRef idx="1">
            <a:schemeClr val="accent1"/>
          </a:effectRef>
          <a:fontRef idx="minor">
            <a:schemeClr val="tx1"/>
          </a:fontRef>
        </p:style>
      </p:cxnSp>
      <p:sp>
        <p:nvSpPr>
          <p:cNvPr id="163" name="TextBox 162"/>
          <p:cNvSpPr txBox="1"/>
          <p:nvPr/>
        </p:nvSpPr>
        <p:spPr>
          <a:xfrm>
            <a:off x="6600309" y="2999765"/>
            <a:ext cx="1004045" cy="461665"/>
          </a:xfrm>
          <a:prstGeom prst="rect">
            <a:avLst/>
          </a:prstGeom>
          <a:noFill/>
        </p:spPr>
        <p:txBody>
          <a:bodyPr wrap="square" rtlCol="0">
            <a:spAutoFit/>
          </a:bodyPr>
          <a:lstStyle/>
          <a:p>
            <a:pPr defTabSz="457200" fontAlgn="auto">
              <a:spcBef>
                <a:spcPts val="0"/>
              </a:spcBef>
              <a:spcAft>
                <a:spcPts val="0"/>
              </a:spcAft>
            </a:pPr>
            <a:r>
              <a:rPr lang="en-US" sz="2400" b="1" kern="1000" spc="-90" dirty="0" smtClean="0">
                <a:solidFill>
                  <a:srgbClr val="990028"/>
                </a:solidFill>
                <a:latin typeface="Helvetica"/>
                <a:ea typeface="+mn-ea"/>
                <a:cs typeface="Helvetica"/>
              </a:rPr>
              <a:t>2013</a:t>
            </a:r>
            <a:endParaRPr lang="en-US" sz="2400" b="1" kern="1000" spc="-90" dirty="0">
              <a:solidFill>
                <a:srgbClr val="990028"/>
              </a:solidFill>
              <a:latin typeface="Helvetica"/>
              <a:ea typeface="+mn-ea"/>
              <a:cs typeface="Helvetica"/>
            </a:endParaRPr>
          </a:p>
        </p:txBody>
      </p:sp>
      <p:grpSp>
        <p:nvGrpSpPr>
          <p:cNvPr id="14" name="Group 166"/>
          <p:cNvGrpSpPr/>
          <p:nvPr/>
        </p:nvGrpSpPr>
        <p:grpSpPr>
          <a:xfrm>
            <a:off x="6666377" y="3397613"/>
            <a:ext cx="1040539" cy="537583"/>
            <a:chOff x="2833433" y="2338022"/>
            <a:chExt cx="1040539" cy="537583"/>
          </a:xfrm>
        </p:grpSpPr>
        <p:sp>
          <p:nvSpPr>
            <p:cNvPr id="168" name="TextBox 167"/>
            <p:cNvSpPr txBox="1"/>
            <p:nvPr/>
          </p:nvSpPr>
          <p:spPr>
            <a:xfrm>
              <a:off x="2833433" y="2338022"/>
              <a:ext cx="1040539" cy="537583"/>
            </a:xfrm>
            <a:prstGeom prst="rect">
              <a:avLst/>
            </a:prstGeom>
            <a:noFill/>
          </p:spPr>
          <p:txBody>
            <a:bodyPr wrap="square" rtlCol="0">
              <a:spAutoFit/>
            </a:bodyPr>
            <a:lstStyle/>
            <a:p>
              <a:pPr defTabSz="457200" fontAlgn="auto">
                <a:lnSpc>
                  <a:spcPct val="90000"/>
                </a:lnSpc>
                <a:spcBef>
                  <a:spcPts val="0"/>
                </a:spcBef>
                <a:spcAft>
                  <a:spcPts val="0"/>
                </a:spcAft>
              </a:pPr>
              <a:r>
                <a:rPr lang="en-US" sz="800" dirty="0" smtClean="0">
                  <a:solidFill>
                    <a:prstClr val="black"/>
                  </a:solidFill>
                  <a:latin typeface="Helvetica"/>
                  <a:ea typeface="+mn-ea"/>
                  <a:cs typeface="Helvetica"/>
                </a:rPr>
                <a:t>BA in Business and Sustainability online</a:t>
              </a:r>
            </a:p>
            <a:p>
              <a:pPr defTabSz="457200" fontAlgn="auto">
                <a:lnSpc>
                  <a:spcPct val="90000"/>
                </a:lnSpc>
                <a:spcBef>
                  <a:spcPts val="0"/>
                </a:spcBef>
                <a:spcAft>
                  <a:spcPts val="0"/>
                </a:spcAft>
              </a:pPr>
              <a:endParaRPr lang="en-US" sz="800" dirty="0">
                <a:solidFill>
                  <a:prstClr val="black"/>
                </a:solidFill>
                <a:latin typeface="Helvetica"/>
                <a:ea typeface="+mn-ea"/>
                <a:cs typeface="Helvetica"/>
              </a:endParaRPr>
            </a:p>
          </p:txBody>
        </p:sp>
        <p:sp>
          <p:nvSpPr>
            <p:cNvPr id="169" name="Rectangle 168"/>
            <p:cNvSpPr/>
            <p:nvPr/>
          </p:nvSpPr>
          <p:spPr>
            <a:xfrm>
              <a:off x="2859653" y="2409139"/>
              <a:ext cx="45719" cy="45719"/>
            </a:xfrm>
            <a:prstGeom prst="rect">
              <a:avLst/>
            </a:prstGeom>
            <a:solidFill>
              <a:srgbClr val="9900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endParaRPr>
            </a:p>
          </p:txBody>
        </p:sp>
      </p:grpSp>
      <p:grpSp>
        <p:nvGrpSpPr>
          <p:cNvPr id="15" name="Group 169"/>
          <p:cNvGrpSpPr/>
          <p:nvPr/>
        </p:nvGrpSpPr>
        <p:grpSpPr>
          <a:xfrm>
            <a:off x="6666377" y="3743433"/>
            <a:ext cx="1040539" cy="648383"/>
            <a:chOff x="2833433" y="2338022"/>
            <a:chExt cx="1040539" cy="648383"/>
          </a:xfrm>
        </p:grpSpPr>
        <p:sp>
          <p:nvSpPr>
            <p:cNvPr id="171" name="TextBox 170"/>
            <p:cNvSpPr txBox="1"/>
            <p:nvPr/>
          </p:nvSpPr>
          <p:spPr>
            <a:xfrm>
              <a:off x="2833433" y="2338022"/>
              <a:ext cx="1040539" cy="648383"/>
            </a:xfrm>
            <a:prstGeom prst="rect">
              <a:avLst/>
            </a:prstGeom>
            <a:noFill/>
          </p:spPr>
          <p:txBody>
            <a:bodyPr wrap="square" rtlCol="0">
              <a:spAutoFit/>
            </a:bodyPr>
            <a:lstStyle/>
            <a:p>
              <a:pPr defTabSz="457200" fontAlgn="auto">
                <a:lnSpc>
                  <a:spcPct val="90000"/>
                </a:lnSpc>
                <a:spcBef>
                  <a:spcPts val="0"/>
                </a:spcBef>
                <a:spcAft>
                  <a:spcPts val="0"/>
                </a:spcAft>
              </a:pPr>
              <a:r>
                <a:rPr lang="en-US" sz="800" dirty="0" smtClean="0">
                  <a:solidFill>
                    <a:prstClr val="black"/>
                  </a:solidFill>
                  <a:latin typeface="Helvetica"/>
                  <a:ea typeface="+mn-ea"/>
                  <a:cs typeface="Helvetica"/>
                </a:rPr>
                <a:t>Concurrent Master’s degree with the Master of Legal Studies</a:t>
              </a:r>
            </a:p>
            <a:p>
              <a:pPr defTabSz="457200" fontAlgn="auto">
                <a:lnSpc>
                  <a:spcPct val="90000"/>
                </a:lnSpc>
                <a:spcBef>
                  <a:spcPts val="0"/>
                </a:spcBef>
                <a:spcAft>
                  <a:spcPts val="0"/>
                </a:spcAft>
              </a:pPr>
              <a:endParaRPr lang="en-US" sz="800" dirty="0">
                <a:solidFill>
                  <a:prstClr val="black"/>
                </a:solidFill>
                <a:latin typeface="Helvetica"/>
                <a:ea typeface="+mn-ea"/>
                <a:cs typeface="Helvetica"/>
              </a:endParaRPr>
            </a:p>
          </p:txBody>
        </p:sp>
        <p:sp>
          <p:nvSpPr>
            <p:cNvPr id="172" name="Rectangle 171"/>
            <p:cNvSpPr/>
            <p:nvPr/>
          </p:nvSpPr>
          <p:spPr>
            <a:xfrm>
              <a:off x="2859653" y="2409139"/>
              <a:ext cx="45719" cy="45719"/>
            </a:xfrm>
            <a:prstGeom prst="rect">
              <a:avLst/>
            </a:prstGeom>
            <a:solidFill>
              <a:srgbClr val="9900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endParaRPr>
            </a:p>
          </p:txBody>
        </p:sp>
      </p:grpSp>
      <p:cxnSp>
        <p:nvCxnSpPr>
          <p:cNvPr id="173" name="Straight Connector 172"/>
          <p:cNvCxnSpPr/>
          <p:nvPr/>
        </p:nvCxnSpPr>
        <p:spPr>
          <a:xfrm>
            <a:off x="7782322" y="2468840"/>
            <a:ext cx="0" cy="1324088"/>
          </a:xfrm>
          <a:prstGeom prst="line">
            <a:avLst/>
          </a:prstGeom>
          <a:ln w="12700" cmpd="sng">
            <a:solidFill>
              <a:srgbClr val="4F5557"/>
            </a:solidFill>
          </a:ln>
          <a:effectLst/>
        </p:spPr>
        <p:style>
          <a:lnRef idx="2">
            <a:schemeClr val="accent1"/>
          </a:lnRef>
          <a:fillRef idx="0">
            <a:schemeClr val="accent1"/>
          </a:fillRef>
          <a:effectRef idx="1">
            <a:schemeClr val="accent1"/>
          </a:effectRef>
          <a:fontRef idx="minor">
            <a:schemeClr val="tx1"/>
          </a:fontRef>
        </p:style>
      </p:cxnSp>
      <p:sp>
        <p:nvSpPr>
          <p:cNvPr id="174" name="TextBox 173"/>
          <p:cNvSpPr txBox="1"/>
          <p:nvPr/>
        </p:nvSpPr>
        <p:spPr>
          <a:xfrm>
            <a:off x="7718115" y="2387499"/>
            <a:ext cx="1004045" cy="461665"/>
          </a:xfrm>
          <a:prstGeom prst="rect">
            <a:avLst/>
          </a:prstGeom>
          <a:noFill/>
        </p:spPr>
        <p:txBody>
          <a:bodyPr wrap="square" rtlCol="0">
            <a:spAutoFit/>
          </a:bodyPr>
          <a:lstStyle/>
          <a:p>
            <a:pPr defTabSz="457200" fontAlgn="auto">
              <a:spcBef>
                <a:spcPts val="0"/>
              </a:spcBef>
              <a:spcAft>
                <a:spcPts val="0"/>
              </a:spcAft>
            </a:pPr>
            <a:r>
              <a:rPr lang="en-US" sz="2400" b="1" kern="1000" spc="-90" dirty="0" smtClean="0">
                <a:solidFill>
                  <a:srgbClr val="990028"/>
                </a:solidFill>
                <a:latin typeface="Helvetica"/>
                <a:ea typeface="+mn-ea"/>
                <a:cs typeface="Helvetica"/>
              </a:rPr>
              <a:t>2014</a:t>
            </a:r>
            <a:endParaRPr lang="en-US" sz="2400" b="1" kern="1000" spc="-90" dirty="0">
              <a:solidFill>
                <a:srgbClr val="990028"/>
              </a:solidFill>
              <a:latin typeface="Helvetica"/>
              <a:ea typeface="+mn-ea"/>
              <a:cs typeface="Helvetica"/>
            </a:endParaRPr>
          </a:p>
        </p:txBody>
      </p:sp>
      <p:grpSp>
        <p:nvGrpSpPr>
          <p:cNvPr id="16" name="Group 174"/>
          <p:cNvGrpSpPr/>
          <p:nvPr/>
        </p:nvGrpSpPr>
        <p:grpSpPr>
          <a:xfrm>
            <a:off x="7782322" y="2737469"/>
            <a:ext cx="1040539" cy="537583"/>
            <a:chOff x="2833433" y="2338022"/>
            <a:chExt cx="1040539" cy="537583"/>
          </a:xfrm>
        </p:grpSpPr>
        <p:sp>
          <p:nvSpPr>
            <p:cNvPr id="176" name="TextBox 175"/>
            <p:cNvSpPr txBox="1"/>
            <p:nvPr/>
          </p:nvSpPr>
          <p:spPr>
            <a:xfrm>
              <a:off x="2833433" y="2338022"/>
              <a:ext cx="1040539" cy="537583"/>
            </a:xfrm>
            <a:prstGeom prst="rect">
              <a:avLst/>
            </a:prstGeom>
            <a:noFill/>
          </p:spPr>
          <p:txBody>
            <a:bodyPr wrap="square" rtlCol="0">
              <a:spAutoFit/>
            </a:bodyPr>
            <a:lstStyle/>
            <a:p>
              <a:pPr defTabSz="457200" fontAlgn="auto">
                <a:lnSpc>
                  <a:spcPct val="90000"/>
                </a:lnSpc>
                <a:spcBef>
                  <a:spcPts val="0"/>
                </a:spcBef>
                <a:spcAft>
                  <a:spcPts val="0"/>
                </a:spcAft>
              </a:pPr>
              <a:r>
                <a:rPr lang="en-US" sz="800" dirty="0" smtClean="0">
                  <a:solidFill>
                    <a:prstClr val="black"/>
                  </a:solidFill>
                  <a:latin typeface="Helvetica"/>
                  <a:ea typeface="+mn-ea"/>
                  <a:cs typeface="Helvetica"/>
                </a:rPr>
                <a:t>Executive Master of Sustainability Leadership</a:t>
              </a:r>
            </a:p>
            <a:p>
              <a:pPr defTabSz="457200" fontAlgn="auto">
                <a:lnSpc>
                  <a:spcPct val="90000"/>
                </a:lnSpc>
                <a:spcBef>
                  <a:spcPts val="0"/>
                </a:spcBef>
                <a:spcAft>
                  <a:spcPts val="0"/>
                </a:spcAft>
              </a:pPr>
              <a:endParaRPr lang="en-US" sz="800" dirty="0">
                <a:solidFill>
                  <a:prstClr val="black"/>
                </a:solidFill>
                <a:latin typeface="Helvetica"/>
                <a:ea typeface="+mn-ea"/>
                <a:cs typeface="Helvetica"/>
              </a:endParaRPr>
            </a:p>
          </p:txBody>
        </p:sp>
        <p:sp>
          <p:nvSpPr>
            <p:cNvPr id="177" name="Rectangle 176"/>
            <p:cNvSpPr/>
            <p:nvPr/>
          </p:nvSpPr>
          <p:spPr>
            <a:xfrm>
              <a:off x="2859653" y="2409139"/>
              <a:ext cx="45719" cy="45719"/>
            </a:xfrm>
            <a:prstGeom prst="rect">
              <a:avLst/>
            </a:prstGeom>
            <a:solidFill>
              <a:srgbClr val="9900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endParaRPr>
            </a:p>
          </p:txBody>
        </p:sp>
      </p:grpSp>
      <p:cxnSp>
        <p:nvCxnSpPr>
          <p:cNvPr id="178" name="Straight Connector 177"/>
          <p:cNvCxnSpPr/>
          <p:nvPr/>
        </p:nvCxnSpPr>
        <p:spPr>
          <a:xfrm>
            <a:off x="7781848" y="2764657"/>
            <a:ext cx="775356" cy="0"/>
          </a:xfrm>
          <a:prstGeom prst="line">
            <a:avLst/>
          </a:prstGeom>
          <a:ln w="12700" cmpd="sng">
            <a:solidFill>
              <a:srgbClr val="4F5557"/>
            </a:solidFill>
          </a:ln>
          <a:effectLst/>
        </p:spPr>
        <p:style>
          <a:lnRef idx="2">
            <a:schemeClr val="accent1"/>
          </a:lnRef>
          <a:fillRef idx="0">
            <a:schemeClr val="accent1"/>
          </a:fillRef>
          <a:effectRef idx="1">
            <a:schemeClr val="accent1"/>
          </a:effectRef>
          <a:fontRef idx="minor">
            <a:schemeClr val="tx1"/>
          </a:fontRef>
        </p:style>
      </p:cxnSp>
      <p:grpSp>
        <p:nvGrpSpPr>
          <p:cNvPr id="17" name="Group 178"/>
          <p:cNvGrpSpPr/>
          <p:nvPr/>
        </p:nvGrpSpPr>
        <p:grpSpPr>
          <a:xfrm>
            <a:off x="7782322" y="3080737"/>
            <a:ext cx="1040539" cy="537583"/>
            <a:chOff x="2833433" y="2338022"/>
            <a:chExt cx="1040539" cy="537583"/>
          </a:xfrm>
        </p:grpSpPr>
        <p:sp>
          <p:nvSpPr>
            <p:cNvPr id="180" name="TextBox 179"/>
            <p:cNvSpPr txBox="1"/>
            <p:nvPr/>
          </p:nvSpPr>
          <p:spPr>
            <a:xfrm>
              <a:off x="2833433" y="2338022"/>
              <a:ext cx="1040539" cy="537583"/>
            </a:xfrm>
            <a:prstGeom prst="rect">
              <a:avLst/>
            </a:prstGeom>
            <a:noFill/>
          </p:spPr>
          <p:txBody>
            <a:bodyPr wrap="square" rtlCol="0">
              <a:spAutoFit/>
            </a:bodyPr>
            <a:lstStyle/>
            <a:p>
              <a:pPr defTabSz="457200" fontAlgn="auto">
                <a:lnSpc>
                  <a:spcPct val="90000"/>
                </a:lnSpc>
                <a:spcBef>
                  <a:spcPts val="0"/>
                </a:spcBef>
                <a:spcAft>
                  <a:spcPts val="0"/>
                </a:spcAft>
              </a:pPr>
              <a:r>
                <a:rPr lang="en-US" sz="800" dirty="0" smtClean="0">
                  <a:solidFill>
                    <a:prstClr val="black"/>
                  </a:solidFill>
                  <a:latin typeface="Helvetica"/>
                  <a:ea typeface="+mn-ea"/>
                  <a:cs typeface="Helvetica"/>
                </a:rPr>
                <a:t>Energy &amp; Sustainability certificate</a:t>
              </a:r>
            </a:p>
            <a:p>
              <a:pPr defTabSz="457200" fontAlgn="auto">
                <a:lnSpc>
                  <a:spcPct val="90000"/>
                </a:lnSpc>
                <a:spcBef>
                  <a:spcPts val="0"/>
                </a:spcBef>
                <a:spcAft>
                  <a:spcPts val="0"/>
                </a:spcAft>
              </a:pPr>
              <a:endParaRPr lang="en-US" sz="800" dirty="0">
                <a:solidFill>
                  <a:prstClr val="black"/>
                </a:solidFill>
                <a:latin typeface="Helvetica"/>
                <a:ea typeface="+mn-ea"/>
                <a:cs typeface="Helvetica"/>
              </a:endParaRPr>
            </a:p>
          </p:txBody>
        </p:sp>
        <p:sp>
          <p:nvSpPr>
            <p:cNvPr id="181" name="Rectangle 180"/>
            <p:cNvSpPr/>
            <p:nvPr/>
          </p:nvSpPr>
          <p:spPr>
            <a:xfrm>
              <a:off x="2859653" y="2409139"/>
              <a:ext cx="45719" cy="45719"/>
            </a:xfrm>
            <a:prstGeom prst="rect">
              <a:avLst/>
            </a:prstGeom>
            <a:solidFill>
              <a:srgbClr val="9900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endParaRPr>
            </a:p>
          </p:txBody>
        </p:sp>
      </p:grpSp>
      <p:grpSp>
        <p:nvGrpSpPr>
          <p:cNvPr id="18" name="Group 181"/>
          <p:cNvGrpSpPr/>
          <p:nvPr/>
        </p:nvGrpSpPr>
        <p:grpSpPr>
          <a:xfrm>
            <a:off x="7808542" y="3453312"/>
            <a:ext cx="1040539" cy="537583"/>
            <a:chOff x="2960354" y="1942435"/>
            <a:chExt cx="1040539" cy="537583"/>
          </a:xfrm>
        </p:grpSpPr>
        <p:sp>
          <p:nvSpPr>
            <p:cNvPr id="183" name="TextBox 182"/>
            <p:cNvSpPr txBox="1"/>
            <p:nvPr/>
          </p:nvSpPr>
          <p:spPr>
            <a:xfrm>
              <a:off x="2960354" y="1942435"/>
              <a:ext cx="1040539" cy="537583"/>
            </a:xfrm>
            <a:prstGeom prst="rect">
              <a:avLst/>
            </a:prstGeom>
            <a:noFill/>
          </p:spPr>
          <p:txBody>
            <a:bodyPr wrap="square" rtlCol="0">
              <a:spAutoFit/>
            </a:bodyPr>
            <a:lstStyle/>
            <a:p>
              <a:pPr defTabSz="457200" fontAlgn="auto">
                <a:lnSpc>
                  <a:spcPct val="90000"/>
                </a:lnSpc>
                <a:spcBef>
                  <a:spcPts val="0"/>
                </a:spcBef>
                <a:spcAft>
                  <a:spcPts val="0"/>
                </a:spcAft>
              </a:pPr>
              <a:r>
                <a:rPr lang="en-US" sz="800" dirty="0" smtClean="0">
                  <a:solidFill>
                    <a:prstClr val="black"/>
                  </a:solidFill>
                  <a:latin typeface="Helvetica"/>
                  <a:ea typeface="+mn-ea"/>
                  <a:cs typeface="Helvetica"/>
                </a:rPr>
                <a:t>Food systems sustainability certificate</a:t>
              </a:r>
            </a:p>
            <a:p>
              <a:pPr defTabSz="457200" fontAlgn="auto">
                <a:lnSpc>
                  <a:spcPct val="90000"/>
                </a:lnSpc>
                <a:spcBef>
                  <a:spcPts val="0"/>
                </a:spcBef>
                <a:spcAft>
                  <a:spcPts val="0"/>
                </a:spcAft>
              </a:pPr>
              <a:endParaRPr lang="en-US" sz="800" dirty="0">
                <a:solidFill>
                  <a:prstClr val="black"/>
                </a:solidFill>
                <a:latin typeface="Helvetica"/>
                <a:ea typeface="+mn-ea"/>
                <a:cs typeface="Helvetica"/>
              </a:endParaRPr>
            </a:p>
          </p:txBody>
        </p:sp>
        <p:sp>
          <p:nvSpPr>
            <p:cNvPr id="184" name="Rectangle 183"/>
            <p:cNvSpPr/>
            <p:nvPr/>
          </p:nvSpPr>
          <p:spPr>
            <a:xfrm>
              <a:off x="2983213" y="2018690"/>
              <a:ext cx="45719" cy="45719"/>
            </a:xfrm>
            <a:prstGeom prst="rect">
              <a:avLst/>
            </a:prstGeom>
            <a:solidFill>
              <a:srgbClr val="9900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endParaRPr>
            </a:p>
          </p:txBody>
        </p:sp>
      </p:grpSp>
      <p:cxnSp>
        <p:nvCxnSpPr>
          <p:cNvPr id="185" name="Straight Connector 184"/>
          <p:cNvCxnSpPr/>
          <p:nvPr/>
        </p:nvCxnSpPr>
        <p:spPr>
          <a:xfrm>
            <a:off x="8229040" y="256203"/>
            <a:ext cx="0" cy="1595410"/>
          </a:xfrm>
          <a:prstGeom prst="line">
            <a:avLst/>
          </a:prstGeom>
          <a:ln w="12700" cmpd="sng">
            <a:solidFill>
              <a:srgbClr val="4F5557"/>
            </a:solidFill>
          </a:ln>
          <a:effectLst/>
        </p:spPr>
        <p:style>
          <a:lnRef idx="2">
            <a:schemeClr val="accent1"/>
          </a:lnRef>
          <a:fillRef idx="0">
            <a:schemeClr val="accent1"/>
          </a:fillRef>
          <a:effectRef idx="1">
            <a:schemeClr val="accent1"/>
          </a:effectRef>
          <a:fontRef idx="minor">
            <a:schemeClr val="tx1"/>
          </a:fontRef>
        </p:style>
      </p:cxnSp>
      <p:cxnSp>
        <p:nvCxnSpPr>
          <p:cNvPr id="186" name="Straight Connector 185"/>
          <p:cNvCxnSpPr/>
          <p:nvPr/>
        </p:nvCxnSpPr>
        <p:spPr>
          <a:xfrm>
            <a:off x="6921020" y="521454"/>
            <a:ext cx="1308020" cy="0"/>
          </a:xfrm>
          <a:prstGeom prst="line">
            <a:avLst/>
          </a:prstGeom>
          <a:ln w="12700" cmpd="sng">
            <a:solidFill>
              <a:srgbClr val="4F5557"/>
            </a:solidFill>
          </a:ln>
          <a:effectLst/>
        </p:spPr>
        <p:style>
          <a:lnRef idx="2">
            <a:schemeClr val="accent1"/>
          </a:lnRef>
          <a:fillRef idx="0">
            <a:schemeClr val="accent1"/>
          </a:fillRef>
          <a:effectRef idx="1">
            <a:schemeClr val="accent1"/>
          </a:effectRef>
          <a:fontRef idx="minor">
            <a:schemeClr val="tx1"/>
          </a:fontRef>
        </p:style>
      </p:cxnSp>
      <p:sp>
        <p:nvSpPr>
          <p:cNvPr id="190" name="TextBox 189"/>
          <p:cNvSpPr txBox="1"/>
          <p:nvPr/>
        </p:nvSpPr>
        <p:spPr>
          <a:xfrm>
            <a:off x="7476697" y="144850"/>
            <a:ext cx="1004045" cy="461665"/>
          </a:xfrm>
          <a:prstGeom prst="rect">
            <a:avLst/>
          </a:prstGeom>
          <a:noFill/>
        </p:spPr>
        <p:txBody>
          <a:bodyPr wrap="square" rtlCol="0">
            <a:spAutoFit/>
          </a:bodyPr>
          <a:lstStyle/>
          <a:p>
            <a:pPr defTabSz="457200" fontAlgn="auto">
              <a:spcBef>
                <a:spcPts val="0"/>
              </a:spcBef>
              <a:spcAft>
                <a:spcPts val="0"/>
              </a:spcAft>
            </a:pPr>
            <a:r>
              <a:rPr lang="en-US" sz="2400" b="1" kern="1000" spc="-90" dirty="0" smtClean="0">
                <a:solidFill>
                  <a:srgbClr val="990028"/>
                </a:solidFill>
                <a:latin typeface="Helvetica"/>
                <a:ea typeface="+mn-ea"/>
                <a:cs typeface="Helvetica"/>
              </a:rPr>
              <a:t>2015</a:t>
            </a:r>
            <a:endParaRPr lang="en-US" sz="2400" b="1" kern="1000" spc="-90" dirty="0">
              <a:solidFill>
                <a:srgbClr val="990028"/>
              </a:solidFill>
              <a:latin typeface="Helvetica"/>
              <a:ea typeface="+mn-ea"/>
              <a:cs typeface="Helvetica"/>
            </a:endParaRPr>
          </a:p>
        </p:txBody>
      </p:sp>
      <p:sp>
        <p:nvSpPr>
          <p:cNvPr id="191" name="TextBox 190"/>
          <p:cNvSpPr txBox="1"/>
          <p:nvPr/>
        </p:nvSpPr>
        <p:spPr>
          <a:xfrm>
            <a:off x="6810592" y="490162"/>
            <a:ext cx="1442350" cy="1202380"/>
          </a:xfrm>
          <a:prstGeom prst="rect">
            <a:avLst/>
          </a:prstGeom>
          <a:noFill/>
        </p:spPr>
        <p:txBody>
          <a:bodyPr wrap="square" rtlCol="0">
            <a:spAutoFit/>
          </a:bodyPr>
          <a:lstStyle/>
          <a:p>
            <a:pPr algn="r" defTabSz="457200" fontAlgn="auto">
              <a:lnSpc>
                <a:spcPct val="90000"/>
              </a:lnSpc>
              <a:spcBef>
                <a:spcPts val="0"/>
              </a:spcBef>
              <a:spcAft>
                <a:spcPts val="0"/>
              </a:spcAft>
            </a:pPr>
            <a:r>
              <a:rPr lang="en-US" sz="800" dirty="0" smtClean="0">
                <a:solidFill>
                  <a:prstClr val="black"/>
                </a:solidFill>
                <a:latin typeface="Helvetica"/>
                <a:ea typeface="+mn-ea"/>
                <a:cs typeface="Helvetica"/>
              </a:rPr>
              <a:t>BA in Sustainability online</a:t>
            </a:r>
          </a:p>
          <a:p>
            <a:pPr algn="r" defTabSz="457200" fontAlgn="auto">
              <a:lnSpc>
                <a:spcPct val="90000"/>
              </a:lnSpc>
              <a:spcBef>
                <a:spcPts val="0"/>
              </a:spcBef>
              <a:spcAft>
                <a:spcPts val="0"/>
              </a:spcAft>
            </a:pPr>
            <a:endParaRPr lang="en-US" sz="800" dirty="0" smtClean="0">
              <a:solidFill>
                <a:prstClr val="black"/>
              </a:solidFill>
              <a:latin typeface="Helvetica"/>
              <a:ea typeface="+mn-ea"/>
              <a:cs typeface="Helvetica"/>
            </a:endParaRPr>
          </a:p>
          <a:p>
            <a:pPr algn="r" defTabSz="457200" fontAlgn="auto">
              <a:lnSpc>
                <a:spcPct val="90000"/>
              </a:lnSpc>
              <a:spcBef>
                <a:spcPts val="0"/>
              </a:spcBef>
              <a:spcAft>
                <a:spcPts val="0"/>
              </a:spcAft>
            </a:pPr>
            <a:r>
              <a:rPr lang="en-US" sz="800" dirty="0" smtClean="0">
                <a:solidFill>
                  <a:prstClr val="black"/>
                </a:solidFill>
                <a:latin typeface="Helvetica"/>
                <a:ea typeface="+mn-ea"/>
                <a:cs typeface="Helvetica"/>
              </a:rPr>
              <a:t>Master of Sustainability Leadership online</a:t>
            </a:r>
          </a:p>
          <a:p>
            <a:pPr algn="r" defTabSz="457200" fontAlgn="auto">
              <a:lnSpc>
                <a:spcPct val="90000"/>
              </a:lnSpc>
              <a:spcBef>
                <a:spcPts val="0"/>
              </a:spcBef>
              <a:spcAft>
                <a:spcPts val="0"/>
              </a:spcAft>
            </a:pPr>
            <a:endParaRPr lang="en-US" sz="800" dirty="0">
              <a:solidFill>
                <a:prstClr val="black"/>
              </a:solidFill>
              <a:latin typeface="Helvetica"/>
              <a:ea typeface="+mn-ea"/>
              <a:cs typeface="Helvetica"/>
            </a:endParaRPr>
          </a:p>
          <a:p>
            <a:pPr algn="r" defTabSz="457200" fontAlgn="auto">
              <a:lnSpc>
                <a:spcPct val="90000"/>
              </a:lnSpc>
              <a:spcBef>
                <a:spcPts val="0"/>
              </a:spcBef>
              <a:spcAft>
                <a:spcPts val="0"/>
              </a:spcAft>
            </a:pPr>
            <a:r>
              <a:rPr lang="en-US" sz="800" dirty="0" smtClean="0">
                <a:solidFill>
                  <a:prstClr val="black"/>
                </a:solidFill>
                <a:latin typeface="Helvetica"/>
                <a:ea typeface="+mn-ea"/>
                <a:cs typeface="Helvetica"/>
              </a:rPr>
              <a:t>Concurrent Master’s degree with ASU-Thunderbird</a:t>
            </a:r>
          </a:p>
          <a:p>
            <a:pPr algn="r" defTabSz="457200" fontAlgn="auto">
              <a:lnSpc>
                <a:spcPct val="90000"/>
              </a:lnSpc>
              <a:spcBef>
                <a:spcPts val="0"/>
              </a:spcBef>
              <a:spcAft>
                <a:spcPts val="0"/>
              </a:spcAft>
            </a:pPr>
            <a:r>
              <a:rPr lang="en-US" sz="800" dirty="0" smtClean="0">
                <a:solidFill>
                  <a:prstClr val="black"/>
                </a:solidFill>
                <a:latin typeface="Helvetica"/>
                <a:ea typeface="+mn-ea"/>
                <a:cs typeface="Helvetica"/>
              </a:rPr>
              <a:t>Master of Global Affairs &amp; Management</a:t>
            </a:r>
          </a:p>
          <a:p>
            <a:pPr defTabSz="457200" fontAlgn="auto">
              <a:lnSpc>
                <a:spcPct val="90000"/>
              </a:lnSpc>
              <a:spcBef>
                <a:spcPts val="0"/>
              </a:spcBef>
              <a:spcAft>
                <a:spcPts val="0"/>
              </a:spcAft>
            </a:pPr>
            <a:endParaRPr lang="en-US" sz="800" dirty="0">
              <a:solidFill>
                <a:prstClr val="black"/>
              </a:solidFill>
              <a:latin typeface="Helvetica"/>
              <a:ea typeface="+mn-ea"/>
              <a:cs typeface="Helvetica"/>
            </a:endParaRPr>
          </a:p>
        </p:txBody>
      </p:sp>
      <p:sp>
        <p:nvSpPr>
          <p:cNvPr id="195" name="Rectangle 194"/>
          <p:cNvSpPr/>
          <p:nvPr/>
        </p:nvSpPr>
        <p:spPr>
          <a:xfrm>
            <a:off x="8168392" y="583655"/>
            <a:ext cx="45719" cy="45719"/>
          </a:xfrm>
          <a:prstGeom prst="rect">
            <a:avLst/>
          </a:prstGeom>
          <a:solidFill>
            <a:srgbClr val="9900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endParaRPr>
          </a:p>
        </p:txBody>
      </p:sp>
      <p:sp>
        <p:nvSpPr>
          <p:cNvPr id="196" name="Rectangle 195"/>
          <p:cNvSpPr/>
          <p:nvPr/>
        </p:nvSpPr>
        <p:spPr>
          <a:xfrm>
            <a:off x="8168392" y="796113"/>
            <a:ext cx="45719" cy="45719"/>
          </a:xfrm>
          <a:prstGeom prst="rect">
            <a:avLst/>
          </a:prstGeom>
          <a:solidFill>
            <a:srgbClr val="9900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endParaRPr>
          </a:p>
        </p:txBody>
      </p:sp>
      <p:sp>
        <p:nvSpPr>
          <p:cNvPr id="197" name="Rectangle 196"/>
          <p:cNvSpPr/>
          <p:nvPr/>
        </p:nvSpPr>
        <p:spPr>
          <a:xfrm>
            <a:off x="8169252" y="1123880"/>
            <a:ext cx="45719" cy="45719"/>
          </a:xfrm>
          <a:prstGeom prst="rect">
            <a:avLst/>
          </a:prstGeom>
          <a:solidFill>
            <a:srgbClr val="9900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endParaRPr>
          </a:p>
        </p:txBody>
      </p:sp>
    </p:spTree>
    <p:extLst>
      <p:ext uri="{BB962C8B-B14F-4D97-AF65-F5344CB8AC3E}">
        <p14:creationId xmlns:p14="http://schemas.microsoft.com/office/powerpoint/2010/main" xmlns="" val="367188843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9556" y="4579257"/>
            <a:ext cx="3208935" cy="2278743"/>
          </a:xfrm>
          <a:prstGeom prst="rect">
            <a:avLst/>
          </a:prstGeom>
        </p:spPr>
      </p:pic>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xmlns="" val="0"/>
              </a:ext>
            </a:extLst>
          </a:blip>
          <a:stretch>
            <a:fillRect/>
          </a:stretch>
        </p:blipFill>
        <p:spPr>
          <a:xfrm>
            <a:off x="2336952" y="2408237"/>
            <a:ext cx="6807048" cy="4525963"/>
          </a:xfrm>
        </p:spPr>
      </p:pic>
      <p:pic>
        <p:nvPicPr>
          <p:cNvPr id="5" name="Picture 4"/>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19556" y="3200400"/>
            <a:ext cx="2438400" cy="1378857"/>
          </a:xfrm>
          <a:prstGeom prst="rect">
            <a:avLst/>
          </a:prstGeom>
          <a:ln>
            <a:noFill/>
          </a:ln>
          <a:effectLst>
            <a:softEdge rad="112500"/>
          </a:effectLst>
        </p:spPr>
      </p:pic>
      <p:pic>
        <p:nvPicPr>
          <p:cNvPr id="6" name="Picture 5"/>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0" y="0"/>
            <a:ext cx="4813402" cy="3200400"/>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4813402" y="0"/>
            <a:ext cx="4354983" cy="3581400"/>
          </a:xfrm>
          <a:prstGeom prst="rect">
            <a:avLst/>
          </a:prstGeom>
        </p:spPr>
      </p:pic>
      <p:sp>
        <p:nvSpPr>
          <p:cNvPr id="2" name="Title 1"/>
          <p:cNvSpPr>
            <a:spLocks noGrp="1"/>
          </p:cNvSpPr>
          <p:nvPr>
            <p:ph type="title"/>
          </p:nvPr>
        </p:nvSpPr>
        <p:spPr>
          <a:xfrm>
            <a:off x="2895600" y="21996"/>
            <a:ext cx="6248400" cy="663804"/>
          </a:xfrm>
        </p:spPr>
        <p:style>
          <a:lnRef idx="2">
            <a:schemeClr val="dk1">
              <a:shade val="50000"/>
            </a:schemeClr>
          </a:lnRef>
          <a:fillRef idx="1">
            <a:schemeClr val="dk1"/>
          </a:fillRef>
          <a:effectRef idx="0">
            <a:schemeClr val="dk1"/>
          </a:effectRef>
          <a:fontRef idx="minor">
            <a:schemeClr val="lt1"/>
          </a:fontRef>
        </p:style>
        <p:txBody>
          <a:bodyPr/>
          <a:lstStyle/>
          <a:p>
            <a:r>
              <a:rPr lang="en-US" sz="3200" b="1" dirty="0" smtClean="0">
                <a:solidFill>
                  <a:srgbClr val="FFC425"/>
                </a:solidFill>
              </a:rPr>
              <a:t>SOS Incoming Student Camp</a:t>
            </a:r>
            <a:endParaRPr lang="en-US" sz="3200" b="1" dirty="0">
              <a:solidFill>
                <a:srgbClr val="FFC425"/>
              </a:solidFill>
            </a:endParaRPr>
          </a:p>
        </p:txBody>
      </p:sp>
    </p:spTree>
    <p:extLst>
      <p:ext uri="{BB962C8B-B14F-4D97-AF65-F5344CB8AC3E}">
        <p14:creationId xmlns:p14="http://schemas.microsoft.com/office/powerpoint/2010/main" xmlns="" val="233682132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482600" indent="-482600"/>
            <a:r>
              <a:rPr lang="en-US" dirty="0" smtClean="0">
                <a:solidFill>
                  <a:srgbClr val="920000"/>
                </a:solidFill>
                <a:latin typeface="Arial" pitchFamily="34" charset="0"/>
                <a:cs typeface="Arial" pitchFamily="34" charset="0"/>
              </a:rPr>
              <a:t>how do we:</a:t>
            </a:r>
          </a:p>
        </p:txBody>
      </p:sp>
      <p:sp>
        <p:nvSpPr>
          <p:cNvPr id="4" name="Content Placeholder 7"/>
          <p:cNvSpPr>
            <a:spLocks noGrp="1"/>
          </p:cNvSpPr>
          <p:nvPr>
            <p:ph idx="1"/>
          </p:nvPr>
        </p:nvSpPr>
        <p:spPr>
          <a:xfrm>
            <a:off x="374754" y="959370"/>
            <a:ext cx="8349521" cy="5006773"/>
          </a:xfrm>
        </p:spPr>
        <p:txBody>
          <a:bodyPr>
            <a:normAutofit/>
          </a:bodyPr>
          <a:lstStyle/>
          <a:p>
            <a:pPr fontAlgn="t">
              <a:spcBef>
                <a:spcPts val="1200"/>
              </a:spcBef>
              <a:spcAft>
                <a:spcPts val="1100"/>
              </a:spcAft>
              <a:buFont typeface="Wingdings" pitchFamily="2" charset="2"/>
              <a:buChar char="q"/>
            </a:pPr>
            <a:r>
              <a:rPr lang="en-US" dirty="0" smtClean="0">
                <a:latin typeface="Arial" pitchFamily="34" charset="0"/>
                <a:cs typeface="Arial" pitchFamily="34" charset="0"/>
              </a:rPr>
              <a:t> </a:t>
            </a:r>
            <a:r>
              <a:rPr lang="en-US" sz="2600" b="1" dirty="0" smtClean="0">
                <a:latin typeface="Arial" pitchFamily="34" charset="0"/>
                <a:cs typeface="Arial" pitchFamily="34" charset="0"/>
              </a:rPr>
              <a:t>design </a:t>
            </a:r>
            <a:r>
              <a:rPr lang="en-US" sz="2600" b="1" dirty="0">
                <a:latin typeface="Arial" pitchFamily="34" charset="0"/>
                <a:cs typeface="Arial" pitchFamily="34" charset="0"/>
              </a:rPr>
              <a:t>healthy </a:t>
            </a:r>
            <a:r>
              <a:rPr lang="en-US" sz="2600" b="1" dirty="0">
                <a:solidFill>
                  <a:srgbClr val="7030A0"/>
                </a:solidFill>
                <a:latin typeface="Arial" pitchFamily="34" charset="0"/>
                <a:cs typeface="Arial" pitchFamily="34" charset="0"/>
              </a:rPr>
              <a:t>cities</a:t>
            </a:r>
            <a:r>
              <a:rPr lang="en-US" sz="2600" b="1" dirty="0">
                <a:latin typeface="Arial" pitchFamily="34" charset="0"/>
                <a:cs typeface="Arial" pitchFamily="34" charset="0"/>
              </a:rPr>
              <a:t>?</a:t>
            </a:r>
          </a:p>
          <a:p>
            <a:pPr fontAlgn="t">
              <a:spcBef>
                <a:spcPts val="1200"/>
              </a:spcBef>
              <a:spcAft>
                <a:spcPts val="1100"/>
              </a:spcAft>
              <a:buFont typeface="Wingdings" pitchFamily="2" charset="2"/>
              <a:buChar char="q"/>
            </a:pPr>
            <a:r>
              <a:rPr lang="en-US" sz="2600" b="1" dirty="0" smtClean="0">
                <a:latin typeface="Arial" pitchFamily="34" charset="0"/>
                <a:cs typeface="Arial" pitchFamily="34" charset="0"/>
              </a:rPr>
              <a:t> secure </a:t>
            </a:r>
            <a:r>
              <a:rPr lang="en-US" sz="2600" b="1" dirty="0">
                <a:solidFill>
                  <a:srgbClr val="7030A0"/>
                </a:solidFill>
                <a:latin typeface="Arial" pitchFamily="34" charset="0"/>
                <a:cs typeface="Arial" pitchFamily="34" charset="0"/>
              </a:rPr>
              <a:t>energy</a:t>
            </a:r>
            <a:r>
              <a:rPr lang="en-US" sz="2600" b="1" dirty="0">
                <a:latin typeface="Arial" pitchFamily="34" charset="0"/>
                <a:cs typeface="Arial" pitchFamily="34" charset="0"/>
              </a:rPr>
              <a:t> for a growing population?</a:t>
            </a:r>
          </a:p>
          <a:p>
            <a:pPr fontAlgn="t">
              <a:spcBef>
                <a:spcPts val="1200"/>
              </a:spcBef>
              <a:spcAft>
                <a:spcPts val="1100"/>
              </a:spcAft>
              <a:buFont typeface="Wingdings" pitchFamily="2" charset="2"/>
              <a:buChar char="q"/>
            </a:pPr>
            <a:r>
              <a:rPr lang="en-US" sz="2600" b="1" dirty="0" smtClean="0">
                <a:latin typeface="Arial" pitchFamily="34" charset="0"/>
                <a:cs typeface="Arial" pitchFamily="34" charset="0"/>
              </a:rPr>
              <a:t> ensure </a:t>
            </a:r>
            <a:r>
              <a:rPr lang="en-US" sz="2600" b="1" dirty="0">
                <a:latin typeface="Arial" pitchFamily="34" charset="0"/>
                <a:cs typeface="Arial" pitchFamily="34" charset="0"/>
              </a:rPr>
              <a:t>clean </a:t>
            </a:r>
            <a:r>
              <a:rPr lang="en-US" sz="2600" b="1" dirty="0">
                <a:solidFill>
                  <a:srgbClr val="7030A0"/>
                </a:solidFill>
                <a:latin typeface="Arial" pitchFamily="34" charset="0"/>
                <a:cs typeface="Arial" pitchFamily="34" charset="0"/>
              </a:rPr>
              <a:t>water</a:t>
            </a:r>
            <a:r>
              <a:rPr lang="en-US" sz="2600" b="1" dirty="0">
                <a:latin typeface="Arial" pitchFamily="34" charset="0"/>
                <a:cs typeface="Arial" pitchFamily="34" charset="0"/>
              </a:rPr>
              <a:t>?</a:t>
            </a:r>
          </a:p>
          <a:p>
            <a:pPr fontAlgn="t">
              <a:spcBef>
                <a:spcPts val="1200"/>
              </a:spcBef>
              <a:spcAft>
                <a:spcPts val="1100"/>
              </a:spcAft>
              <a:buFont typeface="Wingdings" pitchFamily="2" charset="2"/>
              <a:buChar char="q"/>
            </a:pPr>
            <a:r>
              <a:rPr lang="en-US" sz="2600" b="1" dirty="0" smtClean="0">
                <a:latin typeface="Arial" pitchFamily="34" charset="0"/>
                <a:cs typeface="Arial" pitchFamily="34" charset="0"/>
              </a:rPr>
              <a:t> provide </a:t>
            </a:r>
            <a:r>
              <a:rPr lang="en-US" sz="2600" b="1" dirty="0">
                <a:latin typeface="Arial" pitchFamily="34" charset="0"/>
                <a:cs typeface="Arial" pitchFamily="34" charset="0"/>
              </a:rPr>
              <a:t>enough </a:t>
            </a:r>
            <a:r>
              <a:rPr lang="en-US" sz="2600" b="1" dirty="0">
                <a:solidFill>
                  <a:srgbClr val="7030A0"/>
                </a:solidFill>
                <a:latin typeface="Arial" pitchFamily="34" charset="0"/>
                <a:cs typeface="Arial" pitchFamily="34" charset="0"/>
              </a:rPr>
              <a:t>food</a:t>
            </a:r>
            <a:r>
              <a:rPr lang="en-US" sz="2600" b="1" dirty="0">
                <a:latin typeface="Arial" pitchFamily="34" charset="0"/>
                <a:cs typeface="Arial" pitchFamily="34" charset="0"/>
              </a:rPr>
              <a:t>?</a:t>
            </a:r>
          </a:p>
          <a:p>
            <a:pPr fontAlgn="t">
              <a:spcBef>
                <a:spcPts val="1200"/>
              </a:spcBef>
              <a:spcAft>
                <a:spcPts val="1100"/>
              </a:spcAft>
              <a:buFont typeface="Wingdings" pitchFamily="2" charset="2"/>
              <a:buChar char="q"/>
            </a:pPr>
            <a:r>
              <a:rPr lang="en-US" sz="2600" b="1" dirty="0" smtClean="0">
                <a:latin typeface="Arial" pitchFamily="34" charset="0"/>
                <a:cs typeface="Arial" pitchFamily="34" charset="0"/>
              </a:rPr>
              <a:t> promote </a:t>
            </a:r>
            <a:r>
              <a:rPr lang="en-US" sz="2600" b="1" dirty="0">
                <a:solidFill>
                  <a:srgbClr val="7030A0"/>
                </a:solidFill>
                <a:latin typeface="Arial" pitchFamily="34" charset="0"/>
                <a:cs typeface="Arial" pitchFamily="34" charset="0"/>
              </a:rPr>
              <a:t>sustainable development</a:t>
            </a:r>
            <a:r>
              <a:rPr lang="en-US" sz="2600" b="1" dirty="0">
                <a:latin typeface="Arial" pitchFamily="34" charset="0"/>
                <a:cs typeface="Arial" pitchFamily="34" charset="0"/>
              </a:rPr>
              <a:t>?</a:t>
            </a:r>
          </a:p>
          <a:p>
            <a:pPr fontAlgn="t">
              <a:spcBef>
                <a:spcPts val="1200"/>
              </a:spcBef>
              <a:spcAft>
                <a:spcPts val="1100"/>
              </a:spcAft>
              <a:buFont typeface="Wingdings" pitchFamily="2" charset="2"/>
              <a:buChar char="q"/>
            </a:pPr>
            <a:r>
              <a:rPr lang="en-US" sz="2600" b="1" dirty="0" smtClean="0">
                <a:latin typeface="Arial" pitchFamily="34" charset="0"/>
                <a:cs typeface="Arial" pitchFamily="34" charset="0"/>
              </a:rPr>
              <a:t> understand </a:t>
            </a:r>
            <a:r>
              <a:rPr lang="en-US" sz="2600" b="1" dirty="0">
                <a:latin typeface="Arial" pitchFamily="34" charset="0"/>
                <a:cs typeface="Arial" pitchFamily="34" charset="0"/>
              </a:rPr>
              <a:t>and impact </a:t>
            </a:r>
            <a:r>
              <a:rPr lang="en-US" sz="2600" b="1" dirty="0">
                <a:solidFill>
                  <a:srgbClr val="7030A0"/>
                </a:solidFill>
                <a:latin typeface="Arial" pitchFamily="34" charset="0"/>
                <a:cs typeface="Arial" pitchFamily="34" charset="0"/>
              </a:rPr>
              <a:t>social transformation</a:t>
            </a:r>
            <a:r>
              <a:rPr lang="en-US" sz="2600" b="1" dirty="0" smtClean="0">
                <a:latin typeface="Arial" pitchFamily="34" charset="0"/>
                <a:cs typeface="Arial" pitchFamily="34" charset="0"/>
              </a:rPr>
              <a:t>?</a:t>
            </a:r>
          </a:p>
          <a:p>
            <a:pPr fontAlgn="t">
              <a:spcBef>
                <a:spcPts val="1200"/>
              </a:spcBef>
              <a:spcAft>
                <a:spcPts val="1100"/>
              </a:spcAft>
              <a:buFont typeface="Wingdings" pitchFamily="2" charset="2"/>
              <a:buChar char="q"/>
            </a:pPr>
            <a:r>
              <a:rPr lang="en-US" sz="2600" b="1" dirty="0" smtClean="0">
                <a:latin typeface="Arial" pitchFamily="34" charset="0"/>
                <a:cs typeface="Arial" pitchFamily="34" charset="0"/>
              </a:rPr>
              <a:t> mitigate </a:t>
            </a:r>
            <a:r>
              <a:rPr lang="en-US" sz="2600" b="1" dirty="0">
                <a:latin typeface="Arial" pitchFamily="34" charset="0"/>
                <a:cs typeface="Arial" pitchFamily="34" charset="0"/>
              </a:rPr>
              <a:t>and adapt to </a:t>
            </a:r>
            <a:r>
              <a:rPr lang="en-US" sz="2600" b="1" dirty="0" smtClean="0">
                <a:solidFill>
                  <a:srgbClr val="7030A0"/>
                </a:solidFill>
                <a:latin typeface="Arial" pitchFamily="34" charset="0"/>
                <a:cs typeface="Arial" pitchFamily="34" charset="0"/>
              </a:rPr>
              <a:t>climate </a:t>
            </a:r>
            <a:r>
              <a:rPr lang="en-US" sz="2600" b="1" dirty="0">
                <a:solidFill>
                  <a:srgbClr val="7030A0"/>
                </a:solidFill>
                <a:latin typeface="Arial" pitchFamily="34" charset="0"/>
                <a:cs typeface="Arial" pitchFamily="34" charset="0"/>
              </a:rPr>
              <a:t>change</a:t>
            </a:r>
            <a:r>
              <a:rPr lang="en-US" sz="2600" b="1" dirty="0">
                <a:latin typeface="Arial" pitchFamily="34" charset="0"/>
                <a:cs typeface="Arial" pitchFamily="34" charset="0"/>
              </a:rPr>
              <a:t>?</a:t>
            </a:r>
          </a:p>
          <a:p>
            <a:endParaRPr lang="en-US"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27880" y="491490"/>
            <a:ext cx="3429000" cy="1143000"/>
          </a:xfrm>
        </p:spPr>
        <p:txBody>
          <a:bodyPr>
            <a:normAutofit fontScale="90000"/>
          </a:bodyPr>
          <a:lstStyle/>
          <a:p>
            <a:r>
              <a:rPr lang="en-US" b="0" dirty="0" smtClean="0">
                <a:solidFill>
                  <a:srgbClr val="920000"/>
                </a:solidFill>
              </a:rPr>
              <a:t>Residential Community</a:t>
            </a:r>
            <a:endParaRPr lang="en-US" b="0" dirty="0">
              <a:solidFill>
                <a:srgbClr val="920000"/>
              </a:solidFill>
            </a:endParaRPr>
          </a:p>
        </p:txBody>
      </p:sp>
      <p:sp>
        <p:nvSpPr>
          <p:cNvPr id="3" name="Content Placeholder 2"/>
          <p:cNvSpPr>
            <a:spLocks noGrp="1"/>
          </p:cNvSpPr>
          <p:nvPr>
            <p:ph idx="1"/>
          </p:nvPr>
        </p:nvSpPr>
        <p:spPr>
          <a:xfrm>
            <a:off x="152400" y="491490"/>
            <a:ext cx="8229600" cy="5562600"/>
          </a:xfrm>
        </p:spPr>
        <p:txBody>
          <a:bodyPr>
            <a:normAutofit fontScale="92500" lnSpcReduction="10000"/>
          </a:bodyPr>
          <a:lstStyle/>
          <a:p>
            <a:r>
              <a:rPr lang="en-US" sz="2400" dirty="0" smtClean="0"/>
              <a:t>a </a:t>
            </a:r>
            <a:r>
              <a:rPr lang="en-US" sz="2400" b="1" dirty="0"/>
              <a:t>sense of belonging </a:t>
            </a:r>
            <a:r>
              <a:rPr lang="en-US" sz="2400" dirty="0"/>
              <a:t>on campus</a:t>
            </a:r>
          </a:p>
          <a:p>
            <a:r>
              <a:rPr lang="en-US" sz="2400" b="1" dirty="0" smtClean="0"/>
              <a:t>study </a:t>
            </a:r>
            <a:r>
              <a:rPr lang="en-US" sz="2400" b="1" dirty="0"/>
              <a:t>and socialize </a:t>
            </a:r>
            <a:r>
              <a:rPr lang="en-US" sz="2400" dirty="0"/>
              <a:t>with fellow </a:t>
            </a:r>
            <a:r>
              <a:rPr lang="en-US" sz="2400" dirty="0" smtClean="0"/>
              <a:t/>
            </a:r>
            <a:br>
              <a:rPr lang="en-US" sz="2400" dirty="0" smtClean="0"/>
            </a:br>
            <a:r>
              <a:rPr lang="en-US" sz="2400" dirty="0" smtClean="0"/>
              <a:t>students </a:t>
            </a:r>
            <a:r>
              <a:rPr lang="en-US" sz="2400" dirty="0"/>
              <a:t>in SOS</a:t>
            </a:r>
          </a:p>
          <a:p>
            <a:r>
              <a:rPr lang="en-US" sz="2400" dirty="0"/>
              <a:t>get to know and </a:t>
            </a:r>
            <a:r>
              <a:rPr lang="en-US" sz="2400" b="1" dirty="0"/>
              <a:t>interact informally </a:t>
            </a:r>
            <a:r>
              <a:rPr lang="en-US" sz="2400" b="1" dirty="0" smtClean="0"/>
              <a:t/>
            </a:r>
            <a:br>
              <a:rPr lang="en-US" sz="2400" b="1" dirty="0" smtClean="0"/>
            </a:br>
            <a:r>
              <a:rPr lang="en-US" sz="2400" b="1" dirty="0" smtClean="0"/>
              <a:t>with </a:t>
            </a:r>
            <a:r>
              <a:rPr lang="en-US" sz="2400" b="1" dirty="0"/>
              <a:t>faculty</a:t>
            </a:r>
            <a:r>
              <a:rPr lang="en-US" sz="2400" dirty="0"/>
              <a:t> on a regular basis</a:t>
            </a:r>
          </a:p>
          <a:p>
            <a:r>
              <a:rPr lang="en-US" sz="2400" dirty="0" smtClean="0"/>
              <a:t>learn </a:t>
            </a:r>
            <a:r>
              <a:rPr lang="en-US" sz="2400" dirty="0"/>
              <a:t>about </a:t>
            </a:r>
            <a:r>
              <a:rPr lang="en-US" sz="2400" b="1" dirty="0"/>
              <a:t>campus resources </a:t>
            </a:r>
            <a:r>
              <a:rPr lang="en-US" sz="2400" dirty="0"/>
              <a:t>and </a:t>
            </a:r>
            <a:r>
              <a:rPr lang="en-US" sz="2400" dirty="0" smtClean="0"/>
              <a:t/>
            </a:r>
            <a:br>
              <a:rPr lang="en-US" sz="2400" dirty="0" smtClean="0"/>
            </a:br>
            <a:r>
              <a:rPr lang="en-US" sz="2400" dirty="0" smtClean="0"/>
              <a:t>services </a:t>
            </a:r>
            <a:r>
              <a:rPr lang="en-US" sz="2400" dirty="0"/>
              <a:t>that will help you </a:t>
            </a:r>
            <a:r>
              <a:rPr lang="en-US" sz="2400" dirty="0" smtClean="0"/>
              <a:t>succeed</a:t>
            </a:r>
          </a:p>
          <a:p>
            <a:r>
              <a:rPr lang="en-US" sz="2400" dirty="0" smtClean="0"/>
              <a:t>participate </a:t>
            </a:r>
            <a:r>
              <a:rPr lang="en-US" sz="2400" dirty="0"/>
              <a:t>in </a:t>
            </a:r>
            <a:r>
              <a:rPr lang="en-US" sz="2400" b="1" dirty="0"/>
              <a:t>special academic and </a:t>
            </a:r>
            <a:r>
              <a:rPr lang="en-US" sz="2400" b="1" dirty="0" smtClean="0"/>
              <a:t/>
            </a:r>
            <a:br>
              <a:rPr lang="en-US" sz="2400" b="1" dirty="0" smtClean="0"/>
            </a:br>
            <a:r>
              <a:rPr lang="en-US" sz="2400" b="1" dirty="0" smtClean="0"/>
              <a:t>extracurricular </a:t>
            </a:r>
            <a:r>
              <a:rPr lang="en-US" sz="2400" b="1" dirty="0"/>
              <a:t>activities </a:t>
            </a:r>
            <a:r>
              <a:rPr lang="en-US" sz="2400" dirty="0"/>
              <a:t>such as:</a:t>
            </a:r>
          </a:p>
          <a:p>
            <a:pPr lvl="1"/>
            <a:r>
              <a:rPr lang="en-US" sz="2400" dirty="0"/>
              <a:t>coffee with the School Director</a:t>
            </a:r>
          </a:p>
          <a:p>
            <a:pPr lvl="1"/>
            <a:r>
              <a:rPr lang="en-US" sz="2400" dirty="0"/>
              <a:t>field trips </a:t>
            </a:r>
            <a:r>
              <a:rPr lang="en-US" sz="2400" dirty="0" smtClean="0"/>
              <a:t>(hands-on learning)</a:t>
            </a:r>
            <a:endParaRPr lang="en-US" sz="2400" dirty="0"/>
          </a:p>
          <a:p>
            <a:pPr lvl="1"/>
            <a:r>
              <a:rPr lang="en-US" sz="2400" dirty="0"/>
              <a:t>campus sustainability projects</a:t>
            </a:r>
          </a:p>
          <a:p>
            <a:pPr lvl="1"/>
            <a:r>
              <a:rPr lang="en-US" sz="2400" dirty="0"/>
              <a:t>community </a:t>
            </a:r>
            <a:r>
              <a:rPr lang="en-US" sz="2400" dirty="0" smtClean="0"/>
              <a:t>gardens</a:t>
            </a:r>
            <a:endParaRPr lang="en-US" sz="2400" dirty="0"/>
          </a:p>
        </p:txBody>
      </p:sp>
      <p:pic>
        <p:nvPicPr>
          <p:cNvPr id="1026" name="Picture 2" descr="http://schoolofsustainability.asu.edu/images/content/resident-community-groupshot.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562600" y="1954530"/>
            <a:ext cx="3294280" cy="253406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xmlns="" val="75426688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idx="4294967295"/>
          </p:nvPr>
        </p:nvSpPr>
        <p:spPr>
          <a:xfrm>
            <a:off x="381000" y="304800"/>
            <a:ext cx="8382000" cy="533400"/>
          </a:xfrm>
          <a:prstGeom prst="rect">
            <a:avLst/>
          </a:prstGeom>
        </p:spPr>
        <p:txBody>
          <a:bodyPr>
            <a:normAutofit fontScale="90000"/>
          </a:bodyPr>
          <a:lstStyle/>
          <a:p>
            <a:pPr eaLnBrk="1" hangingPunct="1"/>
            <a:r>
              <a:rPr lang="en-US" b="0" dirty="0" smtClean="0">
                <a:solidFill>
                  <a:srgbClr val="920000"/>
                </a:solidFill>
              </a:rPr>
              <a:t>Differences Between BA vs. BS</a:t>
            </a:r>
          </a:p>
        </p:txBody>
      </p:sp>
      <p:graphicFrame>
        <p:nvGraphicFramePr>
          <p:cNvPr id="91139" name="Group 3"/>
          <p:cNvGraphicFramePr>
            <a:graphicFrameLocks noGrp="1"/>
          </p:cNvGraphicFramePr>
          <p:nvPr/>
        </p:nvGraphicFramePr>
        <p:xfrm>
          <a:off x="457200" y="838200"/>
          <a:ext cx="8153400" cy="4953001"/>
        </p:xfrm>
        <a:graphic>
          <a:graphicData uri="http://schemas.openxmlformats.org/drawingml/2006/table">
            <a:tbl>
              <a:tblPr/>
              <a:tblGrid>
                <a:gridCol w="2057400"/>
                <a:gridCol w="2971800"/>
                <a:gridCol w="3124200"/>
              </a:tblGrid>
              <a:tr h="365836">
                <a:tc>
                  <a:txBody>
                    <a:bodyPr/>
                    <a:lstStyle/>
                    <a:p>
                      <a:pPr marL="0" marR="0" lvl="0" indent="0" algn="l" defTabSz="914400" rtl="0" eaLnBrk="0" fontAlgn="base" latinLnBrk="0" hangingPunct="0">
                        <a:lnSpc>
                          <a:spcPct val="100000"/>
                        </a:lnSpc>
                        <a:spcBef>
                          <a:spcPct val="20000"/>
                        </a:spcBef>
                        <a:spcAft>
                          <a:spcPct val="0"/>
                        </a:spcAft>
                        <a:buClrTx/>
                        <a:buSzTx/>
                        <a:buFont typeface="Wingdings" pitchFamily="2" charset="2"/>
                        <a:buNone/>
                        <a:tabLst/>
                      </a:pPr>
                      <a:endParaRPr kumimoji="0" lang="en-US" sz="1600" b="1" i="0" u="none" strike="noStrike" cap="none" normalizeH="0" baseline="0" dirty="0" smtClean="0">
                        <a:ln>
                          <a:noFill/>
                        </a:ln>
                        <a:solidFill>
                          <a:srgbClr val="113868"/>
                        </a:solidFill>
                        <a:effectLst/>
                        <a:latin typeface="Verdana" pitchFamily="34" charset="0"/>
                        <a:ea typeface="ＭＳ Ｐゴシック" pitchFamily="1" charset="-128"/>
                      </a:endParaRPr>
                    </a:p>
                  </a:txBody>
                  <a:tcPr marT="45729" marB="45729" horzOverflow="overflow">
                    <a:lnL cap="flat">
                      <a:noFill/>
                    </a:lnL>
                    <a:lnR>
                      <a:noFill/>
                    </a:lnR>
                    <a:lnT cap="fla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 typeface="Wingdings" pitchFamily="2" charset="2"/>
                        <a:buNone/>
                        <a:tabLst/>
                      </a:pPr>
                      <a:r>
                        <a:rPr kumimoji="0" lang="en-US" sz="1800" b="1" i="0" u="none" strike="noStrike" cap="none" normalizeH="0" baseline="0" smtClean="0">
                          <a:ln>
                            <a:noFill/>
                          </a:ln>
                          <a:solidFill>
                            <a:srgbClr val="990033"/>
                          </a:solidFill>
                          <a:effectLst/>
                          <a:latin typeface="Verdana" pitchFamily="34" charset="0"/>
                          <a:ea typeface="ＭＳ Ｐゴシック" pitchFamily="1" charset="-128"/>
                        </a:rPr>
                        <a:t>BA</a:t>
                      </a:r>
                    </a:p>
                  </a:txBody>
                  <a:tcPr marT="45729" marB="45729" horzOverflow="overflow">
                    <a:lnL>
                      <a:noFill/>
                    </a:lnL>
                    <a:lnR>
                      <a:noFill/>
                    </a:lnR>
                    <a:lnT cap="fla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 typeface="Wingdings" pitchFamily="2" charset="2"/>
                        <a:buNone/>
                        <a:tabLst/>
                      </a:pPr>
                      <a:r>
                        <a:rPr kumimoji="0" lang="en-US" sz="1800" b="1" i="0" u="none" strike="noStrike" cap="none" normalizeH="0" baseline="0" smtClean="0">
                          <a:ln>
                            <a:noFill/>
                          </a:ln>
                          <a:solidFill>
                            <a:srgbClr val="990033"/>
                          </a:solidFill>
                          <a:effectLst/>
                          <a:latin typeface="Verdana" pitchFamily="34" charset="0"/>
                          <a:ea typeface="ＭＳ Ｐゴシック" pitchFamily="1" charset="-128"/>
                        </a:rPr>
                        <a:t>BS</a:t>
                      </a:r>
                    </a:p>
                  </a:txBody>
                  <a:tcPr marT="45729" marB="45729" horzOverflow="overflow">
                    <a:lnL>
                      <a:noFill/>
                    </a:lnL>
                    <a:lnR cap="flat">
                      <a:noFill/>
                    </a:lnR>
                    <a:lnT cap="flat">
                      <a:noFill/>
                    </a:lnT>
                    <a:lnB w="12700" cap="flat" cmpd="sng" algn="ctr">
                      <a:solidFill>
                        <a:schemeClr val="tx1"/>
                      </a:solidFill>
                      <a:prstDash val="solid"/>
                      <a:round/>
                      <a:headEnd type="none" w="med" len="med"/>
                      <a:tailEnd type="none" w="med" len="med"/>
                    </a:lnB>
                    <a:lnTlToBr>
                      <a:noFill/>
                    </a:lnTlToBr>
                    <a:lnBlToTr>
                      <a:noFill/>
                    </a:lnBlToTr>
                    <a:noFill/>
                  </a:tcPr>
                </a:tc>
              </a:tr>
              <a:tr h="457295">
                <a:tc>
                  <a:txBody>
                    <a:bodyPr/>
                    <a:lstStyle/>
                    <a:p>
                      <a:pPr marL="0" marR="0" lvl="0" indent="0" algn="l" defTabSz="914400" rtl="0" eaLnBrk="0" fontAlgn="base" latinLnBrk="0" hangingPunct="0">
                        <a:lnSpc>
                          <a:spcPct val="150000"/>
                        </a:lnSpc>
                        <a:spcBef>
                          <a:spcPct val="50000"/>
                        </a:spcBef>
                        <a:spcAft>
                          <a:spcPct val="50000"/>
                        </a:spcAft>
                        <a:buClrTx/>
                        <a:buSzTx/>
                        <a:buFont typeface="Wingdings" pitchFamily="2" charset="2"/>
                        <a:buNone/>
                        <a:tabLst/>
                      </a:pPr>
                      <a:r>
                        <a:rPr kumimoji="0" lang="en-US" sz="1600" b="0" i="0" u="none" strike="noStrike" cap="none" normalizeH="0" baseline="0" dirty="0" smtClean="0">
                          <a:ln>
                            <a:noFill/>
                          </a:ln>
                          <a:solidFill>
                            <a:schemeClr val="bg1"/>
                          </a:solidFill>
                          <a:effectLst/>
                          <a:latin typeface="Verdana" pitchFamily="34" charset="0"/>
                          <a:ea typeface="ＭＳ Ｐゴシック" pitchFamily="1" charset="-128"/>
                        </a:rPr>
                        <a:t>Second Language</a:t>
                      </a:r>
                    </a:p>
                  </a:txBody>
                  <a:tcPr marT="45729" marB="45729" horzOverflow="overflow">
                    <a:lnL cap="flat">
                      <a:noFill/>
                    </a:lnL>
                    <a:lnR w="12700" cap="flat" cmpd="sng" algn="ctr">
                      <a:solidFill>
                        <a:schemeClr val="bg2"/>
                      </a:solidFill>
                      <a:prstDash val="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50000"/>
                        </a:lnSpc>
                        <a:spcBef>
                          <a:spcPct val="50000"/>
                        </a:spcBef>
                        <a:spcAft>
                          <a:spcPct val="50000"/>
                        </a:spcAft>
                        <a:buClrTx/>
                        <a:buSzTx/>
                        <a:buFont typeface="Wingdings" pitchFamily="2" charset="2"/>
                        <a:buNone/>
                        <a:tabLst/>
                      </a:pPr>
                      <a:r>
                        <a:rPr kumimoji="0" lang="en-US" sz="1400" b="0" i="0" u="none" strike="noStrike" cap="none" normalizeH="0" baseline="0" dirty="0" smtClean="0">
                          <a:ln>
                            <a:noFill/>
                          </a:ln>
                          <a:solidFill>
                            <a:schemeClr val="bg1"/>
                          </a:solidFill>
                          <a:effectLst/>
                          <a:latin typeface="Verdana" pitchFamily="34" charset="0"/>
                          <a:ea typeface="ＭＳ Ｐゴシック" pitchFamily="1" charset="-128"/>
                        </a:rPr>
                        <a:t>202-level</a:t>
                      </a:r>
                    </a:p>
                  </a:txBody>
                  <a:tcPr marT="45729" marB="45729" horzOverflow="overflow">
                    <a:lnL w="12700" cap="flat" cmpd="sng" algn="ctr">
                      <a:solidFill>
                        <a:schemeClr val="bg2"/>
                      </a:solidFill>
                      <a:prstDash val="dash"/>
                      <a:round/>
                      <a:headEnd type="none" w="med" len="med"/>
                      <a:tailEnd type="none" w="med" len="med"/>
                    </a:lnL>
                    <a:lnR w="12700" cap="flat" cmpd="sng" algn="ctr">
                      <a:solidFill>
                        <a:schemeClr val="bg2"/>
                      </a:solidFill>
                      <a:prstDash val="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50000"/>
                        </a:lnSpc>
                        <a:spcBef>
                          <a:spcPct val="50000"/>
                        </a:spcBef>
                        <a:spcAft>
                          <a:spcPct val="50000"/>
                        </a:spcAft>
                        <a:buClrTx/>
                        <a:buSzTx/>
                        <a:buFont typeface="Wingdings" pitchFamily="2" charset="2"/>
                        <a:buNone/>
                        <a:tabLst/>
                      </a:pPr>
                      <a:r>
                        <a:rPr kumimoji="0" lang="en-US" sz="1400" b="0" i="0" u="none" strike="noStrike" cap="none" normalizeH="0" baseline="0" smtClean="0">
                          <a:ln>
                            <a:noFill/>
                          </a:ln>
                          <a:solidFill>
                            <a:schemeClr val="bg1"/>
                          </a:solidFill>
                          <a:effectLst/>
                          <a:latin typeface="Verdana" pitchFamily="34" charset="0"/>
                          <a:ea typeface="ＭＳ Ｐゴシック" pitchFamily="1" charset="-128"/>
                        </a:rPr>
                        <a:t>102-level</a:t>
                      </a:r>
                    </a:p>
                  </a:txBody>
                  <a:tcPr marT="45729" marB="45729" horzOverflow="overflow">
                    <a:lnL w="12700" cap="flat" cmpd="sng" algn="ctr">
                      <a:solidFill>
                        <a:schemeClr val="bg2"/>
                      </a:solidFill>
                      <a:prstDash val="dash"/>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158401">
                <a:tc>
                  <a:txBody>
                    <a:bodyPr/>
                    <a:lstStyle/>
                    <a:p>
                      <a:pPr marL="0" marR="0" lvl="0" indent="0" algn="l" defTabSz="914400" rtl="0" eaLnBrk="0" fontAlgn="base" latinLnBrk="0" hangingPunct="0">
                        <a:lnSpc>
                          <a:spcPct val="150000"/>
                        </a:lnSpc>
                        <a:spcBef>
                          <a:spcPct val="50000"/>
                        </a:spcBef>
                        <a:spcAft>
                          <a:spcPct val="50000"/>
                        </a:spcAft>
                        <a:buClrTx/>
                        <a:buSzTx/>
                        <a:buFont typeface="Wingdings" pitchFamily="2" charset="2"/>
                        <a:buNone/>
                        <a:tabLst/>
                      </a:pPr>
                      <a:r>
                        <a:rPr kumimoji="0" lang="en-US" sz="1600" b="0" i="0" u="none" strike="noStrike" cap="none" normalizeH="0" baseline="0" dirty="0" smtClean="0">
                          <a:ln>
                            <a:noFill/>
                          </a:ln>
                          <a:solidFill>
                            <a:schemeClr val="bg1"/>
                          </a:solidFill>
                          <a:effectLst/>
                          <a:latin typeface="Verdana" pitchFamily="34" charset="0"/>
                          <a:ea typeface="ＭＳ Ｐゴシック" pitchFamily="1" charset="-128"/>
                        </a:rPr>
                        <a:t>Math</a:t>
                      </a:r>
                    </a:p>
                  </a:txBody>
                  <a:tcPr marT="45729" marB="45729" horzOverflow="overflow">
                    <a:lnL cap="flat">
                      <a:noFill/>
                    </a:lnL>
                    <a:lnR w="12700" cap="flat" cmpd="sng" algn="ctr">
                      <a:solidFill>
                        <a:schemeClr val="bg2"/>
                      </a:solidFill>
                      <a:prstDash val="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ts val="0"/>
                        </a:spcBef>
                        <a:spcAft>
                          <a:spcPts val="0"/>
                        </a:spcAft>
                        <a:buClrTx/>
                        <a:buSzTx/>
                        <a:buFont typeface="Wingdings" pitchFamily="2" charset="2"/>
                        <a:buNone/>
                        <a:tabLst/>
                      </a:pPr>
                      <a:r>
                        <a:rPr kumimoji="0" lang="en-US" sz="1400" b="0" i="0" u="none" strike="noStrike" cap="none" normalizeH="0" baseline="0" dirty="0" smtClean="0">
                          <a:ln>
                            <a:noFill/>
                          </a:ln>
                          <a:solidFill>
                            <a:schemeClr val="bg1"/>
                          </a:solidFill>
                          <a:effectLst/>
                          <a:latin typeface="Verdana" pitchFamily="34" charset="0"/>
                          <a:ea typeface="ＭＳ Ｐゴシック" pitchFamily="1" charset="-128"/>
                        </a:rPr>
                        <a:t>Pre-Calculus </a:t>
                      </a:r>
                      <a:r>
                        <a:rPr kumimoji="0" lang="en-US" sz="1400" b="0" i="1" u="sng" strike="noStrike" cap="none" normalizeH="0" baseline="0" dirty="0" smtClean="0">
                          <a:ln>
                            <a:noFill/>
                          </a:ln>
                          <a:solidFill>
                            <a:schemeClr val="bg1"/>
                          </a:solidFill>
                          <a:effectLst/>
                          <a:latin typeface="Verdana" pitchFamily="34" charset="0"/>
                          <a:ea typeface="ＭＳ Ｐゴシック" pitchFamily="1" charset="-128"/>
                        </a:rPr>
                        <a:t>and</a:t>
                      </a:r>
                      <a:endParaRPr kumimoji="0" lang="en-US" sz="1400" b="0" i="0" u="sng" strike="noStrike" cap="none" normalizeH="0" baseline="0" dirty="0" smtClean="0">
                        <a:ln>
                          <a:noFill/>
                        </a:ln>
                        <a:solidFill>
                          <a:schemeClr val="bg1"/>
                        </a:solidFill>
                        <a:effectLst/>
                        <a:latin typeface="Verdana" pitchFamily="34" charset="0"/>
                        <a:ea typeface="ＭＳ Ｐゴシック" pitchFamily="1" charset="-128"/>
                      </a:endParaRPr>
                    </a:p>
                    <a:p>
                      <a:pPr marL="0" marR="0" lvl="0" indent="0" algn="l" defTabSz="914400" rtl="0" eaLnBrk="0" fontAlgn="base" latinLnBrk="0" hangingPunct="0">
                        <a:lnSpc>
                          <a:spcPct val="100000"/>
                        </a:lnSpc>
                        <a:spcBef>
                          <a:spcPts val="0"/>
                        </a:spcBef>
                        <a:spcAft>
                          <a:spcPts val="0"/>
                        </a:spcAft>
                        <a:buClrTx/>
                        <a:buSzTx/>
                        <a:buFont typeface="Wingdings" pitchFamily="2" charset="2"/>
                        <a:buNone/>
                        <a:tabLst/>
                      </a:pPr>
                      <a:r>
                        <a:rPr kumimoji="0" lang="en-US" sz="1400" b="0" i="0" u="none" strike="noStrike" cap="none" normalizeH="0" baseline="0" dirty="0" smtClean="0">
                          <a:ln>
                            <a:noFill/>
                          </a:ln>
                          <a:solidFill>
                            <a:schemeClr val="bg1"/>
                          </a:solidFill>
                          <a:effectLst/>
                          <a:latin typeface="Verdana" pitchFamily="34" charset="0"/>
                          <a:ea typeface="ＭＳ Ｐゴシック" pitchFamily="1" charset="-128"/>
                        </a:rPr>
                        <a:t>Introduction to Applied Math for the Life and Social Sciences</a:t>
                      </a:r>
                    </a:p>
                  </a:txBody>
                  <a:tcPr marT="45729" marB="45729" horzOverflow="overflow">
                    <a:lnL w="12700" cap="flat" cmpd="sng" algn="ctr">
                      <a:solidFill>
                        <a:schemeClr val="bg2"/>
                      </a:solidFill>
                      <a:prstDash val="dash"/>
                      <a:round/>
                      <a:headEnd type="none" w="med" len="med"/>
                      <a:tailEnd type="none" w="med" len="med"/>
                    </a:lnL>
                    <a:lnR w="12700" cap="flat" cmpd="sng" algn="ctr">
                      <a:solidFill>
                        <a:schemeClr val="bg2"/>
                      </a:solidFill>
                      <a:prstDash val="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ts val="0"/>
                        </a:spcBef>
                        <a:spcAft>
                          <a:spcPts val="0"/>
                        </a:spcAft>
                        <a:buClrTx/>
                        <a:buSzTx/>
                        <a:buFont typeface="Wingdings" pitchFamily="2" charset="2"/>
                        <a:buNone/>
                        <a:tabLst/>
                      </a:pPr>
                      <a:r>
                        <a:rPr kumimoji="0" lang="en-US" sz="1400" b="0" i="0" u="none" strike="noStrike" cap="none" normalizeH="0" baseline="0" dirty="0" smtClean="0">
                          <a:ln>
                            <a:noFill/>
                          </a:ln>
                          <a:solidFill>
                            <a:schemeClr val="bg1"/>
                          </a:solidFill>
                          <a:effectLst/>
                          <a:latin typeface="Verdana" pitchFamily="34" charset="0"/>
                          <a:ea typeface="ＭＳ Ｐゴシック" pitchFamily="1" charset="-128"/>
                        </a:rPr>
                        <a:t>Calculus </a:t>
                      </a:r>
                      <a:r>
                        <a:rPr kumimoji="0" lang="en-US" sz="1400" b="0" i="1" u="sng" strike="noStrike" cap="none" normalizeH="0" baseline="0" dirty="0" smtClean="0">
                          <a:ln>
                            <a:noFill/>
                          </a:ln>
                          <a:solidFill>
                            <a:schemeClr val="bg1"/>
                          </a:solidFill>
                          <a:effectLst/>
                          <a:latin typeface="Verdana" pitchFamily="34" charset="0"/>
                          <a:ea typeface="ＭＳ Ｐゴシック" pitchFamily="1" charset="-128"/>
                        </a:rPr>
                        <a:t>and</a:t>
                      </a:r>
                    </a:p>
                    <a:p>
                      <a:pPr marL="0" marR="0" lvl="0" indent="0" algn="l" defTabSz="914400" rtl="0" eaLnBrk="0" fontAlgn="base" latinLnBrk="0" hangingPunct="0">
                        <a:lnSpc>
                          <a:spcPct val="100000"/>
                        </a:lnSpc>
                        <a:spcBef>
                          <a:spcPts val="0"/>
                        </a:spcBef>
                        <a:spcAft>
                          <a:spcPts val="0"/>
                        </a:spcAft>
                        <a:buClrTx/>
                        <a:buSzTx/>
                        <a:buFont typeface="Wingdings" pitchFamily="2" charset="2"/>
                        <a:buNone/>
                        <a:tabLst/>
                      </a:pPr>
                      <a:r>
                        <a:rPr kumimoji="0" lang="en-US" sz="1400" b="0" i="0" u="none" strike="noStrike" cap="none" normalizeH="0" baseline="0" dirty="0" smtClean="0">
                          <a:ln>
                            <a:noFill/>
                          </a:ln>
                          <a:solidFill>
                            <a:schemeClr val="bg1"/>
                          </a:solidFill>
                          <a:effectLst/>
                          <a:latin typeface="Verdana" pitchFamily="34" charset="0"/>
                          <a:ea typeface="ＭＳ Ｐゴシック" pitchFamily="1" charset="-128"/>
                        </a:rPr>
                        <a:t>Introduction to Applied Math for the Life and Social Sciences</a:t>
                      </a:r>
                    </a:p>
                    <a:p>
                      <a:pPr marL="0" marR="0" lvl="0" indent="0" algn="l" defTabSz="914400" rtl="0" eaLnBrk="0" fontAlgn="base" latinLnBrk="0" hangingPunct="0">
                        <a:lnSpc>
                          <a:spcPct val="150000"/>
                        </a:lnSpc>
                        <a:spcBef>
                          <a:spcPct val="50000"/>
                        </a:spcBef>
                        <a:spcAft>
                          <a:spcPct val="50000"/>
                        </a:spcAft>
                        <a:buClrTx/>
                        <a:buSzTx/>
                        <a:buFont typeface="Wingdings" pitchFamily="2" charset="2"/>
                        <a:buNone/>
                        <a:tabLst/>
                      </a:pPr>
                      <a:endParaRPr kumimoji="0" lang="en-US" sz="1400" b="0" i="0" u="none" strike="noStrike" cap="none" normalizeH="0" baseline="0" dirty="0" smtClean="0">
                        <a:ln>
                          <a:noFill/>
                        </a:ln>
                        <a:solidFill>
                          <a:schemeClr val="bg1"/>
                        </a:solidFill>
                        <a:effectLst/>
                        <a:latin typeface="Verdana" pitchFamily="34" charset="0"/>
                        <a:ea typeface="ＭＳ Ｐゴシック" pitchFamily="1" charset="-128"/>
                      </a:endParaRPr>
                    </a:p>
                  </a:txBody>
                  <a:tcPr marT="45729" marB="45729" horzOverflow="overflow">
                    <a:lnL w="12700" cap="flat" cmpd="sng" algn="ctr">
                      <a:solidFill>
                        <a:schemeClr val="bg2"/>
                      </a:solidFill>
                      <a:prstDash val="dash"/>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31673">
                <a:tc rowSpan="4">
                  <a:txBody>
                    <a:bodyPr/>
                    <a:lstStyle/>
                    <a:p>
                      <a:pPr marL="0" marR="0" lvl="0" indent="0" algn="l" defTabSz="914400" rtl="0" eaLnBrk="0" fontAlgn="base" latinLnBrk="0" hangingPunct="0">
                        <a:lnSpc>
                          <a:spcPct val="150000"/>
                        </a:lnSpc>
                        <a:spcBef>
                          <a:spcPct val="50000"/>
                        </a:spcBef>
                        <a:spcAft>
                          <a:spcPct val="50000"/>
                        </a:spcAft>
                        <a:buClrTx/>
                        <a:buSzTx/>
                        <a:buFont typeface="Wingdings" pitchFamily="2" charset="2"/>
                        <a:buNone/>
                        <a:tabLst/>
                      </a:pPr>
                      <a:r>
                        <a:rPr kumimoji="0" lang="en-US" sz="1600" b="0" i="0" u="none" strike="noStrike" cap="none" normalizeH="0" baseline="0" dirty="0" smtClean="0">
                          <a:ln>
                            <a:noFill/>
                          </a:ln>
                          <a:solidFill>
                            <a:schemeClr val="bg1"/>
                          </a:solidFill>
                          <a:effectLst/>
                          <a:latin typeface="Verdana" pitchFamily="34" charset="0"/>
                          <a:ea typeface="ＭＳ Ｐゴシック" pitchFamily="1" charset="-128"/>
                        </a:rPr>
                        <a:t>Tracks</a:t>
                      </a:r>
                    </a:p>
                  </a:txBody>
                  <a:tcPr marT="45729" marB="45729" horzOverflow="overflow">
                    <a:lnL cap="flat">
                      <a:noFill/>
                    </a:lnL>
                    <a:lnR w="12700" cap="flat" cmpd="sng" algn="ctr">
                      <a:solidFill>
                        <a:schemeClr val="bg2"/>
                      </a:solidFill>
                      <a:prstDash val="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50000"/>
                        </a:lnSpc>
                        <a:spcBef>
                          <a:spcPct val="50000"/>
                        </a:spcBef>
                        <a:spcAft>
                          <a:spcPct val="50000"/>
                        </a:spcAft>
                        <a:buClrTx/>
                        <a:buSzTx/>
                        <a:buFont typeface="Wingdings" pitchFamily="2" charset="2"/>
                        <a:buNone/>
                        <a:tabLst/>
                      </a:pPr>
                      <a:r>
                        <a:rPr kumimoji="0" lang="en-US" sz="1400" b="0" i="0" u="none" strike="noStrike" cap="none" normalizeH="0" baseline="0" smtClean="0">
                          <a:ln>
                            <a:noFill/>
                          </a:ln>
                          <a:solidFill>
                            <a:schemeClr val="bg1"/>
                          </a:solidFill>
                          <a:effectLst/>
                          <a:latin typeface="Verdana" pitchFamily="34" charset="0"/>
                          <a:ea typeface="ＭＳ Ｐゴシック" pitchFamily="1" charset="-128"/>
                        </a:rPr>
                        <a:t>Society &amp; Sustainability</a:t>
                      </a:r>
                    </a:p>
                  </a:txBody>
                  <a:tcPr marT="45729" marB="45729" horzOverflow="overflow">
                    <a:lnL w="12700" cap="flat" cmpd="sng" algn="ctr">
                      <a:solidFill>
                        <a:schemeClr val="bg2"/>
                      </a:solidFill>
                      <a:prstDash val="dash"/>
                      <a:round/>
                      <a:headEnd type="none" w="med" len="med"/>
                      <a:tailEnd type="none" w="med" len="med"/>
                    </a:lnL>
                    <a:lnR w="12700" cap="flat" cmpd="sng" algn="ctr">
                      <a:solidFill>
                        <a:schemeClr val="bg2"/>
                      </a:solidFill>
                      <a:prstDash val="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2"/>
                      </a:solidFill>
                      <a:prstDash val="dash"/>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50000"/>
                        </a:lnSpc>
                        <a:spcBef>
                          <a:spcPct val="50000"/>
                        </a:spcBef>
                        <a:spcAft>
                          <a:spcPct val="50000"/>
                        </a:spcAft>
                        <a:buClrTx/>
                        <a:buSzTx/>
                        <a:buFont typeface="Wingdings" pitchFamily="2" charset="2"/>
                        <a:buNone/>
                        <a:tabLst/>
                      </a:pPr>
                      <a:r>
                        <a:rPr kumimoji="0" lang="en-US" sz="1400" b="0" i="0" u="none" strike="noStrike" cap="none" normalizeH="0" baseline="0" dirty="0" smtClean="0">
                          <a:ln>
                            <a:noFill/>
                          </a:ln>
                          <a:solidFill>
                            <a:schemeClr val="bg1"/>
                          </a:solidFill>
                          <a:effectLst/>
                          <a:latin typeface="Verdana" pitchFamily="34" charset="0"/>
                          <a:ea typeface="ＭＳ Ｐゴシック" pitchFamily="1" charset="-128"/>
                        </a:rPr>
                        <a:t>Sustainable Energy, Materials, &amp; Technology</a:t>
                      </a:r>
                    </a:p>
                  </a:txBody>
                  <a:tcPr marT="45729" marB="45729" horzOverflow="overflow">
                    <a:lnL w="12700" cap="flat" cmpd="sng" algn="ctr">
                      <a:solidFill>
                        <a:schemeClr val="bg2"/>
                      </a:solidFill>
                      <a:prstDash val="dash"/>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bg2"/>
                      </a:solidFill>
                      <a:prstDash val="dash"/>
                      <a:round/>
                      <a:headEnd type="none" w="med" len="med"/>
                      <a:tailEnd type="none" w="med" len="med"/>
                    </a:lnB>
                    <a:lnTlToBr>
                      <a:noFill/>
                    </a:lnTlToBr>
                    <a:lnBlToTr>
                      <a:noFill/>
                    </a:lnBlToTr>
                    <a:noFill/>
                  </a:tcPr>
                </a:tc>
              </a:tr>
              <a:tr h="731673">
                <a:tc vMerge="1">
                  <a:txBody>
                    <a:bodyPr/>
                    <a:lstStyle/>
                    <a:p>
                      <a:endParaRPr lang="en-US"/>
                    </a:p>
                  </a:txBody>
                  <a:tcPr/>
                </a:tc>
                <a:tc>
                  <a:txBody>
                    <a:bodyPr/>
                    <a:lstStyle/>
                    <a:p>
                      <a:pPr marL="0" marR="0" lvl="0" indent="0" algn="l" defTabSz="914400" rtl="0" eaLnBrk="0" fontAlgn="base" latinLnBrk="0" hangingPunct="0">
                        <a:lnSpc>
                          <a:spcPct val="150000"/>
                        </a:lnSpc>
                        <a:spcBef>
                          <a:spcPct val="50000"/>
                        </a:spcBef>
                        <a:spcAft>
                          <a:spcPct val="50000"/>
                        </a:spcAft>
                        <a:buClrTx/>
                        <a:buSzTx/>
                        <a:buFont typeface="Wingdings" pitchFamily="2" charset="2"/>
                        <a:buNone/>
                        <a:tabLst/>
                      </a:pPr>
                      <a:r>
                        <a:rPr kumimoji="0" lang="en-US" sz="1400" b="0" i="0" u="none" strike="noStrike" cap="none" normalizeH="0" baseline="0" dirty="0" smtClean="0">
                          <a:ln>
                            <a:noFill/>
                          </a:ln>
                          <a:solidFill>
                            <a:schemeClr val="bg1"/>
                          </a:solidFill>
                          <a:effectLst/>
                          <a:latin typeface="Verdana" pitchFamily="34" charset="0"/>
                          <a:ea typeface="ＭＳ Ｐゴシック" pitchFamily="1" charset="-128"/>
                        </a:rPr>
                        <a:t>Policy &amp; Governance in Sustainable Systems</a:t>
                      </a:r>
                    </a:p>
                  </a:txBody>
                  <a:tcPr marT="45729" marB="45729" horzOverflow="overflow">
                    <a:lnL w="12700" cap="flat" cmpd="sng" algn="ctr">
                      <a:solidFill>
                        <a:schemeClr val="bg2"/>
                      </a:solidFill>
                      <a:prstDash val="dash"/>
                      <a:round/>
                      <a:headEnd type="none" w="med" len="med"/>
                      <a:tailEnd type="none" w="med" len="med"/>
                    </a:lnL>
                    <a:lnR w="12700" cap="flat" cmpd="sng" algn="ctr">
                      <a:solidFill>
                        <a:schemeClr val="bg2"/>
                      </a:solidFill>
                      <a:prstDash val="dash"/>
                      <a:round/>
                      <a:headEnd type="none" w="med" len="med"/>
                      <a:tailEnd type="none" w="med" len="med"/>
                    </a:lnR>
                    <a:lnT w="12700" cap="flat" cmpd="sng" algn="ctr">
                      <a:solidFill>
                        <a:schemeClr val="bg2"/>
                      </a:solidFill>
                      <a:prstDash val="dash"/>
                      <a:round/>
                      <a:headEnd type="none" w="med" len="med"/>
                      <a:tailEnd type="none" w="med" len="med"/>
                    </a:lnT>
                    <a:lnB w="12700" cap="flat" cmpd="sng" algn="ctr">
                      <a:solidFill>
                        <a:schemeClr val="bg2"/>
                      </a:solidFill>
                      <a:prstDash val="dash"/>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50000"/>
                        </a:lnSpc>
                        <a:spcBef>
                          <a:spcPct val="50000"/>
                        </a:spcBef>
                        <a:spcAft>
                          <a:spcPct val="50000"/>
                        </a:spcAft>
                        <a:buClrTx/>
                        <a:buSzTx/>
                        <a:buFont typeface="Wingdings" pitchFamily="2" charset="2"/>
                        <a:buNone/>
                        <a:tabLst/>
                      </a:pPr>
                      <a:r>
                        <a:rPr kumimoji="0" lang="en-US" sz="1400" b="0" i="0" u="none" strike="noStrike" cap="none" normalizeH="0" baseline="0" dirty="0" smtClean="0">
                          <a:ln>
                            <a:noFill/>
                          </a:ln>
                          <a:solidFill>
                            <a:schemeClr val="bg1"/>
                          </a:solidFill>
                          <a:effectLst/>
                          <a:latin typeface="Verdana" pitchFamily="34" charset="0"/>
                          <a:ea typeface="ＭＳ Ｐゴシック" pitchFamily="1" charset="-128"/>
                        </a:rPr>
                        <a:t>Economics of Sustainability</a:t>
                      </a:r>
                    </a:p>
                  </a:txBody>
                  <a:tcPr marT="45729" marB="45729" horzOverflow="overflow">
                    <a:lnL w="12700" cap="flat" cmpd="sng" algn="ctr">
                      <a:solidFill>
                        <a:schemeClr val="bg2"/>
                      </a:solidFill>
                      <a:prstDash val="dash"/>
                      <a:round/>
                      <a:headEnd type="none" w="med" len="med"/>
                      <a:tailEnd type="none" w="med" len="med"/>
                    </a:lnL>
                    <a:lnR cap="flat">
                      <a:noFill/>
                    </a:lnR>
                    <a:lnT w="12700" cap="flat" cmpd="sng" algn="ctr">
                      <a:solidFill>
                        <a:schemeClr val="bg2"/>
                      </a:solidFill>
                      <a:prstDash val="dash"/>
                      <a:round/>
                      <a:headEnd type="none" w="med" len="med"/>
                      <a:tailEnd type="none" w="med" len="med"/>
                    </a:lnT>
                    <a:lnB w="12700" cap="flat" cmpd="sng" algn="ctr">
                      <a:solidFill>
                        <a:schemeClr val="bg2"/>
                      </a:solidFill>
                      <a:prstDash val="dash"/>
                      <a:round/>
                      <a:headEnd type="none" w="med" len="med"/>
                      <a:tailEnd type="none" w="med" len="med"/>
                    </a:lnB>
                    <a:lnTlToBr>
                      <a:noFill/>
                    </a:lnTlToBr>
                    <a:lnBlToTr>
                      <a:noFill/>
                    </a:lnBlToTr>
                    <a:noFill/>
                  </a:tcPr>
                </a:tc>
              </a:tr>
              <a:tr h="731673">
                <a:tc vMerge="1">
                  <a:txBody>
                    <a:bodyPr/>
                    <a:lstStyle/>
                    <a:p>
                      <a:endParaRPr lang="en-US"/>
                    </a:p>
                  </a:txBody>
                  <a:tcPr/>
                </a:tc>
                <a:tc>
                  <a:txBody>
                    <a:bodyPr/>
                    <a:lstStyle/>
                    <a:p>
                      <a:pPr marL="0" marR="0" lvl="0" indent="0" algn="l" defTabSz="914400" rtl="0" eaLnBrk="0" fontAlgn="base" latinLnBrk="0" hangingPunct="0">
                        <a:lnSpc>
                          <a:spcPct val="150000"/>
                        </a:lnSpc>
                        <a:spcBef>
                          <a:spcPct val="50000"/>
                        </a:spcBef>
                        <a:spcAft>
                          <a:spcPct val="50000"/>
                        </a:spcAft>
                        <a:buClrTx/>
                        <a:buSzTx/>
                        <a:buFont typeface="Wingdings" pitchFamily="2" charset="2"/>
                        <a:buNone/>
                        <a:tabLst/>
                      </a:pPr>
                      <a:r>
                        <a:rPr kumimoji="0" lang="en-US" sz="1400" b="0" i="0" u="none" strike="noStrike" cap="none" normalizeH="0" baseline="0" dirty="0" smtClean="0">
                          <a:ln>
                            <a:noFill/>
                          </a:ln>
                          <a:solidFill>
                            <a:schemeClr val="bg1"/>
                          </a:solidFill>
                          <a:effectLst/>
                          <a:latin typeface="Verdana" pitchFamily="34" charset="0"/>
                          <a:ea typeface="ＭＳ Ｐゴシック" pitchFamily="1" charset="-128"/>
                        </a:rPr>
                        <a:t>International Development &amp; Sustainability</a:t>
                      </a:r>
                    </a:p>
                  </a:txBody>
                  <a:tcPr marT="45729" marB="45729" horzOverflow="overflow">
                    <a:lnL w="12700" cap="flat" cmpd="sng" algn="ctr">
                      <a:solidFill>
                        <a:schemeClr val="bg2"/>
                      </a:solidFill>
                      <a:prstDash val="dash"/>
                      <a:round/>
                      <a:headEnd type="none" w="med" len="med"/>
                      <a:tailEnd type="none" w="med" len="med"/>
                    </a:lnL>
                    <a:lnR w="12700" cap="flat" cmpd="sng" algn="ctr">
                      <a:solidFill>
                        <a:schemeClr val="bg2"/>
                      </a:solidFill>
                      <a:prstDash val="dash"/>
                      <a:round/>
                      <a:headEnd type="none" w="med" len="med"/>
                      <a:tailEnd type="none" w="med" len="med"/>
                    </a:lnR>
                    <a:lnT w="12700" cap="flat" cmpd="sng" algn="ctr">
                      <a:solidFill>
                        <a:schemeClr val="bg2"/>
                      </a:solidFill>
                      <a:prstDash val="dash"/>
                      <a:round/>
                      <a:headEnd type="none" w="med" len="med"/>
                      <a:tailEnd type="none" w="med" len="med"/>
                    </a:lnT>
                    <a:lnB w="12700" cap="flat" cmpd="sng" algn="ctr">
                      <a:solidFill>
                        <a:schemeClr val="bg2"/>
                      </a:solidFill>
                      <a:prstDash val="dash"/>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50000"/>
                        </a:lnSpc>
                        <a:spcBef>
                          <a:spcPct val="50000"/>
                        </a:spcBef>
                        <a:spcAft>
                          <a:spcPct val="50000"/>
                        </a:spcAft>
                        <a:buClrTx/>
                        <a:buSzTx/>
                        <a:buFont typeface="Wingdings" pitchFamily="2" charset="2"/>
                        <a:buNone/>
                        <a:tabLst/>
                      </a:pPr>
                      <a:r>
                        <a:rPr kumimoji="0" lang="en-US" sz="1400" b="0" i="0" u="none" strike="noStrike" cap="none" normalizeH="0" baseline="0" dirty="0" smtClean="0">
                          <a:ln>
                            <a:noFill/>
                          </a:ln>
                          <a:solidFill>
                            <a:schemeClr val="bg1"/>
                          </a:solidFill>
                          <a:effectLst/>
                          <a:latin typeface="Verdana" pitchFamily="34" charset="0"/>
                          <a:ea typeface="ＭＳ Ｐゴシック" pitchFamily="1" charset="-128"/>
                        </a:rPr>
                        <a:t>Sustainable Ecosystems</a:t>
                      </a:r>
                    </a:p>
                  </a:txBody>
                  <a:tcPr marT="45729" marB="45729" horzOverflow="overflow">
                    <a:lnL w="12700" cap="flat" cmpd="sng" algn="ctr">
                      <a:solidFill>
                        <a:schemeClr val="bg2"/>
                      </a:solidFill>
                      <a:prstDash val="dash"/>
                      <a:round/>
                      <a:headEnd type="none" w="med" len="med"/>
                      <a:tailEnd type="none" w="med" len="med"/>
                    </a:lnL>
                    <a:lnR cap="flat">
                      <a:noFill/>
                    </a:lnR>
                    <a:lnT w="12700" cap="flat" cmpd="sng" algn="ctr">
                      <a:solidFill>
                        <a:schemeClr val="bg2"/>
                      </a:solidFill>
                      <a:prstDash val="dash"/>
                      <a:round/>
                      <a:headEnd type="none" w="med" len="med"/>
                      <a:tailEnd type="none" w="med" len="med"/>
                    </a:lnT>
                    <a:lnB w="12700" cap="flat" cmpd="sng" algn="ctr">
                      <a:solidFill>
                        <a:schemeClr val="bg2"/>
                      </a:solidFill>
                      <a:prstDash val="dash"/>
                      <a:round/>
                      <a:headEnd type="none" w="med" len="med"/>
                      <a:tailEnd type="none" w="med" len="med"/>
                    </a:lnB>
                    <a:lnTlToBr>
                      <a:noFill/>
                    </a:lnTlToBr>
                    <a:lnBlToTr>
                      <a:noFill/>
                    </a:lnBlToTr>
                    <a:noFill/>
                  </a:tcPr>
                </a:tc>
              </a:tr>
              <a:tr h="776450">
                <a:tc vMerge="1">
                  <a:txBody>
                    <a:bodyPr/>
                    <a:lstStyle/>
                    <a:p>
                      <a:endParaRPr lang="en-US"/>
                    </a:p>
                  </a:txBody>
                  <a:tcPr/>
                </a:tc>
                <a:tc>
                  <a:txBody>
                    <a:bodyPr/>
                    <a:lstStyle/>
                    <a:p>
                      <a:pPr marL="0" marR="0" lvl="0" indent="0" algn="l" defTabSz="914400" rtl="0" eaLnBrk="0" fontAlgn="base" latinLnBrk="0" hangingPunct="0">
                        <a:lnSpc>
                          <a:spcPct val="150000"/>
                        </a:lnSpc>
                        <a:spcBef>
                          <a:spcPct val="50000"/>
                        </a:spcBef>
                        <a:spcAft>
                          <a:spcPct val="50000"/>
                        </a:spcAft>
                        <a:buClrTx/>
                        <a:buSzTx/>
                        <a:buFont typeface="Wingdings" pitchFamily="2" charset="2"/>
                        <a:buNone/>
                        <a:tabLst/>
                      </a:pPr>
                      <a:r>
                        <a:rPr kumimoji="0" lang="en-US" sz="1400" b="0" i="0" u="none" strike="noStrike" cap="none" normalizeH="0" baseline="0" smtClean="0">
                          <a:ln>
                            <a:noFill/>
                          </a:ln>
                          <a:solidFill>
                            <a:schemeClr val="bg1"/>
                          </a:solidFill>
                          <a:effectLst/>
                          <a:latin typeface="Verdana" pitchFamily="34" charset="0"/>
                          <a:ea typeface="ＭＳ Ｐゴシック" pitchFamily="1" charset="-128"/>
                        </a:rPr>
                        <a:t>Sustainable Urban Dynamics                                                                     </a:t>
                      </a:r>
                    </a:p>
                  </a:txBody>
                  <a:tcPr marT="45729" marB="45729" horzOverflow="overflow">
                    <a:lnL w="12700" cap="flat" cmpd="sng" algn="ctr">
                      <a:solidFill>
                        <a:schemeClr val="bg2"/>
                      </a:solidFill>
                      <a:prstDash val="dash"/>
                      <a:round/>
                      <a:headEnd type="none" w="med" len="med"/>
                      <a:tailEnd type="none" w="med" len="med"/>
                    </a:lnL>
                    <a:lnR w="12700" cap="flat" cmpd="sng" algn="ctr">
                      <a:solidFill>
                        <a:schemeClr val="bg2"/>
                      </a:solidFill>
                      <a:prstDash val="dash"/>
                      <a:round/>
                      <a:headEnd type="none" w="med" len="med"/>
                      <a:tailEnd type="none" w="med" len="med"/>
                    </a:lnR>
                    <a:lnT w="12700" cap="flat" cmpd="sng" algn="ctr">
                      <a:solidFill>
                        <a:schemeClr val="bg2"/>
                      </a:solidFill>
                      <a:prstDash val="dash"/>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50000"/>
                        </a:lnSpc>
                        <a:spcBef>
                          <a:spcPct val="50000"/>
                        </a:spcBef>
                        <a:spcAft>
                          <a:spcPct val="50000"/>
                        </a:spcAft>
                        <a:buClrTx/>
                        <a:buSzTx/>
                        <a:buFont typeface="Wingdings" pitchFamily="2" charset="2"/>
                        <a:buNone/>
                        <a:tabLst/>
                      </a:pPr>
                      <a:endParaRPr kumimoji="0" lang="en-US" sz="1400" b="0" i="0" u="none" strike="noStrike" cap="none" normalizeH="0" baseline="0" dirty="0" smtClean="0">
                        <a:ln>
                          <a:noFill/>
                        </a:ln>
                        <a:solidFill>
                          <a:schemeClr val="bg1"/>
                        </a:solidFill>
                        <a:effectLst/>
                        <a:latin typeface="Verdana" pitchFamily="34" charset="0"/>
                        <a:ea typeface="ＭＳ Ｐゴシック" pitchFamily="1" charset="-128"/>
                      </a:endParaRPr>
                    </a:p>
                  </a:txBody>
                  <a:tcPr marT="45729" marB="45729" horzOverflow="overflow">
                    <a:lnL w="12700" cap="flat" cmpd="sng" algn="ctr">
                      <a:solidFill>
                        <a:schemeClr val="bg2"/>
                      </a:solidFill>
                      <a:prstDash val="dash"/>
                      <a:round/>
                      <a:headEnd type="none" w="med" len="med"/>
                      <a:tailEnd type="none" w="med" len="med"/>
                    </a:lnL>
                    <a:lnR cap="flat">
                      <a:noFill/>
                    </a:lnR>
                    <a:lnT w="12700" cap="flat" cmpd="sng" algn="ctr">
                      <a:solidFill>
                        <a:schemeClr val="bg2"/>
                      </a:solidFill>
                      <a:prstDash val="dash"/>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idx="4294967295"/>
          </p:nvPr>
        </p:nvSpPr>
        <p:spPr>
          <a:xfrm>
            <a:off x="381000" y="228600"/>
            <a:ext cx="8382000" cy="609600"/>
          </a:xfrm>
          <a:prstGeom prst="rect">
            <a:avLst/>
          </a:prstGeom>
        </p:spPr>
        <p:txBody>
          <a:bodyPr>
            <a:normAutofit fontScale="90000"/>
          </a:bodyPr>
          <a:lstStyle/>
          <a:p>
            <a:r>
              <a:rPr lang="en-US" b="0" dirty="0" smtClean="0">
                <a:solidFill>
                  <a:schemeClr val="bg1"/>
                </a:solidFill>
              </a:rPr>
              <a:t>Careers</a:t>
            </a:r>
          </a:p>
        </p:txBody>
      </p:sp>
      <p:sp>
        <p:nvSpPr>
          <p:cNvPr id="24579" name="Rectangle 4"/>
          <p:cNvSpPr>
            <a:spLocks noGrp="1" noChangeArrowheads="1"/>
          </p:cNvSpPr>
          <p:nvPr>
            <p:ph type="body" idx="4294967295"/>
          </p:nvPr>
        </p:nvSpPr>
        <p:spPr>
          <a:xfrm>
            <a:off x="381000" y="838200"/>
            <a:ext cx="8534400" cy="4800600"/>
          </a:xfrm>
          <a:prstGeom prst="rect">
            <a:avLst/>
          </a:prstGeom>
          <a:noFill/>
        </p:spPr>
        <p:txBody>
          <a:bodyPr>
            <a:normAutofit lnSpcReduction="10000"/>
          </a:bodyPr>
          <a:lstStyle/>
          <a:p>
            <a:r>
              <a:rPr lang="en-US" sz="3200" dirty="0" smtClean="0"/>
              <a:t>Industry</a:t>
            </a:r>
          </a:p>
          <a:p>
            <a:r>
              <a:rPr lang="en-US" sz="3200" dirty="0" smtClean="0"/>
              <a:t>Non-Governmental Organizations</a:t>
            </a:r>
          </a:p>
          <a:p>
            <a:r>
              <a:rPr lang="en-US" sz="3200" dirty="0" smtClean="0"/>
              <a:t>Non-Profits</a:t>
            </a:r>
          </a:p>
          <a:p>
            <a:r>
              <a:rPr lang="en-US" sz="3200" dirty="0" smtClean="0"/>
              <a:t>Utilities</a:t>
            </a:r>
          </a:p>
          <a:p>
            <a:r>
              <a:rPr lang="en-US" sz="3200" dirty="0" smtClean="0"/>
              <a:t>Regulatory Agencies</a:t>
            </a:r>
          </a:p>
          <a:p>
            <a:r>
              <a:rPr lang="en-US" sz="3200" dirty="0" smtClean="0"/>
              <a:t>Higher Education</a:t>
            </a:r>
          </a:p>
          <a:p>
            <a:r>
              <a:rPr lang="en-US" sz="3200" dirty="0" smtClean="0"/>
              <a:t>Government</a:t>
            </a:r>
          </a:p>
        </p:txBody>
      </p:sp>
      <p:pic>
        <p:nvPicPr>
          <p:cNvPr id="24580" name="Picture 4" descr="SOS-grad_4716"/>
          <p:cNvPicPr>
            <a:picLocks noChangeAspect="1" noChangeArrowheads="1"/>
          </p:cNvPicPr>
          <p:nvPr/>
        </p:nvPicPr>
        <p:blipFill>
          <a:blip r:embed="rId3" cstate="print"/>
          <a:srcRect l="23203" t="9529" r="21094"/>
          <a:stretch>
            <a:fillRect/>
          </a:stretch>
        </p:blipFill>
        <p:spPr bwMode="auto">
          <a:xfrm>
            <a:off x="5473700" y="2228850"/>
            <a:ext cx="3289300" cy="3548062"/>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sz="half" idx="2"/>
          </p:nvPr>
        </p:nvPicPr>
        <p:blipFill>
          <a:blip r:embed="rId2" cstate="print">
            <a:extLst>
              <a:ext uri="{28A0092B-C50C-407E-A947-70E740481C1C}">
                <a14:useLocalDpi xmlns:a14="http://schemas.microsoft.com/office/drawing/2010/main" xmlns="" val="0"/>
              </a:ext>
            </a:extLst>
          </a:blip>
          <a:stretch>
            <a:fillRect/>
          </a:stretch>
        </p:blipFill>
        <p:spPr>
          <a:xfrm>
            <a:off x="3941529" y="1341690"/>
            <a:ext cx="4790705" cy="4053269"/>
          </a:xfrm>
        </p:spPr>
      </p:pic>
      <p:sp>
        <p:nvSpPr>
          <p:cNvPr id="3" name="Content Placeholder 2"/>
          <p:cNvSpPr>
            <a:spLocks noGrp="1"/>
          </p:cNvSpPr>
          <p:nvPr>
            <p:ph sz="half" idx="1"/>
          </p:nvPr>
        </p:nvSpPr>
        <p:spPr>
          <a:xfrm>
            <a:off x="361950" y="560070"/>
            <a:ext cx="3579579" cy="4377690"/>
          </a:xfrm>
        </p:spPr>
        <p:txBody>
          <a:bodyPr>
            <a:noAutofit/>
          </a:bodyPr>
          <a:lstStyle/>
          <a:p>
            <a:pPr marL="0" indent="0">
              <a:buNone/>
            </a:pPr>
            <a:r>
              <a:rPr lang="en-US" sz="3200" b="1" dirty="0" smtClean="0"/>
              <a:t>Promoting human prosperity and well-being for all, while protecting and enhancing the Earth’s </a:t>
            </a:r>
            <a:br>
              <a:rPr lang="en-US" sz="3200" b="1" dirty="0" smtClean="0"/>
            </a:br>
            <a:r>
              <a:rPr lang="en-US" sz="3200" b="1" dirty="0" smtClean="0"/>
              <a:t>life-support systems.</a:t>
            </a:r>
            <a:endParaRPr lang="en-US" sz="3200" b="1" dirty="0"/>
          </a:p>
        </p:txBody>
      </p:sp>
      <p:sp>
        <p:nvSpPr>
          <p:cNvPr id="6" name="TextBox 5"/>
          <p:cNvSpPr txBox="1"/>
          <p:nvPr/>
        </p:nvSpPr>
        <p:spPr>
          <a:xfrm>
            <a:off x="6069044" y="5561109"/>
            <a:ext cx="2743200" cy="307777"/>
          </a:xfrm>
          <a:prstGeom prst="rect">
            <a:avLst/>
          </a:prstGeom>
          <a:noFill/>
        </p:spPr>
        <p:txBody>
          <a:bodyPr wrap="square" rtlCol="0">
            <a:spAutoFit/>
          </a:bodyPr>
          <a:lstStyle/>
          <a:p>
            <a:r>
              <a:rPr lang="en-US" sz="1400" i="1" dirty="0" smtClean="0">
                <a:solidFill>
                  <a:schemeClr val="bg2">
                    <a:lumMod val="10000"/>
                    <a:lumOff val="90000"/>
                  </a:schemeClr>
                </a:solidFill>
                <a:effectLst>
                  <a:outerShdw blurRad="38100" dist="38100" dir="2700000" algn="tl">
                    <a:srgbClr val="000000">
                      <a:alpha val="43137"/>
                    </a:srgbClr>
                  </a:outerShdw>
                </a:effectLst>
              </a:rPr>
              <a:t>Image : psychcentral.com</a:t>
            </a:r>
            <a:endParaRPr lang="en-US" sz="1400" i="1" dirty="0">
              <a:solidFill>
                <a:schemeClr val="bg2">
                  <a:lumMod val="10000"/>
                  <a:lumOff val="90000"/>
                </a:schemeClr>
              </a:solidFill>
              <a:effectLst>
                <a:outerShdw blurRad="38100" dist="38100" dir="2700000" algn="tl">
                  <a:srgbClr val="000000">
                    <a:alpha val="43137"/>
                  </a:srgbClr>
                </a:outerShdw>
              </a:effectLst>
            </a:endParaRPr>
          </a:p>
        </p:txBody>
      </p:sp>
      <p:sp>
        <p:nvSpPr>
          <p:cNvPr id="8" name="TextBox 7"/>
          <p:cNvSpPr txBox="1"/>
          <p:nvPr/>
        </p:nvSpPr>
        <p:spPr>
          <a:xfrm>
            <a:off x="441960" y="5068667"/>
            <a:ext cx="3200401" cy="646331"/>
          </a:xfrm>
          <a:prstGeom prst="rect">
            <a:avLst/>
          </a:prstGeom>
          <a:noFill/>
        </p:spPr>
        <p:txBody>
          <a:bodyPr wrap="square" rtlCol="0">
            <a:spAutoFit/>
          </a:bodyPr>
          <a:lstStyle/>
          <a:p>
            <a:pPr algn="ctr"/>
            <a:r>
              <a:rPr lang="en-US" i="1" dirty="0" smtClean="0">
                <a:solidFill>
                  <a:srgbClr val="C00000"/>
                </a:solidFill>
              </a:rPr>
              <a:t>ASU School of Sustainability Board of Directors</a:t>
            </a:r>
            <a:endParaRPr lang="en-US" i="1" dirty="0">
              <a:solidFill>
                <a:srgbClr val="C00000"/>
              </a:solidFill>
            </a:endParaRPr>
          </a:p>
        </p:txBody>
      </p:sp>
    </p:spTree>
    <p:extLst>
      <p:ext uri="{BB962C8B-B14F-4D97-AF65-F5344CB8AC3E}">
        <p14:creationId xmlns:p14="http://schemas.microsoft.com/office/powerpoint/2010/main" xmlns="" val="193707303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09600" y="228600"/>
            <a:ext cx="7924800" cy="1077218"/>
          </a:xfrm>
          <a:prstGeom prst="rect">
            <a:avLst/>
          </a:prstGeom>
          <a:noFill/>
        </p:spPr>
        <p:txBody>
          <a:bodyPr wrap="square" rtlCol="0">
            <a:spAutoFit/>
          </a:bodyPr>
          <a:lstStyle/>
          <a:p>
            <a:r>
              <a:rPr lang="en-US" sz="3200" dirty="0" smtClean="0">
                <a:solidFill>
                  <a:schemeClr val="bg1"/>
                </a:solidFill>
              </a:rPr>
              <a:t>Freshman Admission Requirements (BA/BS)</a:t>
            </a:r>
            <a:endParaRPr lang="en-US" sz="3200" dirty="0">
              <a:solidFill>
                <a:schemeClr val="bg1"/>
              </a:solidFill>
            </a:endParaRPr>
          </a:p>
        </p:txBody>
      </p:sp>
      <p:graphicFrame>
        <p:nvGraphicFramePr>
          <p:cNvPr id="6" name="Table 5"/>
          <p:cNvGraphicFramePr>
            <a:graphicFrameLocks noGrp="1"/>
          </p:cNvGraphicFramePr>
          <p:nvPr>
            <p:extLst>
              <p:ext uri="{D42A27DB-BD31-4B8C-83A1-F6EECF244321}">
                <p14:modId xmlns:p14="http://schemas.microsoft.com/office/powerpoint/2010/main" xmlns="" val="4137977855"/>
              </p:ext>
            </p:extLst>
          </p:nvPr>
        </p:nvGraphicFramePr>
        <p:xfrm>
          <a:off x="1371600" y="1371600"/>
          <a:ext cx="7543800" cy="5242560"/>
        </p:xfrm>
        <a:graphic>
          <a:graphicData uri="http://schemas.openxmlformats.org/drawingml/2006/table">
            <a:tbl>
              <a:tblPr firstRow="1" bandRow="1">
                <a:tableStyleId>{5C22544A-7EE6-4342-B048-85BDC9FD1C3A}</a:tableStyleId>
              </a:tblPr>
              <a:tblGrid>
                <a:gridCol w="1219200"/>
                <a:gridCol w="6324600"/>
              </a:tblGrid>
              <a:tr h="370840">
                <a:tc>
                  <a:txBody>
                    <a:bodyPr/>
                    <a:lstStyle/>
                    <a:p>
                      <a:r>
                        <a:rPr lang="en-US" dirty="0" smtClean="0"/>
                        <a:t>Admit</a:t>
                      </a:r>
                      <a:endParaRPr lang="en-US" dirty="0"/>
                    </a:p>
                  </a:txBody>
                  <a:tcPr/>
                </a:tc>
                <a:tc>
                  <a:txBody>
                    <a:bodyPr/>
                    <a:lstStyle/>
                    <a:p>
                      <a:pPr>
                        <a:buFont typeface="Wingdings" pitchFamily="2" charset="2"/>
                        <a:buNone/>
                      </a:pPr>
                      <a:r>
                        <a:rPr lang="en-US" altLang="en-US" sz="1800" dirty="0" smtClean="0"/>
                        <a:t>Meet ASU admission requirements.</a:t>
                      </a:r>
                    </a:p>
                    <a:p>
                      <a:pPr>
                        <a:buFont typeface="Wingdings" pitchFamily="2" charset="2"/>
                        <a:buNone/>
                      </a:pPr>
                      <a:endParaRPr lang="en-US" altLang="en-US" sz="1000" dirty="0" smtClean="0"/>
                    </a:p>
                    <a:p>
                      <a:pPr>
                        <a:buFont typeface="Wingdings" pitchFamily="2" charset="2"/>
                        <a:buNone/>
                      </a:pPr>
                      <a:r>
                        <a:rPr lang="en-US" altLang="en-US" sz="1800" dirty="0" smtClean="0"/>
                        <a:t>Have a minimum high school ABOR GPA of 3.30; </a:t>
                      </a:r>
                      <a:r>
                        <a:rPr lang="en-US" altLang="en-US" sz="1800" b="1" dirty="0" smtClean="0"/>
                        <a:t>AND</a:t>
                      </a:r>
                      <a:r>
                        <a:rPr lang="en-US" altLang="en-US" sz="1800" dirty="0" smtClean="0"/>
                        <a:t> </a:t>
                      </a:r>
                    </a:p>
                    <a:p>
                      <a:pPr marL="342900" indent="-342900">
                        <a:buFont typeface="Arial" panose="020B0604020202020204" pitchFamily="34" charset="0"/>
                        <a:buChar char="•"/>
                      </a:pPr>
                      <a:r>
                        <a:rPr lang="en-US" altLang="en-US" sz="1800" dirty="0" smtClean="0"/>
                        <a:t>A high school class rank in the top 15 percent of class; </a:t>
                      </a:r>
                      <a:r>
                        <a:rPr lang="en-US" altLang="en-US" sz="1800" b="1" dirty="0" smtClean="0"/>
                        <a:t>OR</a:t>
                      </a:r>
                      <a:r>
                        <a:rPr lang="en-US" altLang="en-US" sz="1800" dirty="0" smtClean="0"/>
                        <a:t> </a:t>
                      </a:r>
                    </a:p>
                    <a:p>
                      <a:pPr marL="342900" indent="-342900">
                        <a:buFont typeface="Arial" panose="020B0604020202020204" pitchFamily="34" charset="0"/>
                        <a:buChar char="•"/>
                      </a:pPr>
                      <a:r>
                        <a:rPr lang="en-US" altLang="en-US" sz="1800" dirty="0" smtClean="0"/>
                        <a:t>An SAT combined score of 1140 or higher; </a:t>
                      </a:r>
                      <a:r>
                        <a:rPr lang="en-US" altLang="en-US" sz="1800" b="1" dirty="0" smtClean="0"/>
                        <a:t>OR</a:t>
                      </a:r>
                      <a:r>
                        <a:rPr lang="en-US" altLang="en-US" sz="1800" dirty="0" smtClean="0"/>
                        <a:t> </a:t>
                      </a:r>
                    </a:p>
                    <a:p>
                      <a:pPr marL="342900" indent="-342900">
                        <a:spcAft>
                          <a:spcPts val="0"/>
                        </a:spcAft>
                        <a:buFont typeface="Arial" panose="020B0604020202020204" pitchFamily="34" charset="0"/>
                        <a:buChar char="•"/>
                      </a:pPr>
                      <a:r>
                        <a:rPr lang="en-US" altLang="en-US" sz="1800" dirty="0" smtClean="0"/>
                        <a:t>An ACT combined score of 25 or higher. </a:t>
                      </a:r>
                    </a:p>
                    <a:p>
                      <a:pPr>
                        <a:spcAft>
                          <a:spcPts val="600"/>
                        </a:spcAft>
                        <a:buFont typeface="Wingdings" pitchFamily="2" charset="2"/>
                        <a:buNone/>
                      </a:pPr>
                      <a:endParaRPr lang="en-US" altLang="en-US" sz="1000" dirty="0" smtClean="0"/>
                    </a:p>
                    <a:p>
                      <a:pPr>
                        <a:spcAft>
                          <a:spcPts val="600"/>
                        </a:spcAft>
                        <a:buFont typeface="Wingdings" pitchFamily="2" charset="2"/>
                        <a:buNone/>
                      </a:pPr>
                      <a:r>
                        <a:rPr lang="en-US" altLang="en-US" sz="1800" dirty="0" smtClean="0"/>
                        <a:t>No high school math competency deficiency. </a:t>
                      </a:r>
                    </a:p>
                    <a:p>
                      <a:endParaRPr lang="en-US" sz="1000" dirty="0"/>
                    </a:p>
                  </a:txBody>
                  <a:tcPr/>
                </a:tc>
              </a:tr>
              <a:tr h="370840">
                <a:tc>
                  <a:txBody>
                    <a:bodyPr/>
                    <a:lstStyle/>
                    <a:p>
                      <a:r>
                        <a:rPr lang="en-US" dirty="0" smtClean="0"/>
                        <a:t>In</a:t>
                      </a:r>
                      <a:r>
                        <a:rPr lang="en-US" baseline="0" dirty="0" smtClean="0"/>
                        <a:t> Review</a:t>
                      </a:r>
                      <a:endParaRPr lang="en-US" dirty="0"/>
                    </a:p>
                  </a:txBody>
                  <a:tcPr/>
                </a:tc>
                <a:tc>
                  <a:txBody>
                    <a:bodyPr/>
                    <a:lstStyle/>
                    <a:p>
                      <a:pPr>
                        <a:buFont typeface="Wingdings" pitchFamily="2" charset="2"/>
                        <a:buNone/>
                      </a:pPr>
                      <a:r>
                        <a:rPr lang="en-US" altLang="en-US" sz="1800" dirty="0" smtClean="0"/>
                        <a:t>Meet ASU admission requirements.</a:t>
                      </a:r>
                    </a:p>
                    <a:p>
                      <a:pPr>
                        <a:buFont typeface="Wingdings" pitchFamily="2" charset="2"/>
                        <a:buNone/>
                      </a:pPr>
                      <a:endParaRPr lang="en-US" altLang="en-US" sz="1000" dirty="0" smtClean="0"/>
                    </a:p>
                    <a:p>
                      <a:pPr>
                        <a:buFont typeface="Wingdings" pitchFamily="2" charset="2"/>
                        <a:buNone/>
                      </a:pPr>
                      <a:r>
                        <a:rPr lang="en-US" altLang="en-US" sz="1800" dirty="0" smtClean="0"/>
                        <a:t>Have a minimum high school ABOR GPA of 3.00; </a:t>
                      </a:r>
                      <a:r>
                        <a:rPr lang="en-US" altLang="en-US" sz="1800" b="1" dirty="0" smtClean="0"/>
                        <a:t>AND</a:t>
                      </a:r>
                      <a:r>
                        <a:rPr lang="en-US" altLang="en-US" sz="1800" dirty="0" smtClean="0"/>
                        <a:t> </a:t>
                      </a:r>
                    </a:p>
                    <a:p>
                      <a:pPr marL="342900" indent="-342900">
                        <a:buFont typeface="Arial" panose="020B0604020202020204" pitchFamily="34" charset="0"/>
                        <a:buChar char="•"/>
                      </a:pPr>
                      <a:r>
                        <a:rPr lang="en-US" altLang="en-US" sz="1800" dirty="0" smtClean="0"/>
                        <a:t>A high school class rank in the top 25 percent of class; </a:t>
                      </a:r>
                      <a:r>
                        <a:rPr lang="en-US" altLang="en-US" sz="1800" b="1" dirty="0" smtClean="0"/>
                        <a:t>OR</a:t>
                      </a:r>
                      <a:r>
                        <a:rPr lang="en-US" altLang="en-US" sz="1800" dirty="0" smtClean="0"/>
                        <a:t> </a:t>
                      </a:r>
                    </a:p>
                    <a:p>
                      <a:pPr marL="342900" indent="-342900">
                        <a:buFont typeface="Arial" panose="020B0604020202020204" pitchFamily="34" charset="0"/>
                        <a:buChar char="•"/>
                      </a:pPr>
                      <a:r>
                        <a:rPr lang="en-US" altLang="en-US" sz="1800" dirty="0" smtClean="0"/>
                        <a:t>An SAT combined score of 1040 or higher; </a:t>
                      </a:r>
                      <a:r>
                        <a:rPr lang="en-US" altLang="en-US" sz="1800" b="1" dirty="0" smtClean="0"/>
                        <a:t>OR</a:t>
                      </a:r>
                      <a:r>
                        <a:rPr lang="en-US" altLang="en-US" sz="1800" dirty="0" smtClean="0"/>
                        <a:t> </a:t>
                      </a:r>
                    </a:p>
                    <a:p>
                      <a:pPr marL="342900" indent="-342900">
                        <a:spcAft>
                          <a:spcPts val="0"/>
                        </a:spcAft>
                        <a:buFont typeface="Arial" panose="020B0604020202020204" pitchFamily="34" charset="0"/>
                        <a:buChar char="•"/>
                      </a:pPr>
                      <a:r>
                        <a:rPr lang="en-US" altLang="en-US" sz="1800" dirty="0" smtClean="0"/>
                        <a:t>An ACT combined score of 22 or higher. </a:t>
                      </a:r>
                    </a:p>
                    <a:p>
                      <a:pPr>
                        <a:spcAft>
                          <a:spcPts val="600"/>
                        </a:spcAft>
                        <a:buFont typeface="Wingdings" pitchFamily="2" charset="2"/>
                        <a:buNone/>
                      </a:pPr>
                      <a:endParaRPr lang="en-US" altLang="en-US" sz="1000" dirty="0" smtClean="0"/>
                    </a:p>
                    <a:p>
                      <a:pPr>
                        <a:spcAft>
                          <a:spcPts val="600"/>
                        </a:spcAft>
                        <a:buFont typeface="Wingdings" pitchFamily="2" charset="2"/>
                        <a:buNone/>
                      </a:pPr>
                      <a:r>
                        <a:rPr lang="en-US" altLang="en-US" sz="1800" dirty="0" smtClean="0"/>
                        <a:t>No high school math competency deficiency. </a:t>
                      </a:r>
                    </a:p>
                    <a:p>
                      <a:endParaRPr lang="en-US" sz="1000" dirty="0"/>
                    </a:p>
                  </a:txBody>
                  <a:tcPr/>
                </a:tc>
              </a:tr>
            </a:tbl>
          </a:graphicData>
        </a:graphic>
      </p:graphicFrame>
    </p:spTree>
    <p:extLst>
      <p:ext uri="{BB962C8B-B14F-4D97-AF65-F5344CB8AC3E}">
        <p14:creationId xmlns:p14="http://schemas.microsoft.com/office/powerpoint/2010/main" xmlns="" val="422059703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74320" y="304800"/>
            <a:ext cx="8488680" cy="584775"/>
          </a:xfrm>
          <a:prstGeom prst="rect">
            <a:avLst/>
          </a:prstGeom>
          <a:noFill/>
        </p:spPr>
        <p:txBody>
          <a:bodyPr wrap="square" rtlCol="0">
            <a:spAutoFit/>
          </a:bodyPr>
          <a:lstStyle/>
          <a:p>
            <a:r>
              <a:rPr lang="en-US" sz="3200" dirty="0" smtClean="0">
                <a:solidFill>
                  <a:schemeClr val="bg1"/>
                </a:solidFill>
              </a:rPr>
              <a:t>Transfer Admission Requirements (BA/BS)</a:t>
            </a:r>
            <a:endParaRPr lang="en-US" sz="3200" dirty="0">
              <a:solidFill>
                <a:schemeClr val="bg1"/>
              </a:solidFill>
            </a:endParaRPr>
          </a:p>
        </p:txBody>
      </p:sp>
      <p:graphicFrame>
        <p:nvGraphicFramePr>
          <p:cNvPr id="6" name="Table 5"/>
          <p:cNvGraphicFramePr>
            <a:graphicFrameLocks noGrp="1"/>
          </p:cNvGraphicFramePr>
          <p:nvPr>
            <p:extLst>
              <p:ext uri="{D42A27DB-BD31-4B8C-83A1-F6EECF244321}">
                <p14:modId xmlns:p14="http://schemas.microsoft.com/office/powerpoint/2010/main" xmlns="" val="1463146303"/>
              </p:ext>
            </p:extLst>
          </p:nvPr>
        </p:nvGraphicFramePr>
        <p:xfrm>
          <a:off x="842010" y="1257300"/>
          <a:ext cx="7543800" cy="4663440"/>
        </p:xfrm>
        <a:graphic>
          <a:graphicData uri="http://schemas.openxmlformats.org/drawingml/2006/table">
            <a:tbl>
              <a:tblPr firstRow="1" bandRow="1">
                <a:tableStyleId>{5C22544A-7EE6-4342-B048-85BDC9FD1C3A}</a:tableStyleId>
              </a:tblPr>
              <a:tblGrid>
                <a:gridCol w="1219200"/>
                <a:gridCol w="6324600"/>
              </a:tblGrid>
              <a:tr h="370840">
                <a:tc>
                  <a:txBody>
                    <a:bodyPr/>
                    <a:lstStyle/>
                    <a:p>
                      <a:r>
                        <a:rPr lang="en-US" dirty="0" smtClean="0"/>
                        <a:t>Admit</a:t>
                      </a:r>
                      <a:endParaRPr lang="en-US" dirty="0"/>
                    </a:p>
                  </a:txBody>
                  <a:tcPr/>
                </a:tc>
                <a:tc>
                  <a:txBody>
                    <a:bodyPr/>
                    <a:lstStyle/>
                    <a:p>
                      <a:pPr>
                        <a:spcAft>
                          <a:spcPts val="1200"/>
                        </a:spcAft>
                      </a:pPr>
                      <a:r>
                        <a:rPr lang="en-US" altLang="en-US" sz="1800" dirty="0" smtClean="0"/>
                        <a:t>Students (with 12 or more transfer hours after high school graduation) are required to have a cumulative transfer GPA of 3.30 or higher. </a:t>
                      </a:r>
                    </a:p>
                    <a:p>
                      <a:endParaRPr lang="en-US" sz="1000" dirty="0"/>
                    </a:p>
                  </a:txBody>
                  <a:tcPr/>
                </a:tc>
              </a:tr>
              <a:tr h="370840">
                <a:tc>
                  <a:txBody>
                    <a:bodyPr/>
                    <a:lstStyle/>
                    <a:p>
                      <a:r>
                        <a:rPr lang="en-US" dirty="0" smtClean="0"/>
                        <a:t>In</a:t>
                      </a:r>
                      <a:r>
                        <a:rPr lang="en-US" baseline="0" dirty="0" smtClean="0"/>
                        <a:t> Review</a:t>
                      </a:r>
                      <a:endParaRPr lang="en-US" dirty="0"/>
                    </a:p>
                  </a:txBody>
                  <a:tcPr/>
                </a:tc>
                <a:tc>
                  <a:txBody>
                    <a:bodyPr/>
                    <a:lstStyle/>
                    <a:p>
                      <a:pPr>
                        <a:spcAft>
                          <a:spcPts val="1200"/>
                        </a:spcAft>
                      </a:pPr>
                      <a:r>
                        <a:rPr lang="en-US" altLang="en-US" sz="1800" dirty="0" smtClean="0"/>
                        <a:t>Students (with 12 or more transfer hours after high school graduation) are required to have a cumulative transfer GPA of 2.75 or higher. </a:t>
                      </a:r>
                    </a:p>
                    <a:p>
                      <a:pPr>
                        <a:spcAft>
                          <a:spcPts val="1200"/>
                        </a:spcAft>
                      </a:pPr>
                      <a:r>
                        <a:rPr lang="en-US" altLang="en-US" sz="1800" dirty="0" smtClean="0"/>
                        <a:t>The following criteria </a:t>
                      </a:r>
                      <a:r>
                        <a:rPr lang="en-US" altLang="en-US" sz="1800" baseline="0" dirty="0" smtClean="0"/>
                        <a:t>must be met:</a:t>
                      </a:r>
                    </a:p>
                    <a:p>
                      <a:pPr marL="342900" indent="-342900" algn="l" defTabSz="914400" rtl="0" eaLnBrk="1" latinLnBrk="0" hangingPunct="1">
                        <a:spcAft>
                          <a:spcPts val="0"/>
                        </a:spcAft>
                        <a:buFont typeface="Arial" panose="020B0604020202020204" pitchFamily="34" charset="0"/>
                        <a:buChar char="•"/>
                      </a:pPr>
                      <a:r>
                        <a:rPr lang="en-US" altLang="en-US" sz="1800" kern="1200" dirty="0" smtClean="0">
                          <a:solidFill>
                            <a:schemeClr val="dk1"/>
                          </a:solidFill>
                          <a:latin typeface="+mn-lt"/>
                          <a:ea typeface="+mn-ea"/>
                          <a:cs typeface="+mn-cs"/>
                        </a:rPr>
                        <a:t>3.0 or greater in the most recent semester; </a:t>
                      </a:r>
                      <a:r>
                        <a:rPr lang="en-US" altLang="en-US" sz="1800" b="1" kern="1200" dirty="0" smtClean="0">
                          <a:solidFill>
                            <a:schemeClr val="dk1"/>
                          </a:solidFill>
                          <a:latin typeface="+mn-lt"/>
                          <a:ea typeface="+mn-ea"/>
                          <a:cs typeface="+mn-cs"/>
                        </a:rPr>
                        <a:t>AND</a:t>
                      </a:r>
                    </a:p>
                    <a:p>
                      <a:pPr marL="342900" indent="-342900" algn="l" defTabSz="914400" rtl="0" eaLnBrk="1" latinLnBrk="0" hangingPunct="1">
                        <a:spcAft>
                          <a:spcPts val="0"/>
                        </a:spcAft>
                        <a:buFont typeface="Arial" panose="020B0604020202020204" pitchFamily="34" charset="0"/>
                        <a:buChar char="•"/>
                      </a:pPr>
                      <a:r>
                        <a:rPr lang="en-US" altLang="en-US" sz="1800" kern="1200" dirty="0" smtClean="0">
                          <a:solidFill>
                            <a:schemeClr val="dk1"/>
                          </a:solidFill>
                          <a:latin typeface="+mn-lt"/>
                          <a:ea typeface="+mn-ea"/>
                          <a:cs typeface="+mn-cs"/>
                        </a:rPr>
                        <a:t>SOS 101 or particular math course w/ “B”; </a:t>
                      </a:r>
                      <a:r>
                        <a:rPr lang="en-US" altLang="en-US" sz="1800" b="1" kern="1200" dirty="0" smtClean="0">
                          <a:solidFill>
                            <a:schemeClr val="dk1"/>
                          </a:solidFill>
                          <a:latin typeface="+mn-lt"/>
                          <a:ea typeface="+mn-ea"/>
                          <a:cs typeface="+mn-cs"/>
                        </a:rPr>
                        <a:t>AND</a:t>
                      </a:r>
                    </a:p>
                    <a:p>
                      <a:pPr marL="342900" indent="-342900" algn="l" defTabSz="914400" rtl="0" eaLnBrk="1" latinLnBrk="0" hangingPunct="1">
                        <a:spcAft>
                          <a:spcPts val="0"/>
                        </a:spcAft>
                        <a:buFont typeface="Arial" panose="020B0604020202020204" pitchFamily="34" charset="0"/>
                        <a:buChar char="•"/>
                      </a:pPr>
                      <a:r>
                        <a:rPr lang="en-US" altLang="en-US" sz="1800" kern="1200" dirty="0" smtClean="0">
                          <a:solidFill>
                            <a:schemeClr val="dk1"/>
                          </a:solidFill>
                          <a:latin typeface="+mn-lt"/>
                          <a:ea typeface="+mn-ea"/>
                          <a:cs typeface="+mn-cs"/>
                        </a:rPr>
                        <a:t>SOS 110 or environmental science related course w/ “B”;</a:t>
                      </a:r>
                      <a:r>
                        <a:rPr lang="en-US" altLang="en-US" sz="1800" kern="1200" baseline="0" dirty="0" smtClean="0">
                          <a:solidFill>
                            <a:schemeClr val="dk1"/>
                          </a:solidFill>
                          <a:latin typeface="+mn-lt"/>
                          <a:ea typeface="+mn-ea"/>
                          <a:cs typeface="+mn-cs"/>
                        </a:rPr>
                        <a:t> </a:t>
                      </a:r>
                      <a:r>
                        <a:rPr lang="en-US" altLang="en-US" sz="1800" b="1" kern="1200" baseline="0" dirty="0" smtClean="0">
                          <a:solidFill>
                            <a:schemeClr val="dk1"/>
                          </a:solidFill>
                          <a:latin typeface="+mn-lt"/>
                          <a:ea typeface="+mn-ea"/>
                          <a:cs typeface="+mn-cs"/>
                        </a:rPr>
                        <a:t>AND</a:t>
                      </a:r>
                    </a:p>
                    <a:p>
                      <a:pPr marL="342900" indent="-342900" algn="l" defTabSz="914400" rtl="0" eaLnBrk="1" latinLnBrk="0" hangingPunct="1">
                        <a:spcAft>
                          <a:spcPts val="0"/>
                        </a:spcAft>
                        <a:buFont typeface="Arial" panose="020B0604020202020204" pitchFamily="34" charset="0"/>
                        <a:buChar char="•"/>
                      </a:pPr>
                      <a:r>
                        <a:rPr lang="en-US" altLang="en-US" sz="1800" kern="1200" baseline="0" dirty="0" smtClean="0">
                          <a:solidFill>
                            <a:schemeClr val="dk1"/>
                          </a:solidFill>
                          <a:latin typeface="+mn-lt"/>
                          <a:ea typeface="+mn-ea"/>
                          <a:cs typeface="+mn-cs"/>
                        </a:rPr>
                        <a:t>SOS 111 or sustainability related course w/ “B”; </a:t>
                      </a:r>
                      <a:r>
                        <a:rPr lang="en-US" altLang="en-US" sz="1800" b="1" kern="1200" baseline="0" dirty="0" smtClean="0">
                          <a:solidFill>
                            <a:schemeClr val="dk1"/>
                          </a:solidFill>
                          <a:latin typeface="+mn-lt"/>
                          <a:ea typeface="+mn-ea"/>
                          <a:cs typeface="+mn-cs"/>
                        </a:rPr>
                        <a:t>AND</a:t>
                      </a:r>
                    </a:p>
                    <a:p>
                      <a:pPr marL="342900" indent="-342900" algn="l" defTabSz="914400" rtl="0" eaLnBrk="1" latinLnBrk="0" hangingPunct="1">
                        <a:spcAft>
                          <a:spcPts val="1200"/>
                        </a:spcAft>
                        <a:buFont typeface="Arial" panose="020B0604020202020204" pitchFamily="34" charset="0"/>
                        <a:buChar char="•"/>
                      </a:pPr>
                      <a:r>
                        <a:rPr lang="en-US" altLang="en-US" sz="1800" kern="1200" baseline="0" dirty="0" smtClean="0">
                          <a:solidFill>
                            <a:schemeClr val="dk1"/>
                          </a:solidFill>
                          <a:latin typeface="+mn-lt"/>
                          <a:ea typeface="+mn-ea"/>
                          <a:cs typeface="+mn-cs"/>
                        </a:rPr>
                        <a:t>ENG 101, 105, 107 or similar course w/ “C”.</a:t>
                      </a:r>
                      <a:endParaRPr lang="en-US" altLang="en-US" sz="1800" dirty="0" smtClean="0"/>
                    </a:p>
                    <a:p>
                      <a:endParaRPr lang="en-US" sz="1000" dirty="0"/>
                    </a:p>
                  </a:txBody>
                  <a:tcPr/>
                </a:tc>
              </a:tr>
            </a:tbl>
          </a:graphicData>
        </a:graphic>
      </p:graphicFrame>
    </p:spTree>
    <p:extLst>
      <p:ext uri="{BB962C8B-B14F-4D97-AF65-F5344CB8AC3E}">
        <p14:creationId xmlns:p14="http://schemas.microsoft.com/office/powerpoint/2010/main" xmlns="" val="62941314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528638"/>
            <a:ext cx="4419600" cy="5597525"/>
          </a:xfrm>
        </p:spPr>
        <p:txBody>
          <a:bodyPr>
            <a:normAutofit/>
          </a:bodyPr>
          <a:lstStyle/>
          <a:p>
            <a:pPr>
              <a:buNone/>
            </a:pPr>
            <a:r>
              <a:rPr lang="en-US" dirty="0" smtClean="0"/>
              <a:t>Two of the observations showing that CO</a:t>
            </a:r>
            <a:r>
              <a:rPr lang="en-US" sz="1900" dirty="0" smtClean="0"/>
              <a:t>2</a:t>
            </a:r>
            <a:r>
              <a:rPr lang="en-US" dirty="0" smtClean="0"/>
              <a:t> is trapping more heat:</a:t>
            </a:r>
          </a:p>
          <a:p>
            <a:r>
              <a:rPr lang="en-US" dirty="0" smtClean="0"/>
              <a:t>Satellites measure less heat escaping to space</a:t>
            </a:r>
          </a:p>
          <a:p>
            <a:r>
              <a:rPr lang="en-US" dirty="0" smtClean="0"/>
              <a:t>Surface measurements find this heat is </a:t>
            </a:r>
            <a:br>
              <a:rPr lang="en-US" dirty="0" smtClean="0"/>
            </a:br>
            <a:r>
              <a:rPr lang="en-US" dirty="0" smtClean="0"/>
              <a:t>returning to Earth to </a:t>
            </a:r>
            <a:br>
              <a:rPr lang="en-US" dirty="0" smtClean="0"/>
            </a:br>
            <a:r>
              <a:rPr lang="en-US" dirty="0" smtClean="0"/>
              <a:t>warm the surface</a:t>
            </a:r>
          </a:p>
        </p:txBody>
      </p:sp>
      <p:pic>
        <p:nvPicPr>
          <p:cNvPr id="7" name="Content Placeholder 6" descr="global-warming_telegraph co uk.jpg"/>
          <p:cNvPicPr>
            <a:picLocks noGrp="1" noChangeAspect="1"/>
          </p:cNvPicPr>
          <p:nvPr>
            <p:ph sz="half" idx="2"/>
          </p:nvPr>
        </p:nvPicPr>
        <p:blipFill>
          <a:blip r:embed="rId2" cstate="print"/>
          <a:stretch>
            <a:fillRect/>
          </a:stretch>
        </p:blipFill>
        <p:spPr>
          <a:xfrm>
            <a:off x="4651986" y="874060"/>
            <a:ext cx="4250051" cy="429661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TextBox 4"/>
          <p:cNvSpPr txBox="1"/>
          <p:nvPr/>
        </p:nvSpPr>
        <p:spPr>
          <a:xfrm>
            <a:off x="261938" y="5972274"/>
            <a:ext cx="2967038" cy="307777"/>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r>
              <a:rPr lang="en-US" sz="1400" i="1" dirty="0" smtClean="0">
                <a:latin typeface="Arial" pitchFamily="34" charset="0"/>
                <a:cs typeface="Arial" pitchFamily="34" charset="0"/>
              </a:rPr>
              <a:t>Source: </a:t>
            </a:r>
            <a:r>
              <a:rPr lang="en-US" sz="1400" i="1" dirty="0" smtClean="0">
                <a:solidFill>
                  <a:srgbClr val="225822"/>
                </a:solidFill>
                <a:latin typeface="Arial" pitchFamily="34" charset="0"/>
                <a:cs typeface="Arial" pitchFamily="34" charset="0"/>
                <a:hlinkClick r:id="rId3"/>
              </a:rPr>
              <a:t>www.skepticalscience.com</a:t>
            </a:r>
            <a:r>
              <a:rPr lang="en-US" sz="1400" i="1" dirty="0" smtClean="0">
                <a:solidFill>
                  <a:srgbClr val="225822"/>
                </a:solidFill>
                <a:latin typeface="Arial" pitchFamily="34" charset="0"/>
                <a:cs typeface="Arial" pitchFamily="34" charset="0"/>
              </a:rPr>
              <a:t> </a:t>
            </a:r>
            <a:endParaRPr lang="en-US" sz="1400" i="1" dirty="0">
              <a:solidFill>
                <a:srgbClr val="225822"/>
              </a:solidFill>
              <a:latin typeface="Arial" pitchFamily="34" charset="0"/>
              <a:cs typeface="Arial" pitchFamily="34" charset="0"/>
            </a:endParaRPr>
          </a:p>
        </p:txBody>
      </p:sp>
      <p:sp>
        <p:nvSpPr>
          <p:cNvPr id="8" name="TextBox 7"/>
          <p:cNvSpPr txBox="1"/>
          <p:nvPr/>
        </p:nvSpPr>
        <p:spPr>
          <a:xfrm>
            <a:off x="5686426" y="4916686"/>
            <a:ext cx="3200400" cy="307777"/>
          </a:xfrm>
          <a:prstGeom prst="rect">
            <a:avLst/>
          </a:prstGeom>
          <a:noFill/>
        </p:spPr>
        <p:txBody>
          <a:bodyPr wrap="square" rtlCol="0">
            <a:spAutoFit/>
          </a:bodyPr>
          <a:lstStyle/>
          <a:p>
            <a:r>
              <a:rPr lang="en-US" sz="1400" i="1" dirty="0" smtClean="0">
                <a:latin typeface="Arial" pitchFamily="34" charset="0"/>
                <a:cs typeface="Arial" pitchFamily="34" charset="0"/>
              </a:rPr>
              <a:t>Photo credit: </a:t>
            </a:r>
            <a:r>
              <a:rPr lang="en-US" sz="1400" i="1" dirty="0" smtClean="0">
                <a:latin typeface="Arial" pitchFamily="34" charset="0"/>
                <a:cs typeface="Arial" pitchFamily="34" charset="0"/>
                <a:hlinkClick r:id="rId4"/>
              </a:rPr>
              <a:t>www.telegraph.co.uk</a:t>
            </a:r>
            <a:r>
              <a:rPr lang="en-US" sz="1400" i="1" dirty="0" smtClean="0">
                <a:latin typeface="Arial" pitchFamily="34" charset="0"/>
                <a:cs typeface="Arial" pitchFamily="34" charset="0"/>
              </a:rPr>
              <a:t> </a:t>
            </a:r>
            <a:endParaRPr lang="en-US" sz="1400" i="1"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global temperatures noaa.jpg"/>
          <p:cNvPicPr>
            <a:picLocks noGrp="1" noChangeAspect="1"/>
          </p:cNvPicPr>
          <p:nvPr>
            <p:ph idx="1"/>
          </p:nvPr>
        </p:nvPicPr>
        <p:blipFill>
          <a:blip r:embed="rId2" cstate="print"/>
          <a:stretch>
            <a:fillRect/>
          </a:stretch>
        </p:blipFill>
        <p:spPr>
          <a:xfrm>
            <a:off x="632012" y="174812"/>
            <a:ext cx="7735088" cy="5861371"/>
          </a:xfrm>
        </p:spPr>
      </p:pic>
    </p:spTree>
    <p:extLst>
      <p:ext uri="{BB962C8B-B14F-4D97-AF65-F5344CB8AC3E}">
        <p14:creationId xmlns:p14="http://schemas.microsoft.com/office/powerpoint/2010/main" xmlns="" val="141373286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70510" y="504111"/>
            <a:ext cx="4327127" cy="5386090"/>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r>
              <a:rPr lang="en-US" sz="1600" dirty="0" smtClean="0">
                <a:solidFill>
                  <a:schemeClr val="bg1"/>
                </a:solidFill>
              </a:rPr>
              <a:t>05-01-15:  Joint study </a:t>
            </a:r>
            <a:r>
              <a:rPr lang="en-US" sz="1600" dirty="0">
                <a:solidFill>
                  <a:schemeClr val="bg1"/>
                </a:solidFill>
              </a:rPr>
              <a:t>by the </a:t>
            </a:r>
            <a:r>
              <a:rPr lang="en-US" sz="1600" i="1" dirty="0">
                <a:solidFill>
                  <a:schemeClr val="bg1"/>
                </a:solidFill>
              </a:rPr>
              <a:t>International Center for Tropical </a:t>
            </a:r>
            <a:r>
              <a:rPr lang="en-US" sz="1600" i="1" dirty="0" smtClean="0">
                <a:solidFill>
                  <a:schemeClr val="bg1"/>
                </a:solidFill>
              </a:rPr>
              <a:t>Agriculture </a:t>
            </a:r>
            <a:r>
              <a:rPr lang="en-US" sz="1600" dirty="0" smtClean="0">
                <a:solidFill>
                  <a:schemeClr val="bg1"/>
                </a:solidFill>
              </a:rPr>
              <a:t>and the </a:t>
            </a:r>
            <a:r>
              <a:rPr lang="en-US" sz="1600" i="1" dirty="0">
                <a:solidFill>
                  <a:schemeClr val="bg1"/>
                </a:solidFill>
              </a:rPr>
              <a:t>CGIAR Research Program on Climate Change, Agriculture and Food </a:t>
            </a:r>
            <a:r>
              <a:rPr lang="en-US" sz="1600" i="1" dirty="0" smtClean="0">
                <a:solidFill>
                  <a:schemeClr val="bg1"/>
                </a:solidFill>
              </a:rPr>
              <a:t>Security</a:t>
            </a:r>
            <a:r>
              <a:rPr lang="en-US" sz="1600" b="1" dirty="0" smtClean="0">
                <a:solidFill>
                  <a:schemeClr val="bg1"/>
                </a:solidFill>
              </a:rPr>
              <a:t>:</a:t>
            </a:r>
            <a:r>
              <a:rPr lang="en-US" sz="1600" dirty="0" smtClean="0">
                <a:solidFill>
                  <a:schemeClr val="bg1"/>
                </a:solidFill>
              </a:rPr>
              <a:t> </a:t>
            </a:r>
          </a:p>
          <a:p>
            <a:endParaRPr lang="en-US" sz="2000" dirty="0" smtClean="0">
              <a:solidFill>
                <a:schemeClr val="bg1"/>
              </a:solidFill>
            </a:endParaRPr>
          </a:p>
          <a:p>
            <a:r>
              <a:rPr lang="en-US" sz="2000" dirty="0" smtClean="0">
                <a:solidFill>
                  <a:schemeClr val="bg1"/>
                </a:solidFill>
              </a:rPr>
              <a:t>Coffee is </a:t>
            </a:r>
            <a:r>
              <a:rPr lang="en-US" sz="2000" b="1" dirty="0" smtClean="0">
                <a:solidFill>
                  <a:schemeClr val="bg1"/>
                </a:solidFill>
              </a:rPr>
              <a:t>sensitive </a:t>
            </a:r>
            <a:r>
              <a:rPr lang="en-US" sz="2000" b="1" dirty="0">
                <a:solidFill>
                  <a:schemeClr val="bg1"/>
                </a:solidFill>
              </a:rPr>
              <a:t>to temperature increases</a:t>
            </a:r>
            <a:r>
              <a:rPr lang="en-US" sz="2000" dirty="0">
                <a:solidFill>
                  <a:schemeClr val="bg1"/>
                </a:solidFill>
              </a:rPr>
              <a:t>, which </a:t>
            </a:r>
            <a:r>
              <a:rPr lang="en-US" sz="2000" b="1" dirty="0" smtClean="0">
                <a:solidFill>
                  <a:schemeClr val="bg1"/>
                </a:solidFill>
              </a:rPr>
              <a:t>reduce growth </a:t>
            </a:r>
            <a:r>
              <a:rPr lang="en-US" sz="2000" dirty="0" smtClean="0">
                <a:solidFill>
                  <a:schemeClr val="bg1"/>
                </a:solidFill>
              </a:rPr>
              <a:t>and make </a:t>
            </a:r>
            <a:r>
              <a:rPr lang="en-US" sz="2000" dirty="0">
                <a:solidFill>
                  <a:schemeClr val="bg1"/>
                </a:solidFill>
              </a:rPr>
              <a:t>it </a:t>
            </a:r>
            <a:r>
              <a:rPr lang="en-US" sz="2000" b="1" dirty="0">
                <a:solidFill>
                  <a:schemeClr val="bg1"/>
                </a:solidFill>
              </a:rPr>
              <a:t>more susceptible to </a:t>
            </a:r>
            <a:r>
              <a:rPr lang="en-US" sz="2000" b="1" dirty="0" smtClean="0">
                <a:solidFill>
                  <a:schemeClr val="bg1"/>
                </a:solidFill>
              </a:rPr>
              <a:t>pests</a:t>
            </a:r>
            <a:r>
              <a:rPr lang="en-US" sz="2000" dirty="0" smtClean="0">
                <a:solidFill>
                  <a:schemeClr val="bg1"/>
                </a:solidFill>
              </a:rPr>
              <a:t>. With </a:t>
            </a:r>
            <a:r>
              <a:rPr lang="en-US" sz="2000" dirty="0">
                <a:solidFill>
                  <a:schemeClr val="bg1"/>
                </a:solidFill>
              </a:rPr>
              <a:t>global temperatures forecast to increase by 2C-2.5C over the next few decades, </a:t>
            </a:r>
            <a:r>
              <a:rPr lang="en-US" sz="2000" dirty="0" smtClean="0">
                <a:solidFill>
                  <a:schemeClr val="bg1"/>
                </a:solidFill>
              </a:rPr>
              <a:t>major </a:t>
            </a:r>
            <a:r>
              <a:rPr lang="en-US" sz="2000" dirty="0">
                <a:solidFill>
                  <a:schemeClr val="bg1"/>
                </a:solidFill>
              </a:rPr>
              <a:t>coffee producing countries will suffer serious losses, </a:t>
            </a:r>
            <a:r>
              <a:rPr lang="en-US" sz="2000" b="1" dirty="0">
                <a:solidFill>
                  <a:schemeClr val="bg1"/>
                </a:solidFill>
              </a:rPr>
              <a:t>reducing supplies and driving up prices</a:t>
            </a:r>
            <a:r>
              <a:rPr lang="en-US" sz="2000" dirty="0">
                <a:solidFill>
                  <a:schemeClr val="bg1"/>
                </a:solidFill>
              </a:rPr>
              <a:t>. </a:t>
            </a:r>
            <a:r>
              <a:rPr lang="en-US" sz="2000" dirty="0" smtClean="0">
                <a:solidFill>
                  <a:schemeClr val="bg1"/>
                </a:solidFill>
              </a:rPr>
              <a:t>Coffee is the key source of revenue for an </a:t>
            </a:r>
            <a:r>
              <a:rPr lang="en-US" sz="2000" dirty="0">
                <a:solidFill>
                  <a:schemeClr val="bg1"/>
                </a:solidFill>
              </a:rPr>
              <a:t>estimated </a:t>
            </a:r>
            <a:r>
              <a:rPr lang="en-US" sz="2000" dirty="0" smtClean="0">
                <a:solidFill>
                  <a:schemeClr val="bg1"/>
                </a:solidFill>
              </a:rPr>
              <a:t/>
            </a:r>
            <a:br>
              <a:rPr lang="en-US" sz="2000" dirty="0" smtClean="0">
                <a:solidFill>
                  <a:schemeClr val="bg1"/>
                </a:solidFill>
              </a:rPr>
            </a:br>
            <a:r>
              <a:rPr lang="en-US" sz="2000" b="1" dirty="0" smtClean="0">
                <a:solidFill>
                  <a:schemeClr val="bg1"/>
                </a:solidFill>
              </a:rPr>
              <a:t>25 </a:t>
            </a:r>
            <a:r>
              <a:rPr lang="en-US" sz="2000" b="1" dirty="0">
                <a:solidFill>
                  <a:schemeClr val="bg1"/>
                </a:solidFill>
              </a:rPr>
              <a:t>million farmers in more than </a:t>
            </a:r>
            <a:r>
              <a:rPr lang="en-US" sz="2000" b="1" dirty="0" smtClean="0">
                <a:solidFill>
                  <a:schemeClr val="bg1"/>
                </a:solidFill>
              </a:rPr>
              <a:t/>
            </a:r>
            <a:br>
              <a:rPr lang="en-US" sz="2000" b="1" dirty="0" smtClean="0">
                <a:solidFill>
                  <a:schemeClr val="bg1"/>
                </a:solidFill>
              </a:rPr>
            </a:br>
            <a:r>
              <a:rPr lang="en-US" sz="2000" b="1" dirty="0" smtClean="0">
                <a:solidFill>
                  <a:schemeClr val="bg1"/>
                </a:solidFill>
              </a:rPr>
              <a:t>60 </a:t>
            </a:r>
            <a:r>
              <a:rPr lang="en-US" sz="2000" b="1" dirty="0">
                <a:solidFill>
                  <a:schemeClr val="bg1"/>
                </a:solidFill>
              </a:rPr>
              <a:t>tropical </a:t>
            </a:r>
            <a:r>
              <a:rPr lang="en-US" sz="2000" b="1" dirty="0" smtClean="0">
                <a:solidFill>
                  <a:schemeClr val="bg1"/>
                </a:solidFill>
              </a:rPr>
              <a:t>countries</a:t>
            </a:r>
            <a:r>
              <a:rPr lang="en-US" sz="2000" dirty="0" smtClean="0">
                <a:solidFill>
                  <a:schemeClr val="bg1"/>
                </a:solidFill>
              </a:rPr>
              <a:t>. </a:t>
            </a:r>
            <a:endParaRPr lang="en-US" sz="2000" dirty="0">
              <a:solidFill>
                <a:schemeClr val="bg1"/>
              </a:solidFill>
            </a:endParaRPr>
          </a:p>
        </p:txBody>
      </p:sp>
      <p:sp>
        <p:nvSpPr>
          <p:cNvPr id="3" name="TextBox 2"/>
          <p:cNvSpPr txBox="1"/>
          <p:nvPr/>
        </p:nvSpPr>
        <p:spPr>
          <a:xfrm>
            <a:off x="5109210" y="791329"/>
            <a:ext cx="3749040" cy="4893647"/>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r>
              <a:rPr lang="en-US" sz="1600" dirty="0" smtClean="0">
                <a:solidFill>
                  <a:schemeClr val="bg2">
                    <a:lumMod val="10000"/>
                    <a:lumOff val="90000"/>
                  </a:schemeClr>
                </a:solidFill>
              </a:rPr>
              <a:t>10-29-14: </a:t>
            </a:r>
            <a:r>
              <a:rPr lang="en-US" sz="1600" dirty="0" smtClean="0">
                <a:solidFill>
                  <a:schemeClr val="bg2">
                    <a:lumMod val="10000"/>
                    <a:lumOff val="90000"/>
                  </a:schemeClr>
                </a:solidFill>
                <a:hlinkClick r:id="rId2"/>
              </a:rPr>
              <a:t>www.theguardian.com</a:t>
            </a:r>
            <a:r>
              <a:rPr lang="en-US" sz="1600" dirty="0" smtClean="0">
                <a:solidFill>
                  <a:schemeClr val="bg2">
                    <a:lumMod val="10000"/>
                    <a:lumOff val="90000"/>
                  </a:schemeClr>
                </a:solidFill>
              </a:rPr>
              <a:t>: </a:t>
            </a:r>
          </a:p>
          <a:p>
            <a:endParaRPr lang="en-US" sz="1600" dirty="0" smtClean="0">
              <a:solidFill>
                <a:schemeClr val="bg2">
                  <a:lumMod val="10000"/>
                  <a:lumOff val="90000"/>
                </a:schemeClr>
              </a:solidFill>
            </a:endParaRPr>
          </a:p>
          <a:p>
            <a:pPr algn="ctr"/>
            <a:r>
              <a:rPr lang="en-US" sz="2000" b="1" dirty="0" smtClean="0">
                <a:solidFill>
                  <a:schemeClr val="bg2">
                    <a:lumMod val="10000"/>
                    <a:lumOff val="90000"/>
                  </a:schemeClr>
                </a:solidFill>
                <a:effectLst>
                  <a:outerShdw blurRad="38100" dist="38100" dir="2700000" algn="tl">
                    <a:srgbClr val="000000">
                      <a:alpha val="43137"/>
                    </a:srgbClr>
                  </a:outerShdw>
                </a:effectLst>
              </a:rPr>
              <a:t>Eight crops we’re losing to increased temperatures and water shortages: </a:t>
            </a:r>
          </a:p>
          <a:p>
            <a:pPr algn="ctr"/>
            <a:endParaRPr lang="en-US" sz="2000" b="1" dirty="0" smtClean="0">
              <a:solidFill>
                <a:schemeClr val="bg2">
                  <a:lumMod val="10000"/>
                  <a:lumOff val="90000"/>
                </a:schemeClr>
              </a:solidFill>
              <a:effectLst>
                <a:outerShdw blurRad="38100" dist="38100" dir="2700000" algn="tl">
                  <a:srgbClr val="000000">
                    <a:alpha val="43137"/>
                  </a:srgbClr>
                </a:outerShdw>
              </a:effectLst>
            </a:endParaRPr>
          </a:p>
          <a:p>
            <a:pPr algn="ctr"/>
            <a:r>
              <a:rPr lang="en-US" sz="2000" b="1" dirty="0" smtClean="0">
                <a:solidFill>
                  <a:schemeClr val="bg2">
                    <a:lumMod val="10000"/>
                    <a:lumOff val="90000"/>
                  </a:schemeClr>
                </a:solidFill>
                <a:effectLst>
                  <a:outerShdw blurRad="38100" dist="38100" dir="2700000" algn="tl">
                    <a:srgbClr val="000000">
                      <a:alpha val="43137"/>
                    </a:srgbClr>
                  </a:outerShdw>
                </a:effectLst>
              </a:rPr>
              <a:t>Corn </a:t>
            </a:r>
            <a:br>
              <a:rPr lang="en-US" sz="2000" b="1" dirty="0" smtClean="0">
                <a:solidFill>
                  <a:schemeClr val="bg2">
                    <a:lumMod val="10000"/>
                    <a:lumOff val="90000"/>
                  </a:schemeClr>
                </a:solidFill>
                <a:effectLst>
                  <a:outerShdw blurRad="38100" dist="38100" dir="2700000" algn="tl">
                    <a:srgbClr val="000000">
                      <a:alpha val="43137"/>
                    </a:srgbClr>
                  </a:outerShdw>
                </a:effectLst>
              </a:rPr>
            </a:br>
            <a:r>
              <a:rPr lang="en-US" sz="2000" i="1" dirty="0" smtClean="0">
                <a:solidFill>
                  <a:schemeClr val="bg2">
                    <a:lumMod val="10000"/>
                    <a:lumOff val="90000"/>
                  </a:schemeClr>
                </a:solidFill>
                <a:effectLst>
                  <a:outerShdw blurRad="38100" dist="38100" dir="2700000" algn="tl">
                    <a:srgbClr val="000000">
                      <a:alpha val="43137"/>
                    </a:srgbClr>
                  </a:outerShdw>
                </a:effectLst>
              </a:rPr>
              <a:t>(and the animals that eat corn)</a:t>
            </a:r>
          </a:p>
          <a:p>
            <a:pPr algn="ctr"/>
            <a:r>
              <a:rPr lang="en-US" sz="2000" b="1" dirty="0" smtClean="0">
                <a:solidFill>
                  <a:schemeClr val="bg2">
                    <a:lumMod val="10000"/>
                    <a:lumOff val="90000"/>
                  </a:schemeClr>
                </a:solidFill>
                <a:effectLst>
                  <a:outerShdw blurRad="38100" dist="38100" dir="2700000" algn="tl">
                    <a:srgbClr val="000000">
                      <a:alpha val="43137"/>
                    </a:srgbClr>
                  </a:outerShdw>
                </a:effectLst>
              </a:rPr>
              <a:t>Coffee</a:t>
            </a:r>
          </a:p>
          <a:p>
            <a:pPr algn="ctr"/>
            <a:r>
              <a:rPr lang="en-US" sz="2000" b="1" dirty="0" smtClean="0">
                <a:solidFill>
                  <a:schemeClr val="bg2">
                    <a:lumMod val="10000"/>
                    <a:lumOff val="90000"/>
                  </a:schemeClr>
                </a:solidFill>
                <a:effectLst>
                  <a:outerShdw blurRad="38100" dist="38100" dir="2700000" algn="tl">
                    <a:srgbClr val="000000">
                      <a:alpha val="43137"/>
                    </a:srgbClr>
                  </a:outerShdw>
                </a:effectLst>
              </a:rPr>
              <a:t>Chocolate</a:t>
            </a:r>
          </a:p>
          <a:p>
            <a:pPr algn="ctr"/>
            <a:r>
              <a:rPr lang="en-US" sz="2000" b="1" dirty="0" smtClean="0">
                <a:solidFill>
                  <a:schemeClr val="bg2">
                    <a:lumMod val="10000"/>
                    <a:lumOff val="90000"/>
                  </a:schemeClr>
                </a:solidFill>
                <a:effectLst>
                  <a:outerShdw blurRad="38100" dist="38100" dir="2700000" algn="tl">
                    <a:srgbClr val="000000">
                      <a:alpha val="43137"/>
                    </a:srgbClr>
                  </a:outerShdw>
                </a:effectLst>
              </a:rPr>
              <a:t>Seafood</a:t>
            </a:r>
          </a:p>
          <a:p>
            <a:pPr algn="ctr"/>
            <a:r>
              <a:rPr lang="en-US" sz="2000" b="1" dirty="0" smtClean="0">
                <a:solidFill>
                  <a:schemeClr val="bg2">
                    <a:lumMod val="10000"/>
                    <a:lumOff val="90000"/>
                  </a:schemeClr>
                </a:solidFill>
                <a:effectLst>
                  <a:outerShdw blurRad="38100" dist="38100" dir="2700000" algn="tl">
                    <a:srgbClr val="000000">
                      <a:alpha val="43137"/>
                    </a:srgbClr>
                  </a:outerShdw>
                </a:effectLst>
              </a:rPr>
              <a:t>Maple syrup</a:t>
            </a:r>
          </a:p>
          <a:p>
            <a:pPr algn="ctr"/>
            <a:r>
              <a:rPr lang="en-US" sz="2000" b="1" dirty="0" smtClean="0">
                <a:solidFill>
                  <a:schemeClr val="bg2">
                    <a:lumMod val="10000"/>
                    <a:lumOff val="90000"/>
                  </a:schemeClr>
                </a:solidFill>
                <a:effectLst>
                  <a:outerShdw blurRad="38100" dist="38100" dir="2700000" algn="tl">
                    <a:srgbClr val="000000">
                      <a:alpha val="43137"/>
                    </a:srgbClr>
                  </a:outerShdw>
                </a:effectLst>
              </a:rPr>
              <a:t>Beans </a:t>
            </a:r>
          </a:p>
          <a:p>
            <a:pPr algn="ctr"/>
            <a:r>
              <a:rPr lang="en-US" sz="2000" b="1" dirty="0" smtClean="0">
                <a:solidFill>
                  <a:schemeClr val="bg2">
                    <a:lumMod val="10000"/>
                    <a:lumOff val="90000"/>
                  </a:schemeClr>
                </a:solidFill>
                <a:effectLst>
                  <a:outerShdw blurRad="38100" dist="38100" dir="2700000" algn="tl">
                    <a:srgbClr val="000000">
                      <a:alpha val="43137"/>
                    </a:srgbClr>
                  </a:outerShdw>
                </a:effectLst>
              </a:rPr>
              <a:t>Cherries</a:t>
            </a:r>
          </a:p>
          <a:p>
            <a:pPr algn="ctr"/>
            <a:r>
              <a:rPr lang="en-US" sz="2000" b="1" dirty="0" smtClean="0">
                <a:solidFill>
                  <a:schemeClr val="bg2">
                    <a:lumMod val="10000"/>
                    <a:lumOff val="90000"/>
                  </a:schemeClr>
                </a:solidFill>
                <a:effectLst>
                  <a:outerShdw blurRad="38100" dist="38100" dir="2700000" algn="tl">
                    <a:srgbClr val="000000">
                      <a:alpha val="43137"/>
                    </a:srgbClr>
                  </a:outerShdw>
                </a:effectLst>
              </a:rPr>
              <a:t>Wine grapes</a:t>
            </a:r>
          </a:p>
          <a:p>
            <a:pPr algn="ctr"/>
            <a:endParaRPr lang="en-US" sz="2000" b="1" dirty="0" smtClean="0">
              <a:solidFill>
                <a:schemeClr val="bg2">
                  <a:lumMod val="10000"/>
                  <a:lumOff val="90000"/>
                </a:schemeClr>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descr="crocodile eggs abc net au.jpg"/>
          <p:cNvPicPr>
            <a:picLocks noGrp="1" noChangeAspect="1"/>
          </p:cNvPicPr>
          <p:nvPr>
            <p:ph idx="1"/>
          </p:nvPr>
        </p:nvPicPr>
        <p:blipFill>
          <a:blip r:embed="rId2" cstate="print"/>
          <a:stretch>
            <a:fillRect/>
          </a:stretch>
        </p:blipFill>
        <p:spPr>
          <a:xfrm>
            <a:off x="3622873" y="757370"/>
            <a:ext cx="5437095" cy="4629776"/>
          </a:xfrm>
          <a:prstGeom prst="rect">
            <a:avLst/>
          </a:prstGeom>
          <a:ln>
            <a:noFill/>
          </a:ln>
          <a:effectLst>
            <a:outerShdw blurRad="292100" dist="139700" dir="2700000" algn="tl" rotWithShape="0">
              <a:srgbClr val="333333">
                <a:alpha val="65000"/>
              </a:srgbClr>
            </a:outerShdw>
          </a:effectLst>
        </p:spPr>
      </p:pic>
      <p:sp>
        <p:nvSpPr>
          <p:cNvPr id="3" name="TextBox 2"/>
          <p:cNvSpPr txBox="1"/>
          <p:nvPr/>
        </p:nvSpPr>
        <p:spPr>
          <a:xfrm>
            <a:off x="222191" y="322394"/>
            <a:ext cx="3366498" cy="5816977"/>
          </a:xfrm>
          <a:prstGeom prst="rect">
            <a:avLst/>
          </a:prstGeom>
        </p:spPr>
        <p:style>
          <a:lnRef idx="0">
            <a:schemeClr val="accent6"/>
          </a:lnRef>
          <a:fillRef idx="1002">
            <a:schemeClr val="lt1"/>
          </a:fillRef>
          <a:effectRef idx="3">
            <a:schemeClr val="accent6"/>
          </a:effectRef>
          <a:fontRef idx="minor">
            <a:schemeClr val="lt1"/>
          </a:fontRef>
        </p:style>
        <p:txBody>
          <a:bodyPr wrap="square" rtlCol="0">
            <a:spAutoFit/>
          </a:bodyPr>
          <a:lstStyle/>
          <a:p>
            <a:r>
              <a:rPr lang="en-US" sz="2000" i="1" dirty="0" smtClean="0">
                <a:solidFill>
                  <a:srgbClr val="C00000"/>
                </a:solidFill>
              </a:rPr>
              <a:t>www.livescience.com </a:t>
            </a:r>
            <a:r>
              <a:rPr lang="en-US" sz="2200" b="1" i="1" dirty="0" smtClean="0">
                <a:solidFill>
                  <a:schemeClr val="bg1"/>
                </a:solidFill>
              </a:rPr>
              <a:t>Rising </a:t>
            </a:r>
            <a:r>
              <a:rPr lang="en-US" sz="2200" b="1" i="1" dirty="0">
                <a:solidFill>
                  <a:schemeClr val="bg1"/>
                </a:solidFill>
              </a:rPr>
              <a:t>temperatures </a:t>
            </a:r>
            <a:r>
              <a:rPr lang="en-US" sz="2200" b="1" i="1" dirty="0" smtClean="0">
                <a:solidFill>
                  <a:schemeClr val="bg1"/>
                </a:solidFill>
              </a:rPr>
              <a:t>are forcing the </a:t>
            </a:r>
            <a:r>
              <a:rPr lang="en-US" sz="2200" b="1" i="1" dirty="0">
                <a:solidFill>
                  <a:schemeClr val="bg1"/>
                </a:solidFill>
              </a:rPr>
              <a:t>birth of more female crocodiles and fewer </a:t>
            </a:r>
            <a:r>
              <a:rPr lang="en-US" sz="2200" b="1" i="1" dirty="0" smtClean="0">
                <a:solidFill>
                  <a:schemeClr val="bg1"/>
                </a:solidFill>
              </a:rPr>
              <a:t>males</a:t>
            </a:r>
            <a:r>
              <a:rPr lang="en-US" sz="2200" b="1" dirty="0" smtClean="0">
                <a:solidFill>
                  <a:schemeClr val="bg1"/>
                </a:solidFill>
              </a:rPr>
              <a:t>. </a:t>
            </a:r>
            <a:r>
              <a:rPr lang="en-US" sz="2200" dirty="0" smtClean="0">
                <a:solidFill>
                  <a:schemeClr val="bg1"/>
                </a:solidFill>
              </a:rPr>
              <a:t>Crocodile </a:t>
            </a:r>
            <a:r>
              <a:rPr lang="en-US" sz="2200" dirty="0">
                <a:solidFill>
                  <a:schemeClr val="bg1"/>
                </a:solidFill>
              </a:rPr>
              <a:t>gender is determined by temperature during </a:t>
            </a:r>
            <a:r>
              <a:rPr lang="en-US" sz="2200" dirty="0" smtClean="0">
                <a:solidFill>
                  <a:schemeClr val="bg1"/>
                </a:solidFill>
              </a:rPr>
              <a:t>incubation, only a 0.5 </a:t>
            </a:r>
            <a:r>
              <a:rPr lang="en-US" sz="2200" dirty="0" err="1" smtClean="0">
                <a:solidFill>
                  <a:schemeClr val="bg1"/>
                </a:solidFill>
              </a:rPr>
              <a:t>Celcius</a:t>
            </a:r>
            <a:r>
              <a:rPr lang="en-US" sz="2200" dirty="0" smtClean="0">
                <a:solidFill>
                  <a:schemeClr val="bg1"/>
                </a:solidFill>
              </a:rPr>
              <a:t> degree difference. </a:t>
            </a:r>
          </a:p>
          <a:p>
            <a:r>
              <a:rPr lang="en-US" sz="2200" dirty="0" smtClean="0">
                <a:solidFill>
                  <a:schemeClr val="bg1"/>
                </a:solidFill>
              </a:rPr>
              <a:t>Warming climates are producing more </a:t>
            </a:r>
            <a:r>
              <a:rPr lang="en-US" sz="2200" dirty="0">
                <a:solidFill>
                  <a:schemeClr val="bg1"/>
                </a:solidFill>
              </a:rPr>
              <a:t>female </a:t>
            </a:r>
            <a:r>
              <a:rPr lang="en-US" sz="2200" dirty="0" smtClean="0">
                <a:solidFill>
                  <a:schemeClr val="bg1"/>
                </a:solidFill>
              </a:rPr>
              <a:t>hatchlings, which could </a:t>
            </a:r>
            <a:r>
              <a:rPr lang="en-US" sz="2200" dirty="0">
                <a:solidFill>
                  <a:schemeClr val="bg1"/>
                </a:solidFill>
              </a:rPr>
              <a:t>lead to </a:t>
            </a:r>
            <a:r>
              <a:rPr lang="en-US" sz="2200" b="1" dirty="0">
                <a:solidFill>
                  <a:schemeClr val="bg1"/>
                </a:solidFill>
              </a:rPr>
              <a:t>eventual </a:t>
            </a:r>
            <a:r>
              <a:rPr lang="en-US" sz="2200" b="1" dirty="0" smtClean="0">
                <a:solidFill>
                  <a:schemeClr val="bg1"/>
                </a:solidFill>
              </a:rPr>
              <a:t>extinction </a:t>
            </a:r>
            <a:r>
              <a:rPr lang="en-US" sz="2200" b="1" dirty="0">
                <a:solidFill>
                  <a:schemeClr val="bg1"/>
                </a:solidFill>
              </a:rPr>
              <a:t>of the </a:t>
            </a:r>
            <a:r>
              <a:rPr lang="en-US" sz="2200" b="1" dirty="0" smtClean="0">
                <a:solidFill>
                  <a:schemeClr val="bg1"/>
                </a:solidFill>
              </a:rPr>
              <a:t>species</a:t>
            </a:r>
            <a:r>
              <a:rPr lang="en-US" sz="2200" dirty="0" smtClean="0">
                <a:solidFill>
                  <a:schemeClr val="bg1"/>
                </a:solidFill>
              </a:rPr>
              <a:t>. </a:t>
            </a:r>
            <a:endParaRPr lang="en-US" sz="2200" dirty="0">
              <a:solidFill>
                <a:schemeClr val="bg1"/>
              </a:solidFill>
            </a:endParaRPr>
          </a:p>
        </p:txBody>
      </p:sp>
      <p:sp>
        <p:nvSpPr>
          <p:cNvPr id="10" name="TextBox 9"/>
          <p:cNvSpPr txBox="1"/>
          <p:nvPr/>
        </p:nvSpPr>
        <p:spPr>
          <a:xfrm>
            <a:off x="6153150" y="5623560"/>
            <a:ext cx="2590800" cy="307777"/>
          </a:xfrm>
          <a:prstGeom prst="rect">
            <a:avLst/>
          </a:prstGeom>
          <a:noFill/>
        </p:spPr>
        <p:txBody>
          <a:bodyPr wrap="square" rtlCol="0">
            <a:spAutoFit/>
          </a:bodyPr>
          <a:lstStyle/>
          <a:p>
            <a:r>
              <a:rPr lang="en-US" sz="1400" i="1" dirty="0" smtClean="0">
                <a:effectLst>
                  <a:outerShdw blurRad="38100" dist="38100" dir="2700000" algn="tl">
                    <a:srgbClr val="000000">
                      <a:alpha val="43137"/>
                    </a:srgbClr>
                  </a:outerShdw>
                </a:effectLst>
                <a:latin typeface="Arial" pitchFamily="34" charset="0"/>
                <a:cs typeface="Arial" pitchFamily="34" charset="0"/>
              </a:rPr>
              <a:t>Photo: www.abc.net.au</a:t>
            </a:r>
            <a:endParaRPr lang="en-US" sz="1400" i="1" dirty="0">
              <a:effectLst>
                <a:outerShdw blurRad="38100" dist="38100" dir="2700000" algn="tl">
                  <a:srgbClr val="000000">
                    <a:alpha val="43137"/>
                  </a:srgbClr>
                </a:outerShdw>
              </a:effectLst>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3250" name="Rectangle 2"/>
          <p:cNvSpPr>
            <a:spLocks noGrp="1" noChangeArrowheads="1"/>
          </p:cNvSpPr>
          <p:nvPr>
            <p:ph type="body" sz="half" idx="1"/>
          </p:nvPr>
        </p:nvSpPr>
        <p:spPr>
          <a:xfrm>
            <a:off x="265970" y="309717"/>
            <a:ext cx="8725630" cy="5638156"/>
          </a:xfrm>
        </p:spPr>
        <p:txBody>
          <a:bodyPr>
            <a:normAutofit fontScale="85000" lnSpcReduction="20000"/>
          </a:bodyPr>
          <a:lstStyle/>
          <a:p>
            <a:pPr algn="ctr" eaLnBrk="1" hangingPunct="1">
              <a:buNone/>
            </a:pPr>
            <a:r>
              <a:rPr lang="en-US" sz="3100" dirty="0" smtClean="0">
                <a:latin typeface="+mj-lt"/>
              </a:rPr>
              <a:t>Climate Refugees: The </a:t>
            </a:r>
            <a:r>
              <a:rPr lang="en-US" sz="3100" dirty="0" smtClean="0">
                <a:latin typeface="+mj-lt"/>
              </a:rPr>
              <a:t>IPCC estimates that temperatures will rise </a:t>
            </a:r>
            <a:r>
              <a:rPr lang="en-US" sz="3100" dirty="0" smtClean="0">
                <a:solidFill>
                  <a:srgbClr val="990033"/>
                </a:solidFill>
                <a:latin typeface="+mj-lt"/>
              </a:rPr>
              <a:t>3-10 </a:t>
            </a:r>
            <a:r>
              <a:rPr lang="en-US" sz="3100" dirty="0" smtClean="0">
                <a:solidFill>
                  <a:srgbClr val="990033"/>
                </a:solidFill>
                <a:latin typeface="+mj-lt"/>
              </a:rPr>
              <a:t>degrees</a:t>
            </a:r>
            <a:r>
              <a:rPr lang="en-US" sz="3100" dirty="0" smtClean="0">
                <a:latin typeface="+mj-lt"/>
              </a:rPr>
              <a:t> over the next hundred years</a:t>
            </a:r>
          </a:p>
          <a:p>
            <a:r>
              <a:rPr lang="en-US" sz="2800" dirty="0" smtClean="0">
                <a:latin typeface="+mj-lt"/>
              </a:rPr>
              <a:t>Water expands as it </a:t>
            </a:r>
            <a:br>
              <a:rPr lang="en-US" sz="2800" dirty="0" smtClean="0">
                <a:latin typeface="+mj-lt"/>
              </a:rPr>
            </a:br>
            <a:r>
              <a:rPr lang="en-US" sz="2800" dirty="0" smtClean="0">
                <a:latin typeface="+mj-lt"/>
              </a:rPr>
              <a:t>warms</a:t>
            </a:r>
          </a:p>
          <a:p>
            <a:r>
              <a:rPr lang="en-US" sz="2800" dirty="0" smtClean="0">
                <a:latin typeface="+mj-lt"/>
              </a:rPr>
              <a:t>Average sea level </a:t>
            </a:r>
            <a:br>
              <a:rPr lang="en-US" sz="2800" dirty="0" smtClean="0">
                <a:latin typeface="+mj-lt"/>
              </a:rPr>
            </a:br>
            <a:r>
              <a:rPr lang="en-US" sz="2800" dirty="0" smtClean="0">
                <a:latin typeface="+mj-lt"/>
              </a:rPr>
              <a:t>around the world has </a:t>
            </a:r>
            <a:br>
              <a:rPr lang="en-US" sz="2800" dirty="0" smtClean="0">
                <a:latin typeface="+mj-lt"/>
              </a:rPr>
            </a:br>
            <a:r>
              <a:rPr lang="en-US" sz="2800" dirty="0" smtClean="0">
                <a:latin typeface="+mj-lt"/>
              </a:rPr>
              <a:t>already risen 4 to 8 </a:t>
            </a:r>
            <a:br>
              <a:rPr lang="en-US" sz="2800" dirty="0" smtClean="0">
                <a:latin typeface="+mj-lt"/>
              </a:rPr>
            </a:br>
            <a:r>
              <a:rPr lang="en-US" sz="2800" dirty="0" smtClean="0">
                <a:latin typeface="+mj-lt"/>
              </a:rPr>
              <a:t>inches in the past </a:t>
            </a:r>
            <a:br>
              <a:rPr lang="en-US" sz="2800" dirty="0" smtClean="0">
                <a:latin typeface="+mj-lt"/>
              </a:rPr>
            </a:br>
            <a:r>
              <a:rPr lang="en-US" sz="2800" dirty="0" smtClean="0">
                <a:latin typeface="+mj-lt"/>
              </a:rPr>
              <a:t>100 years</a:t>
            </a:r>
            <a:endParaRPr lang="en-US" sz="2800" dirty="0">
              <a:latin typeface="+mj-lt"/>
            </a:endParaRPr>
          </a:p>
          <a:p>
            <a:r>
              <a:rPr lang="en-US" sz="2800" dirty="0" smtClean="0">
                <a:latin typeface="+mj-lt"/>
              </a:rPr>
              <a:t>Sea levels expected to </a:t>
            </a:r>
            <a:br>
              <a:rPr lang="en-US" sz="2800" dirty="0" smtClean="0">
                <a:latin typeface="+mj-lt"/>
              </a:rPr>
            </a:br>
            <a:r>
              <a:rPr lang="en-US" sz="2800" dirty="0" smtClean="0">
                <a:latin typeface="+mj-lt"/>
              </a:rPr>
              <a:t>rise another 19 inches </a:t>
            </a:r>
            <a:br>
              <a:rPr lang="en-US" sz="2800" dirty="0" smtClean="0">
                <a:latin typeface="+mj-lt"/>
              </a:rPr>
            </a:br>
            <a:r>
              <a:rPr lang="en-US" sz="2800" dirty="0" smtClean="0">
                <a:latin typeface="+mj-lt"/>
              </a:rPr>
              <a:t>by 2100, </a:t>
            </a:r>
            <a:r>
              <a:rPr lang="en-US" sz="2800" dirty="0">
                <a:latin typeface="+mj-lt"/>
              </a:rPr>
              <a:t>causing the </a:t>
            </a:r>
            <a:r>
              <a:rPr lang="en-US" sz="2800" dirty="0" smtClean="0">
                <a:latin typeface="+mj-lt"/>
              </a:rPr>
              <a:t/>
            </a:r>
            <a:br>
              <a:rPr lang="en-US" sz="2800" dirty="0" smtClean="0">
                <a:latin typeface="+mj-lt"/>
              </a:rPr>
            </a:br>
            <a:r>
              <a:rPr lang="en-US" sz="2800" b="1" dirty="0" smtClean="0">
                <a:latin typeface="+mj-lt"/>
              </a:rPr>
              <a:t>displacement </a:t>
            </a:r>
            <a:r>
              <a:rPr lang="en-US" sz="2800" b="1" dirty="0">
                <a:latin typeface="+mj-lt"/>
              </a:rPr>
              <a:t>of billions </a:t>
            </a:r>
            <a:r>
              <a:rPr lang="en-US" sz="2800" b="1" dirty="0" smtClean="0">
                <a:latin typeface="+mj-lt"/>
              </a:rPr>
              <a:t/>
            </a:r>
            <a:br>
              <a:rPr lang="en-US" sz="2800" b="1" dirty="0" smtClean="0">
                <a:latin typeface="+mj-lt"/>
              </a:rPr>
            </a:br>
            <a:r>
              <a:rPr lang="en-US" sz="2800" b="1" dirty="0" smtClean="0">
                <a:latin typeface="+mj-lt"/>
              </a:rPr>
              <a:t>of </a:t>
            </a:r>
            <a:r>
              <a:rPr lang="en-US" sz="2800" b="1" dirty="0">
                <a:latin typeface="+mj-lt"/>
              </a:rPr>
              <a:t>people and </a:t>
            </a:r>
            <a:r>
              <a:rPr lang="en-US" sz="2800" b="1" dirty="0"/>
              <a:t>trillions </a:t>
            </a:r>
            <a:r>
              <a:rPr lang="en-US" sz="2800" b="1" dirty="0" smtClean="0"/>
              <a:t/>
            </a:r>
            <a:br>
              <a:rPr lang="en-US" sz="2800" b="1" dirty="0" smtClean="0"/>
            </a:br>
            <a:r>
              <a:rPr lang="en-US" sz="2800" b="1" dirty="0" smtClean="0"/>
              <a:t>of dollars in </a:t>
            </a:r>
            <a:r>
              <a:rPr lang="en-US" sz="2800" b="1" dirty="0" smtClean="0">
                <a:latin typeface="+mj-lt"/>
              </a:rPr>
              <a:t>property </a:t>
            </a:r>
            <a:br>
              <a:rPr lang="en-US" sz="2800" b="1" dirty="0" smtClean="0">
                <a:latin typeface="+mj-lt"/>
              </a:rPr>
            </a:br>
            <a:r>
              <a:rPr lang="en-US" sz="2800" b="1" dirty="0" smtClean="0">
                <a:latin typeface="+mj-lt"/>
              </a:rPr>
              <a:t>losses</a:t>
            </a:r>
            <a:endParaRPr lang="en-US" sz="2600" b="1" dirty="0" smtClean="0"/>
          </a:p>
        </p:txBody>
      </p:sp>
      <p:pic>
        <p:nvPicPr>
          <p:cNvPr id="53252" name="Picture 8" descr="coastal_flooding_florida"/>
          <p:cNvPicPr>
            <a:picLocks noGrp="1" noChangeAspect="1" noChangeArrowheads="1"/>
          </p:cNvPicPr>
          <p:nvPr>
            <p:ph sz="half" idx="2"/>
          </p:nvPr>
        </p:nvPicPr>
        <p:blipFill>
          <a:blip r:embed="rId3" cstate="print"/>
          <a:srcRect/>
          <a:stretch>
            <a:fillRect/>
          </a:stretch>
        </p:blipFill>
        <p:spPr>
          <a:xfrm>
            <a:off x="4272899" y="1124264"/>
            <a:ext cx="4795614" cy="4463542"/>
          </a:xfrm>
        </p:spPr>
      </p:pic>
      <p:sp>
        <p:nvSpPr>
          <p:cNvPr id="53253" name="TextBox 4"/>
          <p:cNvSpPr txBox="1">
            <a:spLocks noChangeArrowheads="1"/>
          </p:cNvSpPr>
          <p:nvPr/>
        </p:nvSpPr>
        <p:spPr bwMode="auto">
          <a:xfrm>
            <a:off x="5833178" y="5674219"/>
            <a:ext cx="3158421" cy="984885"/>
          </a:xfrm>
          <a:prstGeom prst="rect">
            <a:avLst/>
          </a:prstGeom>
          <a:noFill/>
          <a:ln w="9525">
            <a:noFill/>
            <a:miter lim="800000"/>
            <a:headEnd/>
            <a:tailEnd/>
          </a:ln>
        </p:spPr>
        <p:txBody>
          <a:bodyPr wrap="square">
            <a:spAutoFit/>
          </a:bodyPr>
          <a:lstStyle/>
          <a:p>
            <a:r>
              <a:rPr lang="en-US" sz="1600" b="0" dirty="0" smtClean="0">
                <a:solidFill>
                  <a:srgbClr val="393939"/>
                </a:solidFill>
              </a:rPr>
              <a:t>Sources: </a:t>
            </a:r>
            <a:r>
              <a:rPr lang="en-US" sz="1400" b="0" i="1" dirty="0" smtClean="0">
                <a:solidFill>
                  <a:srgbClr val="393939"/>
                </a:solidFill>
              </a:rPr>
              <a:t>http</a:t>
            </a:r>
            <a:r>
              <a:rPr lang="en-US" sz="1400" b="0" i="1" dirty="0">
                <a:solidFill>
                  <a:srgbClr val="393939"/>
                </a:solidFill>
              </a:rPr>
              <a:t>://hdgc.epp.cmu.edu/teachersguide/teachersguide.htm</a:t>
            </a:r>
          </a:p>
          <a:p>
            <a:r>
              <a:rPr lang="en-US" sz="1400" b="0" i="1" dirty="0">
                <a:solidFill>
                  <a:srgbClr val="393939"/>
                </a:solidFill>
              </a:rPr>
              <a:t>http://www.ipcc.ch/index.html</a:t>
            </a:r>
          </a:p>
        </p:txBody>
      </p:sp>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67000" y="274638"/>
            <a:ext cx="6019800" cy="715962"/>
          </a:xfrm>
        </p:spPr>
        <p:txBody>
          <a:bodyPr>
            <a:normAutofit/>
            <a:scene3d>
              <a:camera prst="orthographicFront"/>
              <a:lightRig rig="balanced" dir="t">
                <a:rot lat="0" lon="0" rev="2100000"/>
              </a:lightRig>
            </a:scene3d>
            <a:sp3d extrusionH="57150" prstMaterial="metal">
              <a:bevelT w="38100" h="25400"/>
              <a:contourClr>
                <a:schemeClr val="bg2"/>
              </a:contourClr>
            </a:sp3d>
          </a:bodyPr>
          <a:lstStyle/>
          <a:p>
            <a:r>
              <a:rPr lang="en-US" sz="3600" dirty="0" smtClean="0">
                <a:ln w="50800"/>
                <a:solidFill>
                  <a:schemeClr val="bg1">
                    <a:shade val="50000"/>
                  </a:schemeClr>
                </a:solidFill>
                <a:effectLst/>
              </a:rPr>
              <a:t>SOS110 Sustainable World</a:t>
            </a:r>
            <a:endParaRPr lang="en-US" sz="3600" dirty="0">
              <a:ln w="50800"/>
              <a:solidFill>
                <a:schemeClr val="bg1">
                  <a:shade val="50000"/>
                </a:schemeClr>
              </a:solidFill>
              <a:effectLst/>
            </a:endParaRPr>
          </a:p>
        </p:txBody>
      </p:sp>
      <p:pic>
        <p:nvPicPr>
          <p:cNvPr id="5" name="Content Placeholder 4"/>
          <p:cNvPicPr>
            <a:picLocks noGrp="1" noChangeAspect="1"/>
          </p:cNvPicPr>
          <p:nvPr>
            <p:ph sz="half" idx="1"/>
          </p:nvPr>
        </p:nvPicPr>
        <p:blipFill>
          <a:blip r:embed="rId2" cstate="print">
            <a:extLst>
              <a:ext uri="{28A0092B-C50C-407E-A947-70E740481C1C}">
                <a14:useLocalDpi xmlns:a14="http://schemas.microsoft.com/office/drawing/2010/main" xmlns="" val="0"/>
              </a:ext>
            </a:extLst>
          </a:blip>
          <a:stretch>
            <a:fillRect/>
          </a:stretch>
        </p:blipFill>
        <p:spPr>
          <a:xfrm>
            <a:off x="3124200" y="1013460"/>
            <a:ext cx="5832233" cy="4800600"/>
          </a:xfrm>
          <a:prstGeom prst="rect">
            <a:avLst/>
          </a:prstGeom>
          <a:ln>
            <a:noFill/>
          </a:ln>
          <a:effectLst>
            <a:outerShdw blurRad="292100" dist="139700" dir="2700000" algn="tl" rotWithShape="0">
              <a:srgbClr val="333333">
                <a:alpha val="65000"/>
              </a:srgbClr>
            </a:outerShdw>
          </a:effectLst>
        </p:spPr>
      </p:pic>
      <p:sp>
        <p:nvSpPr>
          <p:cNvPr id="4" name="Content Placeholder 3"/>
          <p:cNvSpPr>
            <a:spLocks noGrp="1"/>
          </p:cNvSpPr>
          <p:nvPr>
            <p:ph sz="half" idx="2"/>
          </p:nvPr>
        </p:nvSpPr>
        <p:spPr>
          <a:xfrm>
            <a:off x="320040" y="476250"/>
            <a:ext cx="2286000" cy="1676400"/>
          </a:xfrm>
        </p:spPr>
        <p:style>
          <a:lnRef idx="0">
            <a:schemeClr val="accent6"/>
          </a:lnRef>
          <a:fillRef idx="1002">
            <a:schemeClr val="lt2"/>
          </a:fillRef>
          <a:effectRef idx="3">
            <a:schemeClr val="accent6"/>
          </a:effectRef>
          <a:fontRef idx="minor">
            <a:schemeClr val="lt1"/>
          </a:fontRef>
        </p:style>
        <p:txBody>
          <a:bodyPr/>
          <a:lstStyle/>
          <a:p>
            <a:pPr marL="0" indent="0" algn="ctr">
              <a:buNone/>
            </a:pPr>
            <a:r>
              <a:rPr lang="en-US" sz="2000" dirty="0" smtClean="0">
                <a:solidFill>
                  <a:schemeClr val="bg1"/>
                </a:solidFill>
              </a:rPr>
              <a:t>The U.S. exports electronic waste (e-waste) to Kenya, India, </a:t>
            </a:r>
            <a:br>
              <a:rPr lang="en-US" sz="2000" dirty="0" smtClean="0">
                <a:solidFill>
                  <a:schemeClr val="bg1"/>
                </a:solidFill>
              </a:rPr>
            </a:br>
            <a:r>
              <a:rPr lang="en-US" sz="2000" dirty="0" smtClean="0">
                <a:solidFill>
                  <a:schemeClr val="bg1"/>
                </a:solidFill>
              </a:rPr>
              <a:t>and China</a:t>
            </a:r>
          </a:p>
        </p:txBody>
      </p:sp>
      <p:sp>
        <p:nvSpPr>
          <p:cNvPr id="7" name="Content Placeholder 3"/>
          <p:cNvSpPr txBox="1">
            <a:spLocks/>
          </p:cNvSpPr>
          <p:nvPr/>
        </p:nvSpPr>
        <p:spPr>
          <a:xfrm>
            <a:off x="304800" y="4812030"/>
            <a:ext cx="2362200" cy="1508760"/>
          </a:xfrm>
          <a:prstGeom prst="rect">
            <a:avLst/>
          </a:prstGeom>
        </p:spPr>
        <p:style>
          <a:lnRef idx="0">
            <a:schemeClr val="accent1"/>
          </a:lnRef>
          <a:fillRef idx="1002">
            <a:schemeClr val="lt2"/>
          </a:fillRef>
          <a:effectRef idx="3">
            <a:schemeClr val="accent1"/>
          </a:effectRef>
          <a:fontRef idx="minor">
            <a:schemeClr val="lt1"/>
          </a:fontRef>
        </p:style>
        <p:txBody>
          <a:bodyPr/>
          <a:lstStyle>
            <a:lvl1pPr marL="342900" indent="-342900" algn="l" defTabSz="457200" rtl="0" fontAlgn="base">
              <a:spcBef>
                <a:spcPct val="20000"/>
              </a:spcBef>
              <a:spcAft>
                <a:spcPct val="0"/>
              </a:spcAft>
              <a:buFont typeface="Arial" pitchFamily="-72" charset="0"/>
              <a:buChar char="•"/>
              <a:defRPr sz="2800" kern="1200">
                <a:solidFill>
                  <a:schemeClr val="lt1"/>
                </a:solidFill>
                <a:latin typeface="+mn-lt"/>
                <a:ea typeface="+mn-ea"/>
                <a:cs typeface="+mn-cs"/>
              </a:defRPr>
            </a:lvl1pPr>
            <a:lvl2pPr marL="742950" indent="-285750" algn="l" defTabSz="457200" rtl="0" fontAlgn="base">
              <a:spcBef>
                <a:spcPct val="20000"/>
              </a:spcBef>
              <a:spcAft>
                <a:spcPct val="0"/>
              </a:spcAft>
              <a:buFont typeface="Arial" pitchFamily="-72" charset="0"/>
              <a:buChar char="–"/>
              <a:defRPr sz="2400" kern="1200">
                <a:solidFill>
                  <a:schemeClr val="lt1"/>
                </a:solidFill>
                <a:latin typeface="+mn-lt"/>
                <a:ea typeface="+mn-ea"/>
                <a:cs typeface="+mn-cs"/>
              </a:defRPr>
            </a:lvl2pPr>
            <a:lvl3pPr marL="1143000" indent="-228600" algn="l" defTabSz="457200" rtl="0" fontAlgn="base">
              <a:spcBef>
                <a:spcPct val="20000"/>
              </a:spcBef>
              <a:spcAft>
                <a:spcPct val="0"/>
              </a:spcAft>
              <a:buFont typeface="Arial" pitchFamily="-72" charset="0"/>
              <a:buChar char="•"/>
              <a:defRPr sz="2000" kern="1200">
                <a:solidFill>
                  <a:schemeClr val="lt1"/>
                </a:solidFill>
                <a:latin typeface="+mn-lt"/>
                <a:ea typeface="+mn-ea"/>
                <a:cs typeface="+mn-cs"/>
              </a:defRPr>
            </a:lvl3pPr>
            <a:lvl4pPr marL="1600200" indent="-228600" algn="l" defTabSz="457200" rtl="0" fontAlgn="base">
              <a:spcBef>
                <a:spcPct val="20000"/>
              </a:spcBef>
              <a:spcAft>
                <a:spcPct val="0"/>
              </a:spcAft>
              <a:buFont typeface="Arial" pitchFamily="-72" charset="0"/>
              <a:buChar char="–"/>
              <a:defRPr sz="1800" kern="1200">
                <a:solidFill>
                  <a:schemeClr val="lt1"/>
                </a:solidFill>
                <a:latin typeface="+mn-lt"/>
                <a:ea typeface="+mn-ea"/>
                <a:cs typeface="+mn-cs"/>
              </a:defRPr>
            </a:lvl4pPr>
            <a:lvl5pPr marL="2057400" indent="-228600" algn="l" defTabSz="457200" rtl="0" fontAlgn="base">
              <a:spcBef>
                <a:spcPct val="20000"/>
              </a:spcBef>
              <a:spcAft>
                <a:spcPct val="0"/>
              </a:spcAft>
              <a:buFont typeface="Arial" pitchFamily="-72" charset="0"/>
              <a:buChar char="»"/>
              <a:defRPr sz="1800" kern="1200">
                <a:solidFill>
                  <a:schemeClr val="lt1"/>
                </a:solidFill>
                <a:latin typeface="+mn-lt"/>
                <a:ea typeface="+mn-ea"/>
                <a:cs typeface="+mn-cs"/>
              </a:defRPr>
            </a:lvl5pPr>
            <a:lvl6pPr marL="2514600" indent="-228600" algn="l" defTabSz="457200" rtl="0" eaLnBrk="1" latinLnBrk="0" hangingPunct="1">
              <a:spcBef>
                <a:spcPct val="20000"/>
              </a:spcBef>
              <a:buFont typeface="Arial"/>
              <a:buChar char="•"/>
              <a:defRPr sz="1800" kern="1200">
                <a:solidFill>
                  <a:schemeClr val="lt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lt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lt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lt1"/>
                </a:solidFill>
                <a:latin typeface="+mn-lt"/>
                <a:ea typeface="+mn-ea"/>
                <a:cs typeface="+mn-cs"/>
              </a:defRPr>
            </a:lvl9pPr>
          </a:lstStyle>
          <a:p>
            <a:r>
              <a:rPr lang="en-US" sz="2000" dirty="0" smtClean="0">
                <a:solidFill>
                  <a:schemeClr val="bg1"/>
                </a:solidFill>
              </a:rPr>
              <a:t>Consumerism</a:t>
            </a:r>
          </a:p>
          <a:p>
            <a:r>
              <a:rPr lang="en-US" sz="2000" dirty="0" smtClean="0">
                <a:solidFill>
                  <a:schemeClr val="bg1"/>
                </a:solidFill>
              </a:rPr>
              <a:t>Product Design</a:t>
            </a:r>
          </a:p>
          <a:p>
            <a:r>
              <a:rPr lang="en-US" sz="2000" dirty="0" smtClean="0">
                <a:solidFill>
                  <a:schemeClr val="bg1"/>
                </a:solidFill>
              </a:rPr>
              <a:t>Responsibility / Policy</a:t>
            </a:r>
            <a:endParaRPr lang="en-US" sz="2000" dirty="0">
              <a:solidFill>
                <a:schemeClr val="bg1"/>
              </a:solidFill>
            </a:endParaRPr>
          </a:p>
        </p:txBody>
      </p:sp>
      <p:sp>
        <p:nvSpPr>
          <p:cNvPr id="3" name="TextBox 2"/>
          <p:cNvSpPr txBox="1"/>
          <p:nvPr/>
        </p:nvSpPr>
        <p:spPr>
          <a:xfrm>
            <a:off x="838200" y="2373630"/>
            <a:ext cx="2057400" cy="2246769"/>
          </a:xfrm>
          <a:prstGeom prst="rect">
            <a:avLst/>
          </a:prstGeom>
        </p:spPr>
        <p:style>
          <a:lnRef idx="0">
            <a:schemeClr val="accent3"/>
          </a:lnRef>
          <a:fillRef idx="1002">
            <a:schemeClr val="lt2"/>
          </a:fillRef>
          <a:effectRef idx="3">
            <a:schemeClr val="accent3"/>
          </a:effectRef>
          <a:fontRef idx="minor">
            <a:schemeClr val="lt1"/>
          </a:fontRef>
        </p:style>
        <p:txBody>
          <a:bodyPr wrap="square" rtlCol="0">
            <a:spAutoFit/>
          </a:bodyPr>
          <a:lstStyle/>
          <a:p>
            <a:pPr algn="ctr"/>
            <a:r>
              <a:rPr lang="en-US" sz="2000" dirty="0">
                <a:solidFill>
                  <a:schemeClr val="bg1"/>
                </a:solidFill>
              </a:rPr>
              <a:t>Residents of </a:t>
            </a:r>
            <a:r>
              <a:rPr lang="en-US" sz="2000" dirty="0" err="1">
                <a:solidFill>
                  <a:schemeClr val="bg1"/>
                </a:solidFill>
              </a:rPr>
              <a:t>Guiyu</a:t>
            </a:r>
            <a:r>
              <a:rPr lang="en-US" sz="2000" dirty="0" smtClean="0">
                <a:solidFill>
                  <a:schemeClr val="bg1"/>
                </a:solidFill>
              </a:rPr>
              <a:t>, China, </a:t>
            </a:r>
          </a:p>
          <a:p>
            <a:pPr algn="ctr"/>
            <a:r>
              <a:rPr lang="en-US" sz="2000" dirty="0" smtClean="0">
                <a:solidFill>
                  <a:schemeClr val="bg1"/>
                </a:solidFill>
              </a:rPr>
              <a:t>one </a:t>
            </a:r>
            <a:r>
              <a:rPr lang="en-US" sz="2000" dirty="0">
                <a:solidFill>
                  <a:schemeClr val="bg1"/>
                </a:solidFill>
              </a:rPr>
              <a:t>of the </a:t>
            </a:r>
            <a:endParaRPr lang="en-US" sz="2000" dirty="0" smtClean="0">
              <a:solidFill>
                <a:schemeClr val="bg1"/>
              </a:solidFill>
            </a:endParaRPr>
          </a:p>
          <a:p>
            <a:pPr algn="ctr"/>
            <a:r>
              <a:rPr lang="en-US" sz="2000" dirty="0" smtClean="0">
                <a:solidFill>
                  <a:schemeClr val="bg1"/>
                </a:solidFill>
              </a:rPr>
              <a:t>world's </a:t>
            </a:r>
            <a:r>
              <a:rPr lang="en-US" sz="2000" dirty="0">
                <a:solidFill>
                  <a:schemeClr val="bg1"/>
                </a:solidFill>
              </a:rPr>
              <a:t>largest </a:t>
            </a:r>
            <a:endParaRPr lang="en-US" sz="2000" dirty="0" smtClean="0">
              <a:solidFill>
                <a:schemeClr val="bg1"/>
              </a:solidFill>
            </a:endParaRPr>
          </a:p>
          <a:p>
            <a:pPr algn="ctr"/>
            <a:r>
              <a:rPr lang="en-US" sz="2000" dirty="0" smtClean="0">
                <a:solidFill>
                  <a:schemeClr val="bg1"/>
                </a:solidFill>
              </a:rPr>
              <a:t>e-waste </a:t>
            </a:r>
            <a:r>
              <a:rPr lang="en-US" sz="2000" dirty="0">
                <a:solidFill>
                  <a:schemeClr val="bg1"/>
                </a:solidFill>
              </a:rPr>
              <a:t>sites, </a:t>
            </a:r>
            <a:endParaRPr lang="en-US" sz="2000" dirty="0" smtClean="0">
              <a:solidFill>
                <a:schemeClr val="bg1"/>
              </a:solidFill>
            </a:endParaRPr>
          </a:p>
          <a:p>
            <a:pPr algn="ctr"/>
            <a:r>
              <a:rPr lang="en-US" sz="2000" dirty="0" smtClean="0">
                <a:solidFill>
                  <a:schemeClr val="bg1"/>
                </a:solidFill>
              </a:rPr>
              <a:t>have </a:t>
            </a:r>
            <a:r>
              <a:rPr lang="en-US" sz="2000" dirty="0">
                <a:solidFill>
                  <a:schemeClr val="bg1"/>
                </a:solidFill>
              </a:rPr>
              <a:t>a 68% </a:t>
            </a:r>
            <a:endParaRPr lang="en-US" sz="2000" dirty="0" smtClean="0">
              <a:solidFill>
                <a:schemeClr val="bg1"/>
              </a:solidFill>
            </a:endParaRPr>
          </a:p>
          <a:p>
            <a:pPr algn="ctr"/>
            <a:r>
              <a:rPr lang="en-US" sz="2000" dirty="0" smtClean="0">
                <a:solidFill>
                  <a:schemeClr val="bg1"/>
                </a:solidFill>
              </a:rPr>
              <a:t>cancer </a:t>
            </a:r>
            <a:r>
              <a:rPr lang="en-US" sz="2000" dirty="0">
                <a:solidFill>
                  <a:schemeClr val="bg1"/>
                </a:solidFill>
              </a:rPr>
              <a:t>rate</a:t>
            </a:r>
          </a:p>
        </p:txBody>
      </p:sp>
    </p:spTree>
    <p:extLst>
      <p:ext uri="{BB962C8B-B14F-4D97-AF65-F5344CB8AC3E}">
        <p14:creationId xmlns:p14="http://schemas.microsoft.com/office/powerpoint/2010/main" xmlns="" val="2830832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animBg="1"/>
    </p:bld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Story">
  <a:themeElements>
    <a:clrScheme name="Custom 3">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Story">
      <a:fillStyleLst>
        <a:solidFill>
          <a:schemeClr val="phClr"/>
        </a:solidFill>
        <a:blipFill rotWithShape="1">
          <a:blip xmlns:r="http://schemas.openxmlformats.org/officeDocument/2006/relationships" r:embed="rId1">
            <a:duotone>
              <a:schemeClr val="phClr">
                <a:shade val="10000"/>
                <a:satMod val="150000"/>
                <a:lumMod val="120000"/>
              </a:schemeClr>
              <a:schemeClr val="phClr">
                <a:satMod val="350000"/>
                <a:lumMod val="150000"/>
              </a:schemeClr>
            </a:duotone>
          </a:blip>
          <a:tile tx="0" ty="0" sx="20000" sy="20000" flip="none" algn="ctr"/>
        </a:blipFill>
        <a:gradFill rotWithShape="1">
          <a:gsLst>
            <a:gs pos="0">
              <a:schemeClr val="phClr">
                <a:shade val="20000"/>
                <a:satMod val="130000"/>
              </a:schemeClr>
            </a:gs>
            <a:gs pos="50000">
              <a:schemeClr val="phClr">
                <a:shade val="90000"/>
                <a:satMod val="130000"/>
              </a:schemeClr>
            </a:gs>
            <a:gs pos="100000">
              <a:schemeClr val="phClr">
                <a:shade val="100000"/>
                <a:satMod val="200000"/>
                <a:lumMod val="120000"/>
              </a:schemeClr>
            </a:gs>
          </a:gsLst>
          <a:lin ang="16200000" scaled="0"/>
        </a:gradFill>
      </a:fillStyleLst>
      <a:lnStyleLst>
        <a:ln w="6350" cap="flat" cmpd="sng" algn="ctr">
          <a:solidFill>
            <a:schemeClr val="phClr">
              <a:shade val="95000"/>
              <a:satMod val="105000"/>
            </a:schemeClr>
          </a:solidFill>
          <a:prstDash val="solid"/>
        </a:ln>
        <a:ln w="19050" cap="flat" cmpd="sng" algn="ctr">
          <a:solidFill>
            <a:schemeClr val="phClr"/>
          </a:solidFill>
          <a:prstDash val="solid"/>
        </a:ln>
        <a:ln w="34925" cap="flat" cmpd="sng" algn="ctr">
          <a:solidFill>
            <a:schemeClr val="phClr"/>
          </a:solidFill>
          <a:prstDash val="solid"/>
        </a:ln>
      </a:lnStyleLst>
      <a:effectStyleLst>
        <a:effectStyle>
          <a:effectLst/>
        </a:effectStyle>
        <a:effectStyle>
          <a:effectLst>
            <a:outerShdw blurRad="88900" dist="50800" dir="2100000" sx="104000" sy="104000" algn="br" rotWithShape="0">
              <a:srgbClr val="000000">
                <a:alpha val="55000"/>
              </a:srgbClr>
            </a:outerShdw>
          </a:effectLst>
        </a:effectStyle>
        <a:effectStyle>
          <a:effectLst>
            <a:outerShdw blurRad="127000" dist="63500" dir="5400000" sx="103000" sy="103000" rotWithShape="0">
              <a:srgbClr val="000000">
                <a:alpha val="75000"/>
              </a:srgbClr>
            </a:outerShdw>
          </a:effectLst>
          <a:scene3d>
            <a:camera prst="perspectiveFront" fov="3000000"/>
            <a:lightRig rig="balanced" dir="t">
              <a:rot lat="0" lon="0" rev="18000000"/>
            </a:lightRig>
          </a:scene3d>
          <a:sp3d prstMaterial="plastic">
            <a:bevelT w="25400" h="50800" prst="angle"/>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blipFill rotWithShape="1">
          <a:blip xmlns:r="http://schemas.openxmlformats.org/officeDocument/2006/relationships" r:embed="rId2">
            <a:duotone>
              <a:schemeClr val="phClr">
                <a:shade val="10000"/>
                <a:satMod val="150000"/>
              </a:schemeClr>
              <a:schemeClr val="phClr">
                <a:tint val="60000"/>
                <a:satMod val="400000"/>
                <a:lumMod val="110000"/>
              </a:schemeClr>
            </a:duotone>
          </a:blip>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3875</TotalTime>
  <Words>2048</Words>
  <Application>Microsoft Office PowerPoint</Application>
  <PresentationFormat>On-screen Show (4:3)</PresentationFormat>
  <Paragraphs>465</Paragraphs>
  <Slides>57</Slides>
  <Notes>7</Notes>
  <HiddenSlides>0</HiddenSlides>
  <MMClips>0</MMClips>
  <ScaleCrop>false</ScaleCrop>
  <HeadingPairs>
    <vt:vector size="4" baseType="variant">
      <vt:variant>
        <vt:lpstr>Theme</vt:lpstr>
      </vt:variant>
      <vt:variant>
        <vt:i4>1</vt:i4>
      </vt:variant>
      <vt:variant>
        <vt:lpstr>Slide Titles</vt:lpstr>
      </vt:variant>
      <vt:variant>
        <vt:i4>57</vt:i4>
      </vt:variant>
    </vt:vector>
  </HeadingPairs>
  <TitlesOfParts>
    <vt:vector size="58" baseType="lpstr">
      <vt:lpstr>Story</vt:lpstr>
      <vt:lpstr>Slide 1</vt:lpstr>
      <vt:lpstr>First-Ever School of Sustainability in the U.S.A.</vt:lpstr>
      <vt:lpstr>Slide 3</vt:lpstr>
      <vt:lpstr>SOS students are  making a positive impact</vt:lpstr>
      <vt:lpstr>how do we:</vt:lpstr>
      <vt:lpstr>Slide 6</vt:lpstr>
      <vt:lpstr>Slide 7</vt:lpstr>
      <vt:lpstr>Slide 8</vt:lpstr>
      <vt:lpstr>SOS110 Sustainable World</vt:lpstr>
      <vt:lpstr>Electronic Waste Laws</vt:lpstr>
      <vt:lpstr>Plastic Garbage Patches</vt:lpstr>
      <vt:lpstr>Slide 12</vt:lpstr>
      <vt:lpstr>Dutch Boy Mopping Up a Sea of Plastic</vt:lpstr>
      <vt:lpstr>Slide 14</vt:lpstr>
      <vt:lpstr>SOS111 Sustainable Cities</vt:lpstr>
      <vt:lpstr>U.S. Secretary of Agriculture,  Tom Vilsack, talks to SoS 9-4-14</vt:lpstr>
      <vt:lpstr>How will we feed 9.6 billion  people, 75% living in  megacities, in 2050?</vt:lpstr>
      <vt:lpstr>Slide 18</vt:lpstr>
      <vt:lpstr>Solutions</vt:lpstr>
      <vt:lpstr>Solutions</vt:lpstr>
      <vt:lpstr>Bachelor of Arts degree * available in-person or online *</vt:lpstr>
      <vt:lpstr>Slide 22</vt:lpstr>
      <vt:lpstr>Real-World Learning</vt:lpstr>
      <vt:lpstr>International  Summer Classes</vt:lpstr>
      <vt:lpstr>International  Summer Classes</vt:lpstr>
      <vt:lpstr>International  Summer Classes</vt:lpstr>
      <vt:lpstr>International Summer Classes</vt:lpstr>
      <vt:lpstr>International Summer Classes for 2016</vt:lpstr>
      <vt:lpstr>Slide 29</vt:lpstr>
      <vt:lpstr>Alumni Employment</vt:lpstr>
      <vt:lpstr>Slide 31</vt:lpstr>
      <vt:lpstr>Slide 32</vt:lpstr>
      <vt:lpstr>Upcoming Events</vt:lpstr>
      <vt:lpstr>Slide 34</vt:lpstr>
      <vt:lpstr>Slide 35</vt:lpstr>
      <vt:lpstr>Slide 36</vt:lpstr>
      <vt:lpstr>Geography</vt:lpstr>
      <vt:lpstr>Sociology</vt:lpstr>
      <vt:lpstr>Mathematics and Statistics</vt:lpstr>
      <vt:lpstr>Ecology</vt:lpstr>
      <vt:lpstr>Chemical Engineering</vt:lpstr>
      <vt:lpstr>Psychology</vt:lpstr>
      <vt:lpstr>Biology</vt:lpstr>
      <vt:lpstr>Geosciences</vt:lpstr>
      <vt:lpstr>Engineering</vt:lpstr>
      <vt:lpstr>Our Faculty and Our Students</vt:lpstr>
      <vt:lpstr>Questions?</vt:lpstr>
      <vt:lpstr>Slide 48</vt:lpstr>
      <vt:lpstr>SOS Incoming Student Camp</vt:lpstr>
      <vt:lpstr>Residential Community</vt:lpstr>
      <vt:lpstr>Differences Between BA vs. BS</vt:lpstr>
      <vt:lpstr>Careers</vt:lpstr>
      <vt:lpstr>Slide 53</vt:lpstr>
      <vt:lpstr>Slide 54</vt:lpstr>
      <vt:lpstr>Slide 55</vt:lpstr>
      <vt:lpstr>Slide 56</vt:lpstr>
      <vt:lpstr>Slide 57</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Don Palermo</dc:creator>
  <cp:lastModifiedBy>BB</cp:lastModifiedBy>
  <cp:revision>176</cp:revision>
  <dcterms:created xsi:type="dcterms:W3CDTF">2013-06-03T20:27:21Z</dcterms:created>
  <dcterms:modified xsi:type="dcterms:W3CDTF">2015-11-17T23:48:59Z</dcterms:modified>
</cp:coreProperties>
</file>