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9"/>
  </p:notesMasterIdLst>
  <p:handoutMasterIdLst>
    <p:handoutMasterId r:id="rId40"/>
  </p:handoutMasterIdLst>
  <p:sldIdLst>
    <p:sldId id="298" r:id="rId6"/>
    <p:sldId id="332" r:id="rId7"/>
    <p:sldId id="337" r:id="rId8"/>
    <p:sldId id="338" r:id="rId9"/>
    <p:sldId id="311" r:id="rId10"/>
    <p:sldId id="282" r:id="rId11"/>
    <p:sldId id="259" r:id="rId12"/>
    <p:sldId id="326" r:id="rId13"/>
    <p:sldId id="302" r:id="rId14"/>
    <p:sldId id="334" r:id="rId15"/>
    <p:sldId id="322" r:id="rId16"/>
    <p:sldId id="339" r:id="rId17"/>
    <p:sldId id="335" r:id="rId18"/>
    <p:sldId id="328" r:id="rId19"/>
    <p:sldId id="340" r:id="rId20"/>
    <p:sldId id="341" r:id="rId21"/>
    <p:sldId id="342" r:id="rId22"/>
    <p:sldId id="343" r:id="rId23"/>
    <p:sldId id="345" r:id="rId24"/>
    <p:sldId id="344" r:id="rId25"/>
    <p:sldId id="306" r:id="rId26"/>
    <p:sldId id="314" r:id="rId27"/>
    <p:sldId id="283" r:id="rId28"/>
    <p:sldId id="316" r:id="rId29"/>
    <p:sldId id="307" r:id="rId30"/>
    <p:sldId id="329" r:id="rId31"/>
    <p:sldId id="309" r:id="rId32"/>
    <p:sldId id="331" r:id="rId33"/>
    <p:sldId id="277" r:id="rId34"/>
    <p:sldId id="336" r:id="rId35"/>
    <p:sldId id="267" r:id="rId36"/>
    <p:sldId id="270" r:id="rId37"/>
    <p:sldId id="27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91">
          <p15:clr>
            <a:srgbClr val="A4A3A4"/>
          </p15:clr>
        </p15:guide>
        <p15:guide id="2" orient="horz" pos="136">
          <p15:clr>
            <a:srgbClr val="A4A3A4"/>
          </p15:clr>
        </p15:guide>
        <p15:guide id="3" pos="408">
          <p15:clr>
            <a:srgbClr val="A4A3A4"/>
          </p15:clr>
        </p15:guide>
        <p15:guide id="4" pos="53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Murga" initials="M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7825"/>
    <a:srgbClr val="A7170B"/>
    <a:srgbClr val="B92E1B"/>
    <a:srgbClr val="A7170A"/>
    <a:srgbClr val="BC2422"/>
    <a:srgbClr val="DECAE2"/>
    <a:srgbClr val="DE9CB7"/>
    <a:srgbClr val="C8E1DF"/>
    <a:srgbClr val="BADDF8"/>
    <a:srgbClr val="DCC1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68" autoAdjust="0"/>
    <p:restoredTop sz="94566" autoAdjust="0"/>
  </p:normalViewPr>
  <p:slideViewPr>
    <p:cSldViewPr snapToObjects="1" showGuides="1">
      <p:cViewPr varScale="1">
        <p:scale>
          <a:sx n="110" d="100"/>
          <a:sy n="110" d="100"/>
        </p:scale>
        <p:origin x="3540" y="72"/>
      </p:cViewPr>
      <p:guideLst>
        <p:guide orient="horz" pos="3991"/>
        <p:guide orient="horz" pos="136"/>
        <p:guide pos="408"/>
        <p:guide pos="5307"/>
      </p:guideLst>
    </p:cSldViewPr>
  </p:slideViewPr>
  <p:outlineViewPr>
    <p:cViewPr>
      <p:scale>
        <a:sx n="33" d="100"/>
        <a:sy n="33" d="100"/>
      </p:scale>
      <p:origin x="0" y="-13332"/>
    </p:cViewPr>
  </p:outlineViewPr>
  <p:notesTextViewPr>
    <p:cViewPr>
      <p:scale>
        <a:sx n="100" d="100"/>
        <a:sy n="100" d="100"/>
      </p:scale>
      <p:origin x="0" y="0"/>
    </p:cViewPr>
  </p:notesTextViewPr>
  <p:notesViewPr>
    <p:cSldViewPr snapToGrid="0" snapToObjects="1" showGuides="1">
      <p:cViewPr varScale="1">
        <p:scale>
          <a:sx n="85" d="100"/>
          <a:sy n="85" d="100"/>
        </p:scale>
        <p:origin x="316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6/9/2017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6/9/2017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1049568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i="0" u="none" strike="noStrike" kern="1200" baseline="0" dirty="0" smtClean="0">
              <a:solidFill>
                <a:schemeClr val="tx1"/>
              </a:solidFill>
              <a:ea typeface="+mn-ea"/>
              <a:cs typeface="+mn-cs"/>
            </a:endParaRPr>
          </a:p>
        </p:txBody>
      </p:sp>
      <p:sp>
        <p:nvSpPr>
          <p:cNvPr id="4" name="Slide Number Placeholder 3"/>
          <p:cNvSpPr>
            <a:spLocks noGrp="1"/>
          </p:cNvSpPr>
          <p:nvPr>
            <p:ph type="sldNum" sz="quarter" idx="10"/>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2227386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Cartoon credit:</a:t>
            </a:r>
            <a:r>
              <a:rPr lang="en-AU" baseline="0" dirty="0" smtClean="0"/>
              <a:t> Margaret de </a:t>
            </a:r>
            <a:r>
              <a:rPr lang="en-AU" baseline="0" dirty="0" err="1" smtClean="0"/>
              <a:t>Heer</a:t>
            </a:r>
            <a:r>
              <a:rPr lang="en-AU" baseline="0" dirty="0" smtClean="0"/>
              <a:t>, http://www.margreetdeheer.com/eng/globalgoals.html </a:t>
            </a:r>
            <a:endParaRPr lang="en-AU" dirty="0" smtClean="0"/>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13</a:t>
            </a:fld>
            <a:endParaRPr lang="en-US"/>
          </a:p>
        </p:txBody>
      </p:sp>
    </p:spTree>
    <p:extLst>
      <p:ext uri="{BB962C8B-B14F-4D97-AF65-F5344CB8AC3E}">
        <p14:creationId xmlns:p14="http://schemas.microsoft.com/office/powerpoint/2010/main" val="1211839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Cartoon credit:</a:t>
            </a:r>
            <a:r>
              <a:rPr lang="en-AU" baseline="0" dirty="0" smtClean="0"/>
              <a:t> Margaret de </a:t>
            </a:r>
            <a:r>
              <a:rPr lang="en-AU" baseline="0" dirty="0" err="1" smtClean="0"/>
              <a:t>Heer</a:t>
            </a:r>
            <a:r>
              <a:rPr lang="en-AU" baseline="0" dirty="0" smtClean="0"/>
              <a:t>, http://www.margreetdeheer.com/eng/globalgoals.html </a:t>
            </a:r>
            <a:endParaRPr lang="en-AU" dirty="0" smtClean="0"/>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14</a:t>
            </a:fld>
            <a:endParaRPr lang="en-US"/>
          </a:p>
        </p:txBody>
      </p:sp>
    </p:spTree>
    <p:extLst>
      <p:ext uri="{BB962C8B-B14F-4D97-AF65-F5344CB8AC3E}">
        <p14:creationId xmlns:p14="http://schemas.microsoft.com/office/powerpoint/2010/main" val="4018762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mtClean="0"/>
              <a:t>Source: http://www.globalgoals.org/resource-centre/the-basics/</a:t>
            </a:r>
            <a:endParaRPr lang="en-AU"/>
          </a:p>
        </p:txBody>
      </p:sp>
      <p:sp>
        <p:nvSpPr>
          <p:cNvPr id="4" name="Slide Number Placeholder 3"/>
          <p:cNvSpPr>
            <a:spLocks noGrp="1"/>
          </p:cNvSpPr>
          <p:nvPr>
            <p:ph type="sldNum" sz="quarter" idx="10"/>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1101809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 Credits: </a:t>
            </a:r>
            <a:r>
              <a:rPr lang="en-AU" sz="1200" kern="1200" dirty="0" smtClean="0">
                <a:solidFill>
                  <a:schemeClr val="tx1"/>
                </a:solidFill>
                <a:effectLst/>
                <a:latin typeface="+mn-lt"/>
                <a:ea typeface="+mn-ea"/>
                <a:cs typeface="+mn-cs"/>
              </a:rPr>
              <a:t>Goal 1 - Andrew Garrick;</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Goal 2- Mie </a:t>
            </a:r>
            <a:r>
              <a:rPr lang="en-AU" sz="1200" kern="1200" dirty="0" err="1" smtClean="0">
                <a:solidFill>
                  <a:schemeClr val="tx1"/>
                </a:solidFill>
                <a:effectLst/>
                <a:latin typeface="+mn-lt"/>
                <a:ea typeface="+mn-ea"/>
                <a:cs typeface="+mn-cs"/>
              </a:rPr>
              <a:t>Cornoedus</a:t>
            </a:r>
            <a:r>
              <a:rPr lang="en-AU" sz="1200" kern="1200" dirty="0" smtClean="0">
                <a:solidFill>
                  <a:schemeClr val="tx1"/>
                </a:solidFill>
                <a:effectLst/>
                <a:latin typeface="+mn-lt"/>
                <a:ea typeface="+mn-ea"/>
                <a:cs typeface="+mn-cs"/>
              </a:rPr>
              <a:t>; Goal 3- Richard Wainwright; Goal 4 - Richard Wainwright</a:t>
            </a: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16</a:t>
            </a:fld>
            <a:endParaRPr lang="en-US"/>
          </a:p>
        </p:txBody>
      </p:sp>
    </p:spTree>
    <p:extLst>
      <p:ext uri="{BB962C8B-B14F-4D97-AF65-F5344CB8AC3E}">
        <p14:creationId xmlns:p14="http://schemas.microsoft.com/office/powerpoint/2010/main" val="3381427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 credits: </a:t>
            </a:r>
            <a:r>
              <a:rPr lang="en-AU" sz="1200" kern="1200" dirty="0" smtClean="0">
                <a:solidFill>
                  <a:schemeClr val="tx1"/>
                </a:solidFill>
                <a:effectLst/>
                <a:latin typeface="+mn-lt"/>
                <a:ea typeface="+mn-ea"/>
                <a:cs typeface="+mn-cs"/>
              </a:rPr>
              <a:t>Goal 5 - Richard Wainwright; Goal 6 - </a:t>
            </a:r>
            <a:r>
              <a:rPr lang="en-AU" sz="1200" b="0" i="0" kern="1200" dirty="0" smtClean="0">
                <a:solidFill>
                  <a:schemeClr val="tx1"/>
                </a:solidFill>
                <a:effectLst/>
                <a:latin typeface="+mn-lt"/>
                <a:ea typeface="+mn-ea"/>
                <a:cs typeface="+mn-cs"/>
              </a:rPr>
              <a:t>Andrew Garrick and Andrew </a:t>
            </a:r>
            <a:r>
              <a:rPr lang="en-AU" sz="1200" b="0" i="0" kern="1200" dirty="0" err="1" smtClean="0">
                <a:solidFill>
                  <a:schemeClr val="tx1"/>
                </a:solidFill>
                <a:effectLst/>
                <a:latin typeface="+mn-lt"/>
                <a:ea typeface="+mn-ea"/>
                <a:cs typeface="+mn-cs"/>
              </a:rPr>
              <a:t>McClymont</a:t>
            </a:r>
            <a:r>
              <a:rPr lang="en-AU" sz="1200" kern="1200" dirty="0" smtClean="0">
                <a:solidFill>
                  <a:schemeClr val="tx1"/>
                </a:solidFill>
                <a:effectLst/>
                <a:latin typeface="+mn-lt"/>
                <a:ea typeface="+mn-ea"/>
                <a:cs typeface="+mn-cs"/>
              </a:rPr>
              <a:t>; Goal 7 - Annie </a:t>
            </a:r>
            <a:r>
              <a:rPr lang="en-AU" sz="1200" kern="1200" dirty="0" err="1" smtClean="0">
                <a:solidFill>
                  <a:schemeClr val="tx1"/>
                </a:solidFill>
                <a:effectLst/>
                <a:latin typeface="+mn-lt"/>
                <a:ea typeface="+mn-ea"/>
                <a:cs typeface="+mn-cs"/>
              </a:rPr>
              <a:t>Bungerouth</a:t>
            </a:r>
            <a:r>
              <a:rPr lang="en-AU" sz="1200" kern="1200" dirty="0" smtClean="0">
                <a:solidFill>
                  <a:schemeClr val="tx1"/>
                </a:solidFill>
                <a:effectLst/>
                <a:latin typeface="+mn-lt"/>
                <a:ea typeface="+mn-ea"/>
                <a:cs typeface="+mn-cs"/>
              </a:rPr>
              <a:t>/ACT-Caritas; Goal 8 - Danielle </a:t>
            </a:r>
            <a:r>
              <a:rPr lang="en-AU" sz="1200" kern="1200" dirty="0" err="1" smtClean="0">
                <a:solidFill>
                  <a:schemeClr val="tx1"/>
                </a:solidFill>
                <a:effectLst/>
                <a:latin typeface="+mn-lt"/>
                <a:ea typeface="+mn-ea"/>
                <a:cs typeface="+mn-cs"/>
              </a:rPr>
              <a:t>Lyonne</a:t>
            </a: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17</a:t>
            </a:fld>
            <a:endParaRPr lang="en-US"/>
          </a:p>
        </p:txBody>
      </p:sp>
    </p:spTree>
    <p:extLst>
      <p:ext uri="{BB962C8B-B14F-4D97-AF65-F5344CB8AC3E}">
        <p14:creationId xmlns:p14="http://schemas.microsoft.com/office/powerpoint/2010/main" val="2458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 credits: </a:t>
            </a:r>
            <a:r>
              <a:rPr lang="en-AU" sz="1200" kern="1200" dirty="0" smtClean="0">
                <a:solidFill>
                  <a:schemeClr val="tx1"/>
                </a:solidFill>
                <a:effectLst/>
                <a:latin typeface="+mn-lt"/>
                <a:ea typeface="+mn-ea"/>
                <a:cs typeface="+mn-cs"/>
              </a:rPr>
              <a:t>Goal 9 - Erin Johnson; Goal 10 - Erin Johnson; Goal 11 - Raphael Meting; Goal 12 - Mie </a:t>
            </a:r>
            <a:r>
              <a:rPr lang="en-AU" sz="1200" kern="1200" dirty="0" err="1" smtClean="0">
                <a:solidFill>
                  <a:schemeClr val="tx1"/>
                </a:solidFill>
                <a:effectLst/>
                <a:latin typeface="+mn-lt"/>
                <a:ea typeface="+mn-ea"/>
                <a:cs typeface="+mn-cs"/>
              </a:rPr>
              <a:t>Cornoedus</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18</a:t>
            </a:fld>
            <a:endParaRPr lang="en-US"/>
          </a:p>
        </p:txBody>
      </p:sp>
    </p:spTree>
    <p:extLst>
      <p:ext uri="{BB962C8B-B14F-4D97-AF65-F5344CB8AC3E}">
        <p14:creationId xmlns:p14="http://schemas.microsoft.com/office/powerpoint/2010/main" val="2536324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 credits: </a:t>
            </a:r>
            <a:r>
              <a:rPr lang="en-AU" sz="1200" kern="1200" dirty="0" smtClean="0">
                <a:solidFill>
                  <a:schemeClr val="tx1"/>
                </a:solidFill>
                <a:effectLst/>
                <a:latin typeface="+mn-lt"/>
                <a:ea typeface="+mn-ea"/>
                <a:cs typeface="+mn-cs"/>
              </a:rPr>
              <a:t>Goal 13 – Caritas Australia; Goal 14 - Stephen </a:t>
            </a:r>
            <a:r>
              <a:rPr lang="en-AU" sz="1200" kern="1200" dirty="0" err="1" smtClean="0">
                <a:solidFill>
                  <a:schemeClr val="tx1"/>
                </a:solidFill>
                <a:effectLst/>
                <a:latin typeface="+mn-lt"/>
                <a:ea typeface="+mn-ea"/>
                <a:cs typeface="+mn-cs"/>
              </a:rPr>
              <a:t>Kadlec</a:t>
            </a:r>
            <a:r>
              <a:rPr lang="en-AU" sz="1200" kern="1200" dirty="0" smtClean="0">
                <a:solidFill>
                  <a:schemeClr val="tx1"/>
                </a:solidFill>
                <a:effectLst/>
                <a:latin typeface="+mn-lt"/>
                <a:ea typeface="+mn-ea"/>
                <a:cs typeface="+mn-cs"/>
              </a:rPr>
              <a:t>; Goal 15- Marden Dean; Goal 16- </a:t>
            </a:r>
            <a:r>
              <a:rPr lang="en-AU" sz="1200" kern="1200" dirty="0" err="1" smtClean="0">
                <a:solidFill>
                  <a:schemeClr val="tx1"/>
                </a:solidFill>
                <a:effectLst/>
                <a:latin typeface="+mn-lt"/>
                <a:ea typeface="+mn-ea"/>
                <a:cs typeface="+mn-cs"/>
              </a:rPr>
              <a:t>Virginie</a:t>
            </a:r>
            <a:r>
              <a:rPr lang="en-AU" sz="1200" kern="1200" dirty="0" smtClean="0">
                <a:solidFill>
                  <a:schemeClr val="tx1"/>
                </a:solidFill>
                <a:effectLst/>
                <a:latin typeface="+mn-lt"/>
                <a:ea typeface="+mn-ea"/>
                <a:cs typeface="+mn-cs"/>
              </a:rPr>
              <a:t> Nguyen Hoang/Secours</a:t>
            </a:r>
            <a:r>
              <a:rPr lang="en-AU" sz="1200" kern="1200" baseline="0" dirty="0" smtClean="0">
                <a:solidFill>
                  <a:schemeClr val="tx1"/>
                </a:solidFill>
                <a:effectLst/>
                <a:latin typeface="+mn-lt"/>
                <a:ea typeface="+mn-ea"/>
                <a:cs typeface="+mn-cs"/>
              </a:rPr>
              <a:t> </a:t>
            </a:r>
            <a:r>
              <a:rPr lang="en-AU" sz="1200" kern="1200" baseline="0" dirty="0" err="1" smtClean="0">
                <a:solidFill>
                  <a:schemeClr val="tx1"/>
                </a:solidFill>
                <a:effectLst/>
                <a:latin typeface="+mn-lt"/>
                <a:ea typeface="+mn-ea"/>
                <a:cs typeface="+mn-cs"/>
              </a:rPr>
              <a:t>Catholique</a:t>
            </a: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19</a:t>
            </a:fld>
            <a:endParaRPr lang="en-US"/>
          </a:p>
        </p:txBody>
      </p:sp>
    </p:spTree>
    <p:extLst>
      <p:ext uri="{BB962C8B-B14F-4D97-AF65-F5344CB8AC3E}">
        <p14:creationId xmlns:p14="http://schemas.microsoft.com/office/powerpoint/2010/main" val="669836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 credit: Goal 17 – Caritas Australia </a:t>
            </a: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20</a:t>
            </a:fld>
            <a:endParaRPr lang="en-US"/>
          </a:p>
        </p:txBody>
      </p:sp>
    </p:spTree>
    <p:extLst>
      <p:ext uri="{BB962C8B-B14F-4D97-AF65-F5344CB8AC3E}">
        <p14:creationId xmlns:p14="http://schemas.microsoft.com/office/powerpoint/2010/main" val="2280370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21</a:t>
            </a:fld>
            <a:endParaRPr lang="en-US"/>
          </a:p>
        </p:txBody>
      </p:sp>
    </p:spTree>
    <p:extLst>
      <p:ext uri="{BB962C8B-B14F-4D97-AF65-F5344CB8AC3E}">
        <p14:creationId xmlns:p14="http://schemas.microsoft.com/office/powerpoint/2010/main" val="241793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Find more information about the Sustainable Development goals at http://</a:t>
            </a:r>
            <a:r>
              <a:rPr lang="en-US" sz="1200" kern="1200" dirty="0" err="1" smtClean="0">
                <a:solidFill>
                  <a:schemeClr val="tx1"/>
                </a:solidFill>
                <a:effectLst/>
                <a:latin typeface="+mn-lt"/>
                <a:ea typeface="+mn-ea"/>
                <a:cs typeface="+mn-cs"/>
              </a:rPr>
              <a:t>www.caritas.org.au</a:t>
            </a:r>
            <a:r>
              <a:rPr lang="en-US" sz="1200" kern="1200" dirty="0" smtClean="0">
                <a:solidFill>
                  <a:schemeClr val="tx1"/>
                </a:solidFill>
                <a:effectLst/>
                <a:latin typeface="+mn-lt"/>
                <a:ea typeface="+mn-ea"/>
                <a:cs typeface="+mn-cs"/>
              </a:rPr>
              <a:t>/learn/</a:t>
            </a:r>
            <a:r>
              <a:rPr lang="en-US" sz="1200" kern="1200" dirty="0" err="1" smtClean="0">
                <a:solidFill>
                  <a:schemeClr val="tx1"/>
                </a:solidFill>
                <a:effectLst/>
                <a:latin typeface="+mn-lt"/>
                <a:ea typeface="+mn-ea"/>
                <a:cs typeface="+mn-cs"/>
              </a:rPr>
              <a:t>sdg</a:t>
            </a:r>
            <a:r>
              <a:rPr lang="en-US" sz="1200" kern="1200" dirty="0" smtClean="0">
                <a:solidFill>
                  <a:schemeClr val="tx1"/>
                </a:solidFill>
                <a:effectLst/>
                <a:latin typeface="+mn-lt"/>
                <a:ea typeface="+mn-ea"/>
                <a:cs typeface="+mn-cs"/>
              </a:rPr>
              <a:t>  and the ‘</a:t>
            </a:r>
            <a:r>
              <a:rPr lang="en-AU" sz="1200" kern="1200" dirty="0" smtClean="0">
                <a:solidFill>
                  <a:schemeClr val="tx1"/>
                </a:solidFill>
                <a:effectLst/>
                <a:latin typeface="+mn-lt"/>
                <a:ea typeface="+mn-ea"/>
                <a:cs typeface="+mn-cs"/>
              </a:rPr>
              <a:t>Caritas </a:t>
            </a:r>
            <a:r>
              <a:rPr lang="en-AU" sz="1200" kern="1200" dirty="0" err="1" smtClean="0">
                <a:solidFill>
                  <a:schemeClr val="tx1"/>
                </a:solidFill>
                <a:effectLst/>
                <a:latin typeface="+mn-lt"/>
                <a:ea typeface="+mn-ea"/>
                <a:cs typeface="+mn-cs"/>
              </a:rPr>
              <a:t>Internationalis</a:t>
            </a:r>
            <a:r>
              <a:rPr lang="en-AU" sz="1200" kern="1200" dirty="0" smtClean="0">
                <a:solidFill>
                  <a:schemeClr val="tx1"/>
                </a:solidFill>
                <a:effectLst/>
                <a:latin typeface="+mn-lt"/>
                <a:ea typeface="+mn-ea"/>
                <a:cs typeface="+mn-cs"/>
              </a:rPr>
              <a:t> and the SDGs’ report at  http://</a:t>
            </a:r>
            <a:r>
              <a:rPr lang="en-AU" sz="1200" kern="1200" dirty="0" err="1" smtClean="0">
                <a:solidFill>
                  <a:schemeClr val="tx1"/>
                </a:solidFill>
                <a:effectLst/>
                <a:latin typeface="+mn-lt"/>
                <a:ea typeface="+mn-ea"/>
                <a:cs typeface="+mn-cs"/>
              </a:rPr>
              <a:t>www.caritas.org.au</a:t>
            </a:r>
            <a:r>
              <a:rPr lang="en-AU" sz="1200" kern="1200" dirty="0" smtClean="0">
                <a:solidFill>
                  <a:schemeClr val="tx1"/>
                </a:solidFill>
                <a:effectLst/>
                <a:latin typeface="+mn-lt"/>
                <a:ea typeface="+mn-ea"/>
                <a:cs typeface="+mn-cs"/>
              </a:rPr>
              <a:t>/docs/default-source/publications-and-reports/</a:t>
            </a:r>
            <a:r>
              <a:rPr lang="en-AU" sz="1200" kern="1200" dirty="0" err="1" smtClean="0">
                <a:solidFill>
                  <a:schemeClr val="tx1"/>
                </a:solidFill>
                <a:effectLst/>
                <a:latin typeface="+mn-lt"/>
                <a:ea typeface="+mn-ea"/>
                <a:cs typeface="+mn-cs"/>
              </a:rPr>
              <a:t>ci_sustainable_development_goals_en_web.pdf?sfvrsn</a:t>
            </a:r>
            <a:r>
              <a:rPr lang="en-AU" sz="1200" kern="1200" dirty="0" smtClean="0">
                <a:solidFill>
                  <a:schemeClr val="tx1"/>
                </a:solidFill>
                <a:effectLst/>
                <a:latin typeface="+mn-lt"/>
                <a:ea typeface="+mn-ea"/>
                <a:cs typeface="+mn-cs"/>
              </a:rPr>
              <a:t>=2</a:t>
            </a:r>
          </a:p>
          <a:p>
            <a:endParaRPr lang="en-AU" dirty="0" smtClean="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350405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0689D6-08F4-9246-8340-6E1C330F9F5D}" type="slidenum">
              <a:rPr lang="en-US" smtClean="0"/>
              <a:t>22</a:t>
            </a:fld>
            <a:endParaRPr lang="en-US"/>
          </a:p>
        </p:txBody>
      </p:sp>
    </p:spTree>
    <p:extLst>
      <p:ext uri="{BB962C8B-B14F-4D97-AF65-F5344CB8AC3E}">
        <p14:creationId xmlns:p14="http://schemas.microsoft.com/office/powerpoint/2010/main" val="2417938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23</a:t>
            </a:fld>
            <a:endParaRPr lang="en-US"/>
          </a:p>
        </p:txBody>
      </p:sp>
    </p:spTree>
    <p:extLst>
      <p:ext uri="{BB962C8B-B14F-4D97-AF65-F5344CB8AC3E}">
        <p14:creationId xmlns:p14="http://schemas.microsoft.com/office/powerpoint/2010/main" val="4237846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2417938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2558687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26</a:t>
            </a:fld>
            <a:endParaRPr lang="en-US"/>
          </a:p>
        </p:txBody>
      </p:sp>
    </p:spTree>
    <p:extLst>
      <p:ext uri="{BB962C8B-B14F-4D97-AF65-F5344CB8AC3E}">
        <p14:creationId xmlns:p14="http://schemas.microsoft.com/office/powerpoint/2010/main" val="2028141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a goal</a:t>
            </a:r>
            <a:r>
              <a:rPr lang="en-US" baseline="0" dirty="0" smtClean="0"/>
              <a:t> for your class, school or community group.</a:t>
            </a:r>
          </a:p>
          <a:p>
            <a:r>
              <a:rPr lang="en-US" baseline="0" dirty="0" smtClean="0"/>
              <a:t>Make a plan for how you will work towards this goal personally, locally and globally.</a:t>
            </a:r>
            <a:endParaRPr lang="en-US" dirty="0" smtClean="0"/>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Cartoon credit:</a:t>
            </a:r>
            <a:r>
              <a:rPr lang="en-AU" baseline="0" dirty="0" smtClean="0"/>
              <a:t> Margaret de </a:t>
            </a:r>
            <a:r>
              <a:rPr lang="en-AU" baseline="0" dirty="0" err="1" smtClean="0"/>
              <a:t>Heer</a:t>
            </a:r>
            <a:r>
              <a:rPr lang="en-AU" baseline="0" dirty="0" smtClean="0"/>
              <a:t>, http://www.margreetdeheer.com/eng/globalgoals.html </a:t>
            </a:r>
            <a:endParaRPr lang="en-AU" dirty="0" smtClean="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29</a:t>
            </a:fld>
            <a:endParaRPr lang="en-US"/>
          </a:p>
        </p:txBody>
      </p:sp>
    </p:spTree>
    <p:extLst>
      <p:ext uri="{BB962C8B-B14F-4D97-AF65-F5344CB8AC3E}">
        <p14:creationId xmlns:p14="http://schemas.microsoft.com/office/powerpoint/2010/main" val="2123024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Cartoon credit:</a:t>
            </a:r>
            <a:r>
              <a:rPr lang="en-AU" baseline="0" dirty="0" smtClean="0"/>
              <a:t> Margaret de </a:t>
            </a:r>
            <a:r>
              <a:rPr lang="en-AU" baseline="0" dirty="0" err="1" smtClean="0"/>
              <a:t>Heer</a:t>
            </a:r>
            <a:r>
              <a:rPr lang="en-AU" baseline="0" dirty="0" smtClean="0"/>
              <a:t>, http://www.margreetdeheer.com/eng/globalgoals.html </a:t>
            </a: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30</a:t>
            </a:fld>
            <a:endParaRPr lang="en-US"/>
          </a:p>
        </p:txBody>
      </p:sp>
    </p:spTree>
    <p:extLst>
      <p:ext uri="{BB962C8B-B14F-4D97-AF65-F5344CB8AC3E}">
        <p14:creationId xmlns:p14="http://schemas.microsoft.com/office/powerpoint/2010/main" val="4255284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31</a:t>
            </a:fld>
            <a:endParaRPr lang="en-US"/>
          </a:p>
        </p:txBody>
      </p:sp>
    </p:spTree>
    <p:extLst>
      <p:ext uri="{BB962C8B-B14F-4D97-AF65-F5344CB8AC3E}">
        <p14:creationId xmlns:p14="http://schemas.microsoft.com/office/powerpoint/2010/main" val="4212262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t>32</a:t>
            </a:fld>
            <a:endParaRPr lang="en-US"/>
          </a:p>
        </p:txBody>
      </p:sp>
    </p:spTree>
    <p:extLst>
      <p:ext uri="{BB962C8B-B14F-4D97-AF65-F5344CB8AC3E}">
        <p14:creationId xmlns:p14="http://schemas.microsoft.com/office/powerpoint/2010/main" val="2737464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t>33</a:t>
            </a:fld>
            <a:endParaRPr lang="en-US"/>
          </a:p>
        </p:txBody>
      </p:sp>
    </p:spTree>
    <p:extLst>
      <p:ext uri="{BB962C8B-B14F-4D97-AF65-F5344CB8AC3E}">
        <p14:creationId xmlns:p14="http://schemas.microsoft.com/office/powerpoint/2010/main" val="25131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Find more information about the Sustainable Development goals at http://</a:t>
            </a:r>
            <a:r>
              <a:rPr lang="en-US" sz="1200" kern="1200" dirty="0" err="1" smtClean="0">
                <a:solidFill>
                  <a:schemeClr val="tx1"/>
                </a:solidFill>
                <a:effectLst/>
                <a:latin typeface="+mn-lt"/>
                <a:ea typeface="+mn-ea"/>
                <a:cs typeface="+mn-cs"/>
              </a:rPr>
              <a:t>www.caritas.org.au</a:t>
            </a:r>
            <a:r>
              <a:rPr lang="en-US" sz="1200" kern="1200" dirty="0" smtClean="0">
                <a:solidFill>
                  <a:schemeClr val="tx1"/>
                </a:solidFill>
                <a:effectLst/>
                <a:latin typeface="+mn-lt"/>
                <a:ea typeface="+mn-ea"/>
                <a:cs typeface="+mn-cs"/>
              </a:rPr>
              <a:t>/learn/</a:t>
            </a:r>
            <a:r>
              <a:rPr lang="en-US" sz="1200" kern="1200" dirty="0" err="1" smtClean="0">
                <a:solidFill>
                  <a:schemeClr val="tx1"/>
                </a:solidFill>
                <a:effectLst/>
                <a:latin typeface="+mn-lt"/>
                <a:ea typeface="+mn-ea"/>
                <a:cs typeface="+mn-cs"/>
              </a:rPr>
              <a:t>sdg</a:t>
            </a:r>
            <a:r>
              <a:rPr lang="en-US" sz="1200" kern="1200" dirty="0" smtClean="0">
                <a:solidFill>
                  <a:schemeClr val="tx1"/>
                </a:solidFill>
                <a:effectLst/>
                <a:latin typeface="+mn-lt"/>
                <a:ea typeface="+mn-ea"/>
                <a:cs typeface="+mn-cs"/>
              </a:rPr>
              <a:t>  and the ‘</a:t>
            </a:r>
            <a:r>
              <a:rPr lang="en-AU" sz="1200" kern="1200" dirty="0" smtClean="0">
                <a:solidFill>
                  <a:schemeClr val="tx1"/>
                </a:solidFill>
                <a:effectLst/>
                <a:latin typeface="+mn-lt"/>
                <a:ea typeface="+mn-ea"/>
                <a:cs typeface="+mn-cs"/>
              </a:rPr>
              <a:t>Caritas </a:t>
            </a:r>
            <a:r>
              <a:rPr lang="en-AU" sz="1200" kern="1200" dirty="0" err="1" smtClean="0">
                <a:solidFill>
                  <a:schemeClr val="tx1"/>
                </a:solidFill>
                <a:effectLst/>
                <a:latin typeface="+mn-lt"/>
                <a:ea typeface="+mn-ea"/>
                <a:cs typeface="+mn-cs"/>
              </a:rPr>
              <a:t>Internationalis</a:t>
            </a:r>
            <a:r>
              <a:rPr lang="en-AU" sz="1200" kern="1200" dirty="0" smtClean="0">
                <a:solidFill>
                  <a:schemeClr val="tx1"/>
                </a:solidFill>
                <a:effectLst/>
                <a:latin typeface="+mn-lt"/>
                <a:ea typeface="+mn-ea"/>
                <a:cs typeface="+mn-cs"/>
              </a:rPr>
              <a:t> and the SDGs’ report at  http://</a:t>
            </a:r>
            <a:r>
              <a:rPr lang="en-AU" sz="1200" kern="1200" dirty="0" err="1" smtClean="0">
                <a:solidFill>
                  <a:schemeClr val="tx1"/>
                </a:solidFill>
                <a:effectLst/>
                <a:latin typeface="+mn-lt"/>
                <a:ea typeface="+mn-ea"/>
                <a:cs typeface="+mn-cs"/>
              </a:rPr>
              <a:t>www.caritas.org.au</a:t>
            </a:r>
            <a:r>
              <a:rPr lang="en-AU" sz="1200" kern="1200" dirty="0" smtClean="0">
                <a:solidFill>
                  <a:schemeClr val="tx1"/>
                </a:solidFill>
                <a:effectLst/>
                <a:latin typeface="+mn-lt"/>
                <a:ea typeface="+mn-ea"/>
                <a:cs typeface="+mn-cs"/>
              </a:rPr>
              <a:t>/docs/default-source/publications-and-reports/</a:t>
            </a:r>
            <a:r>
              <a:rPr lang="en-AU" sz="1200" kern="1200" dirty="0" err="1" smtClean="0">
                <a:solidFill>
                  <a:schemeClr val="tx1"/>
                </a:solidFill>
                <a:effectLst/>
                <a:latin typeface="+mn-lt"/>
                <a:ea typeface="+mn-ea"/>
                <a:cs typeface="+mn-cs"/>
              </a:rPr>
              <a:t>ci_sustainable_development_goals_en_web.pdf?sfvrsn</a:t>
            </a:r>
            <a:r>
              <a:rPr lang="en-AU" sz="1200" kern="1200" dirty="0" smtClean="0">
                <a:solidFill>
                  <a:schemeClr val="tx1"/>
                </a:solidFill>
                <a:effectLst/>
                <a:latin typeface="+mn-lt"/>
                <a:ea typeface="+mn-ea"/>
                <a:cs typeface="+mn-cs"/>
              </a:rPr>
              <a:t>=2</a:t>
            </a:r>
          </a:p>
          <a:p>
            <a:endParaRPr lang="en-AU" dirty="0" smtClean="0"/>
          </a:p>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219243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Find more information about the Sustainable Development goals at http://</a:t>
            </a:r>
            <a:r>
              <a:rPr lang="en-US" sz="1200" kern="1200" dirty="0" err="1" smtClean="0">
                <a:solidFill>
                  <a:schemeClr val="tx1"/>
                </a:solidFill>
                <a:effectLst/>
                <a:latin typeface="+mn-lt"/>
                <a:ea typeface="+mn-ea"/>
                <a:cs typeface="+mn-cs"/>
              </a:rPr>
              <a:t>www.caritas.org.au</a:t>
            </a:r>
            <a:r>
              <a:rPr lang="en-US" sz="1200" kern="1200" dirty="0" smtClean="0">
                <a:solidFill>
                  <a:schemeClr val="tx1"/>
                </a:solidFill>
                <a:effectLst/>
                <a:latin typeface="+mn-lt"/>
                <a:ea typeface="+mn-ea"/>
                <a:cs typeface="+mn-cs"/>
              </a:rPr>
              <a:t>/learn/</a:t>
            </a:r>
            <a:r>
              <a:rPr lang="en-US" sz="1200" kern="1200" dirty="0" err="1" smtClean="0">
                <a:solidFill>
                  <a:schemeClr val="tx1"/>
                </a:solidFill>
                <a:effectLst/>
                <a:latin typeface="+mn-lt"/>
                <a:ea typeface="+mn-ea"/>
                <a:cs typeface="+mn-cs"/>
              </a:rPr>
              <a:t>sdg</a:t>
            </a:r>
            <a:r>
              <a:rPr lang="en-US" sz="1200" kern="1200" dirty="0" smtClean="0">
                <a:solidFill>
                  <a:schemeClr val="tx1"/>
                </a:solidFill>
                <a:effectLst/>
                <a:latin typeface="+mn-lt"/>
                <a:ea typeface="+mn-ea"/>
                <a:cs typeface="+mn-cs"/>
              </a:rPr>
              <a:t>  and the ‘</a:t>
            </a:r>
            <a:r>
              <a:rPr lang="en-AU" sz="1200" kern="1200" dirty="0" smtClean="0">
                <a:solidFill>
                  <a:schemeClr val="tx1"/>
                </a:solidFill>
                <a:effectLst/>
                <a:latin typeface="+mn-lt"/>
                <a:ea typeface="+mn-ea"/>
                <a:cs typeface="+mn-cs"/>
              </a:rPr>
              <a:t>Caritas </a:t>
            </a:r>
            <a:r>
              <a:rPr lang="en-AU" sz="1200" kern="1200" dirty="0" err="1" smtClean="0">
                <a:solidFill>
                  <a:schemeClr val="tx1"/>
                </a:solidFill>
                <a:effectLst/>
                <a:latin typeface="+mn-lt"/>
                <a:ea typeface="+mn-ea"/>
                <a:cs typeface="+mn-cs"/>
              </a:rPr>
              <a:t>Internationalis</a:t>
            </a:r>
            <a:r>
              <a:rPr lang="en-AU" sz="1200" kern="1200" dirty="0" smtClean="0">
                <a:solidFill>
                  <a:schemeClr val="tx1"/>
                </a:solidFill>
                <a:effectLst/>
                <a:latin typeface="+mn-lt"/>
                <a:ea typeface="+mn-ea"/>
                <a:cs typeface="+mn-cs"/>
              </a:rPr>
              <a:t> and the SDGs’ report at  http://</a:t>
            </a:r>
            <a:r>
              <a:rPr lang="en-AU" sz="1200" kern="1200" dirty="0" err="1" smtClean="0">
                <a:solidFill>
                  <a:schemeClr val="tx1"/>
                </a:solidFill>
                <a:effectLst/>
                <a:latin typeface="+mn-lt"/>
                <a:ea typeface="+mn-ea"/>
                <a:cs typeface="+mn-cs"/>
              </a:rPr>
              <a:t>www.caritas.org.au</a:t>
            </a:r>
            <a:r>
              <a:rPr lang="en-AU" sz="1200" kern="1200" dirty="0" smtClean="0">
                <a:solidFill>
                  <a:schemeClr val="tx1"/>
                </a:solidFill>
                <a:effectLst/>
                <a:latin typeface="+mn-lt"/>
                <a:ea typeface="+mn-ea"/>
                <a:cs typeface="+mn-cs"/>
              </a:rPr>
              <a:t>/docs/default-source/publications-and-reports/</a:t>
            </a:r>
            <a:r>
              <a:rPr lang="en-AU" sz="1200" kern="1200" dirty="0" err="1" smtClean="0">
                <a:solidFill>
                  <a:schemeClr val="tx1"/>
                </a:solidFill>
                <a:effectLst/>
                <a:latin typeface="+mn-lt"/>
                <a:ea typeface="+mn-ea"/>
                <a:cs typeface="+mn-cs"/>
              </a:rPr>
              <a:t>ci_sustainable_development_goals_en_web.pdf?sfvrsn</a:t>
            </a:r>
            <a:r>
              <a:rPr lang="en-AU" sz="1200" kern="1200" dirty="0" smtClean="0">
                <a:solidFill>
                  <a:schemeClr val="tx1"/>
                </a:solidFill>
                <a:effectLst/>
                <a:latin typeface="+mn-lt"/>
                <a:ea typeface="+mn-ea"/>
                <a:cs typeface="+mn-cs"/>
              </a:rPr>
              <a:t>=2</a:t>
            </a: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122753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Photo information: Pope Francis and Ban Ki Moon (Reuters), Graphic from globalgoals.org, Child at a tippy tap in Uganda  (Photo credit: Sean Sprague).</a:t>
            </a:r>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24486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smtClean="0"/>
              <a:t>Photos</a:t>
            </a:r>
            <a:r>
              <a:rPr lang="en-AU" b="1" baseline="0" dirty="0" smtClean="0"/>
              <a:t> (Clockwise): </a:t>
            </a:r>
            <a:r>
              <a:rPr lang="en-AU" sz="1200" b="0" i="0" kern="1200" dirty="0" smtClean="0">
                <a:solidFill>
                  <a:schemeClr val="tx1"/>
                </a:solidFill>
                <a:effectLst/>
                <a:ea typeface="+mn-ea"/>
                <a:cs typeface="+mn-cs"/>
              </a:rPr>
              <a:t>Cambodian children in an immersion class 2009.</a:t>
            </a:r>
            <a:r>
              <a:rPr lang="en-AU" sz="1200" b="0" i="0" kern="1200" baseline="0" dirty="0" smtClean="0">
                <a:solidFill>
                  <a:schemeClr val="tx1"/>
                </a:solidFill>
                <a:effectLst/>
                <a:ea typeface="+mn-ea"/>
                <a:cs typeface="+mn-cs"/>
              </a:rPr>
              <a:t> </a:t>
            </a:r>
            <a:r>
              <a:rPr lang="en-AU" sz="1200" b="1" i="0" kern="1200" dirty="0" smtClean="0">
                <a:solidFill>
                  <a:schemeClr val="tx1"/>
                </a:solidFill>
                <a:effectLst/>
                <a:ea typeface="+mn-ea"/>
                <a:cs typeface="+mn-cs"/>
              </a:rPr>
              <a:t>Credit: Caritas Australia </a:t>
            </a:r>
            <a:r>
              <a:rPr lang="en-AU" sz="1200" b="0" i="0" kern="1200" dirty="0" smtClean="0">
                <a:solidFill>
                  <a:schemeClr val="tx1"/>
                </a:solidFill>
                <a:effectLst/>
                <a:ea typeface="+mn-ea"/>
                <a:cs typeface="+mn-cs"/>
              </a:rPr>
              <a:t>Beans grown under Caritas Australia's 'promoting sustainable change' (Kampong </a:t>
            </a:r>
            <a:r>
              <a:rPr lang="en-AU" sz="1200" b="0" i="0" kern="1200" dirty="0" err="1" smtClean="0">
                <a:solidFill>
                  <a:schemeClr val="tx1"/>
                </a:solidFill>
                <a:effectLst/>
                <a:ea typeface="+mn-ea"/>
                <a:cs typeface="+mn-cs"/>
              </a:rPr>
              <a:t>Chhang</a:t>
            </a:r>
            <a:r>
              <a:rPr lang="en-AU" sz="1200" b="0" i="0" kern="1200" dirty="0" smtClean="0">
                <a:solidFill>
                  <a:schemeClr val="tx1"/>
                </a:solidFill>
                <a:effectLst/>
                <a:ea typeface="+mn-ea"/>
                <a:cs typeface="+mn-cs"/>
              </a:rPr>
              <a:t>) program, Cambodia. </a:t>
            </a:r>
            <a:r>
              <a:rPr lang="en-AU" sz="1200" b="1" i="0" kern="1200" dirty="0" smtClean="0">
                <a:solidFill>
                  <a:schemeClr val="tx1"/>
                </a:solidFill>
                <a:effectLst/>
                <a:ea typeface="+mn-ea"/>
                <a:cs typeface="+mn-cs"/>
              </a:rPr>
              <a:t>Credit: Nile Sprague </a:t>
            </a:r>
            <a:r>
              <a:rPr lang="en-AU" sz="1200" b="0" i="0" kern="1200" dirty="0" smtClean="0">
                <a:solidFill>
                  <a:schemeClr val="tx1"/>
                </a:solidFill>
                <a:effectLst/>
                <a:ea typeface="+mn-ea"/>
                <a:cs typeface="+mn-cs"/>
              </a:rPr>
              <a:t>The village of </a:t>
            </a:r>
            <a:r>
              <a:rPr lang="en-AU" sz="1200" b="0" i="0" kern="1200" dirty="0" err="1" smtClean="0">
                <a:solidFill>
                  <a:schemeClr val="tx1"/>
                </a:solidFill>
                <a:effectLst/>
                <a:ea typeface="+mn-ea"/>
                <a:cs typeface="+mn-cs"/>
              </a:rPr>
              <a:t>Chawir</a:t>
            </a:r>
            <a:r>
              <a:rPr lang="en-AU" sz="1200" b="0" i="0" kern="1200" dirty="0" smtClean="0">
                <a:solidFill>
                  <a:schemeClr val="tx1"/>
                </a:solidFill>
                <a:effectLst/>
                <a:ea typeface="+mn-ea"/>
                <a:cs typeface="+mn-cs"/>
              </a:rPr>
              <a:t> is located in Canton </a:t>
            </a:r>
            <a:r>
              <a:rPr lang="en-AU" sz="1200" b="0" i="0" kern="1200" dirty="0" err="1" smtClean="0">
                <a:solidFill>
                  <a:schemeClr val="tx1"/>
                </a:solidFill>
                <a:effectLst/>
                <a:ea typeface="+mn-ea"/>
                <a:cs typeface="+mn-cs"/>
              </a:rPr>
              <a:t>Migami</a:t>
            </a:r>
            <a:r>
              <a:rPr lang="en-AU" sz="1200" b="0" i="0" kern="1200" dirty="0" smtClean="0">
                <a:solidFill>
                  <a:schemeClr val="tx1"/>
                </a:solidFill>
                <a:effectLst/>
                <a:ea typeface="+mn-ea"/>
                <a:cs typeface="+mn-cs"/>
              </a:rPr>
              <a:t>, south-central Chad. Like almost everywhere in the area, the locals are almost exclusively women and children.</a:t>
            </a:r>
            <a:r>
              <a:rPr lang="en-AU" sz="1200" b="0" i="0" kern="1200" baseline="0" dirty="0" smtClean="0">
                <a:solidFill>
                  <a:schemeClr val="tx1"/>
                </a:solidFill>
                <a:effectLst/>
                <a:ea typeface="+mn-ea"/>
                <a:cs typeface="+mn-cs"/>
              </a:rPr>
              <a:t> </a:t>
            </a:r>
            <a:r>
              <a:rPr lang="en-AU" sz="1200" b="1" i="0" kern="1200" dirty="0" smtClean="0">
                <a:solidFill>
                  <a:schemeClr val="tx1"/>
                </a:solidFill>
                <a:effectLst/>
                <a:ea typeface="+mn-ea"/>
                <a:cs typeface="+mn-cs"/>
              </a:rPr>
              <a:t>Credit: Caritas Switzerland </a:t>
            </a:r>
            <a:r>
              <a:rPr lang="en-AU" sz="1200" b="0" i="0" kern="1200" dirty="0" err="1" smtClean="0">
                <a:solidFill>
                  <a:schemeClr val="tx1"/>
                </a:solidFill>
                <a:effectLst/>
                <a:ea typeface="+mn-ea"/>
                <a:cs typeface="+mn-cs"/>
              </a:rPr>
              <a:t>Tjanpi</a:t>
            </a:r>
            <a:r>
              <a:rPr lang="en-AU" sz="1200" b="0" i="0" kern="1200" dirty="0" smtClean="0">
                <a:solidFill>
                  <a:schemeClr val="tx1"/>
                </a:solidFill>
                <a:effectLst/>
                <a:ea typeface="+mn-ea"/>
                <a:cs typeface="+mn-cs"/>
              </a:rPr>
              <a:t> Desert Weavers draw on traditional weaving practices to support livelihoods. Here, Jennifer Mitchell, </a:t>
            </a:r>
            <a:r>
              <a:rPr lang="en-AU" sz="1200" b="0" i="0" kern="1200" dirty="0" err="1" smtClean="0">
                <a:solidFill>
                  <a:schemeClr val="tx1"/>
                </a:solidFill>
                <a:effectLst/>
                <a:ea typeface="+mn-ea"/>
                <a:cs typeface="+mn-cs"/>
              </a:rPr>
              <a:t>Yangi</a:t>
            </a:r>
            <a:r>
              <a:rPr lang="en-AU" sz="1200" b="0" i="0" kern="1200" dirty="0" smtClean="0">
                <a:solidFill>
                  <a:schemeClr val="tx1"/>
                </a:solidFill>
                <a:effectLst/>
                <a:ea typeface="+mn-ea"/>
                <a:cs typeface="+mn-cs"/>
              </a:rPr>
              <a:t> </a:t>
            </a:r>
            <a:r>
              <a:rPr lang="en-AU" sz="1200" b="0" i="0" kern="1200" dirty="0" err="1" smtClean="0">
                <a:solidFill>
                  <a:schemeClr val="tx1"/>
                </a:solidFill>
                <a:effectLst/>
                <a:ea typeface="+mn-ea"/>
                <a:cs typeface="+mn-cs"/>
              </a:rPr>
              <a:t>Yangi</a:t>
            </a:r>
            <a:r>
              <a:rPr lang="en-AU" sz="1200" b="0" i="0" kern="1200" dirty="0" smtClean="0">
                <a:solidFill>
                  <a:schemeClr val="tx1"/>
                </a:solidFill>
                <a:effectLst/>
                <a:ea typeface="+mn-ea"/>
                <a:cs typeface="+mn-cs"/>
              </a:rPr>
              <a:t> Fox, Renee Fox and </a:t>
            </a:r>
            <a:r>
              <a:rPr lang="en-AU" sz="1200" b="0" i="0" kern="1200" dirty="0" err="1" smtClean="0">
                <a:solidFill>
                  <a:schemeClr val="tx1"/>
                </a:solidFill>
                <a:effectLst/>
                <a:ea typeface="+mn-ea"/>
                <a:cs typeface="+mn-cs"/>
              </a:rPr>
              <a:t>Nyanu</a:t>
            </a:r>
            <a:r>
              <a:rPr lang="en-AU" sz="1200" b="0" i="0" kern="1200" dirty="0" smtClean="0">
                <a:solidFill>
                  <a:schemeClr val="tx1"/>
                </a:solidFill>
                <a:effectLst/>
                <a:ea typeface="+mn-ea"/>
                <a:cs typeface="+mn-cs"/>
              </a:rPr>
              <a:t> </a:t>
            </a:r>
            <a:r>
              <a:rPr lang="en-AU" sz="1200" b="0" i="0" kern="1200" dirty="0" err="1" smtClean="0">
                <a:solidFill>
                  <a:schemeClr val="tx1"/>
                </a:solidFill>
                <a:effectLst/>
                <a:ea typeface="+mn-ea"/>
                <a:cs typeface="+mn-cs"/>
              </a:rPr>
              <a:t>Tjanpi</a:t>
            </a:r>
            <a:r>
              <a:rPr lang="en-AU" sz="1200" b="0" i="0" kern="1200" dirty="0" smtClean="0">
                <a:solidFill>
                  <a:schemeClr val="tx1"/>
                </a:solidFill>
                <a:effectLst/>
                <a:ea typeface="+mn-ea"/>
                <a:cs typeface="+mn-cs"/>
              </a:rPr>
              <a:t> weave beautiful crafts.</a:t>
            </a:r>
            <a:r>
              <a:rPr lang="en-AU" sz="1200" b="0" i="0" kern="1200" baseline="0" dirty="0" smtClean="0">
                <a:solidFill>
                  <a:schemeClr val="tx1"/>
                </a:solidFill>
                <a:effectLst/>
                <a:ea typeface="+mn-ea"/>
                <a:cs typeface="+mn-cs"/>
              </a:rPr>
              <a:t> </a:t>
            </a:r>
            <a:r>
              <a:rPr lang="en-AU" sz="1200" b="1" i="0" kern="1200" dirty="0" smtClean="0">
                <a:solidFill>
                  <a:schemeClr val="tx1"/>
                </a:solidFill>
                <a:effectLst/>
                <a:ea typeface="+mn-ea"/>
                <a:cs typeface="+mn-cs"/>
              </a:rPr>
              <a:t>Credit: Caritas Australia</a:t>
            </a:r>
            <a:endParaRPr lang="en-AU" sz="1200" b="0" i="0" kern="1200" dirty="0" smtClean="0">
              <a:solidFill>
                <a:schemeClr val="tx1"/>
              </a:solidFill>
              <a:effectLst/>
              <a:ea typeface="+mn-ea"/>
              <a:cs typeface="+mn-cs"/>
            </a:endParaRP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8</a:t>
            </a:fld>
            <a:endParaRPr lang="en-US"/>
          </a:p>
        </p:txBody>
      </p:sp>
    </p:spTree>
    <p:extLst>
      <p:ext uri="{BB962C8B-B14F-4D97-AF65-F5344CB8AC3E}">
        <p14:creationId xmlns:p14="http://schemas.microsoft.com/office/powerpoint/2010/main" val="154300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Activity: Draw,</a:t>
            </a:r>
            <a:r>
              <a:rPr lang="en-AU" baseline="0" dirty="0" smtClean="0"/>
              <a:t> write, discuss, paint or sing: What kind of world do you want? </a:t>
            </a:r>
          </a:p>
          <a:p>
            <a:r>
              <a:rPr lang="en-AU" baseline="0" dirty="0" smtClean="0"/>
              <a:t>What can you do now, in your part of the world to achieve that?</a:t>
            </a:r>
          </a:p>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9</a:t>
            </a:fld>
            <a:endParaRPr lang="en-US"/>
          </a:p>
        </p:txBody>
      </p:sp>
    </p:spTree>
    <p:extLst>
      <p:ext uri="{BB962C8B-B14F-4D97-AF65-F5344CB8AC3E}">
        <p14:creationId xmlns:p14="http://schemas.microsoft.com/office/powerpoint/2010/main" val="193396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Activity: Draw,</a:t>
            </a:r>
            <a:r>
              <a:rPr lang="en-AU" baseline="0" dirty="0" smtClean="0"/>
              <a:t> write, discuss, paint or sing: What kind of world do you want? </a:t>
            </a:r>
          </a:p>
          <a:p>
            <a:r>
              <a:rPr lang="en-AU" baseline="0" dirty="0" smtClean="0"/>
              <a:t>What can you do now, in your part of the world to achieve that?</a:t>
            </a:r>
          </a:p>
        </p:txBody>
      </p:sp>
      <p:sp>
        <p:nvSpPr>
          <p:cNvPr id="4" name="Slide Number Placeholder 3"/>
          <p:cNvSpPr>
            <a:spLocks noGrp="1"/>
          </p:cNvSpPr>
          <p:nvPr>
            <p:ph type="sldNum" sz="quarter" idx="10"/>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3242019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254612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78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dirty="0"/>
          </a:p>
        </p:txBody>
      </p:sp>
      <p:pic>
        <p:nvPicPr>
          <p:cNvPr id="15" name="Picture 14" descr="increase indent button.png"/>
          <p:cNvPicPr>
            <a:picLocks noChangeAspect="1"/>
          </p:cNvPicPr>
          <p:nvPr userDrawn="1"/>
        </p:nvPicPr>
        <p:blipFill rotWithShape="1">
          <a:blip r:embed="rId2"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pic>
        <p:nvPicPr>
          <p:cNvPr id="8" name="Picture 7" descr="CaritasAU_MasterLogo-tagline_H_POS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298055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3" name="Picture Placeholder 2"/>
          <p:cNvSpPr>
            <a:spLocks noGrp="1"/>
          </p:cNvSpPr>
          <p:nvPr>
            <p:ph type="pic" sz="quarter" idx="13"/>
          </p:nvPr>
        </p:nvSpPr>
        <p:spPr>
          <a:xfrm>
            <a:off x="647700" y="476250"/>
            <a:ext cx="3708400"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4572000" y="476249"/>
            <a:ext cx="390813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647700" y="2898905"/>
            <a:ext cx="3708400" cy="2260600"/>
          </a:xfrm>
          <a:prstGeom prst="rect">
            <a:avLst/>
          </a:prstGeom>
        </p:spPr>
        <p:txBody>
          <a:bodyPr vert="horz"/>
          <a:lstStyle>
            <a:lvl1pPr>
              <a:defRPr sz="1050">
                <a:latin typeface="Arial"/>
                <a:cs typeface="Arial"/>
              </a:defRPr>
            </a:lvl1pPr>
          </a:lstStyle>
          <a:p>
            <a:endParaRPr lang="en-US"/>
          </a:p>
        </p:txBody>
      </p:sp>
      <p:pic>
        <p:nvPicPr>
          <p:cNvPr id="14" name="Picture 13" descr="increase indent button.png"/>
          <p:cNvPicPr>
            <a:picLocks noChangeAspect="1"/>
          </p:cNvPicPr>
          <p:nvPr userDrawn="1"/>
        </p:nvPicPr>
        <p:blipFill rotWithShape="1">
          <a:blip r:embed="rId2"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pic>
        <p:nvPicPr>
          <p:cNvPr id="9" name="Picture 8" descr="CaritasAU_MasterLogo-tagline_H_POS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372682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pic>
        <p:nvPicPr>
          <p:cNvPr id="8" name="Picture 7"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4213064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3" name="Picture Placeholder 2"/>
          <p:cNvSpPr>
            <a:spLocks noGrp="1"/>
          </p:cNvSpPr>
          <p:nvPr>
            <p:ph type="pic" sz="quarter" idx="13"/>
          </p:nvPr>
        </p:nvSpPr>
        <p:spPr>
          <a:xfrm>
            <a:off x="4572000" y="2420888"/>
            <a:ext cx="3908131" cy="2736900"/>
          </a:xfrm>
          <a:prstGeom prst="rect">
            <a:avLst/>
          </a:prstGeom>
        </p:spPr>
        <p:txBody>
          <a:bodyPr vert="horz"/>
          <a:lstStyle>
            <a:lvl1pPr>
              <a:defRPr sz="1050">
                <a:latin typeface="Arial"/>
                <a:cs typeface="Arial"/>
              </a:defRPr>
            </a:lvl1pPr>
          </a:lstStyle>
          <a:p>
            <a:endParaRPr lang="en-US"/>
          </a:p>
        </p:txBody>
      </p:sp>
      <p:pic>
        <p:nvPicPr>
          <p:cNvPr id="8" name="Picture 7" descr="CaritasAU_MasterLogo-tagline_H_POS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4048725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table, graph slide">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7" name="Text Placeholder 9"/>
          <p:cNvSpPr>
            <a:spLocks noGrp="1"/>
          </p:cNvSpPr>
          <p:nvPr>
            <p:ph type="body" sz="quarter" idx="10"/>
          </p:nvPr>
        </p:nvSpPr>
        <p:spPr>
          <a:xfrm>
            <a:off x="539552" y="1938455"/>
            <a:ext cx="7956748"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094985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ice box divider">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2555776" y="1329760"/>
            <a:ext cx="403244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dirty="0"/>
          </a:p>
        </p:txBody>
      </p:sp>
      <p:sp>
        <p:nvSpPr>
          <p:cNvPr id="8" name="Text Placeholder 15"/>
          <p:cNvSpPr>
            <a:spLocks noGrp="1"/>
          </p:cNvSpPr>
          <p:nvPr>
            <p:ph type="body" sz="quarter" idx="11"/>
          </p:nvPr>
        </p:nvSpPr>
        <p:spPr>
          <a:xfrm>
            <a:off x="2843808" y="1551288"/>
            <a:ext cx="3456384" cy="3384376"/>
          </a:xfrm>
          <a:prstGeom prst="rect">
            <a:avLst/>
          </a:prstGeom>
        </p:spPr>
        <p:txBody>
          <a:bodyPr>
            <a:noAutofit/>
          </a:bodyPr>
          <a:lstStyle>
            <a:lvl1pPr marL="0" indent="0">
              <a:buFontTx/>
              <a:buNone/>
              <a:defRPr sz="2000" b="0" i="0" baseline="0">
                <a:solidFill>
                  <a:srgbClr val="C1333C"/>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pic>
        <p:nvPicPr>
          <p:cNvPr id="5" name="Picture 4" descr="CaritasAU_MasterLogo-tagline_H_REV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Tree>
    <p:extLst>
      <p:ext uri="{BB962C8B-B14F-4D97-AF65-F5344CB8AC3E}">
        <p14:creationId xmlns:p14="http://schemas.microsoft.com/office/powerpoint/2010/main" val="3891666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
        <p:nvSpPr>
          <p:cNvPr id="8"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Tree>
    <p:extLst>
      <p:ext uri="{BB962C8B-B14F-4D97-AF65-F5344CB8AC3E}">
        <p14:creationId xmlns:p14="http://schemas.microsoft.com/office/powerpoint/2010/main" val="4025516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12" name="Text Placeholder 15"/>
          <p:cNvSpPr>
            <a:spLocks noGrp="1"/>
          </p:cNvSpPr>
          <p:nvPr>
            <p:ph type="body" sz="quarter" idx="12"/>
          </p:nvPr>
        </p:nvSpPr>
        <p:spPr>
          <a:xfrm>
            <a:off x="791715" y="3800047"/>
            <a:ext cx="2592288"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pic>
        <p:nvPicPr>
          <p:cNvPr id="9" name="Picture 8" descr="increase indent button.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5264" y="1124744"/>
            <a:ext cx="406400" cy="304800"/>
          </a:xfrm>
          <a:prstGeom prst="rect">
            <a:avLst/>
          </a:prstGeom>
        </p:spPr>
      </p:pic>
      <p:pic>
        <p:nvPicPr>
          <p:cNvPr id="16" name="Picture 15" descr="increase indent button.png"/>
          <p:cNvPicPr>
            <a:picLocks noChangeAspect="1"/>
          </p:cNvPicPr>
          <p:nvPr userDrawn="1"/>
        </p:nvPicPr>
        <p:blipFill rotWithShape="1">
          <a:blip r:embed="rId3"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spTree>
    <p:extLst>
      <p:ext uri="{BB962C8B-B14F-4D97-AF65-F5344CB8AC3E}">
        <p14:creationId xmlns:p14="http://schemas.microsoft.com/office/powerpoint/2010/main" val="2935861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gline voice box divider">
    <p:spTree>
      <p:nvGrpSpPr>
        <p:cNvPr id="1" name=""/>
        <p:cNvGrpSpPr/>
        <p:nvPr/>
      </p:nvGrpSpPr>
      <p:grpSpPr>
        <a:xfrm>
          <a:off x="0" y="0"/>
          <a:ext cx="0" cy="0"/>
          <a:chOff x="0" y="0"/>
          <a:chExt cx="0" cy="0"/>
        </a:xfrm>
      </p:grpSpPr>
      <p:pic>
        <p:nvPicPr>
          <p:cNvPr id="8" name="Picture 7" descr="Taglin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30844" y="1475748"/>
            <a:ext cx="4681416" cy="2828356"/>
          </a:xfrm>
          <a:prstGeom prst="rect">
            <a:avLst/>
          </a:prstGeom>
        </p:spPr>
      </p:pic>
      <p:pic>
        <p:nvPicPr>
          <p:cNvPr id="4" name="Picture 3" descr="CaritasAU_MasterLogo-tagline_H_REV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Tree>
    <p:extLst>
      <p:ext uri="{BB962C8B-B14F-4D97-AF65-F5344CB8AC3E}">
        <p14:creationId xmlns:p14="http://schemas.microsoft.com/office/powerpoint/2010/main" val="1105501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taglin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dirty="0" smtClean="0"/>
              <a:t>Last updated: </a:t>
            </a:r>
            <a:fld id="{EE8934FF-BD4A-0141-A604-8E0ACB03DCC7}" type="datetimeFigureOut">
              <a:rPr lang="en-US" smtClean="0"/>
              <a:pPr/>
              <a:t>6/9/2017</a:t>
            </a:fld>
            <a:endParaRPr lang="en-US" dirty="0"/>
          </a:p>
        </p:txBody>
      </p:sp>
      <p:pic>
        <p:nvPicPr>
          <p:cNvPr id="6" name="Picture 5" descr="Thank you.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67744" y="2393593"/>
            <a:ext cx="4608269" cy="1450751"/>
          </a:xfrm>
          <a:prstGeom prst="rect">
            <a:avLst/>
          </a:prstGeom>
        </p:spPr>
      </p:pic>
      <p:pic>
        <p:nvPicPr>
          <p:cNvPr id="5" name="Picture 4" descr="CaritasAU_MasterLogo-descriptor_H_REV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spTree>
    <p:extLst>
      <p:ext uri="{BB962C8B-B14F-4D97-AF65-F5344CB8AC3E}">
        <p14:creationId xmlns:p14="http://schemas.microsoft.com/office/powerpoint/2010/main" val="4279900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taglin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smtClean="0"/>
              <a:t>Click to edit Master title style</a:t>
            </a:r>
            <a:endParaRPr lang="en-US" dirty="0"/>
          </a:p>
        </p:txBody>
      </p:sp>
      <p:pic>
        <p:nvPicPr>
          <p:cNvPr id="3" name="Picture 2" descr="CaritasAU_MasterLogo-tagline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dirty="0"/>
          </a:p>
        </p:txBody>
      </p:sp>
      <p:sp>
        <p:nvSpPr>
          <p:cNvPr id="12"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dirty="0"/>
          </a:p>
        </p:txBody>
      </p:sp>
      <p:sp>
        <p:nvSpPr>
          <p:cNvPr id="13"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dirty="0"/>
          </a:p>
        </p:txBody>
      </p:sp>
      <p:pic>
        <p:nvPicPr>
          <p:cNvPr id="14" name="Picture 13" descr="increase indent button.png"/>
          <p:cNvPicPr>
            <a:picLocks noChangeAspect="1"/>
          </p:cNvPicPr>
          <p:nvPr userDrawn="1"/>
        </p:nvPicPr>
        <p:blipFill rotWithShape="1">
          <a:blip r:embed="rId3"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spTree>
    <p:extLst>
      <p:ext uri="{BB962C8B-B14F-4D97-AF65-F5344CB8AC3E}">
        <p14:creationId xmlns:p14="http://schemas.microsoft.com/office/powerpoint/2010/main" val="2926139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descripto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dirty="0" smtClean="0"/>
              <a:t>Last updated: </a:t>
            </a:r>
            <a:fld id="{EE8934FF-BD4A-0141-A604-8E0ACB03DCC7}" type="datetimeFigureOut">
              <a:rPr lang="en-US" smtClean="0"/>
              <a:pPr/>
              <a:t>6/9/2017</a:t>
            </a:fld>
            <a:endParaRPr lang="en-US" dirty="0"/>
          </a:p>
        </p:txBody>
      </p:sp>
      <p:pic>
        <p:nvPicPr>
          <p:cNvPr id="6" name="Picture 5" descr="Thank you.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67744" y="2393593"/>
            <a:ext cx="4608269" cy="1450751"/>
          </a:xfrm>
          <a:prstGeom prst="rect">
            <a:avLst/>
          </a:prstGeom>
        </p:spPr>
      </p:pic>
      <p:pic>
        <p:nvPicPr>
          <p:cNvPr id="12" name="Picture 11" descr="increase indent button.png"/>
          <p:cNvPicPr>
            <a:picLocks noChangeAspect="1"/>
          </p:cNvPicPr>
          <p:nvPr userDrawn="1"/>
        </p:nvPicPr>
        <p:blipFill rotWithShape="1">
          <a:blip r:embed="rId3"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pic>
        <p:nvPicPr>
          <p:cNvPr id="9" name="Picture 8" descr="CaritasAU_MasterLogo-descriptor_H_REV_CMY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spTree>
    <p:extLst>
      <p:ext uri="{BB962C8B-B14F-4D97-AF65-F5344CB8AC3E}">
        <p14:creationId xmlns:p14="http://schemas.microsoft.com/office/powerpoint/2010/main" val="1121988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smtClean="0"/>
              <a:t>Click to edit Master title style</a:t>
            </a:r>
            <a:endParaRPr lang="en-US" dirty="0"/>
          </a:p>
        </p:txBody>
      </p:sp>
      <p:pic>
        <p:nvPicPr>
          <p:cNvPr id="2" name="Picture 1" descr="CaritasAU_MasterLogo-descriptor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52120" y="5858211"/>
            <a:ext cx="2880320" cy="477501"/>
          </a:xfrm>
          <a:prstGeom prst="rect">
            <a:avLst/>
          </a:prstGeom>
        </p:spPr>
      </p:pic>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dirty="0"/>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pic>
        <p:nvPicPr>
          <p:cNvPr id="13" name="Picture 12" descr="increase indent button.png"/>
          <p:cNvPicPr>
            <a:picLocks noChangeAspect="1"/>
          </p:cNvPicPr>
          <p:nvPr userDrawn="1"/>
        </p:nvPicPr>
        <p:blipFill rotWithShape="1">
          <a:blip r:embed="rId3"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spTree>
    <p:extLst>
      <p:ext uri="{BB962C8B-B14F-4D97-AF65-F5344CB8AC3E}">
        <p14:creationId xmlns:p14="http://schemas.microsoft.com/office/powerpoint/2010/main" val="75897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smtClean="0"/>
              <a:t>Click to edit Master title style</a:t>
            </a:r>
            <a:endParaRPr lang="en-US" dirty="0"/>
          </a:p>
        </p:txBody>
      </p:sp>
      <p:pic>
        <p:nvPicPr>
          <p:cNvPr id="3" name="Picture 2" descr="CaritasAU_MasterLogo-tagline_H_REV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68143" y="5862204"/>
            <a:ext cx="2643027" cy="473509"/>
          </a:xfrm>
          <a:prstGeom prst="rect">
            <a:avLst/>
          </a:prstGeom>
        </p:spPr>
      </p:pic>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6" name="Text Placeholder 15"/>
          <p:cNvSpPr>
            <a:spLocks noGrp="1"/>
          </p:cNvSpPr>
          <p:nvPr>
            <p:ph type="body" sz="quarter" idx="11"/>
          </p:nvPr>
        </p:nvSpPr>
        <p:spPr>
          <a:xfrm>
            <a:off x="539552" y="5516563"/>
            <a:ext cx="4464496"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pic>
        <p:nvPicPr>
          <p:cNvPr id="9" name="Picture 8" descr="increase indent button.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05264" y="1124744"/>
            <a:ext cx="406400" cy="304800"/>
          </a:xfrm>
          <a:prstGeom prst="rect">
            <a:avLst/>
          </a:prstGeom>
        </p:spPr>
      </p:pic>
      <p:pic>
        <p:nvPicPr>
          <p:cNvPr id="13" name="Picture 12" descr="increase indent button.png"/>
          <p:cNvPicPr>
            <a:picLocks noChangeAspect="1"/>
          </p:cNvPicPr>
          <p:nvPr userDrawn="1"/>
        </p:nvPicPr>
        <p:blipFill rotWithShape="1">
          <a:blip r:embed="rId4"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spTree>
    <p:extLst>
      <p:ext uri="{BB962C8B-B14F-4D97-AF65-F5344CB8AC3E}">
        <p14:creationId xmlns:p14="http://schemas.microsoft.com/office/powerpoint/2010/main" val="305241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pic>
        <p:nvPicPr>
          <p:cNvPr id="2" name="Picture 1"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20"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pic>
        <p:nvPicPr>
          <p:cNvPr id="15" name="Picture 14" descr="increase indent button.png"/>
          <p:cNvPicPr>
            <a:picLocks noChangeAspect="1"/>
          </p:cNvPicPr>
          <p:nvPr userDrawn="1"/>
        </p:nvPicPr>
        <p:blipFill rotWithShape="1">
          <a:blip r:embed="rId3"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spTree>
    <p:extLst>
      <p:ext uri="{BB962C8B-B14F-4D97-AF65-F5344CB8AC3E}">
        <p14:creationId xmlns:p14="http://schemas.microsoft.com/office/powerpoint/2010/main" val="1552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pic>
        <p:nvPicPr>
          <p:cNvPr id="2" name="Picture 1" descr="CaritasAU_MasterLogo-tagline_H_POS_CMY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dirty="0"/>
          </a:p>
        </p:txBody>
      </p:sp>
      <p:sp>
        <p:nvSpPr>
          <p:cNvPr id="18"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dirty="0"/>
          </a:p>
        </p:txBody>
      </p:sp>
      <p:sp>
        <p:nvSpPr>
          <p:cNvPr id="19"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pic>
        <p:nvPicPr>
          <p:cNvPr id="15" name="Picture 14" descr="increase indent button.png"/>
          <p:cNvPicPr>
            <a:picLocks noChangeAspect="1"/>
          </p:cNvPicPr>
          <p:nvPr userDrawn="1"/>
        </p:nvPicPr>
        <p:blipFill rotWithShape="1">
          <a:blip r:embed="rId3"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spTree>
    <p:extLst>
      <p:ext uri="{BB962C8B-B14F-4D97-AF65-F5344CB8AC3E}">
        <p14:creationId xmlns:p14="http://schemas.microsoft.com/office/powerpoint/2010/main" val="2901833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pic>
        <p:nvPicPr>
          <p:cNvPr id="12" name="Picture 11" descr="increase indent button.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5264" y="1124744"/>
            <a:ext cx="406400" cy="304800"/>
          </a:xfrm>
          <a:prstGeom prst="rect">
            <a:avLst/>
          </a:prstGeom>
        </p:spPr>
      </p:pic>
      <p:pic>
        <p:nvPicPr>
          <p:cNvPr id="15" name="Picture 14" descr="increase indent button.png"/>
          <p:cNvPicPr>
            <a:picLocks noChangeAspect="1"/>
          </p:cNvPicPr>
          <p:nvPr userDrawn="1"/>
        </p:nvPicPr>
        <p:blipFill rotWithShape="1">
          <a:blip r:embed="rId3"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pic>
        <p:nvPicPr>
          <p:cNvPr id="10" name="Picture 9" descr="CaritasAU_MasterLogo-tagline_H_POS_CMY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359055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647700" y="2050447"/>
            <a:ext cx="4212332"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2" name="Picture Placeholder 4"/>
          <p:cNvSpPr>
            <a:spLocks noGrp="1"/>
          </p:cNvSpPr>
          <p:nvPr>
            <p:ph type="pic" sz="quarter" idx="12"/>
          </p:nvPr>
        </p:nvSpPr>
        <p:spPr>
          <a:xfrm>
            <a:off x="6909251" y="2078818"/>
            <a:ext cx="1587050" cy="1566206"/>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6909251" y="3861048"/>
            <a:ext cx="1587050" cy="1566206"/>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5074618" y="2078818"/>
            <a:ext cx="1587050" cy="1566206"/>
          </a:xfrm>
          <a:prstGeom prst="rect">
            <a:avLst/>
          </a:prstGeom>
        </p:spPr>
        <p:txBody>
          <a:bodyPr vert="horz"/>
          <a:lstStyle>
            <a:lvl1pPr>
              <a:defRPr sz="1050">
                <a:latin typeface="Arial"/>
                <a:cs typeface="Arial"/>
              </a:defRPr>
            </a:lvl1pPr>
          </a:lstStyle>
          <a:p>
            <a:endParaRPr lang="en-US" dirty="0"/>
          </a:p>
        </p:txBody>
      </p:sp>
      <p:sp>
        <p:nvSpPr>
          <p:cNvPr id="22" name="Picture Placeholder 4"/>
          <p:cNvSpPr>
            <a:spLocks noGrp="1"/>
          </p:cNvSpPr>
          <p:nvPr>
            <p:ph type="pic" sz="quarter" idx="15"/>
          </p:nvPr>
        </p:nvSpPr>
        <p:spPr>
          <a:xfrm>
            <a:off x="5074618" y="3861048"/>
            <a:ext cx="1587050" cy="1566206"/>
          </a:xfrm>
          <a:prstGeom prst="rect">
            <a:avLst/>
          </a:prstGeom>
        </p:spPr>
        <p:txBody>
          <a:bodyPr vert="horz"/>
          <a:lstStyle>
            <a:lvl1pPr>
              <a:defRPr sz="1050">
                <a:latin typeface="Arial"/>
                <a:cs typeface="Arial"/>
              </a:defRPr>
            </a:lvl1pPr>
          </a:lstStyle>
          <a:p>
            <a:endParaRPr lang="en-US" dirty="0"/>
          </a:p>
        </p:txBody>
      </p:sp>
      <p:pic>
        <p:nvPicPr>
          <p:cNvPr id="15" name="Picture 14" descr="increase indent button.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5264" y="1124744"/>
            <a:ext cx="406400" cy="304800"/>
          </a:xfrm>
          <a:prstGeom prst="rect">
            <a:avLst/>
          </a:prstGeom>
        </p:spPr>
      </p:pic>
      <p:pic>
        <p:nvPicPr>
          <p:cNvPr id="16" name="Picture 15" descr="increase indent button.png"/>
          <p:cNvPicPr>
            <a:picLocks noChangeAspect="1"/>
          </p:cNvPicPr>
          <p:nvPr userDrawn="1"/>
        </p:nvPicPr>
        <p:blipFill rotWithShape="1">
          <a:blip r:embed="rId3"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pic>
        <p:nvPicPr>
          <p:cNvPr id="14" name="Picture 13" descr="CaritasAU_MasterLogo-tagline_H_POS_CMY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281318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pic>
        <p:nvPicPr>
          <p:cNvPr id="15" name="Picture 14" descr="increase indent button.png"/>
          <p:cNvPicPr>
            <a:picLocks noChangeAspect="1"/>
          </p:cNvPicPr>
          <p:nvPr userDrawn="1"/>
        </p:nvPicPr>
        <p:blipFill rotWithShape="1">
          <a:blip r:embed="rId2" cstate="email">
            <a:extLst>
              <a:ext uri="{28A0092B-C50C-407E-A947-70E740481C1C}">
                <a14:useLocalDpi xmlns:a14="http://schemas.microsoft.com/office/drawing/2010/main"/>
              </a:ext>
            </a:extLst>
          </a:blip>
          <a:srcRect r="-98"/>
          <a:stretch/>
        </p:blipFill>
        <p:spPr>
          <a:xfrm rot="10800000">
            <a:off x="-7309320" y="1124744"/>
            <a:ext cx="406798" cy="304800"/>
          </a:xfrm>
          <a:prstGeom prst="rect">
            <a:avLst/>
          </a:prstGeom>
        </p:spPr>
      </p:pic>
      <p:pic>
        <p:nvPicPr>
          <p:cNvPr id="7" name="Picture 6" descr="CaritasAU_MasterLogo-tagline_H_POS_CMY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Tree>
    <p:extLst>
      <p:ext uri="{BB962C8B-B14F-4D97-AF65-F5344CB8AC3E}">
        <p14:creationId xmlns:p14="http://schemas.microsoft.com/office/powerpoint/2010/main" val="232675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87871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 id="2147483660" r:id="rId7"/>
    <p:sldLayoutId id="2147483673"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72" r:id="rId17"/>
    <p:sldLayoutId id="2147483669" r:id="rId18"/>
    <p:sldLayoutId id="2147483670" r:id="rId19"/>
    <p:sldLayoutId id="2147483671" r:id="rId20"/>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lobalgoals.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education@caritas.org.a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hyperlink" Target="http://www.caritas.org.au/act/australian-aid" TargetMode="External"/><Relationship Id="rId7"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hyperlink" Target="http://www.caritas.org.au/learn/development-approach" TargetMode="External"/><Relationship Id="rId5" Type="http://schemas.openxmlformats.org/officeDocument/2006/relationships/hyperlink" Target="http://www.caritas.org.au/" TargetMode="External"/><Relationship Id="rId4" Type="http://schemas.openxmlformats.org/officeDocument/2006/relationships/hyperlink" Target="http://www.caritas.org.au/act/our-common-hom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83568" y="5968678"/>
            <a:ext cx="4464496" cy="470845"/>
          </a:xfrm>
        </p:spPr>
        <p:txBody>
          <a:bodyPr/>
          <a:lstStyle/>
          <a:p>
            <a:r>
              <a:rPr lang="en-AU" dirty="0" smtClean="0"/>
              <a:t>Last updated </a:t>
            </a:r>
            <a:r>
              <a:rPr lang="en-AU" smtClean="0"/>
              <a:t>September 2016</a:t>
            </a:r>
            <a:endParaRPr lang="en-AU" dirty="0"/>
          </a:p>
        </p:txBody>
      </p:sp>
      <p:sp>
        <p:nvSpPr>
          <p:cNvPr id="3" name="Title 2"/>
          <p:cNvSpPr>
            <a:spLocks noGrp="1"/>
          </p:cNvSpPr>
          <p:nvPr>
            <p:ph type="title"/>
          </p:nvPr>
        </p:nvSpPr>
        <p:spPr/>
        <p:txBody>
          <a:bodyPr/>
          <a:lstStyle/>
          <a:p>
            <a:r>
              <a:rPr lang="en-AU" altLang="en-US" sz="3600" cap="none" dirty="0">
                <a:solidFill>
                  <a:srgbClr val="C00000"/>
                </a:solidFill>
                <a:latin typeface="Arial" charset="0"/>
                <a:cs typeface="Arial" charset="0"/>
              </a:rPr>
              <a:t>Introduction to the Sustainable Development Goals</a:t>
            </a:r>
            <a:br>
              <a:rPr lang="en-AU" altLang="en-US" sz="3600" cap="none" dirty="0">
                <a:solidFill>
                  <a:srgbClr val="C00000"/>
                </a:solidFill>
                <a:latin typeface="Arial" charset="0"/>
                <a:cs typeface="Arial" charset="0"/>
              </a:rPr>
            </a:br>
            <a:r>
              <a:rPr lang="en-AU" altLang="en-US" sz="2800" b="0" cap="none" dirty="0">
                <a:solidFill>
                  <a:srgbClr val="C00000"/>
                </a:solidFill>
                <a:latin typeface="Arial" charset="0"/>
                <a:cs typeface="Arial" charset="0"/>
              </a:rPr>
              <a:t>Information for users</a:t>
            </a:r>
            <a:endParaRPr lang="en-AU" sz="3600" dirty="0"/>
          </a:p>
        </p:txBody>
      </p:sp>
      <p:sp>
        <p:nvSpPr>
          <p:cNvPr id="4" name="Text Placeholder 3"/>
          <p:cNvSpPr>
            <a:spLocks noGrp="1"/>
          </p:cNvSpPr>
          <p:nvPr>
            <p:ph type="body" sz="quarter" idx="10"/>
          </p:nvPr>
        </p:nvSpPr>
        <p:spPr>
          <a:xfrm>
            <a:off x="539552" y="2060848"/>
            <a:ext cx="8064896" cy="3456384"/>
          </a:xfrm>
        </p:spPr>
        <p:txBody>
          <a:bodyPr/>
          <a:lstStyle/>
          <a:p>
            <a:r>
              <a:rPr lang="en-AU" altLang="en-US" sz="1400" b="1" dirty="0">
                <a:latin typeface="Arial" charset="0"/>
                <a:cs typeface="Arial" charset="0"/>
              </a:rPr>
              <a:t>How to use this resource:</a:t>
            </a:r>
          </a:p>
          <a:p>
            <a:pPr>
              <a:spcBef>
                <a:spcPct val="0"/>
              </a:spcBef>
            </a:pPr>
            <a:r>
              <a:rPr lang="en-AU" altLang="en-US" sz="1400" dirty="0">
                <a:latin typeface="Arial" charset="0"/>
                <a:cs typeface="Arial" charset="0"/>
              </a:rPr>
              <a:t>This PowerPoint has been designed to introduce </a:t>
            </a:r>
            <a:r>
              <a:rPr lang="en-AU" altLang="en-US" sz="1400" dirty="0" smtClean="0">
                <a:latin typeface="Arial" charset="0"/>
                <a:cs typeface="Arial" charset="0"/>
              </a:rPr>
              <a:t>you </a:t>
            </a:r>
            <a:r>
              <a:rPr lang="en-AU" altLang="en-US" sz="1400" dirty="0">
                <a:latin typeface="Arial" charset="0"/>
                <a:cs typeface="Arial" charset="0"/>
              </a:rPr>
              <a:t>to the Sustainable Development Goals</a:t>
            </a:r>
            <a:r>
              <a:rPr lang="en-AU" altLang="en-US" sz="1400" dirty="0" smtClean="0">
                <a:latin typeface="Arial" charset="0"/>
                <a:cs typeface="Arial" charset="0"/>
              </a:rPr>
              <a:t>. </a:t>
            </a:r>
          </a:p>
          <a:p>
            <a:pPr>
              <a:spcBef>
                <a:spcPct val="0"/>
              </a:spcBef>
            </a:pPr>
            <a:endParaRPr lang="en-AU" altLang="en-US" sz="1400" dirty="0">
              <a:latin typeface="Arial" charset="0"/>
              <a:cs typeface="Arial" charset="0"/>
            </a:endParaRPr>
          </a:p>
          <a:p>
            <a:pPr>
              <a:spcBef>
                <a:spcPct val="0"/>
              </a:spcBef>
            </a:pPr>
            <a:r>
              <a:rPr lang="en-AU" sz="1400" dirty="0"/>
              <a:t>Generic resources for the Sustainable Development Goals can be found at </a:t>
            </a:r>
            <a:r>
              <a:rPr lang="en-AU" sz="1400" dirty="0" smtClean="0">
                <a:hlinkClick r:id="rId3"/>
              </a:rPr>
              <a:t>www.globalgoals.org</a:t>
            </a:r>
            <a:endParaRPr lang="en-AU" sz="1400" dirty="0" smtClean="0"/>
          </a:p>
          <a:p>
            <a:pPr>
              <a:spcBef>
                <a:spcPct val="0"/>
              </a:spcBef>
            </a:pPr>
            <a:r>
              <a:rPr lang="en-AU" sz="1400" dirty="0" smtClean="0"/>
              <a:t>and </a:t>
            </a:r>
            <a:r>
              <a:rPr lang="en-AU" sz="1400" dirty="0"/>
              <a:t>we encourage </a:t>
            </a:r>
            <a:r>
              <a:rPr lang="en-AU" sz="1400" dirty="0" smtClean="0"/>
              <a:t>you </a:t>
            </a:r>
            <a:r>
              <a:rPr lang="en-AU" sz="1400" dirty="0"/>
              <a:t>and your communities to learn about the goals, choose one that you can </a:t>
            </a:r>
            <a:r>
              <a:rPr lang="en-AU" sz="1400" dirty="0" smtClean="0"/>
              <a:t>focus </a:t>
            </a:r>
            <a:r>
              <a:rPr lang="en-AU" sz="1400" dirty="0"/>
              <a:t>on and start taking small actions together. If you do this, we would love to hear about </a:t>
            </a:r>
            <a:r>
              <a:rPr lang="en-AU" sz="1400" dirty="0" smtClean="0"/>
              <a:t>it! </a:t>
            </a:r>
          </a:p>
          <a:p>
            <a:pPr>
              <a:spcBef>
                <a:spcPct val="0"/>
              </a:spcBef>
            </a:pPr>
            <a:r>
              <a:rPr lang="en-AU" sz="1400" dirty="0" smtClean="0"/>
              <a:t>Email us at </a:t>
            </a:r>
            <a:r>
              <a:rPr lang="en-AU" sz="1400" dirty="0" smtClean="0">
                <a:hlinkClick r:id="rId4"/>
              </a:rPr>
              <a:t>education@caritas.org.au</a:t>
            </a:r>
            <a:endParaRPr lang="en-AU" sz="1400" dirty="0" smtClean="0"/>
          </a:p>
          <a:p>
            <a:endParaRPr lang="en-AU" altLang="en-US" sz="1400" dirty="0">
              <a:latin typeface="Arial" charset="0"/>
              <a:cs typeface="Arial" charset="0"/>
            </a:endParaRPr>
          </a:p>
          <a:p>
            <a:r>
              <a:rPr lang="en-AU" altLang="en-US" sz="1400" dirty="0">
                <a:latin typeface="Arial" charset="0"/>
                <a:cs typeface="Arial" charset="0"/>
              </a:rPr>
              <a:t>It is our hope that you will </a:t>
            </a:r>
            <a:r>
              <a:rPr lang="en-AU" altLang="en-US" sz="1400" dirty="0" smtClean="0">
                <a:latin typeface="Arial" charset="0"/>
                <a:cs typeface="Arial" charset="0"/>
              </a:rPr>
              <a:t>use these </a:t>
            </a:r>
            <a:r>
              <a:rPr lang="en-AU" altLang="en-US" sz="1400" dirty="0">
                <a:latin typeface="Arial" charset="0"/>
                <a:cs typeface="Arial" charset="0"/>
              </a:rPr>
              <a:t>slides </a:t>
            </a:r>
            <a:r>
              <a:rPr lang="en-AU" altLang="en-US" sz="1400" dirty="0" smtClean="0">
                <a:latin typeface="Arial" charset="0"/>
                <a:cs typeface="Arial" charset="0"/>
              </a:rPr>
              <a:t>in </a:t>
            </a:r>
            <a:r>
              <a:rPr lang="en-AU" altLang="en-US" sz="1400" dirty="0">
                <a:latin typeface="Arial" charset="0"/>
                <a:cs typeface="Arial" charset="0"/>
              </a:rPr>
              <a:t>a way that best suits your purposes. As such, the slides are editable so that the content </a:t>
            </a:r>
            <a:r>
              <a:rPr lang="en-AU" altLang="en-US" sz="1400" dirty="0" smtClean="0">
                <a:latin typeface="Arial" charset="0"/>
                <a:cs typeface="Arial" charset="0"/>
              </a:rPr>
              <a:t>is </a:t>
            </a:r>
            <a:r>
              <a:rPr lang="en-AU" altLang="en-US" sz="1400" dirty="0">
                <a:latin typeface="Arial" charset="0"/>
                <a:cs typeface="Arial" charset="0"/>
              </a:rPr>
              <a:t>flexible for you to adapt to your needs. If you do edit this presentation, please ensure content and photos from this resource remain with the appropriate credit to Caritas Australia and the photographers. </a:t>
            </a:r>
            <a:endParaRPr lang="en-AU" altLang="en-US" sz="1400" u="sng" dirty="0">
              <a:latin typeface="Arial" charset="0"/>
              <a:cs typeface="Arial" charset="0"/>
            </a:endParaRPr>
          </a:p>
          <a:p>
            <a:pPr>
              <a:spcBef>
                <a:spcPct val="0"/>
              </a:spcBef>
              <a:spcAft>
                <a:spcPts val="400"/>
              </a:spcAft>
            </a:pPr>
            <a:endParaRPr lang="en-AU" altLang="en-US" sz="1400" dirty="0">
              <a:latin typeface="Arial" charset="0"/>
              <a:cs typeface="Arial" charset="0"/>
            </a:endParaRPr>
          </a:p>
        </p:txBody>
      </p:sp>
    </p:spTree>
    <p:extLst>
      <p:ext uri="{BB962C8B-B14F-4D97-AF65-F5344CB8AC3E}">
        <p14:creationId xmlns:p14="http://schemas.microsoft.com/office/powerpoint/2010/main" val="1137057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
          <p:cNvSpPr>
            <a:spLocks noChangeArrowheads="1"/>
          </p:cNvSpPr>
          <p:nvPr/>
        </p:nvSpPr>
        <p:spPr bwMode="auto">
          <a:xfrm>
            <a:off x="2627784" y="548680"/>
            <a:ext cx="3679162" cy="460910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5D"/>
          </a:solidFill>
          <a:ln>
            <a:noFill/>
          </a:ln>
          <a:effectLst/>
        </p:spPr>
        <p:txBody>
          <a:bodyPr wrap="none" anchor="ctr"/>
          <a:lstStyle/>
          <a:p>
            <a:endParaRPr lang="en-US"/>
          </a:p>
        </p:txBody>
      </p:sp>
      <p:pic>
        <p:nvPicPr>
          <p:cNvPr id="14" name="Picture 13" descr="CA-Education-AC-ad-Qpa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1976232"/>
            <a:ext cx="2142676" cy="4881768"/>
          </a:xfrm>
          <a:prstGeom prst="rect">
            <a:avLst/>
          </a:prstGeom>
        </p:spPr>
      </p:pic>
      <p:pic>
        <p:nvPicPr>
          <p:cNvPr id="15" name="Picture 14" descr="Girl-pose-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8224" y="188640"/>
            <a:ext cx="2555776" cy="4693128"/>
          </a:xfrm>
          <a:prstGeom prst="rect">
            <a:avLst/>
          </a:prstGeom>
        </p:spPr>
      </p:pic>
      <p:sp>
        <p:nvSpPr>
          <p:cNvPr id="2" name="Text Placeholder 1"/>
          <p:cNvSpPr>
            <a:spLocks noGrp="1"/>
          </p:cNvSpPr>
          <p:nvPr>
            <p:ph type="body" sz="quarter" idx="11"/>
          </p:nvPr>
        </p:nvSpPr>
        <p:spPr/>
        <p:txBody>
          <a:bodyPr/>
          <a:lstStyle/>
          <a:p>
            <a:endParaRPr lang="en-AU"/>
          </a:p>
        </p:txBody>
      </p:sp>
      <p:pic>
        <p:nvPicPr>
          <p:cNvPr id="3" name="Picture 2"/>
          <p:cNvPicPr>
            <a:picLocks noChangeAspect="1"/>
          </p:cNvPicPr>
          <p:nvPr/>
        </p:nvPicPr>
        <p:blipFill>
          <a:blip r:embed="rId5"/>
          <a:stretch>
            <a:fillRect/>
          </a:stretch>
        </p:blipFill>
        <p:spPr>
          <a:xfrm>
            <a:off x="2636937" y="955604"/>
            <a:ext cx="3871296" cy="3926164"/>
          </a:xfrm>
          <a:prstGeom prst="rect">
            <a:avLst/>
          </a:prstGeom>
        </p:spPr>
      </p:pic>
    </p:spTree>
    <p:extLst>
      <p:ext uri="{BB962C8B-B14F-4D97-AF65-F5344CB8AC3E}">
        <p14:creationId xmlns:p14="http://schemas.microsoft.com/office/powerpoint/2010/main" val="3855610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r>
              <a:rPr lang="en-AU" sz="3200" dirty="0" smtClean="0"/>
              <a:t>What kind of world do you want?</a:t>
            </a:r>
            <a:endParaRPr lang="en-AU" sz="3200" dirty="0"/>
          </a:p>
        </p:txBody>
      </p:sp>
      <p:sp>
        <p:nvSpPr>
          <p:cNvPr id="4" name="Text Placeholder 3"/>
          <p:cNvSpPr>
            <a:spLocks noGrp="1"/>
          </p:cNvSpPr>
          <p:nvPr>
            <p:ph type="body" sz="quarter" idx="10"/>
          </p:nvPr>
        </p:nvSpPr>
        <p:spPr/>
        <p:txBody>
          <a:bodyPr/>
          <a:lstStyle/>
          <a:p>
            <a:r>
              <a:rPr lang="en-AU" dirty="0" smtClean="0"/>
              <a:t>A world without poverty, hunger </a:t>
            </a:r>
            <a:r>
              <a:rPr lang="en-AU" dirty="0"/>
              <a:t>and inequality. </a:t>
            </a:r>
            <a:endParaRPr lang="en-AU" dirty="0" smtClean="0"/>
          </a:p>
          <a:p>
            <a:endParaRPr lang="en-AU" dirty="0" smtClean="0"/>
          </a:p>
          <a:p>
            <a:r>
              <a:rPr lang="en-AU" dirty="0" smtClean="0"/>
              <a:t>A world with </a:t>
            </a:r>
            <a:r>
              <a:rPr lang="en-AU" dirty="0"/>
              <a:t>global access </a:t>
            </a:r>
            <a:r>
              <a:rPr lang="en-AU" dirty="0" smtClean="0"/>
              <a:t>to water </a:t>
            </a:r>
            <a:r>
              <a:rPr lang="en-AU" dirty="0"/>
              <a:t>and sanitation, education and clean energy </a:t>
            </a:r>
            <a:r>
              <a:rPr lang="en-AU" dirty="0" smtClean="0"/>
              <a:t>where people </a:t>
            </a:r>
            <a:r>
              <a:rPr lang="en-AU" dirty="0"/>
              <a:t>can live safely and fulfil their true </a:t>
            </a:r>
            <a:r>
              <a:rPr lang="en-AU" dirty="0" smtClean="0"/>
              <a:t>human potential.</a:t>
            </a:r>
          </a:p>
          <a:p>
            <a:endParaRPr lang="en-AU" dirty="0"/>
          </a:p>
          <a:p>
            <a:r>
              <a:rPr lang="en-AU" dirty="0" smtClean="0"/>
              <a:t>A world where </a:t>
            </a:r>
            <a:r>
              <a:rPr lang="en-AU" dirty="0"/>
              <a:t>our environment is </a:t>
            </a:r>
            <a:r>
              <a:rPr lang="en-AU" dirty="0" smtClean="0"/>
              <a:t>protected, peace </a:t>
            </a:r>
            <a:r>
              <a:rPr lang="en-AU" dirty="0"/>
              <a:t>can flourish and we all work together towards </a:t>
            </a:r>
            <a:r>
              <a:rPr lang="en-AU" dirty="0" smtClean="0"/>
              <a:t>a sustainable </a:t>
            </a:r>
            <a:r>
              <a:rPr lang="en-AU" dirty="0"/>
              <a:t>future</a:t>
            </a:r>
            <a:r>
              <a:rPr lang="en-AU" dirty="0" smtClean="0"/>
              <a:t>.</a:t>
            </a:r>
          </a:p>
          <a:p>
            <a:endParaRPr lang="en-AU" dirty="0"/>
          </a:p>
          <a:p>
            <a:endParaRPr lang="en-AU" dirty="0"/>
          </a:p>
        </p:txBody>
      </p:sp>
      <p:pic>
        <p:nvPicPr>
          <p:cNvPr id="7" name="Picture Placeholder 6"/>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8" name="Text Placeholder 8"/>
          <p:cNvSpPr txBox="1">
            <a:spLocks/>
          </p:cNvSpPr>
          <p:nvPr/>
        </p:nvSpPr>
        <p:spPr>
          <a:xfrm>
            <a:off x="4787900" y="5157788"/>
            <a:ext cx="3708399" cy="346841"/>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AU" dirty="0" smtClean="0"/>
              <a:t>Photo credit: Andrew Garrick</a:t>
            </a:r>
          </a:p>
          <a:p>
            <a:endParaRPr lang="en-AU" dirty="0"/>
          </a:p>
        </p:txBody>
      </p:sp>
    </p:spTree>
    <p:extLst>
      <p:ext uri="{BB962C8B-B14F-4D97-AF65-F5344CB8AC3E}">
        <p14:creationId xmlns:p14="http://schemas.microsoft.com/office/powerpoint/2010/main" val="709738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27385"/>
            <a:ext cx="9180511" cy="6912769"/>
          </a:xfrm>
        </p:spPr>
      </p:pic>
      <p:sp>
        <p:nvSpPr>
          <p:cNvPr id="14" name="Text Placeholder 13"/>
          <p:cNvSpPr>
            <a:spLocks noGrp="1"/>
          </p:cNvSpPr>
          <p:nvPr>
            <p:ph type="body" sz="quarter" idx="11"/>
          </p:nvPr>
        </p:nvSpPr>
        <p:spPr/>
        <p:txBody>
          <a:bodyPr/>
          <a:lstStyle/>
          <a:p>
            <a:r>
              <a:rPr lang="en-AU" dirty="0">
                <a:solidFill>
                  <a:schemeClr val="bg2"/>
                </a:solidFill>
              </a:rPr>
              <a:t>PHOTO CREDIT: </a:t>
            </a:r>
            <a:r>
              <a:rPr lang="en-AU" dirty="0" err="1">
                <a:solidFill>
                  <a:schemeClr val="bg2"/>
                </a:solidFill>
              </a:rPr>
              <a:t>Asad</a:t>
            </a:r>
            <a:r>
              <a:rPr lang="en-AU" dirty="0">
                <a:solidFill>
                  <a:schemeClr val="bg2"/>
                </a:solidFill>
              </a:rPr>
              <a:t> </a:t>
            </a:r>
            <a:r>
              <a:rPr lang="en-AU" dirty="0" smtClean="0">
                <a:solidFill>
                  <a:schemeClr val="bg2"/>
                </a:solidFill>
              </a:rPr>
              <a:t>Zaidi/Catholic </a:t>
            </a:r>
            <a:r>
              <a:rPr lang="en-AU" dirty="0">
                <a:solidFill>
                  <a:schemeClr val="bg2"/>
                </a:solidFill>
              </a:rPr>
              <a:t>Relief Services</a:t>
            </a:r>
          </a:p>
        </p:txBody>
      </p:sp>
      <p:sp>
        <p:nvSpPr>
          <p:cNvPr id="10" name="Freeform 1"/>
          <p:cNvSpPr>
            <a:spLocks noChangeArrowheads="1"/>
          </p:cNvSpPr>
          <p:nvPr/>
        </p:nvSpPr>
        <p:spPr bwMode="auto">
          <a:xfrm>
            <a:off x="387318" y="358149"/>
            <a:ext cx="8361145" cy="838603"/>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7170B">
              <a:alpha val="56863"/>
            </a:srgbClr>
          </a:solidFill>
          <a:ln>
            <a:noFill/>
          </a:ln>
          <a:effectLst/>
        </p:spPr>
        <p:txBody>
          <a:bodyPr wrap="none" anchor="ctr"/>
          <a:lstStyle/>
          <a:p>
            <a:endParaRPr lang="en-US" dirty="0">
              <a:latin typeface="Arial" panose="020B0604020202020204" pitchFamily="34" charset="0"/>
            </a:endParaRPr>
          </a:p>
        </p:txBody>
      </p:sp>
      <p:sp>
        <p:nvSpPr>
          <p:cNvPr id="21" name="Rectangle 20"/>
          <p:cNvSpPr/>
          <p:nvPr/>
        </p:nvSpPr>
        <p:spPr bwMode="auto">
          <a:xfrm>
            <a:off x="270000" y="270000"/>
            <a:ext cx="8604000" cy="6318000"/>
          </a:xfrm>
          <a:prstGeom prst="rect">
            <a:avLst/>
          </a:prstGeom>
          <a:noFill/>
          <a:ln w="25400">
            <a:solidFill>
              <a:schemeClr val="bg1"/>
            </a:solidFill>
          </a:ln>
          <a:effectLst/>
        </p:spPr>
        <p:txBody>
          <a:bodyPr wrap="none" rtlCol="0" anchor="ctr"/>
          <a:lstStyle/>
          <a:p>
            <a:pPr algn="ctr"/>
            <a:endParaRPr lang="en-US" dirty="0">
              <a:latin typeface="Arial" panose="020B0604020202020204" pitchFamily="34" charset="0"/>
            </a:endParaRPr>
          </a:p>
        </p:txBody>
      </p:sp>
      <p:sp>
        <p:nvSpPr>
          <p:cNvPr id="12" name="Title 5"/>
          <p:cNvSpPr>
            <a:spLocks noGrp="1"/>
          </p:cNvSpPr>
          <p:nvPr>
            <p:ph type="title"/>
          </p:nvPr>
        </p:nvSpPr>
        <p:spPr>
          <a:xfrm>
            <a:off x="539552" y="413792"/>
            <a:ext cx="7956748" cy="1143000"/>
          </a:xfrm>
        </p:spPr>
        <p:txBody>
          <a:bodyPr/>
          <a:lstStyle/>
          <a:p>
            <a:r>
              <a:rPr lang="en-US" sz="4000" dirty="0">
                <a:solidFill>
                  <a:schemeClr val="bg1"/>
                </a:solidFill>
              </a:rPr>
              <a:t>Caritas Australia’s Vision</a:t>
            </a:r>
          </a:p>
        </p:txBody>
      </p:sp>
      <p:sp>
        <p:nvSpPr>
          <p:cNvPr id="13" name="Text Placeholder 7"/>
          <p:cNvSpPr txBox="1">
            <a:spLocks/>
          </p:cNvSpPr>
          <p:nvPr/>
        </p:nvSpPr>
        <p:spPr>
          <a:xfrm>
            <a:off x="429366" y="1332341"/>
            <a:ext cx="8064896" cy="5090624"/>
          </a:xfrm>
          <a:prstGeom prst="rect">
            <a:avLst/>
          </a:prstGeom>
          <a:noFill/>
        </p:spPr>
        <p:txBody>
          <a:bodyPr wrap="square">
            <a:spAutoFit/>
          </a:bodyPr>
          <a:lstStyle>
            <a:lvl1pPr marL="0" indent="0" algn="l" defTabSz="457200" rtl="0" eaLnBrk="1" latinLnBrk="0" hangingPunct="1">
              <a:spcBef>
                <a:spcPct val="20000"/>
              </a:spcBef>
              <a:buFont typeface="Arial"/>
              <a:buNone/>
              <a:defRPr sz="105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solidFill>
                  <a:schemeClr val="bg1"/>
                </a:solidFill>
              </a:rPr>
              <a:t>A just and fair world,</a:t>
            </a:r>
          </a:p>
          <a:p>
            <a:r>
              <a:rPr lang="en-US" sz="2800" b="1" dirty="0" smtClean="0">
                <a:solidFill>
                  <a:schemeClr val="bg1"/>
                </a:solidFill>
              </a:rPr>
              <a:t>A world in balance,</a:t>
            </a:r>
          </a:p>
          <a:p>
            <a:r>
              <a:rPr lang="en-US" sz="2800" b="1" dirty="0" smtClean="0">
                <a:solidFill>
                  <a:schemeClr val="bg1"/>
                </a:solidFill>
              </a:rPr>
              <a:t>At peace and </a:t>
            </a:r>
          </a:p>
          <a:p>
            <a:r>
              <a:rPr lang="en-US" sz="2800" b="1" dirty="0" smtClean="0">
                <a:solidFill>
                  <a:schemeClr val="bg1"/>
                </a:solidFill>
              </a:rPr>
              <a:t>free of poverty;</a:t>
            </a:r>
          </a:p>
          <a:p>
            <a:r>
              <a:rPr lang="en-US" sz="2800" b="1" dirty="0" smtClean="0">
                <a:solidFill>
                  <a:schemeClr val="bg1"/>
                </a:solidFill>
              </a:rPr>
              <a:t>A world, which </a:t>
            </a:r>
          </a:p>
          <a:p>
            <a:r>
              <a:rPr lang="en-US" sz="2800" b="1" dirty="0" smtClean="0">
                <a:solidFill>
                  <a:schemeClr val="bg1"/>
                </a:solidFill>
              </a:rPr>
              <a:t>the Church in </a:t>
            </a:r>
          </a:p>
          <a:p>
            <a:r>
              <a:rPr lang="en-US" sz="2800" b="1" dirty="0" smtClean="0">
                <a:solidFill>
                  <a:schemeClr val="bg1"/>
                </a:solidFill>
              </a:rPr>
              <a:t>Australia helps build, </a:t>
            </a:r>
          </a:p>
          <a:p>
            <a:r>
              <a:rPr lang="en-US" sz="2800" b="1" dirty="0" smtClean="0">
                <a:solidFill>
                  <a:schemeClr val="bg1"/>
                </a:solidFill>
              </a:rPr>
              <a:t>where all human beings </a:t>
            </a:r>
          </a:p>
          <a:p>
            <a:r>
              <a:rPr lang="en-US" sz="2800" b="1" dirty="0" smtClean="0">
                <a:solidFill>
                  <a:schemeClr val="bg1"/>
                </a:solidFill>
              </a:rPr>
              <a:t>can live in dignity and communities are architects of their own development. </a:t>
            </a:r>
          </a:p>
        </p:txBody>
      </p:sp>
    </p:spTree>
    <p:extLst>
      <p:ext uri="{BB962C8B-B14F-4D97-AF65-F5344CB8AC3E}">
        <p14:creationId xmlns:p14="http://schemas.microsoft.com/office/powerpoint/2010/main" val="3452314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sz="3200" dirty="0" smtClean="0"/>
              <a:t>INTRODUCING THE SUSTAINABLE DEVELOPMENT GOALS</a:t>
            </a:r>
            <a:endParaRPr lang="en-AU" sz="3200" dirty="0"/>
          </a:p>
        </p:txBody>
      </p:sp>
      <p:sp>
        <p:nvSpPr>
          <p:cNvPr id="10" name="Text Placeholder 9"/>
          <p:cNvSpPr>
            <a:spLocks noGrp="1"/>
          </p:cNvSpPr>
          <p:nvPr>
            <p:ph type="body" sz="quarter" idx="10"/>
          </p:nvPr>
        </p:nvSpPr>
        <p:spPr>
          <a:xfrm>
            <a:off x="539552" y="1761807"/>
            <a:ext cx="3600400" cy="3886241"/>
          </a:xfrm>
        </p:spPr>
        <p:txBody>
          <a:bodyPr/>
          <a:lstStyle/>
          <a:p>
            <a:r>
              <a:rPr lang="en-AU" sz="2400" dirty="0" smtClean="0"/>
              <a:t>In 2015, world leaders gathered again to introduce a new set of goals </a:t>
            </a:r>
          </a:p>
          <a:p>
            <a:endParaRPr lang="en-AU" sz="800" dirty="0"/>
          </a:p>
          <a:p>
            <a:r>
              <a:rPr lang="en-AU" sz="2400" b="1" dirty="0" smtClean="0"/>
              <a:t>17 goals </a:t>
            </a:r>
            <a:r>
              <a:rPr lang="en-AU" sz="2400" dirty="0" smtClean="0"/>
              <a:t>were designed for everyone, everywhere to work towards a better, fairer world.</a:t>
            </a:r>
          </a:p>
          <a:p>
            <a:endParaRPr lang="en-AU" sz="800" dirty="0" smtClean="0"/>
          </a:p>
          <a:p>
            <a:r>
              <a:rPr lang="en-AU" sz="2400" dirty="0" smtClean="0"/>
              <a:t>It’s kind of like a long  ‘to-do’ list for all of us!</a:t>
            </a:r>
          </a:p>
          <a:p>
            <a:endParaRPr lang="en-AU" sz="2400" dirty="0" smtClean="0"/>
          </a:p>
          <a:p>
            <a:endParaRPr lang="en-AU" sz="2400" dirty="0"/>
          </a:p>
        </p:txBody>
      </p:sp>
      <p:pic>
        <p:nvPicPr>
          <p:cNvPr id="7" name="Picture 2" descr="sdg00_intro.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355976" y="2361440"/>
            <a:ext cx="4464496" cy="268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977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sz="3200" dirty="0" smtClean="0"/>
              <a:t>INTRODUCING THE SUSTAINABLE DEVELOPMENT GOALS</a:t>
            </a:r>
            <a:endParaRPr lang="en-AU" sz="3200" dirty="0"/>
          </a:p>
        </p:txBody>
      </p:sp>
      <p:sp>
        <p:nvSpPr>
          <p:cNvPr id="2" name="Text Placeholder 1"/>
          <p:cNvSpPr>
            <a:spLocks noGrp="1"/>
          </p:cNvSpPr>
          <p:nvPr>
            <p:ph type="body" sz="quarter" idx="10"/>
          </p:nvPr>
        </p:nvSpPr>
        <p:spPr/>
        <p:txBody>
          <a:bodyPr/>
          <a:lstStyle/>
          <a:p>
            <a:r>
              <a:rPr lang="en-AU" sz="2400" b="1" dirty="0" smtClean="0"/>
              <a:t>17 </a:t>
            </a:r>
            <a:r>
              <a:rPr lang="en-AU" sz="2400" b="1" dirty="0"/>
              <a:t>goals </a:t>
            </a:r>
            <a:r>
              <a:rPr lang="en-AU" sz="2400" dirty="0"/>
              <a:t>to achieve </a:t>
            </a:r>
            <a:r>
              <a:rPr lang="en-AU" sz="2400" b="1" dirty="0"/>
              <a:t>3</a:t>
            </a:r>
            <a:r>
              <a:rPr lang="en-AU" sz="2400" dirty="0"/>
              <a:t> extraordinary things in the next </a:t>
            </a:r>
            <a:r>
              <a:rPr lang="en-AU" sz="2400" b="1" dirty="0"/>
              <a:t>15 years</a:t>
            </a:r>
            <a:r>
              <a:rPr lang="en-AU" sz="2400" dirty="0"/>
              <a:t>: </a:t>
            </a:r>
          </a:p>
          <a:p>
            <a:pPr marL="342900" indent="-342900">
              <a:buFont typeface="Arial" panose="020B0604020202020204" pitchFamily="34" charset="0"/>
              <a:buChar char="•"/>
            </a:pPr>
            <a:r>
              <a:rPr lang="en-AU" sz="2400" dirty="0" smtClean="0"/>
              <a:t>End </a:t>
            </a:r>
            <a:r>
              <a:rPr lang="en-AU" sz="2400" dirty="0"/>
              <a:t>extreme poverty. </a:t>
            </a:r>
          </a:p>
          <a:p>
            <a:pPr marL="342900" indent="-342900">
              <a:buFont typeface="Arial" panose="020B0604020202020204" pitchFamily="34" charset="0"/>
              <a:buChar char="•"/>
            </a:pPr>
            <a:r>
              <a:rPr lang="en-AU" sz="2400" dirty="0" smtClean="0"/>
              <a:t>Fight </a:t>
            </a:r>
            <a:r>
              <a:rPr lang="en-AU" sz="2400" dirty="0"/>
              <a:t>inequality and injustice. </a:t>
            </a:r>
          </a:p>
          <a:p>
            <a:pPr marL="342900" indent="-342900">
              <a:buFont typeface="Arial" panose="020B0604020202020204" pitchFamily="34" charset="0"/>
              <a:buChar char="•"/>
            </a:pPr>
            <a:r>
              <a:rPr lang="en-AU" sz="2400" dirty="0" smtClean="0"/>
              <a:t>Fix </a:t>
            </a:r>
            <a:r>
              <a:rPr lang="en-AU" sz="2400" dirty="0"/>
              <a:t>climate change. </a:t>
            </a:r>
          </a:p>
          <a:p>
            <a:endParaRPr lang="en-AU" sz="800" dirty="0"/>
          </a:p>
          <a:p>
            <a:r>
              <a:rPr lang="en-AU" sz="2400" dirty="0"/>
              <a:t>To realise these Goals </a:t>
            </a:r>
            <a:r>
              <a:rPr lang="en-AU" sz="2400" dirty="0" smtClean="0"/>
              <a:t>everyone needs </a:t>
            </a:r>
            <a:r>
              <a:rPr lang="en-AU" sz="2400" dirty="0"/>
              <a:t>to take part. </a:t>
            </a:r>
          </a:p>
          <a:p>
            <a:endParaRPr lang="en-AU" sz="2400" dirty="0"/>
          </a:p>
        </p:txBody>
      </p:sp>
      <p:pic>
        <p:nvPicPr>
          <p:cNvPr id="13" name="Picture 2" descr="sdg00_intro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7694" y="1935228"/>
            <a:ext cx="4370176" cy="353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53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AU"/>
          </a:p>
        </p:txBody>
      </p:sp>
      <p:pic>
        <p:nvPicPr>
          <p:cNvPr id="5" name="Picture Placeholder 4" descr="01_TGG_Grid_Icon_Color.jpg"/>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519717" y="73704"/>
            <a:ext cx="8136904" cy="5698349"/>
          </a:xfrm>
        </p:spPr>
      </p:pic>
    </p:spTree>
    <p:extLst>
      <p:ext uri="{BB962C8B-B14F-4D97-AF65-F5344CB8AC3E}">
        <p14:creationId xmlns:p14="http://schemas.microsoft.com/office/powerpoint/2010/main" val="406023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15449" t="-278"/>
          <a:stretch/>
        </p:blipFill>
        <p:spPr>
          <a:xfrm>
            <a:off x="-717532" y="-31242"/>
            <a:ext cx="5281249" cy="3520834"/>
          </a:xfrm>
          <a:prstGeom prst="rect">
            <a:avLst/>
          </a:prstGeom>
        </p:spPr>
      </p:pic>
      <p:sp>
        <p:nvSpPr>
          <p:cNvPr id="24" name="Freeform 1"/>
          <p:cNvSpPr>
            <a:spLocks noChangeArrowheads="1"/>
          </p:cNvSpPr>
          <p:nvPr/>
        </p:nvSpPr>
        <p:spPr bwMode="auto">
          <a:xfrm>
            <a:off x="41361" y="3085873"/>
            <a:ext cx="3170869" cy="39214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 name="Text Placeholder 1"/>
          <p:cNvSpPr>
            <a:spLocks noGrp="1"/>
          </p:cNvSpPr>
          <p:nvPr>
            <p:ph type="body" sz="quarter" idx="11"/>
          </p:nvPr>
        </p:nvSpPr>
        <p:spPr>
          <a:xfrm>
            <a:off x="4588169" y="5301208"/>
            <a:ext cx="4587170" cy="631444"/>
          </a:xfrm>
        </p:spPr>
        <p:txBody>
          <a:bodyPr/>
          <a:lstStyle/>
          <a:p>
            <a:r>
              <a:rPr lang="en-US" sz="1400" dirty="0" smtClean="0"/>
              <a:t>4.	QUALITY EDUCATION</a:t>
            </a:r>
            <a:endParaRPr lang="en-US" sz="1400" dirty="0"/>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l="12218" b="12448"/>
          <a:stretch/>
        </p:blipFill>
        <p:spPr>
          <a:xfrm>
            <a:off x="-36512" y="3489383"/>
            <a:ext cx="5110620" cy="3396002"/>
          </a:xfrm>
          <a:prstGeom prst="rect">
            <a:avLst/>
          </a:prstGeom>
        </p:spPr>
      </p:pic>
      <p:sp>
        <p:nvSpPr>
          <p:cNvPr id="12" name="TextBox 11"/>
          <p:cNvSpPr txBox="1"/>
          <p:nvPr/>
        </p:nvSpPr>
        <p:spPr>
          <a:xfrm>
            <a:off x="4588169" y="2612705"/>
            <a:ext cx="3221129" cy="307777"/>
          </a:xfrm>
          <a:prstGeom prst="rect">
            <a:avLst/>
          </a:prstGeom>
          <a:noFill/>
        </p:spPr>
        <p:txBody>
          <a:bodyPr wrap="square" rtlCol="0">
            <a:spAutoFit/>
          </a:bodyPr>
          <a:lstStyle/>
          <a:p>
            <a:r>
              <a:rPr lang="en-AU" sz="1400" dirty="0"/>
              <a:t>2</a:t>
            </a:r>
            <a:r>
              <a:rPr lang="en-AU" sz="1400" dirty="0" smtClean="0"/>
              <a:t> 	ZERO HUNGER</a:t>
            </a:r>
            <a:endParaRPr lang="en-AU" sz="1400" dirty="0"/>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t="-88"/>
          <a:stretch/>
        </p:blipFill>
        <p:spPr>
          <a:xfrm>
            <a:off x="4563717" y="0"/>
            <a:ext cx="4694583" cy="3502908"/>
          </a:xfrm>
          <a:prstGeom prst="rect">
            <a:avLst/>
          </a:prstGeom>
        </p:spPr>
      </p:pic>
      <p:pic>
        <p:nvPicPr>
          <p:cNvPr id="20" name="Picture 19"/>
          <p:cNvPicPr>
            <a:picLocks noChangeAspect="1"/>
          </p:cNvPicPr>
          <p:nvPr/>
        </p:nvPicPr>
        <p:blipFill rotWithShape="1">
          <a:blip r:embed="rId6" cstate="email">
            <a:extLst>
              <a:ext uri="{28A0092B-C50C-407E-A947-70E740481C1C}">
                <a14:useLocalDpi xmlns:a14="http://schemas.microsoft.com/office/drawing/2010/main"/>
              </a:ext>
            </a:extLst>
          </a:blip>
          <a:srcRect t="-1246" r="-12764"/>
          <a:stretch/>
        </p:blipFill>
        <p:spPr>
          <a:xfrm>
            <a:off x="4588169" y="3347539"/>
            <a:ext cx="5274954" cy="3514438"/>
          </a:xfrm>
          <a:prstGeom prst="rect">
            <a:avLst/>
          </a:prstGeom>
        </p:spPr>
      </p:pic>
      <p:sp>
        <p:nvSpPr>
          <p:cNvPr id="6" name="Rectangle 5"/>
          <p:cNvSpPr/>
          <p:nvPr/>
        </p:nvSpPr>
        <p:spPr bwMode="auto">
          <a:xfrm>
            <a:off x="3445200" y="2302200"/>
            <a:ext cx="2253600" cy="2253600"/>
          </a:xfrm>
          <a:prstGeom prst="rect">
            <a:avLst/>
          </a:prstGeom>
          <a:solidFill>
            <a:schemeClr val="bg1"/>
          </a:solidFill>
          <a:ln>
            <a:noFill/>
          </a:ln>
          <a:effectLst/>
        </p:spPr>
        <p:txBody>
          <a:bodyPr wrap="none" rtlCol="0" anchor="ctr"/>
          <a:lstStyle/>
          <a:p>
            <a:pPr algn="ctr"/>
            <a:endParaRPr lang="en-AU"/>
          </a:p>
        </p:txBody>
      </p:sp>
      <p:pic>
        <p:nvPicPr>
          <p:cNvPr id="16" name="Picture 15" descr="TGG_Icon_Color_01.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5200" y="2297662"/>
            <a:ext cx="1126800" cy="1126800"/>
          </a:xfrm>
          <a:prstGeom prst="rect">
            <a:avLst/>
          </a:prstGeom>
        </p:spPr>
      </p:pic>
      <p:pic>
        <p:nvPicPr>
          <p:cNvPr id="17" name="Picture 16" descr="TGG_Icon_Color_02.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3636" y="2302200"/>
            <a:ext cx="1126800" cy="1126800"/>
          </a:xfrm>
          <a:prstGeom prst="rect">
            <a:avLst/>
          </a:prstGeom>
        </p:spPr>
      </p:pic>
      <p:pic>
        <p:nvPicPr>
          <p:cNvPr id="18" name="Picture 17" descr="TGG_Icon_Color_03.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47821" y="3422192"/>
            <a:ext cx="1126800" cy="1131339"/>
          </a:xfrm>
          <a:prstGeom prst="rect">
            <a:avLst/>
          </a:prstGeom>
        </p:spPr>
      </p:pic>
      <p:pic>
        <p:nvPicPr>
          <p:cNvPr id="19" name="Picture 18" descr="TGG_Icon_Color_04.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73636" y="3426731"/>
            <a:ext cx="1126800" cy="1126800"/>
          </a:xfrm>
          <a:prstGeom prst="rect">
            <a:avLst/>
          </a:prstGeom>
        </p:spPr>
      </p:pic>
      <p:sp>
        <p:nvSpPr>
          <p:cNvPr id="10" name="Rectangle 9"/>
          <p:cNvSpPr/>
          <p:nvPr/>
        </p:nvSpPr>
        <p:spPr>
          <a:xfrm>
            <a:off x="34608" y="3049611"/>
            <a:ext cx="3314872" cy="461665"/>
          </a:xfrm>
          <a:prstGeom prst="rect">
            <a:avLst/>
          </a:prstGeom>
        </p:spPr>
        <p:txBody>
          <a:bodyPr wrap="square">
            <a:spAutoFit/>
          </a:bodyPr>
          <a:lstStyle/>
          <a:p>
            <a:r>
              <a:rPr lang="en-AU" sz="1200" b="1" dirty="0" smtClean="0">
                <a:solidFill>
                  <a:srgbClr val="000000"/>
                </a:solidFill>
              </a:rPr>
              <a:t>Malawi: Women performing a traditional song and dance.</a:t>
            </a:r>
            <a:endParaRPr lang="en-AU" sz="1200" b="1" dirty="0">
              <a:solidFill>
                <a:srgbClr val="000000"/>
              </a:solidFill>
            </a:endParaRPr>
          </a:p>
        </p:txBody>
      </p:sp>
      <p:sp>
        <p:nvSpPr>
          <p:cNvPr id="22" name="Freeform 1"/>
          <p:cNvSpPr>
            <a:spLocks noChangeArrowheads="1"/>
          </p:cNvSpPr>
          <p:nvPr/>
        </p:nvSpPr>
        <p:spPr bwMode="auto">
          <a:xfrm>
            <a:off x="5796136" y="2655412"/>
            <a:ext cx="3275856" cy="69212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1" name="Rectangle 20"/>
          <p:cNvSpPr/>
          <p:nvPr/>
        </p:nvSpPr>
        <p:spPr>
          <a:xfrm>
            <a:off x="5796136" y="2686928"/>
            <a:ext cx="3157093" cy="646331"/>
          </a:xfrm>
          <a:prstGeom prst="rect">
            <a:avLst/>
          </a:prstGeom>
          <a:noFill/>
        </p:spPr>
        <p:txBody>
          <a:bodyPr wrap="square">
            <a:spAutoFit/>
          </a:bodyPr>
          <a:lstStyle/>
          <a:p>
            <a:pPr algn="r"/>
            <a:r>
              <a:rPr lang="en-AU" sz="1200" b="1" dirty="0" smtClean="0">
                <a:latin typeface="Arial" panose="020B0604020202020204" pitchFamily="34" charset="0"/>
              </a:rPr>
              <a:t>Indonesia: Caritas Australia helps train people in farming so they have better access to food. </a:t>
            </a:r>
            <a:endParaRPr lang="en-AU" sz="1200" b="1" dirty="0"/>
          </a:p>
        </p:txBody>
      </p:sp>
      <p:sp>
        <p:nvSpPr>
          <p:cNvPr id="23" name="Freeform 1"/>
          <p:cNvSpPr>
            <a:spLocks noChangeArrowheads="1"/>
          </p:cNvSpPr>
          <p:nvPr/>
        </p:nvSpPr>
        <p:spPr bwMode="auto">
          <a:xfrm>
            <a:off x="6285754" y="3432852"/>
            <a:ext cx="2820462" cy="4225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5" name="Freeform 1"/>
          <p:cNvSpPr>
            <a:spLocks noChangeArrowheads="1"/>
          </p:cNvSpPr>
          <p:nvPr/>
        </p:nvSpPr>
        <p:spPr bwMode="auto">
          <a:xfrm>
            <a:off x="39175" y="3541693"/>
            <a:ext cx="3173056" cy="67004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13" name="Rectangle 12"/>
          <p:cNvSpPr/>
          <p:nvPr/>
        </p:nvSpPr>
        <p:spPr>
          <a:xfrm>
            <a:off x="5796136" y="3415049"/>
            <a:ext cx="3310080" cy="461665"/>
          </a:xfrm>
          <a:prstGeom prst="rect">
            <a:avLst/>
          </a:prstGeom>
        </p:spPr>
        <p:txBody>
          <a:bodyPr wrap="square">
            <a:spAutoFit/>
          </a:bodyPr>
          <a:lstStyle/>
          <a:p>
            <a:pPr algn="r"/>
            <a:r>
              <a:rPr lang="en-AU" sz="1200" b="1" dirty="0" smtClean="0">
                <a:solidFill>
                  <a:srgbClr val="000000"/>
                </a:solidFill>
              </a:rPr>
              <a:t>Laos: Hum </a:t>
            </a:r>
            <a:r>
              <a:rPr lang="en-AU" sz="1200" b="1" dirty="0" err="1" smtClean="0">
                <a:solidFill>
                  <a:srgbClr val="000000"/>
                </a:solidFill>
              </a:rPr>
              <a:t>Noy</a:t>
            </a:r>
            <a:r>
              <a:rPr lang="en-AU" sz="1200" b="1" dirty="0" smtClean="0">
                <a:solidFill>
                  <a:srgbClr val="000000"/>
                </a:solidFill>
              </a:rPr>
              <a:t> concentrating on his school work.</a:t>
            </a:r>
            <a:endParaRPr lang="en-AU" sz="1200" b="1" dirty="0">
              <a:solidFill>
                <a:srgbClr val="000000"/>
              </a:solidFill>
            </a:endParaRPr>
          </a:p>
        </p:txBody>
      </p:sp>
      <p:sp>
        <p:nvSpPr>
          <p:cNvPr id="11" name="Rectangle 10"/>
          <p:cNvSpPr/>
          <p:nvPr/>
        </p:nvSpPr>
        <p:spPr>
          <a:xfrm>
            <a:off x="107504" y="3565403"/>
            <a:ext cx="3241976" cy="646331"/>
          </a:xfrm>
          <a:prstGeom prst="rect">
            <a:avLst/>
          </a:prstGeom>
        </p:spPr>
        <p:txBody>
          <a:bodyPr wrap="square">
            <a:spAutoFit/>
          </a:bodyPr>
          <a:lstStyle/>
          <a:p>
            <a:r>
              <a:rPr lang="en-AU" sz="1200" b="1" dirty="0" smtClean="0">
                <a:solidFill>
                  <a:srgbClr val="000000"/>
                </a:solidFill>
                <a:latin typeface="Arial" panose="020B0604020202020204" pitchFamily="34" charset="0"/>
              </a:rPr>
              <a:t>Cambodia: </a:t>
            </a:r>
            <a:r>
              <a:rPr lang="en-AU" sz="1200" b="1" dirty="0" err="1" smtClean="0">
                <a:solidFill>
                  <a:srgbClr val="000000"/>
                </a:solidFill>
                <a:latin typeface="Arial" panose="020B0604020202020204" pitchFamily="34" charset="0"/>
              </a:rPr>
              <a:t>Sreymom</a:t>
            </a:r>
            <a:r>
              <a:rPr lang="en-AU" sz="1200" b="1" dirty="0" smtClean="0">
                <a:solidFill>
                  <a:srgbClr val="000000"/>
                </a:solidFill>
                <a:latin typeface="Arial" panose="020B0604020202020204" pitchFamily="34" charset="0"/>
              </a:rPr>
              <a:t> receiving medical training at </a:t>
            </a:r>
            <a:r>
              <a:rPr lang="en-AU" sz="1200" b="1" dirty="0">
                <a:solidFill>
                  <a:srgbClr val="000000"/>
                </a:solidFill>
                <a:latin typeface="Arial" panose="020B0604020202020204" pitchFamily="34" charset="0"/>
              </a:rPr>
              <a:t>the </a:t>
            </a:r>
            <a:r>
              <a:rPr lang="en-AU" sz="1200" b="1" dirty="0" err="1">
                <a:solidFill>
                  <a:srgbClr val="000000"/>
                </a:solidFill>
                <a:latin typeface="Arial" panose="020B0604020202020204" pitchFamily="34" charset="0"/>
              </a:rPr>
              <a:t>Mondulkiri</a:t>
            </a:r>
            <a:r>
              <a:rPr lang="en-AU" sz="1200" b="1" dirty="0">
                <a:solidFill>
                  <a:srgbClr val="000000"/>
                </a:solidFill>
                <a:latin typeface="Arial" panose="020B0604020202020204" pitchFamily="34" charset="0"/>
              </a:rPr>
              <a:t> Community Health Centre.</a:t>
            </a:r>
            <a:endParaRPr lang="en-AU" sz="1200" b="1" dirty="0">
              <a:solidFill>
                <a:srgbClr val="000000"/>
              </a:solidFill>
            </a:endParaRPr>
          </a:p>
        </p:txBody>
      </p:sp>
    </p:spTree>
    <p:extLst>
      <p:ext uri="{BB962C8B-B14F-4D97-AF65-F5344CB8AC3E}">
        <p14:creationId xmlns:p14="http://schemas.microsoft.com/office/powerpoint/2010/main" val="1803133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1400" dirty="0" smtClean="0"/>
              <a:t>8	DECENT WORK AND ECONOMIC 	GROWTH</a:t>
            </a:r>
            <a:endParaRPr lang="en-US" sz="1400" dirty="0"/>
          </a:p>
        </p:txBody>
      </p:sp>
      <p:sp>
        <p:nvSpPr>
          <p:cNvPr id="3" name="Text Placeholder 2"/>
          <p:cNvSpPr>
            <a:spLocks noGrp="1"/>
          </p:cNvSpPr>
          <p:nvPr>
            <p:ph type="body" sz="quarter" idx="12"/>
          </p:nvPr>
        </p:nvSpPr>
        <p:spPr>
          <a:xfrm>
            <a:off x="626039" y="5318986"/>
            <a:ext cx="3636268" cy="648072"/>
          </a:xfrm>
        </p:spPr>
        <p:txBody>
          <a:bodyPr/>
          <a:lstStyle/>
          <a:p>
            <a:r>
              <a:rPr lang="en-US" sz="1400" dirty="0" smtClean="0"/>
              <a:t>7	AFFORDABLE AND CLEAN 	ENERGY</a:t>
            </a:r>
            <a:endParaRPr lang="en-US" sz="1400" dirty="0"/>
          </a:p>
        </p:txBody>
      </p:sp>
      <p:sp>
        <p:nvSpPr>
          <p:cNvPr id="4" name="TextBox 3"/>
          <p:cNvSpPr txBox="1"/>
          <p:nvPr/>
        </p:nvSpPr>
        <p:spPr>
          <a:xfrm>
            <a:off x="578850" y="2505581"/>
            <a:ext cx="3014003" cy="307777"/>
          </a:xfrm>
          <a:prstGeom prst="rect">
            <a:avLst/>
          </a:prstGeom>
          <a:noFill/>
        </p:spPr>
        <p:txBody>
          <a:bodyPr wrap="square" rtlCol="0">
            <a:spAutoFit/>
          </a:bodyPr>
          <a:lstStyle/>
          <a:p>
            <a:r>
              <a:rPr lang="en-US" sz="1400" dirty="0" smtClean="0"/>
              <a:t>5	GENDER EQUALITY</a:t>
            </a:r>
            <a:endParaRPr lang="en-US" sz="1400" dirty="0"/>
          </a:p>
        </p:txBody>
      </p:sp>
      <p:sp>
        <p:nvSpPr>
          <p:cNvPr id="5" name="TextBox 4"/>
          <p:cNvSpPr txBox="1"/>
          <p:nvPr/>
        </p:nvSpPr>
        <p:spPr>
          <a:xfrm>
            <a:off x="4581893" y="2505581"/>
            <a:ext cx="3309593" cy="523220"/>
          </a:xfrm>
          <a:prstGeom prst="rect">
            <a:avLst/>
          </a:prstGeom>
          <a:noFill/>
        </p:spPr>
        <p:txBody>
          <a:bodyPr wrap="square" rtlCol="0">
            <a:spAutoFit/>
          </a:bodyPr>
          <a:lstStyle/>
          <a:p>
            <a:r>
              <a:rPr lang="en-US" sz="1400" dirty="0" smtClean="0"/>
              <a:t>6	CLEAN WATER AND 	SANITATION</a:t>
            </a:r>
            <a:endParaRPr lang="en-US" sz="1400"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63747"/>
            <a:ext cx="4679446" cy="3827395"/>
          </a:xfrm>
          <a:prstGeom prst="rect">
            <a:avLst/>
          </a:prstGeom>
        </p:spPr>
      </p:pic>
      <p:pic>
        <p:nvPicPr>
          <p:cNvPr id="2050" name="Picture 2" descr="http://www.caritas.org.au/images/default-source/PC16_Malawi/doney-and-junior.jpg?sfvrsn=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50"/>
          <a:stretch/>
        </p:blipFill>
        <p:spPr bwMode="auto">
          <a:xfrm>
            <a:off x="4566847" y="-27384"/>
            <a:ext cx="4685674" cy="3577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t="-263"/>
          <a:stretch/>
        </p:blipFill>
        <p:spPr>
          <a:xfrm>
            <a:off x="-36513" y="-27383"/>
            <a:ext cx="4624681" cy="3403676"/>
          </a:xfrm>
          <a:prstGeom prst="rect">
            <a:avLst/>
          </a:prstGeom>
        </p:spPr>
      </p:pic>
      <p:sp>
        <p:nvSpPr>
          <p:cNvPr id="15" name="Rectangle 14"/>
          <p:cNvSpPr/>
          <p:nvPr/>
        </p:nvSpPr>
        <p:spPr bwMode="auto">
          <a:xfrm>
            <a:off x="3445200" y="2302200"/>
            <a:ext cx="2253600" cy="2253600"/>
          </a:xfrm>
          <a:prstGeom prst="rect">
            <a:avLst/>
          </a:prstGeom>
          <a:noFill/>
          <a:ln>
            <a:noFill/>
          </a:ln>
          <a:effectLst/>
        </p:spPr>
        <p:txBody>
          <a:bodyPr wrap="none" rtlCol="0" anchor="ctr"/>
          <a:lstStyle/>
          <a:p>
            <a:pPr algn="ctr"/>
            <a:endParaRPr lang="en-AU"/>
          </a:p>
        </p:txBody>
      </p:sp>
      <p:pic>
        <p:nvPicPr>
          <p:cNvPr id="16" name="Picture 15" descr="TGG_Icon_Color_0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43914" y="2302975"/>
            <a:ext cx="1126800" cy="1126800"/>
          </a:xfrm>
          <a:prstGeom prst="rect">
            <a:avLst/>
          </a:prstGeom>
        </p:spPr>
      </p:pic>
      <p:pic>
        <p:nvPicPr>
          <p:cNvPr id="17" name="Picture 16" descr="TGG_Icon_Color_06.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000" y="2302975"/>
            <a:ext cx="1126800" cy="1126800"/>
          </a:xfrm>
          <a:prstGeom prst="rect">
            <a:avLst/>
          </a:prstGeom>
        </p:spPr>
      </p:pic>
      <p:pic>
        <p:nvPicPr>
          <p:cNvPr id="20" name="Picture 19"/>
          <p:cNvPicPr>
            <a:picLocks noChangeAspect="1"/>
          </p:cNvPicPr>
          <p:nvPr/>
        </p:nvPicPr>
        <p:blipFill rotWithShape="1">
          <a:blip r:embed="rId8" cstate="email">
            <a:extLst>
              <a:ext uri="{28A0092B-C50C-407E-A947-70E740481C1C}">
                <a14:useLocalDpi xmlns:a14="http://schemas.microsoft.com/office/drawing/2010/main"/>
              </a:ext>
            </a:extLst>
          </a:blip>
          <a:srcRect r="-293"/>
          <a:stretch/>
        </p:blipFill>
        <p:spPr>
          <a:xfrm>
            <a:off x="4566846" y="3432157"/>
            <a:ext cx="4613666" cy="3453227"/>
          </a:xfrm>
          <a:prstGeom prst="rect">
            <a:avLst/>
          </a:prstGeom>
        </p:spPr>
      </p:pic>
      <p:pic>
        <p:nvPicPr>
          <p:cNvPr id="18" name="Picture 17" descr="TGG_Icon_Color_07.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40023" y="3426618"/>
            <a:ext cx="1126823" cy="1126823"/>
          </a:xfrm>
          <a:prstGeom prst="rect">
            <a:avLst/>
          </a:prstGeom>
        </p:spPr>
      </p:pic>
      <p:pic>
        <p:nvPicPr>
          <p:cNvPr id="19" name="Picture 18" descr="TGG_Icon_Color_08.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72000" y="3429000"/>
            <a:ext cx="1126800" cy="1126800"/>
          </a:xfrm>
          <a:prstGeom prst="rect">
            <a:avLst/>
          </a:prstGeom>
        </p:spPr>
      </p:pic>
      <p:sp>
        <p:nvSpPr>
          <p:cNvPr id="21" name="Freeform 1"/>
          <p:cNvSpPr>
            <a:spLocks noChangeArrowheads="1"/>
          </p:cNvSpPr>
          <p:nvPr/>
        </p:nvSpPr>
        <p:spPr bwMode="auto">
          <a:xfrm>
            <a:off x="5821213" y="2954756"/>
            <a:ext cx="3275857" cy="4107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9" name="Rectangle 8"/>
          <p:cNvSpPr/>
          <p:nvPr/>
        </p:nvSpPr>
        <p:spPr>
          <a:xfrm>
            <a:off x="5627651" y="2921027"/>
            <a:ext cx="3443110" cy="430887"/>
          </a:xfrm>
          <a:prstGeom prst="rect">
            <a:avLst/>
          </a:prstGeom>
        </p:spPr>
        <p:txBody>
          <a:bodyPr wrap="square">
            <a:spAutoFit/>
          </a:bodyPr>
          <a:lstStyle/>
          <a:p>
            <a:pPr algn="r"/>
            <a:r>
              <a:rPr lang="en-AU" sz="1100" b="1" dirty="0" smtClean="0">
                <a:solidFill>
                  <a:srgbClr val="000000"/>
                </a:solidFill>
                <a:latin typeface="Arial" panose="020B0604020202020204" pitchFamily="34" charset="0"/>
              </a:rPr>
              <a:t>Malawi: </a:t>
            </a:r>
            <a:r>
              <a:rPr lang="en-AU" sz="1100" b="1" dirty="0" err="1" smtClean="0">
                <a:solidFill>
                  <a:srgbClr val="000000"/>
                </a:solidFill>
                <a:latin typeface="Arial" panose="020B0604020202020204" pitchFamily="34" charset="0"/>
              </a:rPr>
              <a:t>Doney</a:t>
            </a:r>
            <a:r>
              <a:rPr lang="en-AU" sz="1100" b="1" dirty="0" smtClean="0">
                <a:solidFill>
                  <a:srgbClr val="000000"/>
                </a:solidFill>
                <a:latin typeface="Arial" panose="020B0604020202020204" pitchFamily="34" charset="0"/>
              </a:rPr>
              <a:t> </a:t>
            </a:r>
            <a:r>
              <a:rPr lang="en-AU" sz="1100" b="1" dirty="0">
                <a:solidFill>
                  <a:srgbClr val="000000"/>
                </a:solidFill>
                <a:latin typeface="Arial" panose="020B0604020202020204" pitchFamily="34" charset="0"/>
              </a:rPr>
              <a:t>and her son, Junior, using the hand washing </a:t>
            </a:r>
            <a:r>
              <a:rPr lang="en-AU" sz="1100" b="1" dirty="0" smtClean="0">
                <a:solidFill>
                  <a:srgbClr val="000000"/>
                </a:solidFill>
                <a:latin typeface="Arial" panose="020B0604020202020204" pitchFamily="34" charset="0"/>
              </a:rPr>
              <a:t>facility.</a:t>
            </a:r>
            <a:endParaRPr lang="en-AU" sz="1100" b="1" dirty="0">
              <a:solidFill>
                <a:srgbClr val="000000"/>
              </a:solidFill>
            </a:endParaRPr>
          </a:p>
        </p:txBody>
      </p:sp>
      <p:sp>
        <p:nvSpPr>
          <p:cNvPr id="24" name="Freeform 1"/>
          <p:cNvSpPr>
            <a:spLocks noChangeArrowheads="1"/>
          </p:cNvSpPr>
          <p:nvPr/>
        </p:nvSpPr>
        <p:spPr bwMode="auto">
          <a:xfrm>
            <a:off x="6239293" y="3500589"/>
            <a:ext cx="2904707" cy="430887"/>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3" name="Rectangle 22"/>
          <p:cNvSpPr/>
          <p:nvPr/>
        </p:nvSpPr>
        <p:spPr>
          <a:xfrm>
            <a:off x="5633308" y="3500589"/>
            <a:ext cx="3437453" cy="430887"/>
          </a:xfrm>
          <a:prstGeom prst="rect">
            <a:avLst/>
          </a:prstGeom>
        </p:spPr>
        <p:txBody>
          <a:bodyPr wrap="square">
            <a:spAutoFit/>
          </a:bodyPr>
          <a:lstStyle/>
          <a:p>
            <a:pPr algn="r"/>
            <a:r>
              <a:rPr lang="en-AU" sz="1100" b="1" dirty="0" smtClean="0">
                <a:ea typeface="Calibri" panose="020F0502020204030204" pitchFamily="34" charset="0"/>
                <a:cs typeface="Times New Roman" panose="02020603050405020304" pitchFamily="18" charset="0"/>
              </a:rPr>
              <a:t>Australia: </a:t>
            </a:r>
            <a:r>
              <a:rPr lang="en-AU" sz="1100" b="1" dirty="0" smtClean="0"/>
              <a:t>Evangeline at the </a:t>
            </a:r>
            <a:r>
              <a:rPr lang="en-AU" sz="1100" b="1" dirty="0" err="1"/>
              <a:t>D</a:t>
            </a:r>
            <a:r>
              <a:rPr lang="en-AU" sz="1100" b="1" dirty="0" err="1" smtClean="0"/>
              <a:t>jilpin</a:t>
            </a:r>
            <a:r>
              <a:rPr lang="en-AU" sz="1100" b="1" dirty="0" smtClean="0"/>
              <a:t> Arts </a:t>
            </a:r>
            <a:r>
              <a:rPr lang="en-AU" sz="1100" b="1" dirty="0" err="1" smtClean="0"/>
              <a:t>Ghunmarn</a:t>
            </a:r>
            <a:r>
              <a:rPr lang="en-AU" sz="1100" b="1" dirty="0"/>
              <a:t> </a:t>
            </a:r>
            <a:r>
              <a:rPr lang="en-AU" sz="1100" b="1" dirty="0" smtClean="0"/>
              <a:t>culture centre.</a:t>
            </a:r>
            <a:endParaRPr lang="en-AU" sz="1100" b="1" dirty="0"/>
          </a:p>
        </p:txBody>
      </p:sp>
      <p:sp>
        <p:nvSpPr>
          <p:cNvPr id="25" name="Freeform 1"/>
          <p:cNvSpPr>
            <a:spLocks noChangeArrowheads="1"/>
          </p:cNvSpPr>
          <p:nvPr/>
        </p:nvSpPr>
        <p:spPr bwMode="auto">
          <a:xfrm>
            <a:off x="0" y="2756635"/>
            <a:ext cx="3308286" cy="60172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6" name="Freeform 1"/>
          <p:cNvSpPr>
            <a:spLocks noChangeArrowheads="1"/>
          </p:cNvSpPr>
          <p:nvPr/>
        </p:nvSpPr>
        <p:spPr bwMode="auto">
          <a:xfrm>
            <a:off x="36009" y="3426618"/>
            <a:ext cx="3404014" cy="60172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7" name="Rectangle 6"/>
          <p:cNvSpPr/>
          <p:nvPr/>
        </p:nvSpPr>
        <p:spPr>
          <a:xfrm>
            <a:off x="-24291" y="2740581"/>
            <a:ext cx="3332577" cy="646331"/>
          </a:xfrm>
          <a:prstGeom prst="rect">
            <a:avLst/>
          </a:prstGeom>
        </p:spPr>
        <p:txBody>
          <a:bodyPr wrap="square">
            <a:spAutoFit/>
          </a:bodyPr>
          <a:lstStyle/>
          <a:p>
            <a:r>
              <a:rPr lang="en-AU" sz="1200" b="1" dirty="0" smtClean="0">
                <a:solidFill>
                  <a:srgbClr val="000000"/>
                </a:solidFill>
                <a:ea typeface="Calibri" panose="020F0502020204030204" pitchFamily="34" charset="0"/>
                <a:cs typeface="Times New Roman" panose="02020603050405020304" pitchFamily="18" charset="0"/>
              </a:rPr>
              <a:t>Papua New Guinea: Dominic taking notes during a community conversations training workshop.</a:t>
            </a:r>
            <a:endParaRPr lang="en-AU" sz="1200" b="1" dirty="0">
              <a:solidFill>
                <a:srgbClr val="000000"/>
              </a:solidFill>
            </a:endParaRPr>
          </a:p>
        </p:txBody>
      </p:sp>
      <p:sp>
        <p:nvSpPr>
          <p:cNvPr id="22" name="Rectangle 21"/>
          <p:cNvSpPr/>
          <p:nvPr/>
        </p:nvSpPr>
        <p:spPr>
          <a:xfrm>
            <a:off x="25600" y="3429970"/>
            <a:ext cx="3452489" cy="600164"/>
          </a:xfrm>
          <a:prstGeom prst="rect">
            <a:avLst/>
          </a:prstGeom>
        </p:spPr>
        <p:txBody>
          <a:bodyPr wrap="square">
            <a:spAutoFit/>
          </a:bodyPr>
          <a:lstStyle/>
          <a:p>
            <a:r>
              <a:rPr lang="en-AU" sz="1100" b="1" dirty="0" smtClean="0">
                <a:solidFill>
                  <a:srgbClr val="000000"/>
                </a:solidFill>
                <a:ea typeface="Calibri" panose="020F0502020204030204" pitchFamily="34" charset="0"/>
                <a:cs typeface="Times New Roman" panose="02020603050405020304" pitchFamily="18" charset="0"/>
              </a:rPr>
              <a:t>Darfur: </a:t>
            </a:r>
            <a:r>
              <a:rPr lang="en-AU" sz="1100" b="1" dirty="0">
                <a:solidFill>
                  <a:srgbClr val="000000"/>
                </a:solidFill>
              </a:rPr>
              <a:t>Solar panels now provide the energy for a pump to provide 15 standpipes in the </a:t>
            </a:r>
            <a:r>
              <a:rPr lang="en-AU" sz="1100" b="1" dirty="0" err="1">
                <a:solidFill>
                  <a:srgbClr val="000000"/>
                </a:solidFill>
              </a:rPr>
              <a:t>Khamsa</a:t>
            </a:r>
            <a:r>
              <a:rPr lang="en-AU" sz="1100" b="1" dirty="0">
                <a:solidFill>
                  <a:srgbClr val="000000"/>
                </a:solidFill>
              </a:rPr>
              <a:t> </a:t>
            </a:r>
            <a:r>
              <a:rPr lang="en-AU" sz="1100" b="1" dirty="0" err="1">
                <a:solidFill>
                  <a:srgbClr val="000000"/>
                </a:solidFill>
              </a:rPr>
              <a:t>Dagaig</a:t>
            </a:r>
            <a:r>
              <a:rPr lang="en-AU" sz="1100" b="1" dirty="0">
                <a:solidFill>
                  <a:srgbClr val="000000"/>
                </a:solidFill>
              </a:rPr>
              <a:t> with water from the </a:t>
            </a:r>
            <a:r>
              <a:rPr lang="en-AU" sz="1100" b="1" dirty="0" smtClean="0">
                <a:solidFill>
                  <a:srgbClr val="000000"/>
                </a:solidFill>
              </a:rPr>
              <a:t>well.</a:t>
            </a:r>
            <a:endParaRPr lang="en-AU" sz="1100" b="1" dirty="0">
              <a:solidFill>
                <a:srgbClr val="000000"/>
              </a:solidFill>
            </a:endParaRPr>
          </a:p>
        </p:txBody>
      </p:sp>
    </p:spTree>
    <p:extLst>
      <p:ext uri="{BB962C8B-B14F-4D97-AF65-F5344CB8AC3E}">
        <p14:creationId xmlns:p14="http://schemas.microsoft.com/office/powerpoint/2010/main" val="26903785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610643" y="5377481"/>
            <a:ext cx="3728247" cy="470845"/>
          </a:xfrm>
        </p:spPr>
        <p:txBody>
          <a:bodyPr/>
          <a:lstStyle/>
          <a:p>
            <a:r>
              <a:rPr lang="en-US" sz="1400" dirty="0" smtClean="0"/>
              <a:t>12	RESPONSIBLE CONSUMPTION AND PRODUCTION</a:t>
            </a:r>
            <a:endParaRPr lang="en-US" sz="1400" dirty="0"/>
          </a:p>
        </p:txBody>
      </p:sp>
      <p:sp>
        <p:nvSpPr>
          <p:cNvPr id="3" name="Text Placeholder 2"/>
          <p:cNvSpPr>
            <a:spLocks noGrp="1"/>
          </p:cNvSpPr>
          <p:nvPr>
            <p:ph type="body" sz="quarter" idx="12"/>
          </p:nvPr>
        </p:nvSpPr>
        <p:spPr>
          <a:xfrm>
            <a:off x="589525" y="5377481"/>
            <a:ext cx="3636268" cy="470845"/>
          </a:xfrm>
        </p:spPr>
        <p:txBody>
          <a:bodyPr/>
          <a:lstStyle/>
          <a:p>
            <a:r>
              <a:rPr lang="en-US" sz="1400" dirty="0" smtClean="0"/>
              <a:t>11 SUSTAINABILE CITIES AND COMMUNITIES</a:t>
            </a:r>
            <a:endParaRPr lang="en-US" sz="1400" dirty="0"/>
          </a:p>
        </p:txBody>
      </p:sp>
      <p:sp>
        <p:nvSpPr>
          <p:cNvPr id="4" name="TextBox 3"/>
          <p:cNvSpPr txBox="1"/>
          <p:nvPr/>
        </p:nvSpPr>
        <p:spPr>
          <a:xfrm>
            <a:off x="533558" y="2609925"/>
            <a:ext cx="3426247" cy="523220"/>
          </a:xfrm>
          <a:prstGeom prst="rect">
            <a:avLst/>
          </a:prstGeom>
          <a:noFill/>
        </p:spPr>
        <p:txBody>
          <a:bodyPr wrap="square" rtlCol="0">
            <a:spAutoFit/>
          </a:bodyPr>
          <a:lstStyle/>
          <a:p>
            <a:r>
              <a:rPr lang="en-US" sz="1400" dirty="0" smtClean="0"/>
              <a:t>9	INDUSTRY, INNOVATION AND 	INFRASTRUCTURE	</a:t>
            </a:r>
            <a:endParaRPr lang="en-US" sz="1400"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7916" t="-967"/>
          <a:stretch/>
        </p:blipFill>
        <p:spPr>
          <a:xfrm>
            <a:off x="-828600" y="-195693"/>
            <a:ext cx="5445134" cy="3630087"/>
          </a:xfrm>
          <a:prstGeom prst="rect">
            <a:avLst/>
          </a:prstGeom>
        </p:spPr>
      </p:pic>
      <p:sp>
        <p:nvSpPr>
          <p:cNvPr id="7" name="TextBox 6"/>
          <p:cNvSpPr txBox="1"/>
          <p:nvPr/>
        </p:nvSpPr>
        <p:spPr>
          <a:xfrm>
            <a:off x="4674609" y="2613598"/>
            <a:ext cx="3813650" cy="307777"/>
          </a:xfrm>
          <a:prstGeom prst="rect">
            <a:avLst/>
          </a:prstGeom>
          <a:noFill/>
        </p:spPr>
        <p:txBody>
          <a:bodyPr wrap="square" rtlCol="0">
            <a:spAutoFit/>
          </a:bodyPr>
          <a:lstStyle/>
          <a:p>
            <a:r>
              <a:rPr lang="en-US" sz="1400" dirty="0" smtClean="0"/>
              <a:t>10	REDUCED INEQUALITIES</a:t>
            </a:r>
            <a:endParaRPr lang="en-US" sz="1400" dirty="0"/>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0" y="-171400"/>
            <a:ext cx="4572000" cy="3583218"/>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l="-24126" t="-1707"/>
          <a:stretch/>
        </p:blipFill>
        <p:spPr>
          <a:xfrm>
            <a:off x="-1323862" y="3360258"/>
            <a:ext cx="5940396" cy="3703697"/>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t="-298"/>
          <a:stretch/>
        </p:blipFill>
        <p:spPr>
          <a:xfrm>
            <a:off x="4603442" y="3391327"/>
            <a:ext cx="4566518" cy="3641557"/>
          </a:xfrm>
          <a:prstGeom prst="rect">
            <a:avLst/>
          </a:prstGeom>
        </p:spPr>
      </p:pic>
      <p:sp>
        <p:nvSpPr>
          <p:cNvPr id="5" name="Rectangle 4"/>
          <p:cNvSpPr/>
          <p:nvPr/>
        </p:nvSpPr>
        <p:spPr bwMode="auto">
          <a:xfrm>
            <a:off x="3445200" y="2302200"/>
            <a:ext cx="2253600" cy="2253600"/>
          </a:xfrm>
          <a:prstGeom prst="rect">
            <a:avLst/>
          </a:prstGeom>
          <a:solidFill>
            <a:schemeClr val="bg1"/>
          </a:solidFill>
          <a:ln>
            <a:noFill/>
          </a:ln>
          <a:effectLst/>
        </p:spPr>
        <p:txBody>
          <a:bodyPr wrap="none" rtlCol="0" anchor="ctr"/>
          <a:lstStyle/>
          <a:p>
            <a:pPr algn="ctr"/>
            <a:endParaRPr lang="en-AU"/>
          </a:p>
        </p:txBody>
      </p:sp>
      <p:pic>
        <p:nvPicPr>
          <p:cNvPr id="11" name="Picture 10" descr="TGG_Icon_Color_09.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45200" y="2299675"/>
            <a:ext cx="1126800" cy="1126800"/>
          </a:xfrm>
          <a:prstGeom prst="rect">
            <a:avLst/>
          </a:prstGeom>
        </p:spPr>
      </p:pic>
      <p:pic>
        <p:nvPicPr>
          <p:cNvPr id="12" name="Picture 11" descr="TGG_Icon_Color_10.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2000" y="2307594"/>
            <a:ext cx="1126800" cy="1126800"/>
          </a:xfrm>
          <a:prstGeom prst="rect">
            <a:avLst/>
          </a:prstGeom>
        </p:spPr>
      </p:pic>
      <p:pic>
        <p:nvPicPr>
          <p:cNvPr id="13" name="Picture 12" descr="TGG_Icon_Color_11.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48161" y="3427530"/>
            <a:ext cx="1126800" cy="1126800"/>
          </a:xfrm>
          <a:prstGeom prst="rect">
            <a:avLst/>
          </a:prstGeom>
        </p:spPr>
      </p:pic>
      <p:pic>
        <p:nvPicPr>
          <p:cNvPr id="14" name="Picture 13" descr="TGG_Icon_Color_12.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74961" y="3434394"/>
            <a:ext cx="1126800" cy="1126800"/>
          </a:xfrm>
          <a:prstGeom prst="rect">
            <a:avLst/>
          </a:prstGeom>
        </p:spPr>
      </p:pic>
      <p:sp>
        <p:nvSpPr>
          <p:cNvPr id="19" name="Freeform 1"/>
          <p:cNvSpPr>
            <a:spLocks noChangeArrowheads="1"/>
          </p:cNvSpPr>
          <p:nvPr/>
        </p:nvSpPr>
        <p:spPr bwMode="auto">
          <a:xfrm>
            <a:off x="35496" y="3466271"/>
            <a:ext cx="3308286" cy="490883"/>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0" name="Freeform 1"/>
          <p:cNvSpPr>
            <a:spLocks noChangeArrowheads="1"/>
          </p:cNvSpPr>
          <p:nvPr/>
        </p:nvSpPr>
        <p:spPr bwMode="auto">
          <a:xfrm>
            <a:off x="6012160" y="3466271"/>
            <a:ext cx="3058272" cy="85366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18" name="Rectangle 17"/>
          <p:cNvSpPr/>
          <p:nvPr/>
        </p:nvSpPr>
        <p:spPr>
          <a:xfrm>
            <a:off x="84105" y="3466271"/>
            <a:ext cx="3135431" cy="461665"/>
          </a:xfrm>
          <a:prstGeom prst="rect">
            <a:avLst/>
          </a:prstGeom>
        </p:spPr>
        <p:txBody>
          <a:bodyPr wrap="square">
            <a:spAutoFit/>
          </a:bodyPr>
          <a:lstStyle/>
          <a:p>
            <a:r>
              <a:rPr lang="en-AU" sz="1200" b="1" dirty="0" smtClean="0">
                <a:ea typeface="Calibri" panose="020F0502020204030204" pitchFamily="34" charset="0"/>
                <a:cs typeface="Times New Roman" panose="02020603050405020304" pitchFamily="18" charset="0"/>
              </a:rPr>
              <a:t>Philippines: Archie now has hope for the future. </a:t>
            </a:r>
            <a:endParaRPr lang="en-AU" sz="1200" b="1" dirty="0"/>
          </a:p>
        </p:txBody>
      </p:sp>
      <p:sp>
        <p:nvSpPr>
          <p:cNvPr id="17" name="Rectangle 16"/>
          <p:cNvSpPr/>
          <p:nvPr/>
        </p:nvSpPr>
        <p:spPr>
          <a:xfrm>
            <a:off x="5811423" y="3466271"/>
            <a:ext cx="3153065" cy="830997"/>
          </a:xfrm>
          <a:prstGeom prst="rect">
            <a:avLst/>
          </a:prstGeom>
        </p:spPr>
        <p:txBody>
          <a:bodyPr wrap="square">
            <a:spAutoFit/>
          </a:bodyPr>
          <a:lstStyle/>
          <a:p>
            <a:pPr algn="r"/>
            <a:r>
              <a:rPr lang="en-AU" sz="1200" b="1" dirty="0" smtClean="0">
                <a:ea typeface="Calibri" panose="020F0502020204030204" pitchFamily="34" charset="0"/>
                <a:cs typeface="Times New Roman" panose="02020603050405020304" pitchFamily="18" charset="0"/>
              </a:rPr>
              <a:t>Indonesia: </a:t>
            </a:r>
            <a:r>
              <a:rPr lang="en-AU" sz="1200" b="1" dirty="0" err="1" smtClean="0">
                <a:ea typeface="Calibri" panose="020F0502020204030204" pitchFamily="34" charset="0"/>
                <a:cs typeface="Times New Roman" panose="02020603050405020304" pitchFamily="18" charset="0"/>
              </a:rPr>
              <a:t>Vinsen</a:t>
            </a:r>
            <a:r>
              <a:rPr lang="en-AU" sz="1200" b="1" dirty="0" smtClean="0">
                <a:ea typeface="Calibri" panose="020F0502020204030204" pitchFamily="34" charset="0"/>
                <a:cs typeface="Times New Roman" panose="02020603050405020304" pitchFamily="18" charset="0"/>
              </a:rPr>
              <a:t>, through the Sustainable Agricultural Program has learned to grow sustainable crops in changing weather patterns. </a:t>
            </a:r>
            <a:endParaRPr lang="en-AU" sz="1200" b="1" dirty="0"/>
          </a:p>
        </p:txBody>
      </p:sp>
      <p:sp>
        <p:nvSpPr>
          <p:cNvPr id="21" name="Freeform 1"/>
          <p:cNvSpPr>
            <a:spLocks noChangeArrowheads="1"/>
          </p:cNvSpPr>
          <p:nvPr/>
        </p:nvSpPr>
        <p:spPr bwMode="auto">
          <a:xfrm>
            <a:off x="4774137" y="151765"/>
            <a:ext cx="4395823" cy="65133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16" name="Rectangle 15"/>
          <p:cNvSpPr/>
          <p:nvPr/>
        </p:nvSpPr>
        <p:spPr>
          <a:xfrm>
            <a:off x="4721608" y="151765"/>
            <a:ext cx="4326302" cy="646331"/>
          </a:xfrm>
          <a:prstGeom prst="rect">
            <a:avLst/>
          </a:prstGeom>
        </p:spPr>
        <p:txBody>
          <a:bodyPr wrap="square">
            <a:spAutoFit/>
          </a:bodyPr>
          <a:lstStyle/>
          <a:p>
            <a:pPr algn="r"/>
            <a:r>
              <a:rPr lang="en-AU" sz="1200" b="1" dirty="0" smtClean="0">
                <a:solidFill>
                  <a:srgbClr val="000000"/>
                </a:solidFill>
                <a:ea typeface="Calibri" panose="020F0502020204030204" pitchFamily="34" charset="0"/>
                <a:cs typeface="Times New Roman" panose="02020603050405020304" pitchFamily="18" charset="0"/>
              </a:rPr>
              <a:t>Brazil: Poverty has led to people living in shanty towns or favelas near large cities. Caritas Australia works with people so they have a safe and secure home to live in. </a:t>
            </a:r>
            <a:endParaRPr lang="en-AU" sz="1200" b="1" dirty="0">
              <a:solidFill>
                <a:srgbClr val="000000"/>
              </a:solidFill>
            </a:endParaRPr>
          </a:p>
        </p:txBody>
      </p:sp>
      <p:sp>
        <p:nvSpPr>
          <p:cNvPr id="22" name="Freeform 1"/>
          <p:cNvSpPr>
            <a:spLocks noChangeArrowheads="1"/>
          </p:cNvSpPr>
          <p:nvPr/>
        </p:nvSpPr>
        <p:spPr bwMode="auto">
          <a:xfrm>
            <a:off x="0" y="2555528"/>
            <a:ext cx="3308286" cy="835799"/>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15" name="Rectangle 14"/>
          <p:cNvSpPr/>
          <p:nvPr/>
        </p:nvSpPr>
        <p:spPr>
          <a:xfrm>
            <a:off x="35496" y="2555528"/>
            <a:ext cx="3332577" cy="830997"/>
          </a:xfrm>
          <a:prstGeom prst="rect">
            <a:avLst/>
          </a:prstGeom>
        </p:spPr>
        <p:txBody>
          <a:bodyPr wrap="square">
            <a:spAutoFit/>
          </a:bodyPr>
          <a:lstStyle/>
          <a:p>
            <a:r>
              <a:rPr lang="en-AU" sz="1200" b="1" dirty="0" smtClean="0">
                <a:solidFill>
                  <a:srgbClr val="000000"/>
                </a:solidFill>
                <a:ea typeface="Calibri" panose="020F0502020204030204" pitchFamily="34" charset="0"/>
                <a:cs typeface="Times New Roman" panose="02020603050405020304" pitchFamily="18" charset="0"/>
              </a:rPr>
              <a:t>Brazil: A </a:t>
            </a:r>
            <a:r>
              <a:rPr lang="en-AU" sz="1200" b="1" dirty="0" smtClean="0">
                <a:solidFill>
                  <a:srgbClr val="000000"/>
                </a:solidFill>
              </a:rPr>
              <a:t>Caritas Australia supported program </a:t>
            </a:r>
            <a:r>
              <a:rPr lang="en-AU" sz="1200" b="1" dirty="0">
                <a:solidFill>
                  <a:srgbClr val="000000"/>
                </a:solidFill>
              </a:rPr>
              <a:t>has helped install basic services such as sewerage, clean water, and electricity, into the favela</a:t>
            </a:r>
            <a:r>
              <a:rPr lang="en-AU" sz="1200" b="1" dirty="0" smtClean="0">
                <a:solidFill>
                  <a:srgbClr val="000000"/>
                </a:solidFill>
                <a:ea typeface="Calibri" panose="020F0502020204030204" pitchFamily="34" charset="0"/>
                <a:cs typeface="Times New Roman" panose="02020603050405020304" pitchFamily="18" charset="0"/>
              </a:rPr>
              <a:t>.</a:t>
            </a:r>
            <a:endParaRPr lang="en-AU" sz="1200" b="1" dirty="0">
              <a:solidFill>
                <a:srgbClr val="000000"/>
              </a:solidFill>
            </a:endParaRPr>
          </a:p>
        </p:txBody>
      </p:sp>
    </p:spTree>
    <p:extLst>
      <p:ext uri="{BB962C8B-B14F-4D97-AF65-F5344CB8AC3E}">
        <p14:creationId xmlns:p14="http://schemas.microsoft.com/office/powerpoint/2010/main" val="24051289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01" y="1636"/>
            <a:ext cx="4475493" cy="3356620"/>
          </a:xfrm>
          <a:prstGeom prst="rect">
            <a:avLst/>
          </a:prstGeom>
        </p:spPr>
      </p:pic>
      <p:sp>
        <p:nvSpPr>
          <p:cNvPr id="2" name="Text Placeholder 1"/>
          <p:cNvSpPr>
            <a:spLocks noGrp="1"/>
          </p:cNvSpPr>
          <p:nvPr>
            <p:ph type="body" sz="quarter" idx="11"/>
          </p:nvPr>
        </p:nvSpPr>
        <p:spPr/>
        <p:txBody>
          <a:bodyPr/>
          <a:lstStyle/>
          <a:p>
            <a:r>
              <a:rPr lang="en-US" sz="1400" dirty="0" smtClean="0"/>
              <a:t>16	PEACE, JUSTICE AND STRONG 	INSTITUTIONS</a:t>
            </a:r>
            <a:endParaRPr lang="en-US" sz="1400" dirty="0"/>
          </a:p>
        </p:txBody>
      </p:sp>
      <p:sp>
        <p:nvSpPr>
          <p:cNvPr id="3" name="Text Placeholder 2"/>
          <p:cNvSpPr>
            <a:spLocks noGrp="1"/>
          </p:cNvSpPr>
          <p:nvPr>
            <p:ph type="body" sz="quarter" idx="12"/>
          </p:nvPr>
        </p:nvSpPr>
        <p:spPr/>
        <p:txBody>
          <a:bodyPr/>
          <a:lstStyle/>
          <a:p>
            <a:r>
              <a:rPr lang="en-US" sz="1400" dirty="0" smtClean="0"/>
              <a:t>15 	LIFE ON LAND</a:t>
            </a:r>
            <a:endParaRPr lang="en-US" sz="1400" dirty="0"/>
          </a:p>
        </p:txBody>
      </p:sp>
      <p:sp>
        <p:nvSpPr>
          <p:cNvPr id="6" name="TextBox 5"/>
          <p:cNvSpPr txBox="1"/>
          <p:nvPr/>
        </p:nvSpPr>
        <p:spPr>
          <a:xfrm>
            <a:off x="4788024" y="2996952"/>
            <a:ext cx="3168352" cy="307777"/>
          </a:xfrm>
          <a:prstGeom prst="rect">
            <a:avLst/>
          </a:prstGeom>
          <a:noFill/>
        </p:spPr>
        <p:txBody>
          <a:bodyPr wrap="square" rtlCol="0">
            <a:spAutoFit/>
          </a:bodyPr>
          <a:lstStyle/>
          <a:p>
            <a:r>
              <a:rPr lang="en-US" sz="1400" dirty="0" smtClean="0"/>
              <a:t>14	 LIFE BELOW WATER</a:t>
            </a:r>
            <a:endParaRPr lang="en-US" sz="1400" dirty="0"/>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738" b="-32217"/>
          <a:stretch/>
        </p:blipFill>
        <p:spPr>
          <a:xfrm>
            <a:off x="4427984" y="1636"/>
            <a:ext cx="4716016" cy="7074022"/>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t="-475"/>
          <a:stretch/>
        </p:blipFill>
        <p:spPr>
          <a:xfrm>
            <a:off x="0" y="3304729"/>
            <a:ext cx="4427984" cy="3557797"/>
          </a:xfrm>
          <a:prstGeom prst="rect">
            <a:avLst/>
          </a:prstGeom>
        </p:spPr>
      </p:pic>
      <p:sp>
        <p:nvSpPr>
          <p:cNvPr id="10" name="Rectangle 9"/>
          <p:cNvSpPr/>
          <p:nvPr/>
        </p:nvSpPr>
        <p:spPr bwMode="auto">
          <a:xfrm>
            <a:off x="3445200" y="2302200"/>
            <a:ext cx="2253600" cy="2253600"/>
          </a:xfrm>
          <a:prstGeom prst="rect">
            <a:avLst/>
          </a:prstGeom>
          <a:solidFill>
            <a:schemeClr val="bg1"/>
          </a:solidFill>
          <a:ln>
            <a:noFill/>
          </a:ln>
          <a:effectLst/>
        </p:spPr>
        <p:txBody>
          <a:bodyPr wrap="none" rtlCol="0" anchor="ctr"/>
          <a:lstStyle/>
          <a:p>
            <a:pPr algn="ctr"/>
            <a:endParaRPr lang="en-AU"/>
          </a:p>
        </p:txBody>
      </p:sp>
      <p:pic>
        <p:nvPicPr>
          <p:cNvPr id="15" name="Picture 14" descr="TGG_Icon_Color_1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45200" y="2302200"/>
            <a:ext cx="1126800" cy="1126800"/>
          </a:xfrm>
          <a:prstGeom prst="rect">
            <a:avLst/>
          </a:prstGeom>
        </p:spPr>
      </p:pic>
      <p:pic>
        <p:nvPicPr>
          <p:cNvPr id="16" name="Picture 15" descr="TGG_Icon_Color_14.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000" y="2301784"/>
            <a:ext cx="1126800" cy="1126800"/>
          </a:xfrm>
          <a:prstGeom prst="rect">
            <a:avLst/>
          </a:prstGeom>
        </p:spPr>
      </p:pic>
      <p:pic>
        <p:nvPicPr>
          <p:cNvPr id="11" name="Picture 1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427984" y="3448107"/>
            <a:ext cx="4716016" cy="3409893"/>
          </a:xfrm>
          <a:prstGeom prst="rect">
            <a:avLst/>
          </a:prstGeom>
        </p:spPr>
      </p:pic>
      <p:pic>
        <p:nvPicPr>
          <p:cNvPr id="17" name="Picture 16" descr="TGG_Icon_Color_15.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45200" y="3428584"/>
            <a:ext cx="1126800" cy="1126800"/>
          </a:xfrm>
          <a:prstGeom prst="rect">
            <a:avLst/>
          </a:prstGeom>
        </p:spPr>
      </p:pic>
      <p:pic>
        <p:nvPicPr>
          <p:cNvPr id="18" name="Picture 17" descr="TGG_Icon_Color_16.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72000" y="3429000"/>
            <a:ext cx="1126800" cy="1126800"/>
          </a:xfrm>
          <a:prstGeom prst="rect">
            <a:avLst/>
          </a:prstGeom>
        </p:spPr>
      </p:pic>
      <p:sp>
        <p:nvSpPr>
          <p:cNvPr id="23" name="Freeform 1"/>
          <p:cNvSpPr>
            <a:spLocks noChangeArrowheads="1"/>
          </p:cNvSpPr>
          <p:nvPr/>
        </p:nvSpPr>
        <p:spPr bwMode="auto">
          <a:xfrm>
            <a:off x="62206" y="3372196"/>
            <a:ext cx="2925618" cy="38202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5" name="Freeform 1"/>
          <p:cNvSpPr>
            <a:spLocks noChangeArrowheads="1"/>
          </p:cNvSpPr>
          <p:nvPr/>
        </p:nvSpPr>
        <p:spPr bwMode="auto">
          <a:xfrm>
            <a:off x="5798658" y="2901895"/>
            <a:ext cx="3308286" cy="490883"/>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4" name="Freeform 1"/>
          <p:cNvSpPr>
            <a:spLocks noChangeArrowheads="1"/>
          </p:cNvSpPr>
          <p:nvPr/>
        </p:nvSpPr>
        <p:spPr bwMode="auto">
          <a:xfrm>
            <a:off x="25148" y="93554"/>
            <a:ext cx="4399346" cy="646331"/>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6" name="Freeform 1"/>
          <p:cNvSpPr>
            <a:spLocks noChangeArrowheads="1"/>
          </p:cNvSpPr>
          <p:nvPr/>
        </p:nvSpPr>
        <p:spPr bwMode="auto">
          <a:xfrm>
            <a:off x="5698800" y="3458350"/>
            <a:ext cx="3438761" cy="74484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22" name="Rectangle 21"/>
          <p:cNvSpPr/>
          <p:nvPr/>
        </p:nvSpPr>
        <p:spPr>
          <a:xfrm>
            <a:off x="7891" y="3372196"/>
            <a:ext cx="3332577" cy="276999"/>
          </a:xfrm>
          <a:prstGeom prst="rect">
            <a:avLst/>
          </a:prstGeom>
        </p:spPr>
        <p:txBody>
          <a:bodyPr wrap="square">
            <a:spAutoFit/>
          </a:bodyPr>
          <a:lstStyle/>
          <a:p>
            <a:r>
              <a:rPr lang="en-AU" sz="1200" b="1" dirty="0" smtClean="0">
                <a:solidFill>
                  <a:srgbClr val="000000"/>
                </a:solidFill>
                <a:ea typeface="Calibri" panose="020F0502020204030204" pitchFamily="34" charset="0"/>
                <a:cs typeface="Times New Roman" panose="02020603050405020304" pitchFamily="18" charset="0"/>
              </a:rPr>
              <a:t>Timor-Leste: Group tending to crops. </a:t>
            </a:r>
            <a:endParaRPr lang="en-AU" sz="1200" b="1" dirty="0">
              <a:solidFill>
                <a:srgbClr val="000000"/>
              </a:solidFill>
            </a:endParaRPr>
          </a:p>
        </p:txBody>
      </p:sp>
      <p:sp>
        <p:nvSpPr>
          <p:cNvPr id="19" name="Rectangle 18"/>
          <p:cNvSpPr/>
          <p:nvPr/>
        </p:nvSpPr>
        <p:spPr>
          <a:xfrm>
            <a:off x="71648" y="93554"/>
            <a:ext cx="4212320" cy="646331"/>
          </a:xfrm>
          <a:prstGeom prst="rect">
            <a:avLst/>
          </a:prstGeom>
        </p:spPr>
        <p:txBody>
          <a:bodyPr wrap="square">
            <a:spAutoFit/>
          </a:bodyPr>
          <a:lstStyle/>
          <a:p>
            <a:r>
              <a:rPr lang="en-AU" sz="1200" b="1" dirty="0" smtClean="0">
                <a:solidFill>
                  <a:srgbClr val="000000"/>
                </a:solidFill>
                <a:ea typeface="Calibri" panose="020F0502020204030204" pitchFamily="34" charset="0"/>
                <a:cs typeface="Times New Roman" panose="02020603050405020304" pitchFamily="18" charset="0"/>
              </a:rPr>
              <a:t>Kiribati: Caritas Australia works with people to raise awareness about the impact of climate change and rising sea levels on people living on low-lying islands.</a:t>
            </a:r>
            <a:endParaRPr lang="en-AU" sz="1200" b="1" dirty="0">
              <a:solidFill>
                <a:srgbClr val="000000"/>
              </a:solidFill>
            </a:endParaRPr>
          </a:p>
        </p:txBody>
      </p:sp>
      <p:sp>
        <p:nvSpPr>
          <p:cNvPr id="20" name="Rectangle 19"/>
          <p:cNvSpPr/>
          <p:nvPr/>
        </p:nvSpPr>
        <p:spPr>
          <a:xfrm>
            <a:off x="5652120" y="2901895"/>
            <a:ext cx="3454824" cy="430887"/>
          </a:xfrm>
          <a:prstGeom prst="rect">
            <a:avLst/>
          </a:prstGeom>
        </p:spPr>
        <p:txBody>
          <a:bodyPr wrap="square">
            <a:spAutoFit/>
          </a:bodyPr>
          <a:lstStyle/>
          <a:p>
            <a:pPr algn="r"/>
            <a:r>
              <a:rPr lang="en-AU" sz="1100" b="1" dirty="0" smtClean="0">
                <a:solidFill>
                  <a:srgbClr val="000000"/>
                </a:solidFill>
                <a:ea typeface="Calibri" panose="020F0502020204030204" pitchFamily="34" charset="0"/>
                <a:cs typeface="Times New Roman" panose="02020603050405020304" pitchFamily="18" charset="0"/>
              </a:rPr>
              <a:t>Nepal: </a:t>
            </a:r>
            <a:r>
              <a:rPr lang="en-AU" sz="1100" b="1" dirty="0" err="1" smtClean="0">
                <a:solidFill>
                  <a:srgbClr val="000000"/>
                </a:solidFill>
                <a:ea typeface="Calibri" panose="020F0502020204030204" pitchFamily="34" charset="0"/>
                <a:cs typeface="Times New Roman" panose="02020603050405020304" pitchFamily="18" charset="0"/>
              </a:rPr>
              <a:t>Sarita</a:t>
            </a:r>
            <a:r>
              <a:rPr lang="en-AU" sz="1100" b="1" dirty="0" smtClean="0">
                <a:solidFill>
                  <a:srgbClr val="000000"/>
                </a:solidFill>
                <a:ea typeface="Calibri" panose="020F0502020204030204" pitchFamily="34" charset="0"/>
                <a:cs typeface="Times New Roman" panose="02020603050405020304" pitchFamily="18" charset="0"/>
              </a:rPr>
              <a:t> and her family now have a steady income thanks to the Fish Raising Group. </a:t>
            </a:r>
            <a:endParaRPr lang="en-AU" sz="1100" b="1" dirty="0">
              <a:solidFill>
                <a:srgbClr val="000000"/>
              </a:solidFill>
            </a:endParaRPr>
          </a:p>
        </p:txBody>
      </p:sp>
      <p:sp>
        <p:nvSpPr>
          <p:cNvPr id="21" name="Rectangle 20"/>
          <p:cNvSpPr/>
          <p:nvPr/>
        </p:nvSpPr>
        <p:spPr>
          <a:xfrm>
            <a:off x="5652120" y="3433751"/>
            <a:ext cx="3384376" cy="769441"/>
          </a:xfrm>
          <a:prstGeom prst="rect">
            <a:avLst/>
          </a:prstGeom>
        </p:spPr>
        <p:txBody>
          <a:bodyPr wrap="square">
            <a:spAutoFit/>
          </a:bodyPr>
          <a:lstStyle/>
          <a:p>
            <a:pPr algn="r"/>
            <a:r>
              <a:rPr lang="en-AU" sz="1100" b="1" dirty="0" smtClean="0">
                <a:solidFill>
                  <a:srgbClr val="000000"/>
                </a:solidFill>
                <a:ea typeface="Calibri" panose="020F0502020204030204" pitchFamily="34" charset="0"/>
                <a:cs typeface="Times New Roman" panose="02020603050405020304" pitchFamily="18" charset="0"/>
              </a:rPr>
              <a:t>Gaza: </a:t>
            </a:r>
            <a:r>
              <a:rPr lang="en-AU" sz="1100" b="1" dirty="0">
                <a:solidFill>
                  <a:srgbClr val="000000"/>
                </a:solidFill>
                <a:ea typeface="Calibri" panose="020F0502020204030204" pitchFamily="34" charset="0"/>
                <a:cs typeface="Times New Roman" panose="02020603050405020304" pitchFamily="18" charset="0"/>
              </a:rPr>
              <a:t>A woman of the </a:t>
            </a:r>
            <a:r>
              <a:rPr lang="en-AU" sz="1100" b="1" dirty="0" err="1">
                <a:solidFill>
                  <a:srgbClr val="000000"/>
                </a:solidFill>
                <a:ea typeface="Calibri" panose="020F0502020204030204" pitchFamily="34" charset="0"/>
                <a:cs typeface="Times New Roman" panose="02020603050405020304" pitchFamily="18" charset="0"/>
              </a:rPr>
              <a:t>Shejaia</a:t>
            </a:r>
            <a:r>
              <a:rPr lang="en-AU" sz="1100" b="1" dirty="0">
                <a:solidFill>
                  <a:srgbClr val="000000"/>
                </a:solidFill>
                <a:ea typeface="Calibri" panose="020F0502020204030204" pitchFamily="34" charset="0"/>
                <a:cs typeface="Times New Roman" panose="02020603050405020304" pitchFamily="18" charset="0"/>
              </a:rPr>
              <a:t> neighbourhood is looking at her destroyed </a:t>
            </a:r>
            <a:r>
              <a:rPr lang="en-AU" sz="1100" b="1" dirty="0" smtClean="0">
                <a:solidFill>
                  <a:srgbClr val="000000"/>
                </a:solidFill>
                <a:ea typeface="Calibri" panose="020F0502020204030204" pitchFamily="34" charset="0"/>
                <a:cs typeface="Times New Roman" panose="02020603050405020304" pitchFamily="18" charset="0"/>
              </a:rPr>
              <a:t>house. Caritas works to build peace and support people in countries experiencing war.</a:t>
            </a:r>
            <a:endParaRPr lang="en-AU" sz="1100" b="1" dirty="0">
              <a:solidFill>
                <a:srgbClr val="000000"/>
              </a:solidFill>
            </a:endParaRPr>
          </a:p>
        </p:txBody>
      </p:sp>
    </p:spTree>
    <p:extLst>
      <p:ext uri="{BB962C8B-B14F-4D97-AF65-F5344CB8AC3E}">
        <p14:creationId xmlns:p14="http://schemas.microsoft.com/office/powerpoint/2010/main" val="2928685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62214" y="1340768"/>
            <a:ext cx="8258258" cy="4719389"/>
          </a:xfrm>
        </p:spPr>
        <p:txBody>
          <a:bodyPr/>
          <a:lstStyle/>
          <a:p>
            <a:r>
              <a:rPr lang="en-AU" sz="1400" dirty="0" smtClean="0"/>
              <a:t>The Sustainable Development goals present an opportunity to connect with a global movement to act responsibly for our world, and address a core Australian Curriculum intention – to develop active and informed </a:t>
            </a:r>
            <a:r>
              <a:rPr lang="en-AU" sz="1400" b="1" dirty="0" smtClean="0"/>
              <a:t>global citizens </a:t>
            </a:r>
            <a:r>
              <a:rPr lang="en-AU" sz="1400" dirty="0" smtClean="0"/>
              <a:t>who are able to think critically and and contribute meaningfully. For Catholic Schools, this is connected to Catholic Social Teaching Principles and the mandate of the Christian faith to stand in solidarity with children, women and men who are most vulnerable to extreme poverty and injustice. </a:t>
            </a:r>
            <a:r>
              <a:rPr lang="en-AU" sz="1400" b="1" dirty="0"/>
              <a:t>Caritas Australia’s work provides a wealth of case studies demonstrating how a faith based organisation is working towards these global goals.</a:t>
            </a:r>
          </a:p>
          <a:p>
            <a:endParaRPr lang="en-AU" sz="1400" dirty="0" smtClean="0"/>
          </a:p>
          <a:p>
            <a:r>
              <a:rPr lang="en-AU" sz="1400" dirty="0" smtClean="0"/>
              <a:t>Broadly</a:t>
            </a:r>
            <a:r>
              <a:rPr lang="en-AU" sz="1400" dirty="0"/>
              <a:t>, the Sustainable Development Goals (SDGs) will be </a:t>
            </a:r>
            <a:r>
              <a:rPr lang="en-AU" sz="1400" dirty="0" smtClean="0"/>
              <a:t>rich </a:t>
            </a:r>
            <a:r>
              <a:rPr lang="en-AU" sz="1400" dirty="0"/>
              <a:t>content for </a:t>
            </a:r>
            <a:r>
              <a:rPr lang="en-AU" sz="1400" dirty="0" smtClean="0"/>
              <a:t>teaching </a:t>
            </a:r>
            <a:r>
              <a:rPr lang="en-AU" sz="1400" dirty="0"/>
              <a:t>and learning in the Civics and Citizenship, Economics and Business and Geography </a:t>
            </a:r>
            <a:r>
              <a:rPr lang="en-AU" sz="1400" dirty="0" smtClean="0"/>
              <a:t>curriculums and in addressing the Cross </a:t>
            </a:r>
            <a:r>
              <a:rPr lang="en-AU" sz="1400" dirty="0"/>
              <a:t>Curricular </a:t>
            </a:r>
            <a:r>
              <a:rPr lang="en-AU" sz="1400" dirty="0" smtClean="0"/>
              <a:t>Priorities</a:t>
            </a:r>
            <a:r>
              <a:rPr lang="en-AU" sz="1400" dirty="0"/>
              <a:t> </a:t>
            </a:r>
            <a:r>
              <a:rPr lang="en-AU" sz="1400" dirty="0" smtClean="0"/>
              <a:t>and General Capabilities. </a:t>
            </a:r>
          </a:p>
          <a:p>
            <a:r>
              <a:rPr lang="en-AU" sz="1200" b="1" dirty="0" smtClean="0"/>
              <a:t>For </a:t>
            </a:r>
            <a:r>
              <a:rPr lang="en-AU" sz="1200" b="1" dirty="0"/>
              <a:t>example:</a:t>
            </a:r>
          </a:p>
          <a:p>
            <a:r>
              <a:rPr lang="en-AU" sz="1200" b="1" dirty="0"/>
              <a:t>Ethical Understanding:  </a:t>
            </a:r>
            <a:r>
              <a:rPr lang="en-AU" sz="1200" dirty="0"/>
              <a:t>exploring the types of participation that Australia has in the Asia region and internationally (for example, </a:t>
            </a:r>
            <a:r>
              <a:rPr lang="en-AU" sz="1200" dirty="0" smtClean="0"/>
              <a:t>exchange programs</a:t>
            </a:r>
            <a:r>
              <a:rPr lang="en-AU" sz="1200" dirty="0"/>
              <a:t>, peacekeeping, election monitoring, health programs, disaster management)</a:t>
            </a:r>
            <a:r>
              <a:rPr lang="en-AU" sz="1200" dirty="0" smtClean="0"/>
              <a:t>. </a:t>
            </a:r>
            <a:r>
              <a:rPr lang="en-AU" sz="1200" b="1" dirty="0" smtClean="0"/>
              <a:t>Asia </a:t>
            </a:r>
            <a:r>
              <a:rPr lang="en-AU" sz="1200" b="1" dirty="0"/>
              <a:t>and Australia’s Engagement with Asia</a:t>
            </a:r>
            <a:r>
              <a:rPr lang="en-AU" sz="1200" dirty="0"/>
              <a:t>: Investigating Australia’s involvement with the United Nations (for example, representation in the organisation and adherence to conventions and declarations that Australia has ratified) exploring the provision of Australian government or non-government aid to a country in the Asia and Pacific region or elsewhere in the world and analysing its effects on places in that </a:t>
            </a:r>
            <a:r>
              <a:rPr lang="en-AU" sz="1200" dirty="0" smtClean="0"/>
              <a:t>country. </a:t>
            </a:r>
            <a:r>
              <a:rPr lang="en-AU" sz="1200" b="1" dirty="0" smtClean="0"/>
              <a:t>Intercultural </a:t>
            </a:r>
            <a:r>
              <a:rPr lang="en-AU" sz="1200" b="1" dirty="0"/>
              <a:t>Understanding:  </a:t>
            </a:r>
            <a:r>
              <a:rPr lang="en-AU" sz="1200" dirty="0"/>
              <a:t>researching connections between Australia and countries in the Asia and Pacific regions (for example, in terms of migration, trade, tourism, aid, education, defence or cultural influences) and explaining the effects of at least one of these connections on their own place and another place in Australia. </a:t>
            </a:r>
            <a:endParaRPr lang="en-AU" sz="1200" dirty="0" smtClean="0"/>
          </a:p>
          <a:p>
            <a:endParaRPr lang="en-AU" sz="1200" dirty="0"/>
          </a:p>
          <a:p>
            <a:endParaRPr lang="en-AU" dirty="0"/>
          </a:p>
          <a:p>
            <a:endParaRPr lang="en-US" dirty="0"/>
          </a:p>
        </p:txBody>
      </p:sp>
      <p:sp>
        <p:nvSpPr>
          <p:cNvPr id="6" name="Text Placeholder 5"/>
          <p:cNvSpPr>
            <a:spLocks noGrp="1"/>
          </p:cNvSpPr>
          <p:nvPr>
            <p:ph type="body" sz="quarter" idx="10"/>
          </p:nvPr>
        </p:nvSpPr>
        <p:spPr>
          <a:xfrm>
            <a:off x="562214" y="188640"/>
            <a:ext cx="7956748" cy="1359024"/>
          </a:xfrm>
        </p:spPr>
        <p:txBody>
          <a:bodyPr/>
          <a:lstStyle/>
          <a:p>
            <a:r>
              <a:rPr lang="en-AU" sz="3200" b="1" dirty="0" smtClean="0">
                <a:solidFill>
                  <a:srgbClr val="BC2422"/>
                </a:solidFill>
              </a:rPr>
              <a:t>SUSTAINABLE DEVELOPMENT GOALS AND THE AUSTRALIAN CURRICULUM</a:t>
            </a:r>
            <a:endParaRPr lang="en-US" sz="3200" b="1" dirty="0">
              <a:solidFill>
                <a:srgbClr val="BC2422"/>
              </a:solidFill>
            </a:endParaRPr>
          </a:p>
        </p:txBody>
      </p:sp>
    </p:spTree>
    <p:extLst>
      <p:ext uri="{BB962C8B-B14F-4D97-AF65-F5344CB8AC3E}">
        <p14:creationId xmlns:p14="http://schemas.microsoft.com/office/powerpoint/2010/main" val="1548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pic>
        <p:nvPicPr>
          <p:cNvPr id="10" name="Picture 9" descr="TGG_Icon_Color_1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0056" y="4604400"/>
            <a:ext cx="2253600" cy="2253600"/>
          </a:xfrm>
          <a:prstGeom prst="rect">
            <a:avLst/>
          </a:prstGeom>
        </p:spPr>
      </p:pic>
      <p:sp>
        <p:nvSpPr>
          <p:cNvPr id="6" name="Freeform 1"/>
          <p:cNvSpPr>
            <a:spLocks noChangeArrowheads="1"/>
          </p:cNvSpPr>
          <p:nvPr/>
        </p:nvSpPr>
        <p:spPr bwMode="auto">
          <a:xfrm>
            <a:off x="0" y="6507152"/>
            <a:ext cx="6372200" cy="320225"/>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FFFFF">
              <a:alpha val="64000"/>
            </a:srgbClr>
          </a:solidFill>
          <a:ln>
            <a:noFill/>
          </a:ln>
          <a:effectLst/>
        </p:spPr>
        <p:txBody>
          <a:bodyPr wrap="none" anchor="ctr"/>
          <a:lstStyle/>
          <a:p>
            <a:endParaRPr lang="en-US"/>
          </a:p>
        </p:txBody>
      </p:sp>
      <p:sp>
        <p:nvSpPr>
          <p:cNvPr id="5" name="Rectangle 4"/>
          <p:cNvSpPr/>
          <p:nvPr/>
        </p:nvSpPr>
        <p:spPr>
          <a:xfrm>
            <a:off x="0" y="6525344"/>
            <a:ext cx="6828539" cy="276999"/>
          </a:xfrm>
          <a:prstGeom prst="rect">
            <a:avLst/>
          </a:prstGeom>
        </p:spPr>
        <p:txBody>
          <a:bodyPr wrap="square">
            <a:spAutoFit/>
          </a:bodyPr>
          <a:lstStyle/>
          <a:p>
            <a:r>
              <a:rPr lang="en-AU" sz="1200" b="1" dirty="0" smtClean="0">
                <a:solidFill>
                  <a:srgbClr val="000000"/>
                </a:solidFill>
                <a:ea typeface="Calibri" panose="020F0502020204030204" pitchFamily="34" charset="0"/>
                <a:cs typeface="Times New Roman" panose="02020603050405020304" pitchFamily="18" charset="0"/>
              </a:rPr>
              <a:t>Papua New Guinea: </a:t>
            </a:r>
            <a:r>
              <a:rPr lang="en-AU" sz="1200" b="1" dirty="0" err="1" smtClean="0">
                <a:solidFill>
                  <a:srgbClr val="000000"/>
                </a:solidFill>
                <a:ea typeface="Calibri" panose="020F0502020204030204" pitchFamily="34" charset="0"/>
                <a:cs typeface="Times New Roman" panose="02020603050405020304" pitchFamily="18" charset="0"/>
              </a:rPr>
              <a:t>Luhaie</a:t>
            </a:r>
            <a:r>
              <a:rPr lang="en-AU" sz="1200" b="1" dirty="0" smtClean="0">
                <a:solidFill>
                  <a:srgbClr val="000000"/>
                </a:solidFill>
                <a:ea typeface="Calibri" panose="020F0502020204030204" pitchFamily="34" charset="0"/>
                <a:cs typeface="Times New Roman" panose="02020603050405020304" pitchFamily="18" charset="0"/>
              </a:rPr>
              <a:t> and Christopher working together for the common good. </a:t>
            </a:r>
            <a:endParaRPr lang="en-AU" sz="1200" b="1" dirty="0">
              <a:solidFill>
                <a:srgbClr val="000000"/>
              </a:solidFill>
            </a:endParaRPr>
          </a:p>
        </p:txBody>
      </p:sp>
    </p:spTree>
    <p:extLst>
      <p:ext uri="{BB962C8B-B14F-4D97-AF65-F5344CB8AC3E}">
        <p14:creationId xmlns:p14="http://schemas.microsoft.com/office/powerpoint/2010/main" val="1668003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sz="3200" dirty="0" smtClean="0"/>
              <a:t>How are the SDG</a:t>
            </a:r>
            <a:r>
              <a:rPr lang="en-AU" sz="2000" dirty="0" smtClean="0"/>
              <a:t>s </a:t>
            </a:r>
            <a:r>
              <a:rPr lang="en-AU" sz="3200" dirty="0" smtClean="0"/>
              <a:t>Different to the MDG</a:t>
            </a:r>
            <a:r>
              <a:rPr lang="en-AU" sz="2000" dirty="0" smtClean="0"/>
              <a:t>s</a:t>
            </a:r>
            <a:r>
              <a:rPr lang="en-AU" sz="3200" dirty="0" smtClean="0"/>
              <a:t>?</a:t>
            </a:r>
            <a:endParaRPr lang="en-US" sz="1400" dirty="0"/>
          </a:p>
        </p:txBody>
      </p:sp>
      <p:sp>
        <p:nvSpPr>
          <p:cNvPr id="6" name="Text Placeholder 5"/>
          <p:cNvSpPr>
            <a:spLocks noGrp="1"/>
          </p:cNvSpPr>
          <p:nvPr>
            <p:ph type="body" sz="quarter" idx="10"/>
          </p:nvPr>
        </p:nvSpPr>
        <p:spPr/>
        <p:txBody>
          <a:bodyPr/>
          <a:lstStyle/>
          <a:p>
            <a:r>
              <a:rPr lang="en-AU" sz="2000" dirty="0"/>
              <a:t>The </a:t>
            </a:r>
            <a:r>
              <a:rPr lang="en-AU" sz="2000" dirty="0" smtClean="0"/>
              <a:t>Millennium Development Goals (MDG) </a:t>
            </a:r>
            <a:r>
              <a:rPr lang="en-AU" sz="2000" dirty="0"/>
              <a:t>focused on poverty in developing countries</a:t>
            </a:r>
            <a:r>
              <a:rPr lang="en-AU" sz="2000" dirty="0" smtClean="0"/>
              <a:t>, and set targets for low-income countries to achieve, rather than holding rich countries responsible for their actions. </a:t>
            </a:r>
            <a:endParaRPr lang="en-AU" sz="2000" dirty="0"/>
          </a:p>
          <a:p>
            <a:endParaRPr lang="en-AU" sz="2000" dirty="0"/>
          </a:p>
          <a:p>
            <a:r>
              <a:rPr lang="en-AU" sz="2000" dirty="0" smtClean="0"/>
              <a:t>The MDGs also only focused on national averages, which meant they didn’t look at the growing inequalities within a country. </a:t>
            </a:r>
            <a:endParaRPr lang="en-US" sz="2000" dirty="0"/>
          </a:p>
        </p:txBody>
      </p:sp>
      <p:pic>
        <p:nvPicPr>
          <p:cNvPr id="9" name="Picture Placeholder 8"/>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24827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9552" y="1761808"/>
            <a:ext cx="3473398" cy="3886241"/>
          </a:xfrm>
        </p:spPr>
        <p:txBody>
          <a:bodyPr/>
          <a:lstStyle/>
          <a:p>
            <a:r>
              <a:rPr lang="en-AU" sz="2000" dirty="0" smtClean="0"/>
              <a:t>The Sustainable Development Goals (SDG) have been developed </a:t>
            </a:r>
            <a:r>
              <a:rPr lang="en-AU" sz="2000" b="1" dirty="0" smtClean="0"/>
              <a:t>collaboratively</a:t>
            </a:r>
            <a:r>
              <a:rPr lang="en-AU" sz="2000" dirty="0" smtClean="0"/>
              <a:t>  – with governments, organisations and people from developed and developing countries sharing their thoughts.  </a:t>
            </a:r>
          </a:p>
          <a:p>
            <a:endParaRPr lang="en-AU" sz="800" dirty="0"/>
          </a:p>
          <a:p>
            <a:r>
              <a:rPr lang="en-AU" sz="2000" dirty="0" smtClean="0"/>
              <a:t>This is similar to the Catholic Social Teaching principles of Subsidiarity and Participation, which looks at how people can be involved in the decisions that affect them.</a:t>
            </a:r>
          </a:p>
          <a:p>
            <a:endParaRPr lang="en-US" sz="2000" dirty="0"/>
          </a:p>
        </p:txBody>
      </p:sp>
      <p:sp>
        <p:nvSpPr>
          <p:cNvPr id="7" name="Title 4"/>
          <p:cNvSpPr txBox="1">
            <a:spLocks/>
          </p:cNvSpPr>
          <p:nvPr/>
        </p:nvSpPr>
        <p:spPr>
          <a:xfrm>
            <a:off x="593626" y="476672"/>
            <a:ext cx="7956748" cy="11430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400" b="1" i="0" kern="1200" cap="all" normalizeH="0" baseline="0">
                <a:solidFill>
                  <a:srgbClr val="C1333C"/>
                </a:solidFill>
                <a:latin typeface="Arial"/>
                <a:ea typeface="+mj-ea"/>
                <a:cs typeface="Arial"/>
              </a:defRPr>
            </a:lvl1pPr>
          </a:lstStyle>
          <a:p>
            <a:r>
              <a:rPr lang="en-AU" sz="3200" dirty="0" smtClean="0"/>
              <a:t>How are the SDG</a:t>
            </a:r>
            <a:r>
              <a:rPr lang="en-AU" sz="2000" dirty="0" smtClean="0"/>
              <a:t>s </a:t>
            </a:r>
            <a:r>
              <a:rPr lang="en-AU" sz="3200" dirty="0" smtClean="0"/>
              <a:t>Different to the MDG</a:t>
            </a:r>
            <a:r>
              <a:rPr lang="en-AU" sz="2000" dirty="0" smtClean="0"/>
              <a:t>s</a:t>
            </a:r>
            <a:r>
              <a:rPr lang="en-AU" sz="3200" dirty="0" smtClean="0"/>
              <a:t>?</a:t>
            </a:r>
            <a:endParaRPr lang="en-US" sz="1400" dirty="0"/>
          </a:p>
        </p:txBody>
      </p:sp>
      <p:pic>
        <p:nvPicPr>
          <p:cNvPr id="10" name="Picture 9" descr="lo_subpart_vig.pdf"/>
          <p:cNvPicPr>
            <a:picLocks noChangeAspect="1"/>
          </p:cNvPicPr>
          <p:nvPr/>
        </p:nvPicPr>
        <p:blipFill rotWithShape="1">
          <a:blip r:embed="rId3" cstate="email">
            <a:extLst>
              <a:ext uri="{28A0092B-C50C-407E-A947-70E740481C1C}">
                <a14:useLocalDpi xmlns:a14="http://schemas.microsoft.com/office/drawing/2010/main"/>
              </a:ext>
            </a:extLst>
          </a:blip>
          <a:srcRect l="15867" t="39248" r="12668" b="13488"/>
          <a:stretch/>
        </p:blipFill>
        <p:spPr>
          <a:xfrm>
            <a:off x="3982282" y="2420888"/>
            <a:ext cx="5392618" cy="2520280"/>
          </a:xfrm>
          <a:prstGeom prst="rect">
            <a:avLst/>
          </a:prstGeom>
        </p:spPr>
      </p:pic>
      <p:sp>
        <p:nvSpPr>
          <p:cNvPr id="2" name="TextBox 1"/>
          <p:cNvSpPr txBox="1"/>
          <p:nvPr/>
        </p:nvSpPr>
        <p:spPr>
          <a:xfrm>
            <a:off x="4427984" y="1807949"/>
            <a:ext cx="4392488" cy="646331"/>
          </a:xfrm>
          <a:prstGeom prst="rect">
            <a:avLst/>
          </a:prstGeom>
          <a:noFill/>
        </p:spPr>
        <p:txBody>
          <a:bodyPr wrap="square" rtlCol="0">
            <a:spAutoFit/>
          </a:bodyPr>
          <a:lstStyle/>
          <a:p>
            <a:pPr algn="ctr"/>
            <a:r>
              <a:rPr lang="en-AU" b="1" dirty="0" smtClean="0"/>
              <a:t>It is important that leaders listen to what everybody has to say.</a:t>
            </a:r>
            <a:endParaRPr lang="en-AU" b="1" dirty="0"/>
          </a:p>
        </p:txBody>
      </p:sp>
      <p:sp>
        <p:nvSpPr>
          <p:cNvPr id="8" name="TextBox 7"/>
          <p:cNvSpPr txBox="1"/>
          <p:nvPr/>
        </p:nvSpPr>
        <p:spPr>
          <a:xfrm>
            <a:off x="4716016" y="4953917"/>
            <a:ext cx="3834358" cy="646331"/>
          </a:xfrm>
          <a:prstGeom prst="rect">
            <a:avLst/>
          </a:prstGeom>
          <a:noFill/>
        </p:spPr>
        <p:txBody>
          <a:bodyPr wrap="square" rtlCol="0">
            <a:spAutoFit/>
          </a:bodyPr>
          <a:lstStyle/>
          <a:p>
            <a:pPr algn="ctr"/>
            <a:r>
              <a:rPr lang="en-AU" b="1" dirty="0" smtClean="0"/>
              <a:t>It is important that we join in the discussion.</a:t>
            </a:r>
            <a:endParaRPr lang="en-AU" b="1" dirty="0"/>
          </a:p>
        </p:txBody>
      </p:sp>
    </p:spTree>
    <p:extLst>
      <p:ext uri="{BB962C8B-B14F-4D97-AF65-F5344CB8AC3E}">
        <p14:creationId xmlns:p14="http://schemas.microsoft.com/office/powerpoint/2010/main" val="3466312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p:cNvSpPr>
            <a:spLocks noGrp="1"/>
          </p:cNvSpPr>
          <p:nvPr>
            <p:ph type="title"/>
          </p:nvPr>
        </p:nvSpPr>
        <p:spPr/>
        <p:txBody>
          <a:bodyPr/>
          <a:lstStyle/>
          <a:p>
            <a:r>
              <a:rPr lang="en-AU" sz="3200" dirty="0" smtClean="0"/>
              <a:t>What is different about these goals?</a:t>
            </a:r>
            <a:endParaRPr lang="en-AU" sz="3200" dirty="0"/>
          </a:p>
        </p:txBody>
      </p:sp>
      <p:sp>
        <p:nvSpPr>
          <p:cNvPr id="4" name="Text Placeholder 3"/>
          <p:cNvSpPr>
            <a:spLocks noGrp="1"/>
          </p:cNvSpPr>
          <p:nvPr>
            <p:ph type="body" sz="quarter" idx="10"/>
          </p:nvPr>
        </p:nvSpPr>
        <p:spPr>
          <a:xfrm>
            <a:off x="628022" y="1772816"/>
            <a:ext cx="3964749" cy="3250761"/>
          </a:xfrm>
        </p:spPr>
        <p:txBody>
          <a:bodyPr/>
          <a:lstStyle/>
          <a:p>
            <a:r>
              <a:rPr lang="en-AU" sz="2800" dirty="0"/>
              <a:t>The SDGs cover </a:t>
            </a:r>
            <a:r>
              <a:rPr lang="en-AU" sz="2800" dirty="0" smtClean="0"/>
              <a:t>many issues that affect us all.</a:t>
            </a:r>
          </a:p>
          <a:p>
            <a:endParaRPr lang="en-AU" sz="1400" dirty="0" smtClean="0"/>
          </a:p>
          <a:p>
            <a:r>
              <a:rPr lang="en-AU" sz="2800" dirty="0" smtClean="0"/>
              <a:t>They suggest a way that we can all work together to improve the future for everyone. </a:t>
            </a:r>
          </a:p>
          <a:p>
            <a:endParaRPr lang="en-AU" sz="1400" dirty="0" smtClean="0"/>
          </a:p>
          <a:p>
            <a:r>
              <a:rPr lang="en-AU" sz="2800" dirty="0" smtClean="0"/>
              <a:t>They highlight our shared responsibility. </a:t>
            </a:r>
          </a:p>
        </p:txBody>
      </p:sp>
      <p:sp>
        <p:nvSpPr>
          <p:cNvPr id="9" name="Picture Placeholder 8"/>
          <p:cNvSpPr>
            <a:spLocks noGrp="1"/>
          </p:cNvSpPr>
          <p:nvPr>
            <p:ph type="pic" sz="quarter" idx="12"/>
          </p:nvPr>
        </p:nvSpPr>
        <p:spPr/>
      </p:sp>
      <p:sp>
        <p:nvSpPr>
          <p:cNvPr id="10" name="Picture Placeholder 9"/>
          <p:cNvSpPr>
            <a:spLocks noGrp="1"/>
          </p:cNvSpPr>
          <p:nvPr>
            <p:ph type="pic" sz="quarter" idx="13"/>
          </p:nvPr>
        </p:nvSpPr>
        <p:spPr/>
      </p:sp>
      <p:sp>
        <p:nvSpPr>
          <p:cNvPr id="11" name="Picture Placeholder 10"/>
          <p:cNvSpPr>
            <a:spLocks noGrp="1"/>
          </p:cNvSpPr>
          <p:nvPr>
            <p:ph type="pic" sz="quarter" idx="14"/>
          </p:nvPr>
        </p:nvSpPr>
        <p:spPr/>
      </p:sp>
      <p:sp>
        <p:nvSpPr>
          <p:cNvPr id="12" name="Picture Placeholder 11"/>
          <p:cNvSpPr>
            <a:spLocks noGrp="1"/>
          </p:cNvSpPr>
          <p:nvPr>
            <p:ph type="pic" sz="quarter" idx="15"/>
          </p:nvPr>
        </p:nvSpPr>
        <p:spPr/>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10808"/>
          <a:stretch/>
        </p:blipFill>
        <p:spPr>
          <a:xfrm>
            <a:off x="4860032" y="1094237"/>
            <a:ext cx="3769332" cy="4551599"/>
          </a:xfrm>
          <a:prstGeom prst="rect">
            <a:avLst/>
          </a:prstGeom>
        </p:spPr>
      </p:pic>
    </p:spTree>
    <p:extLst>
      <p:ext uri="{BB962C8B-B14F-4D97-AF65-F5344CB8AC3E}">
        <p14:creationId xmlns:p14="http://schemas.microsoft.com/office/powerpoint/2010/main" val="2782868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oy-pose-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0" y="1700808"/>
            <a:ext cx="2226599" cy="3212976"/>
          </a:xfrm>
          <a:prstGeom prst="rect">
            <a:avLst/>
          </a:prstGeom>
        </p:spPr>
      </p:pic>
      <p:sp>
        <p:nvSpPr>
          <p:cNvPr id="5" name="Title 4"/>
          <p:cNvSpPr>
            <a:spLocks noGrp="1"/>
          </p:cNvSpPr>
          <p:nvPr>
            <p:ph type="title"/>
          </p:nvPr>
        </p:nvSpPr>
        <p:spPr/>
        <p:txBody>
          <a:bodyPr/>
          <a:lstStyle/>
          <a:p>
            <a:r>
              <a:rPr lang="en-AU" sz="3200" dirty="0" smtClean="0"/>
              <a:t>Caritas Australia and the sustainable development goals</a:t>
            </a:r>
            <a:endParaRPr lang="en-US" sz="3200" dirty="0"/>
          </a:p>
        </p:txBody>
      </p:sp>
      <p:sp>
        <p:nvSpPr>
          <p:cNvPr id="6" name="Text Placeholder 5"/>
          <p:cNvSpPr>
            <a:spLocks noGrp="1"/>
          </p:cNvSpPr>
          <p:nvPr>
            <p:ph type="body" sz="quarter" idx="10"/>
          </p:nvPr>
        </p:nvSpPr>
        <p:spPr>
          <a:xfrm>
            <a:off x="2229489" y="1556792"/>
            <a:ext cx="5450160" cy="5040560"/>
          </a:xfrm>
        </p:spPr>
        <p:txBody>
          <a:bodyPr/>
          <a:lstStyle/>
          <a:p>
            <a:r>
              <a:rPr lang="en-AU" sz="2200" dirty="0" smtClean="0"/>
              <a:t>The SDGs include goals that look at what people need to grow and be a whole person - not just money or material needs -  but social, emotional and spiritual needs too. Caritas Australia calls this </a:t>
            </a:r>
            <a:r>
              <a:rPr lang="en-AU" sz="2200" b="1" dirty="0" smtClean="0"/>
              <a:t>Integral Human Development </a:t>
            </a:r>
            <a:r>
              <a:rPr lang="en-AU" sz="2200" dirty="0" smtClean="0"/>
              <a:t>and they keep this in mind when developing programs. </a:t>
            </a:r>
          </a:p>
          <a:p>
            <a:endParaRPr lang="en-AU" sz="800" dirty="0" smtClean="0"/>
          </a:p>
          <a:p>
            <a:r>
              <a:rPr lang="en-AU" sz="2200" dirty="0"/>
              <a:t>Caritas Australia’s work focuses on partnering with local communities - walking alongside, finding and improving strengths and building skills.</a:t>
            </a:r>
          </a:p>
          <a:p>
            <a:endParaRPr lang="en-AU" sz="2400" dirty="0" smtClean="0"/>
          </a:p>
          <a:p>
            <a:endParaRPr lang="fr-FR" sz="2400" dirty="0"/>
          </a:p>
          <a:p>
            <a:endParaRPr lang="en-AU" sz="2400" dirty="0"/>
          </a:p>
          <a:p>
            <a:endParaRPr lang="en-US" sz="2400" dirty="0"/>
          </a:p>
        </p:txBody>
      </p:sp>
      <p:pic>
        <p:nvPicPr>
          <p:cNvPr id="11" name="Picture 10" descr="Girl-pose-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3198" y="1700808"/>
            <a:ext cx="1246203" cy="3212976"/>
          </a:xfrm>
          <a:prstGeom prst="rect">
            <a:avLst/>
          </a:prstGeom>
        </p:spPr>
      </p:pic>
    </p:spTree>
    <p:extLst>
      <p:ext uri="{BB962C8B-B14F-4D97-AF65-F5344CB8AC3E}">
        <p14:creationId xmlns:p14="http://schemas.microsoft.com/office/powerpoint/2010/main" val="3811672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Pope </a:t>
            </a:r>
            <a:r>
              <a:rPr lang="en-US" sz="3200" dirty="0" err="1"/>
              <a:t>francis</a:t>
            </a:r>
            <a:r>
              <a:rPr lang="en-US" sz="3200" dirty="0"/>
              <a:t> and the </a:t>
            </a:r>
            <a:r>
              <a:rPr lang="en-US" sz="3200" dirty="0" smtClean="0"/>
              <a:t>Sustainable Development Goals</a:t>
            </a:r>
            <a:endParaRPr lang="en-US" sz="3200" dirty="0"/>
          </a:p>
        </p:txBody>
      </p:sp>
      <p:sp>
        <p:nvSpPr>
          <p:cNvPr id="2" name="Text Placeholder 1"/>
          <p:cNvSpPr>
            <a:spLocks noGrp="1"/>
          </p:cNvSpPr>
          <p:nvPr>
            <p:ph type="body" sz="quarter" idx="10"/>
          </p:nvPr>
        </p:nvSpPr>
        <p:spPr/>
        <p:txBody>
          <a:bodyPr/>
          <a:lstStyle/>
          <a:p>
            <a:r>
              <a:rPr lang="en-AU" sz="2400" dirty="0"/>
              <a:t>Pope Francis addressed the United Nations general assembly when the goals were </a:t>
            </a:r>
            <a:r>
              <a:rPr lang="en-AU" sz="2400" dirty="0" smtClean="0"/>
              <a:t>adopted in 2015.</a:t>
            </a:r>
            <a:endParaRPr lang="en-AU" sz="2400" dirty="0"/>
          </a:p>
          <a:p>
            <a:endParaRPr lang="en-AU" sz="2400" dirty="0"/>
          </a:p>
          <a:p>
            <a:r>
              <a:rPr lang="en-AU" sz="2400" dirty="0" smtClean="0"/>
              <a:t>He emphasised the </a:t>
            </a:r>
            <a:r>
              <a:rPr lang="en-AU" sz="2400" dirty="0"/>
              <a:t>connection between </a:t>
            </a:r>
            <a:r>
              <a:rPr lang="en-AU" sz="2400" dirty="0" smtClean="0"/>
              <a:t>human dignity</a:t>
            </a:r>
            <a:r>
              <a:rPr lang="en-AU" sz="2400" dirty="0"/>
              <a:t>, development </a:t>
            </a:r>
            <a:r>
              <a:rPr lang="en-AU" sz="2400" dirty="0" smtClean="0"/>
              <a:t>and the environment.</a:t>
            </a:r>
            <a:endParaRPr lang="en-AU" sz="2400" dirty="0"/>
          </a:p>
        </p:txBody>
      </p:sp>
      <p:sp>
        <p:nvSpPr>
          <p:cNvPr id="3" name="Text Placeholder 2"/>
          <p:cNvSpPr>
            <a:spLocks noGrp="1"/>
          </p:cNvSpPr>
          <p:nvPr>
            <p:ph type="body" sz="quarter" idx="11"/>
          </p:nvPr>
        </p:nvSpPr>
        <p:spPr>
          <a:xfrm>
            <a:off x="4787899" y="5189700"/>
            <a:ext cx="3708399" cy="346841"/>
          </a:xfrm>
        </p:spPr>
        <p:txBody>
          <a:bodyPr/>
          <a:lstStyle/>
          <a:p>
            <a:pPr algn="r"/>
            <a:r>
              <a:rPr lang="en-US" dirty="0" smtClean="0"/>
              <a:t>Photo credit: CNS photo/Mike Segar, Reuters</a:t>
            </a:r>
            <a:endParaRPr lang="en-US" dirty="0"/>
          </a:p>
        </p:txBody>
      </p:sp>
      <p:pic>
        <p:nvPicPr>
          <p:cNvPr id="5" name="Picture Placeholder 4"/>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1642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Pope </a:t>
            </a:r>
            <a:r>
              <a:rPr lang="en-US" sz="3200" dirty="0" err="1"/>
              <a:t>francis</a:t>
            </a:r>
            <a:r>
              <a:rPr lang="en-US" sz="3200" dirty="0"/>
              <a:t> and the </a:t>
            </a:r>
            <a:r>
              <a:rPr lang="en-US" sz="3200" dirty="0" smtClean="0"/>
              <a:t>Sustainable Development Goals</a:t>
            </a:r>
            <a:endParaRPr lang="en-US" sz="3200" dirty="0"/>
          </a:p>
        </p:txBody>
      </p:sp>
      <p:sp>
        <p:nvSpPr>
          <p:cNvPr id="2" name="Text Placeholder 1"/>
          <p:cNvSpPr>
            <a:spLocks noGrp="1"/>
          </p:cNvSpPr>
          <p:nvPr>
            <p:ph type="body" sz="quarter" idx="10"/>
          </p:nvPr>
        </p:nvSpPr>
        <p:spPr/>
        <p:txBody>
          <a:bodyPr/>
          <a:lstStyle/>
          <a:p>
            <a:r>
              <a:rPr lang="en-AU" sz="2400" dirty="0"/>
              <a:t>Pope Francis reminds </a:t>
            </a:r>
            <a:r>
              <a:rPr lang="en-AU" sz="2400" dirty="0" smtClean="0"/>
              <a:t>us that focusing on the </a:t>
            </a:r>
            <a:r>
              <a:rPr lang="en-AU" sz="2400" dirty="0"/>
              <a:t>poor is </a:t>
            </a:r>
            <a:r>
              <a:rPr lang="en-AU" sz="2400" dirty="0" smtClean="0"/>
              <a:t>part of looking after the environment. This is because “</a:t>
            </a:r>
            <a:r>
              <a:rPr lang="en-AU" sz="2400" dirty="0"/>
              <a:t>the human environment and the natural environment deteriorate together” (</a:t>
            </a:r>
            <a:r>
              <a:rPr lang="en-AU" sz="2400" dirty="0" err="1" smtClean="0"/>
              <a:t>Laudato</a:t>
            </a:r>
            <a:r>
              <a:rPr lang="en-AU" sz="2400" dirty="0" smtClean="0"/>
              <a:t> Si’ #48</a:t>
            </a:r>
            <a:r>
              <a:rPr lang="en-AU" sz="2400" dirty="0"/>
              <a:t>). </a:t>
            </a:r>
            <a:endParaRPr lang="en-AU" sz="2400" dirty="0" smtClean="0"/>
          </a:p>
          <a:p>
            <a:endParaRPr lang="en-AU" sz="1000" dirty="0"/>
          </a:p>
          <a:p>
            <a:r>
              <a:rPr lang="en-AU" sz="2400" dirty="0" smtClean="0"/>
              <a:t>The new global goals look at how the human environment and natural environment are connected. </a:t>
            </a:r>
            <a:endParaRPr lang="en-US" sz="2400" dirty="0"/>
          </a:p>
        </p:txBody>
      </p:sp>
      <p:sp>
        <p:nvSpPr>
          <p:cNvPr id="3" name="Text Placeholder 2"/>
          <p:cNvSpPr>
            <a:spLocks noGrp="1"/>
          </p:cNvSpPr>
          <p:nvPr>
            <p:ph type="body" sz="quarter" idx="11"/>
          </p:nvPr>
        </p:nvSpPr>
        <p:spPr>
          <a:xfrm>
            <a:off x="4787899" y="5189700"/>
            <a:ext cx="3708399" cy="346841"/>
          </a:xfrm>
        </p:spPr>
        <p:txBody>
          <a:bodyPr/>
          <a:lstStyle/>
          <a:p>
            <a:pPr algn="r"/>
            <a:r>
              <a:rPr lang="en-US" dirty="0" smtClean="0"/>
              <a:t>Photo credit: Reuters Tony Gentile</a:t>
            </a:r>
            <a:endParaRPr lang="en-US" dirty="0"/>
          </a:p>
        </p:txBody>
      </p:sp>
      <p:pic>
        <p:nvPicPr>
          <p:cNvPr id="5" name="Picture Placeholder 4"/>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707073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Get involved</a:t>
            </a:r>
          </a:p>
        </p:txBody>
      </p:sp>
      <p:sp>
        <p:nvSpPr>
          <p:cNvPr id="7" name="Text Placeholder 6"/>
          <p:cNvSpPr>
            <a:spLocks noGrp="1"/>
          </p:cNvSpPr>
          <p:nvPr>
            <p:ph type="body" sz="quarter" idx="10"/>
          </p:nvPr>
        </p:nvSpPr>
        <p:spPr>
          <a:xfrm>
            <a:off x="539552" y="1271547"/>
            <a:ext cx="4104331" cy="3886241"/>
          </a:xfrm>
        </p:spPr>
        <p:txBody>
          <a:bodyPr/>
          <a:lstStyle/>
          <a:p>
            <a:r>
              <a:rPr lang="en-AU" sz="2200" dirty="0"/>
              <a:t>All </a:t>
            </a:r>
            <a:r>
              <a:rPr lang="en-AU" sz="2200" dirty="0" smtClean="0"/>
              <a:t>participating governments, including Australia </a:t>
            </a:r>
            <a:r>
              <a:rPr lang="en-AU" sz="2200" dirty="0"/>
              <a:t>are committed to forming </a:t>
            </a:r>
            <a:r>
              <a:rPr lang="en-AU" sz="2200" dirty="0" smtClean="0"/>
              <a:t>sustainable development </a:t>
            </a:r>
            <a:r>
              <a:rPr lang="en-AU" sz="2200" dirty="0"/>
              <a:t>strategies based on the goals, as of </a:t>
            </a:r>
            <a:r>
              <a:rPr lang="en-AU" sz="2200" dirty="0" smtClean="0"/>
              <a:t>January 2016</a:t>
            </a:r>
            <a:r>
              <a:rPr lang="en-AU" sz="2200" dirty="0"/>
              <a:t>. </a:t>
            </a:r>
            <a:endParaRPr lang="en-AU" sz="2200" dirty="0" smtClean="0"/>
          </a:p>
          <a:p>
            <a:r>
              <a:rPr lang="en-AU" sz="2200" dirty="0" smtClean="0"/>
              <a:t>However</a:t>
            </a:r>
            <a:r>
              <a:rPr lang="en-AU" sz="2200" dirty="0"/>
              <a:t>, they are </a:t>
            </a:r>
            <a:r>
              <a:rPr lang="en-AU" sz="2200" dirty="0" smtClean="0"/>
              <a:t>voluntary- there are no laws to make sure they happen.</a:t>
            </a:r>
          </a:p>
          <a:p>
            <a:r>
              <a:rPr lang="en-AU" sz="2200" dirty="0" smtClean="0"/>
              <a:t>This </a:t>
            </a:r>
            <a:r>
              <a:rPr lang="en-AU" sz="2200" dirty="0"/>
              <a:t>means faith </a:t>
            </a:r>
            <a:r>
              <a:rPr lang="en-AU" sz="2200" dirty="0" smtClean="0"/>
              <a:t>groups and </a:t>
            </a:r>
            <a:r>
              <a:rPr lang="en-AU" sz="2200" dirty="0"/>
              <a:t>civil </a:t>
            </a:r>
            <a:r>
              <a:rPr lang="en-AU" sz="2200" dirty="0" smtClean="0"/>
              <a:t>society must make sure decision makers know we care about achieving the global goals. </a:t>
            </a:r>
            <a:endParaRPr lang="en-US" sz="2200" dirty="0"/>
          </a:p>
        </p:txBody>
      </p:sp>
      <p:sp>
        <p:nvSpPr>
          <p:cNvPr id="2" name="Text Placeholder 1"/>
          <p:cNvSpPr>
            <a:spLocks noGrp="1"/>
          </p:cNvSpPr>
          <p:nvPr>
            <p:ph type="body" sz="quarter" idx="11"/>
          </p:nvPr>
        </p:nvSpPr>
        <p:spPr/>
        <p:txBody>
          <a:bodyPr/>
          <a:lstStyle/>
          <a:p>
            <a:endParaRPr lang="en-US"/>
          </a:p>
        </p:txBody>
      </p:sp>
      <p:sp>
        <p:nvSpPr>
          <p:cNvPr id="3" name="Picture Placeholder 2"/>
          <p:cNvSpPr>
            <a:spLocks noGrp="1"/>
          </p:cNvSpPr>
          <p:nvPr>
            <p:ph type="pic" sz="quarter" idx="12"/>
          </p:nvPr>
        </p:nvSpPr>
        <p:spPr/>
      </p:sp>
      <p:pic>
        <p:nvPicPr>
          <p:cNvPr id="5" name="Picture Placeholder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87900" y="1121938"/>
            <a:ext cx="3708400" cy="4594919"/>
          </a:xfrm>
          <a:prstGeom prst="rect">
            <a:avLst/>
          </a:prstGeom>
        </p:spPr>
      </p:pic>
    </p:spTree>
    <p:extLst>
      <p:ext uri="{BB962C8B-B14F-4D97-AF65-F5344CB8AC3E}">
        <p14:creationId xmlns:p14="http://schemas.microsoft.com/office/powerpoint/2010/main" val="7481106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4057" y="469135"/>
            <a:ext cx="8455885" cy="5919729"/>
          </a:xfrm>
          <a:prstGeom prst="rect">
            <a:avLst/>
          </a:prstGeom>
        </p:spPr>
      </p:pic>
    </p:spTree>
    <p:extLst>
      <p:ext uri="{BB962C8B-B14F-4D97-AF65-F5344CB8AC3E}">
        <p14:creationId xmlns:p14="http://schemas.microsoft.com/office/powerpoint/2010/main" val="5192737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Play your part</a:t>
            </a:r>
            <a:endParaRPr lang="en-AU" dirty="0"/>
          </a:p>
        </p:txBody>
      </p:sp>
      <p:sp>
        <p:nvSpPr>
          <p:cNvPr id="4" name="Text Placeholder 3"/>
          <p:cNvSpPr>
            <a:spLocks noGrp="1"/>
          </p:cNvSpPr>
          <p:nvPr>
            <p:ph type="body" sz="quarter" idx="10"/>
          </p:nvPr>
        </p:nvSpPr>
        <p:spPr>
          <a:xfrm>
            <a:off x="539552" y="1382316"/>
            <a:ext cx="3888432" cy="1468437"/>
          </a:xfrm>
        </p:spPr>
        <p:txBody>
          <a:bodyPr/>
          <a:lstStyle/>
          <a:p>
            <a:r>
              <a:rPr lang="en-AU" sz="2400" dirty="0" smtClean="0"/>
              <a:t>It’s going to take everyone everywhere, to work together, for the common good.</a:t>
            </a:r>
          </a:p>
          <a:p>
            <a:endParaRPr lang="en-AU" sz="2400" dirty="0"/>
          </a:p>
          <a:p>
            <a:r>
              <a:rPr lang="en-AU" sz="2400" b="1" dirty="0" smtClean="0"/>
              <a:t>What will you do? </a:t>
            </a:r>
          </a:p>
          <a:p>
            <a:endParaRPr lang="en-AU" sz="2400" dirty="0"/>
          </a:p>
          <a:p>
            <a:r>
              <a:rPr lang="en-AU" sz="2400" dirty="0" smtClean="0"/>
              <a:t>Can you choose a goal for your community and start making a plan? </a:t>
            </a:r>
          </a:p>
          <a:p>
            <a:endParaRPr lang="en-AU" sz="2400" dirty="0"/>
          </a:p>
          <a:p>
            <a:r>
              <a:rPr lang="en-AU" sz="2400" dirty="0" smtClean="0"/>
              <a:t>What can you do today?</a:t>
            </a:r>
          </a:p>
        </p:txBody>
      </p:sp>
      <p:pic>
        <p:nvPicPr>
          <p:cNvPr id="7" name="Picture 1" descr="sdg18_epilogue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873517" y="1482028"/>
            <a:ext cx="4082078" cy="225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sdg18_epilogue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5110533" y="3733909"/>
            <a:ext cx="3608046" cy="17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561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11560" y="3140968"/>
            <a:ext cx="3888432" cy="2592288"/>
          </a:xfrm>
        </p:spPr>
        <p:txBody>
          <a:bodyPr/>
          <a:lstStyle/>
          <a:p>
            <a:r>
              <a:rPr lang="en-AU" sz="1400" b="1" dirty="0"/>
              <a:t>Foundation Year Inquiry questions: </a:t>
            </a:r>
            <a:r>
              <a:rPr lang="en-AU" sz="1400" b="1" dirty="0" smtClean="0"/>
              <a:t/>
            </a:r>
            <a:br>
              <a:rPr lang="en-AU" sz="1400" b="1" dirty="0" smtClean="0"/>
            </a:br>
            <a:r>
              <a:rPr lang="en-AU" sz="1400" dirty="0" smtClean="0"/>
              <a:t>How </a:t>
            </a:r>
            <a:r>
              <a:rPr lang="en-AU" sz="1400" dirty="0"/>
              <a:t>can we look after the places we live in</a:t>
            </a:r>
            <a:r>
              <a:rPr lang="en-AU" sz="1400" dirty="0" smtClean="0"/>
              <a:t>?</a:t>
            </a:r>
          </a:p>
          <a:p>
            <a:endParaRPr lang="en-AU" sz="1400" dirty="0"/>
          </a:p>
          <a:p>
            <a:r>
              <a:rPr lang="en-AU" sz="1400" b="1" dirty="0"/>
              <a:t>Year 2: </a:t>
            </a:r>
          </a:p>
          <a:p>
            <a:r>
              <a:rPr lang="en-AU" sz="1400" dirty="0"/>
              <a:t>How are people connected to their place and other places, past or present?</a:t>
            </a:r>
          </a:p>
          <a:p>
            <a:r>
              <a:rPr lang="en-AU" sz="1400" dirty="0"/>
              <a:t>How has technology affected daily life over time and the connections between people in different places?</a:t>
            </a:r>
          </a:p>
          <a:p>
            <a:endParaRPr lang="en-US" dirty="0"/>
          </a:p>
        </p:txBody>
      </p:sp>
      <p:sp>
        <p:nvSpPr>
          <p:cNvPr id="3" name="Title 2"/>
          <p:cNvSpPr>
            <a:spLocks noGrp="1"/>
          </p:cNvSpPr>
          <p:nvPr>
            <p:ph type="title"/>
          </p:nvPr>
        </p:nvSpPr>
        <p:spPr/>
        <p:txBody>
          <a:bodyPr/>
          <a:lstStyle/>
          <a:p>
            <a:r>
              <a:rPr lang="en-AU" sz="3200" dirty="0"/>
              <a:t>Sustainable development goals and the Australian curriculum</a:t>
            </a:r>
            <a:endParaRPr lang="en-US" sz="3200" dirty="0"/>
          </a:p>
        </p:txBody>
      </p:sp>
      <p:sp>
        <p:nvSpPr>
          <p:cNvPr id="4" name="Text Placeholder 3"/>
          <p:cNvSpPr>
            <a:spLocks noGrp="1"/>
          </p:cNvSpPr>
          <p:nvPr>
            <p:ph type="body" sz="quarter" idx="10"/>
          </p:nvPr>
        </p:nvSpPr>
        <p:spPr>
          <a:xfrm>
            <a:off x="517767" y="1566649"/>
            <a:ext cx="7956748" cy="1430303"/>
          </a:xfrm>
        </p:spPr>
        <p:txBody>
          <a:bodyPr/>
          <a:lstStyle/>
          <a:p>
            <a:r>
              <a:rPr lang="en-AU" sz="1400" b="1" dirty="0"/>
              <a:t>Civics and Citizenship Curriculum </a:t>
            </a:r>
            <a:r>
              <a:rPr lang="en-AU" sz="1400" b="1" dirty="0" smtClean="0"/>
              <a:t>Key ideas</a:t>
            </a:r>
            <a:r>
              <a:rPr lang="en-AU" sz="1400" b="1" dirty="0"/>
              <a:t>:</a:t>
            </a:r>
          </a:p>
          <a:p>
            <a:endParaRPr lang="en-AU" sz="1400" dirty="0"/>
          </a:p>
          <a:p>
            <a:r>
              <a:rPr lang="en-AU" sz="1400" dirty="0"/>
              <a:t>How societies and economies operate and how they are changing over </a:t>
            </a:r>
            <a:r>
              <a:rPr lang="en-AU" sz="1400" dirty="0" smtClean="0"/>
              <a:t>time.</a:t>
            </a:r>
            <a:endParaRPr lang="en-AU" sz="1400" dirty="0"/>
          </a:p>
          <a:p>
            <a:r>
              <a:rPr lang="en-AU" sz="1400" dirty="0"/>
              <a:t>The ways people, places, ideas and events are perceived and </a:t>
            </a:r>
            <a:r>
              <a:rPr lang="en-AU" sz="1400" dirty="0" smtClean="0"/>
              <a:t>connected.</a:t>
            </a:r>
          </a:p>
          <a:p>
            <a:r>
              <a:rPr lang="en-AU" sz="1400" dirty="0" smtClean="0"/>
              <a:t>How </a:t>
            </a:r>
            <a:r>
              <a:rPr lang="en-AU" sz="1400" dirty="0"/>
              <a:t>people exercise their responsibilities, participate in society and make informed decisions?</a:t>
            </a:r>
          </a:p>
          <a:p>
            <a:endParaRPr lang="en-US" dirty="0"/>
          </a:p>
        </p:txBody>
      </p:sp>
      <p:sp>
        <p:nvSpPr>
          <p:cNvPr id="8" name="TextBox 7"/>
          <p:cNvSpPr txBox="1"/>
          <p:nvPr/>
        </p:nvSpPr>
        <p:spPr>
          <a:xfrm>
            <a:off x="4788024" y="3140968"/>
            <a:ext cx="4248472" cy="2246769"/>
          </a:xfrm>
          <a:prstGeom prst="rect">
            <a:avLst/>
          </a:prstGeom>
          <a:noFill/>
        </p:spPr>
        <p:txBody>
          <a:bodyPr wrap="square" rtlCol="0">
            <a:spAutoFit/>
          </a:bodyPr>
          <a:lstStyle/>
          <a:p>
            <a:r>
              <a:rPr lang="en-AU" sz="1400" b="1" dirty="0"/>
              <a:t>Year 3 History:</a:t>
            </a:r>
          </a:p>
          <a:p>
            <a:pPr lvl="0"/>
            <a:r>
              <a:rPr lang="en-AU" sz="1400" dirty="0"/>
              <a:t>What is the nature of the contribution made by different groups and individuals in the community?</a:t>
            </a:r>
          </a:p>
          <a:p>
            <a:pPr lvl="0"/>
            <a:r>
              <a:rPr lang="en-AU" sz="1400" dirty="0"/>
              <a:t>How and why are places similar and different?</a:t>
            </a:r>
          </a:p>
          <a:p>
            <a:pPr lvl="0"/>
            <a:r>
              <a:rPr lang="en-AU" sz="1400" dirty="0"/>
              <a:t>What would it be like to live in a neighbouring country</a:t>
            </a:r>
            <a:r>
              <a:rPr lang="en-AU" sz="1400" dirty="0" smtClean="0"/>
              <a:t>?</a:t>
            </a:r>
          </a:p>
          <a:p>
            <a:pPr lvl="0"/>
            <a:endParaRPr lang="en-AU" sz="1400" dirty="0"/>
          </a:p>
          <a:p>
            <a:r>
              <a:rPr lang="en-AU" sz="1400" b="1" dirty="0"/>
              <a:t>Year 4:</a:t>
            </a:r>
          </a:p>
          <a:p>
            <a:pPr lvl="0"/>
            <a:r>
              <a:rPr lang="en-AU" sz="1400" dirty="0"/>
              <a:t>How can people use environments more sustainably? </a:t>
            </a:r>
          </a:p>
        </p:txBody>
      </p:sp>
    </p:spTree>
    <p:extLst>
      <p:ext uri="{BB962C8B-B14F-4D97-AF65-F5344CB8AC3E}">
        <p14:creationId xmlns:p14="http://schemas.microsoft.com/office/powerpoint/2010/main" val="1416706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you can do now</a:t>
            </a:r>
            <a:endParaRPr lang="en-US" dirty="0"/>
          </a:p>
        </p:txBody>
      </p:sp>
      <p:sp>
        <p:nvSpPr>
          <p:cNvPr id="4" name="Text Placeholder 3"/>
          <p:cNvSpPr>
            <a:spLocks noGrp="1"/>
          </p:cNvSpPr>
          <p:nvPr>
            <p:ph type="body" sz="quarter" idx="10"/>
          </p:nvPr>
        </p:nvSpPr>
        <p:spPr>
          <a:xfrm>
            <a:off x="539552" y="1412776"/>
            <a:ext cx="4320480" cy="3898833"/>
          </a:xfrm>
        </p:spPr>
        <p:txBody>
          <a:bodyPr/>
          <a:lstStyle/>
          <a:p>
            <a:r>
              <a:rPr lang="en-US" b="1" dirty="0"/>
              <a:t>Act… </a:t>
            </a:r>
            <a:r>
              <a:rPr lang="en-US" dirty="0"/>
              <a:t>Join </a:t>
            </a:r>
            <a:r>
              <a:rPr lang="en-US" dirty="0" smtClean="0"/>
              <a:t>our </a:t>
            </a:r>
            <a:r>
              <a:rPr lang="en-US" dirty="0" smtClean="0">
                <a:hlinkClick r:id="rId3"/>
              </a:rPr>
              <a:t>Campaign for Australian Aid.</a:t>
            </a:r>
            <a:endParaRPr lang="en-US" sz="600" dirty="0"/>
          </a:p>
          <a:p>
            <a:r>
              <a:rPr lang="en-US" dirty="0"/>
              <a:t>Make changes at home and in your community for environmental sustainability. Find out more with the </a:t>
            </a:r>
            <a:endParaRPr lang="en-US" dirty="0" smtClean="0"/>
          </a:p>
          <a:p>
            <a:r>
              <a:rPr lang="en-US" dirty="0" smtClean="0">
                <a:hlinkClick r:id="rId4"/>
              </a:rPr>
              <a:t>Our </a:t>
            </a:r>
            <a:r>
              <a:rPr lang="en-US" dirty="0">
                <a:hlinkClick r:id="rId4"/>
              </a:rPr>
              <a:t>Common Home</a:t>
            </a:r>
            <a:r>
              <a:rPr lang="en-US" dirty="0"/>
              <a:t> campaign.</a:t>
            </a:r>
          </a:p>
          <a:p>
            <a:endParaRPr lang="en-US" sz="800" dirty="0"/>
          </a:p>
          <a:p>
            <a:r>
              <a:rPr lang="en-US" b="1" dirty="0"/>
              <a:t>Learn… </a:t>
            </a:r>
            <a:r>
              <a:rPr lang="en-US" dirty="0"/>
              <a:t>Discover more about </a:t>
            </a:r>
            <a:r>
              <a:rPr lang="en-US" dirty="0">
                <a:hlinkClick r:id="rId5"/>
              </a:rPr>
              <a:t>Caritas Australia </a:t>
            </a:r>
            <a:r>
              <a:rPr lang="en-US" dirty="0"/>
              <a:t>and their </a:t>
            </a:r>
            <a:r>
              <a:rPr lang="en-US" dirty="0">
                <a:hlinkClick r:id="rId6"/>
              </a:rPr>
              <a:t>Integral Human Development </a:t>
            </a:r>
            <a:r>
              <a:rPr lang="en-US" dirty="0"/>
              <a:t>approach. </a:t>
            </a:r>
            <a:endParaRPr lang="en-US" sz="800" dirty="0"/>
          </a:p>
          <a:p>
            <a:endParaRPr lang="en-US" sz="800" dirty="0"/>
          </a:p>
          <a:p>
            <a:r>
              <a:rPr lang="en-US" b="1" dirty="0"/>
              <a:t>Pray…</a:t>
            </a:r>
            <a:r>
              <a:rPr lang="en-US" dirty="0"/>
              <a:t> for our brothers and sisters around the world experiencing extreme poverty and injustice. </a:t>
            </a:r>
          </a:p>
        </p:txBody>
      </p:sp>
      <p:pic>
        <p:nvPicPr>
          <p:cNvPr id="6" name="Picture 1" descr="sdg18_epilogue1.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4860032" y="1504929"/>
            <a:ext cx="3456385" cy="124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dg18_epilogue2.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60033" y="2803906"/>
            <a:ext cx="3456384" cy="271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5816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56449" y="306837"/>
            <a:ext cx="6395803" cy="6028876"/>
          </a:xfrm>
          <a:prstGeom prst="rect">
            <a:avLst/>
          </a:prstGeom>
        </p:spPr>
      </p:pic>
    </p:spTree>
    <p:extLst>
      <p:ext uri="{BB962C8B-B14F-4D97-AF65-F5344CB8AC3E}">
        <p14:creationId xmlns:p14="http://schemas.microsoft.com/office/powerpoint/2010/main" val="1788994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9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827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AU" dirty="0" smtClean="0"/>
              <a:t>caritas/org.au/schools</a:t>
            </a:r>
            <a:endParaRPr lang="en-AU" dirty="0"/>
          </a:p>
        </p:txBody>
      </p:sp>
      <p:sp>
        <p:nvSpPr>
          <p:cNvPr id="3" name="Title 2"/>
          <p:cNvSpPr>
            <a:spLocks noGrp="1"/>
          </p:cNvSpPr>
          <p:nvPr>
            <p:ph type="title"/>
          </p:nvPr>
        </p:nvSpPr>
        <p:spPr>
          <a:xfrm>
            <a:off x="539552" y="260648"/>
            <a:ext cx="7956748" cy="1143000"/>
          </a:xfrm>
        </p:spPr>
        <p:txBody>
          <a:bodyPr/>
          <a:lstStyle/>
          <a:p>
            <a:r>
              <a:rPr lang="en-AU" sz="3200" dirty="0" smtClean="0"/>
              <a:t>Sustainable development goals and the Australian curriculum</a:t>
            </a:r>
            <a:endParaRPr lang="en-AU" sz="3200" dirty="0"/>
          </a:p>
        </p:txBody>
      </p:sp>
      <p:sp>
        <p:nvSpPr>
          <p:cNvPr id="4" name="Text Placeholder 3"/>
          <p:cNvSpPr>
            <a:spLocks noGrp="1"/>
          </p:cNvSpPr>
          <p:nvPr>
            <p:ph type="body" sz="quarter" idx="10"/>
          </p:nvPr>
        </p:nvSpPr>
        <p:spPr>
          <a:xfrm>
            <a:off x="539552" y="1488243"/>
            <a:ext cx="7956748" cy="3668949"/>
          </a:xfrm>
        </p:spPr>
        <p:txBody>
          <a:bodyPr numCol="2" spcCol="180000"/>
          <a:lstStyle/>
          <a:p>
            <a:r>
              <a:rPr lang="en-AU" sz="1400" b="1" dirty="0" smtClean="0"/>
              <a:t>Year 5</a:t>
            </a:r>
            <a:endParaRPr lang="en-AU" sz="1400" b="1" dirty="0"/>
          </a:p>
          <a:p>
            <a:pPr lvl="0"/>
            <a:r>
              <a:rPr lang="en-AU" sz="1400" dirty="0" smtClean="0"/>
              <a:t>How </a:t>
            </a:r>
            <a:r>
              <a:rPr lang="en-AU" sz="1400" dirty="0"/>
              <a:t>have individuals and groups in the past and present contributed to the development of Australia?</a:t>
            </a:r>
          </a:p>
          <a:p>
            <a:pPr lvl="0"/>
            <a:r>
              <a:rPr lang="en-AU" sz="1400" dirty="0"/>
              <a:t>What is the relationship between environments and my roles as a consumer and citizen</a:t>
            </a:r>
            <a:r>
              <a:rPr lang="en-AU" sz="1400" dirty="0" smtClean="0"/>
              <a:t>?</a:t>
            </a:r>
          </a:p>
          <a:p>
            <a:pPr lvl="0"/>
            <a:endParaRPr lang="en-AU" sz="1400" dirty="0"/>
          </a:p>
          <a:p>
            <a:r>
              <a:rPr lang="en-AU" sz="1400" b="1" dirty="0" smtClean="0"/>
              <a:t>Year 6:</a:t>
            </a:r>
          </a:p>
          <a:p>
            <a:pPr lvl="0"/>
            <a:r>
              <a:rPr lang="en-AU" sz="1400" dirty="0" smtClean="0"/>
              <a:t>How </a:t>
            </a:r>
            <a:r>
              <a:rPr lang="en-AU" sz="1400" dirty="0"/>
              <a:t>have experiences of democracy and citizenship differed between groups over time and place, including those from and in Asia?</a:t>
            </a:r>
          </a:p>
          <a:p>
            <a:pPr lvl="0"/>
            <a:r>
              <a:rPr lang="en-AU" sz="1400" dirty="0"/>
              <a:t>How has Australia developed as a society with global connections, and what is my role as a global citizen?</a:t>
            </a:r>
          </a:p>
          <a:p>
            <a:endParaRPr lang="en-AU" sz="1400" dirty="0"/>
          </a:p>
          <a:p>
            <a:r>
              <a:rPr lang="en-AU" sz="1400" b="1" dirty="0"/>
              <a:t>Year 6 Geography</a:t>
            </a:r>
            <a:r>
              <a:rPr lang="en-AU" sz="1400" b="1" dirty="0" smtClean="0"/>
              <a:t>:</a:t>
            </a:r>
          </a:p>
          <a:p>
            <a:r>
              <a:rPr lang="en-AU" sz="1400" dirty="0" smtClean="0"/>
              <a:t> </a:t>
            </a:r>
            <a:r>
              <a:rPr lang="en-AU" sz="1400" dirty="0"/>
              <a:t>Australia’s connections with other countries and how these change people and </a:t>
            </a:r>
            <a:r>
              <a:rPr lang="en-AU" sz="1400" dirty="0" smtClean="0"/>
              <a:t>places.</a:t>
            </a:r>
            <a:endParaRPr lang="en-AU" sz="1400" dirty="0"/>
          </a:p>
          <a:p>
            <a:r>
              <a:rPr lang="en-AU" sz="1400" dirty="0"/>
              <a:t/>
            </a:r>
            <a:br>
              <a:rPr lang="en-AU" sz="1400" dirty="0"/>
            </a:br>
            <a:endParaRPr lang="en-AU" sz="1400" dirty="0"/>
          </a:p>
          <a:p>
            <a:endParaRPr lang="en-AU" sz="1400" dirty="0"/>
          </a:p>
          <a:p>
            <a:endParaRPr lang="en-AU" sz="1400" dirty="0"/>
          </a:p>
          <a:p>
            <a:endParaRPr lang="en-AU" sz="1400" b="1" dirty="0"/>
          </a:p>
        </p:txBody>
      </p:sp>
    </p:spTree>
    <p:extLst>
      <p:ext uri="{BB962C8B-B14F-4D97-AF65-F5344CB8AC3E}">
        <p14:creationId xmlns:p14="http://schemas.microsoft.com/office/powerpoint/2010/main" val="1724494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Introduction to the sustainable development goals</a:t>
            </a:r>
            <a:endParaRPr lang="en-US" sz="4000" dirty="0"/>
          </a:p>
        </p:txBody>
      </p:sp>
      <p:pic>
        <p:nvPicPr>
          <p:cNvPr id="9" name="Picture Placeholder 8"/>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6" name="Title 1"/>
          <p:cNvSpPr txBox="1">
            <a:spLocks/>
          </p:cNvSpPr>
          <p:nvPr/>
        </p:nvSpPr>
        <p:spPr>
          <a:xfrm>
            <a:off x="539552" y="4797152"/>
            <a:ext cx="7848600" cy="11430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400" b="1" i="0" kern="1200" cap="all" normalizeH="0" baseline="0">
                <a:solidFill>
                  <a:schemeClr val="bg1"/>
                </a:solidFill>
                <a:latin typeface="Arial"/>
                <a:ea typeface="+mj-ea"/>
                <a:cs typeface="Arial"/>
              </a:defRPr>
            </a:lvl1pPr>
          </a:lstStyle>
          <a:p>
            <a:r>
              <a:rPr lang="en-US" sz="2800" cap="none" dirty="0" smtClean="0"/>
              <a:t>Educational resource for Primary Schools</a:t>
            </a:r>
            <a:endParaRPr lang="en-US" sz="2800" cap="none" dirty="0"/>
          </a:p>
        </p:txBody>
      </p:sp>
      <p:pic>
        <p:nvPicPr>
          <p:cNvPr id="8" name="Picture Placeholder 7"/>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pic>
        <p:nvPicPr>
          <p:cNvPr id="11" name="Picture Placeholder 10"/>
          <p:cNvPicPr>
            <a:picLocks noGrp="1" noChangeAspect="1"/>
          </p:cNvPicPr>
          <p:nvPr>
            <p:ph type="pic" sz="quarter" idx="12"/>
          </p:nvPr>
        </p:nvPicPr>
        <p:blipFill>
          <a:blip r:embed="rId5" cstate="email">
            <a:extLst>
              <a:ext uri="{28A0092B-C50C-407E-A947-70E740481C1C}">
                <a14:useLocalDpi xmlns:a14="http://schemas.microsoft.com/office/drawing/2010/main"/>
              </a:ext>
            </a:extLst>
          </a:blip>
          <a:srcRect t="943" b="943"/>
          <a:stretch>
            <a:fillRect/>
          </a:stretch>
        </p:blipFill>
        <p:spPr>
          <a:prstGeom prst="rect">
            <a:avLst/>
          </a:prstGeom>
        </p:spPr>
      </p:pic>
    </p:spTree>
    <p:extLst>
      <p:ext uri="{BB962C8B-B14F-4D97-AF65-F5344CB8AC3E}">
        <p14:creationId xmlns:p14="http://schemas.microsoft.com/office/powerpoint/2010/main" val="1490983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5768" y="249660"/>
            <a:ext cx="8492464" cy="6358679"/>
          </a:xfrm>
          <a:prstGeom prst="rect">
            <a:avLst/>
          </a:prstGeom>
        </p:spPr>
      </p:pic>
    </p:spTree>
    <p:extLst>
      <p:ext uri="{BB962C8B-B14F-4D97-AF65-F5344CB8AC3E}">
        <p14:creationId xmlns:p14="http://schemas.microsoft.com/office/powerpoint/2010/main" val="2652852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539552" y="413792"/>
            <a:ext cx="8352928" cy="1143000"/>
          </a:xfrm>
        </p:spPr>
        <p:txBody>
          <a:bodyPr/>
          <a:lstStyle/>
          <a:p>
            <a:r>
              <a:rPr lang="en-AU" sz="3200" dirty="0" smtClean="0"/>
              <a:t>The millennium development goals</a:t>
            </a:r>
            <a:endParaRPr lang="en-AU" sz="3200" dirty="0"/>
          </a:p>
        </p:txBody>
      </p:sp>
      <p:sp>
        <p:nvSpPr>
          <p:cNvPr id="13" name="Text Placeholder 12"/>
          <p:cNvSpPr>
            <a:spLocks noGrp="1"/>
          </p:cNvSpPr>
          <p:nvPr>
            <p:ph type="body" sz="quarter" idx="10"/>
          </p:nvPr>
        </p:nvSpPr>
        <p:spPr>
          <a:xfrm>
            <a:off x="539552" y="1556793"/>
            <a:ext cx="4680520" cy="3252538"/>
          </a:xfrm>
        </p:spPr>
        <p:txBody>
          <a:bodyPr/>
          <a:lstStyle/>
          <a:p>
            <a:r>
              <a:rPr lang="en-AU" sz="2800" dirty="0" smtClean="0"/>
              <a:t>In 2000, 189 United Nations member states, including Australia came up with a set of 8 goals aimed at halving world poverty by 2015.</a:t>
            </a:r>
          </a:p>
          <a:p>
            <a:endParaRPr lang="en-AU" sz="2800" dirty="0" smtClean="0"/>
          </a:p>
          <a:p>
            <a:r>
              <a:rPr lang="en-AU" sz="2800" dirty="0"/>
              <a:t>The target of halving the proportion of people living on less than $1 a day by 2015. </a:t>
            </a:r>
            <a:r>
              <a:rPr lang="en-AU" sz="2800" b="1" dirty="0"/>
              <a:t>This goal was achieved.</a:t>
            </a:r>
            <a:endParaRPr lang="en-AU" sz="2800" dirty="0"/>
          </a:p>
          <a:p>
            <a:endParaRPr lang="en-AU" sz="2800" dirty="0" smtClean="0"/>
          </a:p>
          <a:p>
            <a:r>
              <a:rPr lang="en-AU" sz="2800" dirty="0" smtClean="0"/>
              <a:t> </a:t>
            </a:r>
          </a:p>
          <a:p>
            <a:endParaRPr lang="en-AU" dirty="0" smtClean="0"/>
          </a:p>
        </p:txBody>
      </p:sp>
      <p:pic>
        <p:nvPicPr>
          <p:cNvPr id="11" name="Picture 10" descr="Girl-pos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00299" y="1224869"/>
            <a:ext cx="2376264" cy="4363494"/>
          </a:xfrm>
          <a:prstGeom prst="rect">
            <a:avLst/>
          </a:prstGeom>
        </p:spPr>
      </p:pic>
    </p:spTree>
    <p:extLst>
      <p:ext uri="{BB962C8B-B14F-4D97-AF65-F5344CB8AC3E}">
        <p14:creationId xmlns:p14="http://schemas.microsoft.com/office/powerpoint/2010/main" val="3883715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a:xfrm>
            <a:off x="539552" y="413792"/>
            <a:ext cx="8352928" cy="1143000"/>
          </a:xfrm>
        </p:spPr>
        <p:txBody>
          <a:bodyPr/>
          <a:lstStyle/>
          <a:p>
            <a:r>
              <a:rPr lang="en-AU" sz="3200" dirty="0" smtClean="0"/>
              <a:t>Were The millennium development goals achieved?</a:t>
            </a:r>
            <a:endParaRPr lang="en-AU" sz="3200" dirty="0"/>
          </a:p>
        </p:txBody>
      </p:sp>
      <p:sp>
        <p:nvSpPr>
          <p:cNvPr id="13" name="Text Placeholder 12"/>
          <p:cNvSpPr>
            <a:spLocks noGrp="1"/>
          </p:cNvSpPr>
          <p:nvPr>
            <p:ph type="body" sz="quarter" idx="10"/>
          </p:nvPr>
        </p:nvSpPr>
        <p:spPr/>
        <p:txBody>
          <a:bodyPr/>
          <a:lstStyle/>
          <a:p>
            <a:endParaRPr lang="en-AU" sz="800" dirty="0"/>
          </a:p>
          <a:p>
            <a:r>
              <a:rPr lang="en-AU" sz="2400" dirty="0" smtClean="0"/>
              <a:t>However, extreme </a:t>
            </a:r>
            <a:r>
              <a:rPr lang="en-AU" sz="2400" dirty="0"/>
              <a:t>poverty and </a:t>
            </a:r>
            <a:r>
              <a:rPr lang="en-AU" sz="2400" dirty="0" smtClean="0"/>
              <a:t>hunger have </a:t>
            </a:r>
            <a:r>
              <a:rPr lang="en-AU" sz="2400" b="1" dirty="0" smtClean="0"/>
              <a:t>not</a:t>
            </a:r>
            <a:r>
              <a:rPr lang="en-AU" sz="2400" dirty="0" smtClean="0"/>
              <a:t> been eradicated. </a:t>
            </a:r>
          </a:p>
          <a:p>
            <a:endParaRPr lang="en-AU" sz="800" dirty="0"/>
          </a:p>
          <a:p>
            <a:r>
              <a:rPr lang="en-AU" sz="2400" dirty="0" smtClean="0"/>
              <a:t>There </a:t>
            </a:r>
            <a:r>
              <a:rPr lang="en-AU" sz="2400" dirty="0"/>
              <a:t>are </a:t>
            </a:r>
            <a:r>
              <a:rPr lang="en-AU" sz="2400" b="1" dirty="0"/>
              <a:t>still 800 million </a:t>
            </a:r>
            <a:r>
              <a:rPr lang="en-AU" sz="2400" dirty="0" smtClean="0"/>
              <a:t>people in our world living in </a:t>
            </a:r>
            <a:r>
              <a:rPr lang="en-AU" sz="2400" b="1" dirty="0"/>
              <a:t>extreme </a:t>
            </a:r>
            <a:r>
              <a:rPr lang="en-AU" sz="2400" b="1" dirty="0" smtClean="0"/>
              <a:t>poverty</a:t>
            </a:r>
            <a:r>
              <a:rPr lang="en-AU" sz="2400" dirty="0" smtClean="0"/>
              <a:t>.</a:t>
            </a:r>
          </a:p>
          <a:p>
            <a:endParaRPr lang="en-AU" sz="2400" dirty="0"/>
          </a:p>
          <a:p>
            <a:r>
              <a:rPr lang="en-AU" sz="2400" dirty="0"/>
              <a:t>So, a new set of goals had to be made. </a:t>
            </a:r>
          </a:p>
          <a:p>
            <a:endParaRPr lang="en-AU" sz="2400" dirty="0"/>
          </a:p>
        </p:txBody>
      </p:sp>
      <p:pic>
        <p:nvPicPr>
          <p:cNvPr id="15" name="Picture 14" descr="Boy-pose-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8104" y="1390464"/>
            <a:ext cx="2376264" cy="4212024"/>
          </a:xfrm>
          <a:prstGeom prst="rect">
            <a:avLst/>
          </a:prstGeom>
        </p:spPr>
      </p:pic>
    </p:spTree>
    <p:extLst>
      <p:ext uri="{BB962C8B-B14F-4D97-AF65-F5344CB8AC3E}">
        <p14:creationId xmlns:p14="http://schemas.microsoft.com/office/powerpoint/2010/main" val="1461034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520" y="404664"/>
            <a:ext cx="8492464" cy="5767316"/>
          </a:xfrm>
          <a:prstGeom prst="rect">
            <a:avLst/>
          </a:prstGeom>
        </p:spPr>
      </p:pic>
    </p:spTree>
    <p:extLst>
      <p:ext uri="{BB962C8B-B14F-4D97-AF65-F5344CB8AC3E}">
        <p14:creationId xmlns:p14="http://schemas.microsoft.com/office/powerpoint/2010/main" val="3337476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0723d38cd10320af5fa5f67bb8bd578">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04e68461d7bccf0d00d2c3bec6b3d96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13"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e628dbc2-5780-4aa6-b59e-b4a165ad8118">3XVCYASFVK3Q-205-889</_dlc_DocId>
    <_dlc_DocIdUrl xmlns="e628dbc2-5780-4aa6-b59e-b4a165ad8118">
      <Url>https://aimstest.caritas.org.au/sites/community/education/resources/_layouts/DocIdRedir.aspx?ID=3XVCYASFVK3Q-205-889</Url>
      <Description>3XVCYASFVK3Q-205-889</Description>
    </_dlc_DocIdUrl>
    <Document_x0020_Status xmlns="041f561b-787a-4331-b8c2-4f8b42e141f3">Approved for use outside CA</Document_x0020_Status>
    <Description0 xmlns="041f561b-787a-4331-b8c2-4f8b42e141f3">A PowerPoint introducing the Sustainable Development Goals, linking the goals with curriculum, Catholic Social Teaching and the work of Caritas Australia. </Description0>
    <Used_x0020_for xmlns="041f561b-787a-4331-b8c2-4f8b42e141f3"/>
    <Resource_x0020_Type xmlns="041f561b-787a-4331-b8c2-4f8b42e141f3">PowerPoint</Resource_x0020_Type>
    <Audience xmlns="041f561b-787a-4331-b8c2-4f8b42e141f3">
      <Value>Lower Primary</Value>
      <Value>Middle Primary</Value>
      <Value>Upper Primary</Value>
      <Value>Teacher</Value>
    </Audience>
    <Calendar_x0020_Year xmlns="041f561b-787a-4331-b8c2-4f8b42e141f3">2016</Calendar_x0020_Year>
    <Topic xmlns="041f561b-787a-4331-b8c2-4f8b42e141f3">
      <Value>SDGs</Value>
    </Topic>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41C486-2DD6-463E-80F0-E7DCE3BB64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8dbc2-5780-4aa6-b59e-b4a165ad8118"/>
    <ds:schemaRef ds:uri="041f561b-787a-4331-b8c2-4f8b42e141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6935978-4C8E-439C-AAC7-A8AA83922BC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041f561b-787a-4331-b8c2-4f8b42e141f3"/>
    <ds:schemaRef ds:uri="e628dbc2-5780-4aa6-b59e-b4a165ad8118"/>
    <ds:schemaRef ds:uri="http://www.w3.org/XML/1998/namespace"/>
    <ds:schemaRef ds:uri="http://purl.org/dc/dcmitype/"/>
  </ds:schemaRefs>
</ds:datastoreItem>
</file>

<file path=customXml/itemProps3.xml><?xml version="1.0" encoding="utf-8"?>
<ds:datastoreItem xmlns:ds="http://schemas.openxmlformats.org/officeDocument/2006/customXml" ds:itemID="{2351D0BE-2175-4B60-85C5-8B0447AFC36A}">
  <ds:schemaRefs>
    <ds:schemaRef ds:uri="http://schemas.microsoft.com/sharepoint/events"/>
  </ds:schemaRefs>
</ds:datastoreItem>
</file>

<file path=customXml/itemProps4.xml><?xml version="1.0" encoding="utf-8"?>
<ds:datastoreItem xmlns:ds="http://schemas.openxmlformats.org/officeDocument/2006/customXml" ds:itemID="{5F7C43CE-5DCF-4620-8B3F-BA4F741A26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Foundry.thmx</Template>
  <TotalTime>1890</TotalTime>
  <Words>2387</Words>
  <Application>Microsoft Office PowerPoint</Application>
  <PresentationFormat>On-screen Show (4:3)</PresentationFormat>
  <Paragraphs>228</Paragraphs>
  <Slides>33</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Felt Tip Roman</vt:lpstr>
      <vt:lpstr>Times New Roman</vt:lpstr>
      <vt:lpstr>Office Theme</vt:lpstr>
      <vt:lpstr>Introduction to the Sustainable Development Goals Information for users</vt:lpstr>
      <vt:lpstr>PowerPoint Presentation</vt:lpstr>
      <vt:lpstr>Sustainable development goals and the Australian curriculum</vt:lpstr>
      <vt:lpstr>Sustainable development goals and the Australian curriculum</vt:lpstr>
      <vt:lpstr>Introduction to the sustainable development goals</vt:lpstr>
      <vt:lpstr>PowerPoint Presentation</vt:lpstr>
      <vt:lpstr>The millennium development goals</vt:lpstr>
      <vt:lpstr>Were The millennium development goals achieved?</vt:lpstr>
      <vt:lpstr>PowerPoint Presentation</vt:lpstr>
      <vt:lpstr>PowerPoint Presentation</vt:lpstr>
      <vt:lpstr>What kind of world do you want?</vt:lpstr>
      <vt:lpstr>Caritas Australia’s Vision</vt:lpstr>
      <vt:lpstr>INTRODUCING THE SUSTAINABLE DEVELOPMENT GOALS</vt:lpstr>
      <vt:lpstr>INTRODUCING THE SUSTAINABLE DEVELOPMENT GOALS</vt:lpstr>
      <vt:lpstr>PowerPoint Presentation</vt:lpstr>
      <vt:lpstr>PowerPoint Presentation</vt:lpstr>
      <vt:lpstr>PowerPoint Presentation</vt:lpstr>
      <vt:lpstr>PowerPoint Presentation</vt:lpstr>
      <vt:lpstr>PowerPoint Presentation</vt:lpstr>
      <vt:lpstr>PowerPoint Presentation</vt:lpstr>
      <vt:lpstr>How are the SDGs Different to the MDGs?</vt:lpstr>
      <vt:lpstr>PowerPoint Presentation</vt:lpstr>
      <vt:lpstr>What is different about these goals?</vt:lpstr>
      <vt:lpstr>Caritas Australia and the sustainable development goals</vt:lpstr>
      <vt:lpstr>Pope francis and the Sustainable Development Goals</vt:lpstr>
      <vt:lpstr>Pope francis and the Sustainable Development Goals</vt:lpstr>
      <vt:lpstr>Get involved</vt:lpstr>
      <vt:lpstr>PowerPoint Presentation</vt:lpstr>
      <vt:lpstr>Play your part</vt:lpstr>
      <vt:lpstr>What you can do now</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CA1602 Caritas Master PPT presesntation v4.pptx</dc:title>
  <dc:creator>Marlin Communications</dc:creator>
  <cp:lastModifiedBy>Sally-Anne Hurley</cp:lastModifiedBy>
  <cp:revision>216</cp:revision>
  <dcterms:created xsi:type="dcterms:W3CDTF">2014-11-30T23:21:17Z</dcterms:created>
  <dcterms:modified xsi:type="dcterms:W3CDTF">2017-06-09T06:33:16Z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CA1602 Caritas Master PPT presesntation v4.pptx</vt:lpwstr>
  </property>
  <property fmtid="{D5CDD505-2E9C-101B-9397-08002B2CF9AE}" pid="3" name="Document Type">
    <vt:lpwstr>Templates</vt:lpwstr>
  </property>
  <property fmtid="{D5CDD505-2E9C-101B-9397-08002B2CF9AE}" pid="4" name="Document Status">
    <vt:lpwstr>Draft</vt:lpwstr>
  </property>
  <property fmtid="{D5CDD505-2E9C-101B-9397-08002B2CF9AE}" pid="5" name="ContentTypeId">
    <vt:lpwstr>0x0101003BB767A26C87A8429349E100999E60C0</vt:lpwstr>
  </property>
  <property fmtid="{D5CDD505-2E9C-101B-9397-08002B2CF9AE}" pid="6" name="_dlc_DocIdItemGuid">
    <vt:lpwstr>4126d640-38c3-4ed7-88c5-a9c043548962</vt:lpwstr>
  </property>
</Properties>
</file>