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4" r:id="rId1"/>
    <p:sldMasterId id="2147483655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9"/>
      <p:bold r:id="rId20"/>
      <p:italic r:id="rId21"/>
      <p:boldItalic r:id="rId22"/>
    </p:embeddedFont>
    <p:embeddedFont>
      <p:font typeface="Questrial" panose="020B0604020202020204" charset="0"/>
      <p:regular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936778-1F18-400F-A15D-497E926DF237}">
  <a:tblStyle styleId="{72936778-1F18-400F-A15D-497E926DF23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font" Target="fonts/font3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5.fntdata"/><Relationship Id="rId10" Type="http://schemas.openxmlformats.org/officeDocument/2006/relationships/slide" Target="slides/slide8.xml"/><Relationship Id="rId19" Type="http://schemas.openxmlformats.org/officeDocument/2006/relationships/font" Target="fonts/font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4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1e38e6cdd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1e38e6cdd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g41e38e6cdd_0_2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2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1e38e6cdd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1e38e6cdd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g41e38e6cdd_0_18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3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41e38e6cdd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41e38e6cdd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g41e38e6cdd_0_11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4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sz="2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sz="2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sz="20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sz="20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Calibri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822325" y="6459537"/>
            <a:ext cx="185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2765425" y="6459537"/>
            <a:ext cx="36163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ldNum" idx="12"/>
          </p:nvPr>
        </p:nvSpPr>
        <p:spPr>
          <a:xfrm>
            <a:off x="7424737" y="6459537"/>
            <a:ext cx="9842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822325" y="1846262"/>
            <a:ext cx="7543800" cy="402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dt" idx="10"/>
          </p:nvPr>
        </p:nvSpPr>
        <p:spPr>
          <a:xfrm>
            <a:off x="822325" y="6459537"/>
            <a:ext cx="185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ftr" idx="11"/>
          </p:nvPr>
        </p:nvSpPr>
        <p:spPr>
          <a:xfrm>
            <a:off x="2765425" y="6459537"/>
            <a:ext cx="36163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sldNum" idx="12"/>
          </p:nvPr>
        </p:nvSpPr>
        <p:spPr>
          <a:xfrm>
            <a:off x="7424737" y="6459537"/>
            <a:ext cx="9842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 rot="5400000">
            <a:off x="2582863" y="85724"/>
            <a:ext cx="4022725" cy="75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dt" idx="10"/>
          </p:nvPr>
        </p:nvSpPr>
        <p:spPr>
          <a:xfrm>
            <a:off x="822325" y="6459537"/>
            <a:ext cx="185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ftr" idx="11"/>
          </p:nvPr>
        </p:nvSpPr>
        <p:spPr>
          <a:xfrm>
            <a:off x="2765425" y="6459537"/>
            <a:ext cx="36163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7424737" y="6459537"/>
            <a:ext cx="9842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dt" idx="10"/>
          </p:nvPr>
        </p:nvSpPr>
        <p:spPr>
          <a:xfrm>
            <a:off x="822325" y="6459537"/>
            <a:ext cx="185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ftr" idx="11"/>
          </p:nvPr>
        </p:nvSpPr>
        <p:spPr>
          <a:xfrm>
            <a:off x="2765425" y="6459537"/>
            <a:ext cx="36163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sldNum" idx="12"/>
          </p:nvPr>
        </p:nvSpPr>
        <p:spPr>
          <a:xfrm>
            <a:off x="7424737" y="6459537"/>
            <a:ext cx="9842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sz="2000" b="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sz="2000" b="1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1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sz="1600" b="1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sz="1600" b="1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600"/>
              <a:buFont typeface="Calibri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2"/>
          </p:nvPr>
        </p:nvSpPr>
        <p:spPr>
          <a:xfrm>
            <a:off x="822960" y="2582334"/>
            <a:ext cx="3703320" cy="3286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3"/>
          </p:nvPr>
        </p:nvSpPr>
        <p:spPr>
          <a:xfrm>
            <a:off x="4663440" y="1846052"/>
            <a:ext cx="370332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sz="2000" b="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sz="2000" b="1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1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sz="1600" b="1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sz="1600" b="1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600"/>
              <a:buFont typeface="Calibri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4"/>
          </p:nvPr>
        </p:nvSpPr>
        <p:spPr>
          <a:xfrm>
            <a:off x="4663440" y="2582334"/>
            <a:ext cx="3703320" cy="3286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dt" idx="10"/>
          </p:nvPr>
        </p:nvSpPr>
        <p:spPr>
          <a:xfrm>
            <a:off x="822325" y="6459537"/>
            <a:ext cx="185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ftr" idx="11"/>
          </p:nvPr>
        </p:nvSpPr>
        <p:spPr>
          <a:xfrm>
            <a:off x="2765425" y="6459537"/>
            <a:ext cx="36163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sldNum" idx="12"/>
          </p:nvPr>
        </p:nvSpPr>
        <p:spPr>
          <a:xfrm>
            <a:off x="7424737" y="6459537"/>
            <a:ext cx="9842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1"/>
          </p:nvPr>
        </p:nvSpPr>
        <p:spPr>
          <a:xfrm>
            <a:off x="822960" y="1845734"/>
            <a:ext cx="370332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2"/>
          </p:nvPr>
        </p:nvSpPr>
        <p:spPr>
          <a:xfrm>
            <a:off x="4663440" y="1845736"/>
            <a:ext cx="3703320" cy="4023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dt" idx="10"/>
          </p:nvPr>
        </p:nvSpPr>
        <p:spPr>
          <a:xfrm>
            <a:off x="822325" y="6459537"/>
            <a:ext cx="185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ftr" idx="11"/>
          </p:nvPr>
        </p:nvSpPr>
        <p:spPr>
          <a:xfrm>
            <a:off x="2765425" y="6459537"/>
            <a:ext cx="36163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sldNum" idx="12"/>
          </p:nvPr>
        </p:nvSpPr>
        <p:spPr>
          <a:xfrm>
            <a:off x="7424737" y="6459537"/>
            <a:ext cx="9842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0" y="6334125"/>
            <a:ext cx="9142412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Google Shape;12;p1"/>
          <p:cNvCxnSpPr/>
          <p:nvPr/>
        </p:nvCxnSpPr>
        <p:spPr>
          <a:xfrm>
            <a:off x="906462" y="4343400"/>
            <a:ext cx="7405687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3" name="Google Shape;13;p1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body" idx="1"/>
          </p:nvPr>
        </p:nvSpPr>
        <p:spPr>
          <a:xfrm>
            <a:off x="822325" y="1846262"/>
            <a:ext cx="7543800" cy="402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dt" idx="10"/>
          </p:nvPr>
        </p:nvSpPr>
        <p:spPr>
          <a:xfrm>
            <a:off x="822325" y="6459537"/>
            <a:ext cx="185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ftr" idx="11"/>
          </p:nvPr>
        </p:nvSpPr>
        <p:spPr>
          <a:xfrm>
            <a:off x="2765425" y="6459537"/>
            <a:ext cx="36163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1"/>
          <p:cNvSpPr txBox="1">
            <a:spLocks noGrp="1"/>
          </p:cNvSpPr>
          <p:nvPr>
            <p:ph type="sldNum" idx="12"/>
          </p:nvPr>
        </p:nvSpPr>
        <p:spPr>
          <a:xfrm>
            <a:off x="7424737" y="6459537"/>
            <a:ext cx="9842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body" idx="1"/>
          </p:nvPr>
        </p:nvSpPr>
        <p:spPr>
          <a:xfrm>
            <a:off x="822325" y="1846262"/>
            <a:ext cx="7543800" cy="402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dt" idx="10"/>
          </p:nvPr>
        </p:nvSpPr>
        <p:spPr>
          <a:xfrm>
            <a:off x="822325" y="6459537"/>
            <a:ext cx="185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ftr" idx="11"/>
          </p:nvPr>
        </p:nvSpPr>
        <p:spPr>
          <a:xfrm>
            <a:off x="2765425" y="6459537"/>
            <a:ext cx="36163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ldNum" idx="12"/>
          </p:nvPr>
        </p:nvSpPr>
        <p:spPr>
          <a:xfrm>
            <a:off x="7424737" y="6459537"/>
            <a:ext cx="9842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2" name="Google Shape;32;p3"/>
          <p:cNvCxnSpPr/>
          <p:nvPr/>
        </p:nvCxnSpPr>
        <p:spPr>
          <a:xfrm>
            <a:off x="895350" y="1738312"/>
            <a:ext cx="7475537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tlasrcs.geogr.muni.cz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eo.enviroportal.sk/atlassr/" TargetMode="External"/><Relationship Id="rId4" Type="http://schemas.openxmlformats.org/officeDocument/2006/relationships/hyperlink" Target="http://www.mzp.cz/cz/atlas_krajiny_cr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rect/el/estud/prif/ps11/metodika/web/ebook_citace_2011.html#titulni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ldgeogr.muni.cz/ucebnice/kartografie/oprojektu.php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>
            <a:spLocks noGrp="1"/>
          </p:cNvSpPr>
          <p:nvPr>
            <p:ph type="ctrTitle"/>
          </p:nvPr>
        </p:nvSpPr>
        <p:spPr>
          <a:xfrm>
            <a:off x="1978025" y="1406525"/>
            <a:ext cx="64770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7200"/>
              <a:buFont typeface="Calibri"/>
              <a:buNone/>
            </a:pPr>
            <a:r>
              <a:rPr lang="en-US" sz="7200" i="0" u="none" strike="noStrike" cap="none">
                <a:solidFill>
                  <a:srgbClr val="262626"/>
                </a:solidFill>
              </a:rPr>
              <a:t>GEOGRAFICKÁ KARTOGRAFIE</a:t>
            </a:r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</a:pPr>
            <a:r>
              <a:rPr lang="en-US" sz="2400" b="0" i="0" u="none" strike="noStrike" cap="none" dirty="0">
                <a:solidFill>
                  <a:schemeClr val="bg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PODZIM 201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2" name="Google Shape;72;p9"/>
          <p:cNvSpPr txBox="1"/>
          <p:nvPr/>
        </p:nvSpPr>
        <p:spPr>
          <a:xfrm>
            <a:off x="1714500" y="6211887"/>
            <a:ext cx="527050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3" name="Google Shape;73;p9"/>
          <p:cNvSpPr txBox="1"/>
          <p:nvPr/>
        </p:nvSpPr>
        <p:spPr>
          <a:xfrm>
            <a:off x="5131825" y="4994425"/>
            <a:ext cx="3600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estrial"/>
              <a:buNone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Dajana SNOPKOVÁ, 423348</a:t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estrial"/>
              <a:buNone/>
            </a:pPr>
            <a:r>
              <a:rPr lang="en-US" sz="1800" b="0" i="0" u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Vendula SVOBODOVÁ, 394544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estrial"/>
              <a:buNone/>
            </a:pPr>
            <a:r>
              <a:rPr lang="en-US" sz="1800" b="0" i="0" u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Marian ŠVIK, 408496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8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Měřítko</a:t>
            </a:r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body" idx="1"/>
          </p:nvPr>
        </p:nvSpPr>
        <p:spPr>
          <a:xfrm>
            <a:off x="822325" y="1846262"/>
            <a:ext cx="7543800" cy="402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0487" marR="0" lvl="0" indent="-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Číselné, grafické, slovní</a:t>
            </a:r>
            <a:endParaRPr/>
          </a:p>
          <a:p>
            <a:pPr marL="90487" marR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None/>
            </a:pPr>
            <a:endParaRPr sz="2000" b="0" i="0" u="non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6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1" i="0" u="none" strike="noStrike" cap="none">
                <a:solidFill>
                  <a:srgbClr val="404040"/>
                </a:solidFill>
              </a:rPr>
              <a:t>Geodetické</a:t>
            </a:r>
            <a:endParaRPr b="1"/>
          </a:p>
          <a:p>
            <a:pPr marL="668337" marR="0" lvl="2" indent="-31114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ourier New"/>
              <a:buChar char="o"/>
            </a:pPr>
            <a:r>
              <a:rPr lang="en-US"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mapy velkého měřítka - 1 : 200 až 1 : 5 000</a:t>
            </a:r>
            <a:endParaRPr sz="1800"/>
          </a:p>
          <a:p>
            <a:pPr marL="668337" marR="0" lvl="2" indent="-31114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ourier New"/>
              <a:buChar char="o"/>
            </a:pPr>
            <a:r>
              <a:rPr lang="en-US"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mapy středního měřítka – 1 : 5 000 až 1 : 200 000</a:t>
            </a:r>
            <a:endParaRPr sz="1800"/>
          </a:p>
          <a:p>
            <a:pPr marL="668337" marR="0" lvl="2" indent="-31114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ourier New"/>
              <a:buChar char="o"/>
            </a:pPr>
            <a:r>
              <a:rPr lang="en-US"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mapy malého měřítka – měřítko menší než 1 : 200 000</a:t>
            </a:r>
            <a:endParaRPr sz="1800"/>
          </a:p>
          <a:p>
            <a:pPr marL="4064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1" i="0" u="none" strike="noStrike" cap="none">
                <a:solidFill>
                  <a:srgbClr val="404040"/>
                </a:solidFill>
              </a:rPr>
              <a:t>Geografické</a:t>
            </a:r>
            <a:endParaRPr b="1"/>
          </a:p>
          <a:p>
            <a:pPr marL="668337" marR="0" lvl="2" indent="-31114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ourier New"/>
              <a:buChar char="o"/>
            </a:pPr>
            <a:r>
              <a:rPr lang="en-US"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mapy velkého měřítka – měřítka do 1 : 200 000</a:t>
            </a:r>
            <a:endParaRPr sz="1800"/>
          </a:p>
          <a:p>
            <a:pPr marL="668337" marR="0" lvl="2" indent="-31114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ourier New"/>
              <a:buChar char="o"/>
            </a:pPr>
            <a:r>
              <a:rPr lang="en-US"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mapy středního měřítka – 1 : 200 000 až 1 : 1 000 000</a:t>
            </a:r>
            <a:endParaRPr sz="1800"/>
          </a:p>
          <a:p>
            <a:pPr marL="668337" marR="0" lvl="2" indent="-31114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ourier New"/>
              <a:buChar char="o"/>
            </a:pPr>
            <a:r>
              <a:rPr lang="en-US"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mapy malého měřítka – měřítka od 1 : 1 000 000</a:t>
            </a:r>
            <a:endParaRPr sz="1800"/>
          </a:p>
          <a:p>
            <a:pPr marL="90488" marR="0" lvl="0" indent="-1588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Atlas</a:t>
            </a:r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body" idx="1"/>
          </p:nvPr>
        </p:nvSpPr>
        <p:spPr>
          <a:xfrm>
            <a:off x="822325" y="1846262"/>
            <a:ext cx="7543800" cy="402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0487" marR="0" lvl="0" indent="-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1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ATLAS 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je systematicky </a:t>
            </a:r>
            <a:r>
              <a:rPr lang="en-US" sz="2000" b="1" i="0" u="none">
                <a:solidFill>
                  <a:srgbClr val="404040"/>
                </a:solidFill>
              </a:rPr>
              <a:t>uspořádaný soubor map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zpracovaný jako celek podle </a:t>
            </a:r>
            <a:r>
              <a:rPr lang="en-US" sz="2000" b="1" i="0" u="none">
                <a:solidFill>
                  <a:srgbClr val="404040"/>
                </a:solidFill>
              </a:rPr>
              <a:t>jednotného 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řídicího </a:t>
            </a:r>
            <a:r>
              <a:rPr lang="en-US" sz="2000" b="1" i="0" u="none">
                <a:solidFill>
                  <a:srgbClr val="404040"/>
                </a:solidFill>
              </a:rPr>
              <a:t>záměru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marL="90487" marR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None/>
            </a:pPr>
            <a:endParaRPr sz="2000" b="0" i="0" u="non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0487" marR="0" lvl="0" indent="-1270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1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NÁRODNÍ ATLAS 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- soubor map vyjadřující informace o </a:t>
            </a:r>
            <a:r>
              <a:rPr lang="en-US" sz="2000" b="1" i="0" u="none">
                <a:solidFill>
                  <a:srgbClr val="404040"/>
                </a:solidFill>
              </a:rPr>
              <a:t>území 1 státu 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nebo území obývané 1 národem. Zpracovává území státu ostrovními mapami, obsahuje </a:t>
            </a:r>
            <a:r>
              <a:rPr lang="en-US" sz="2000" b="1" i="0" u="none">
                <a:solidFill>
                  <a:srgbClr val="404040"/>
                </a:solidFill>
              </a:rPr>
              <a:t>mapy ze všech oborů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marL="90488" marR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endParaRPr sz="2000" b="0" i="0" u="non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Národní atlasy</a:t>
            </a:r>
            <a:endParaRPr/>
          </a:p>
        </p:txBody>
      </p:sp>
      <p:sp>
        <p:nvSpPr>
          <p:cNvPr id="143" name="Google Shape;143;p20"/>
          <p:cNvSpPr txBox="1">
            <a:spLocks noGrp="1"/>
          </p:cNvSpPr>
          <p:nvPr>
            <p:ph type="body" idx="1"/>
          </p:nvPr>
        </p:nvSpPr>
        <p:spPr>
          <a:xfrm>
            <a:off x="822325" y="1846262"/>
            <a:ext cx="7543800" cy="402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0487" marR="0" lvl="0" indent="-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1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Atlas </a:t>
            </a:r>
            <a:r>
              <a:rPr lang="en-US" sz="2000" b="1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republiky</a:t>
            </a:r>
            <a:r>
              <a:rPr lang="en-US" sz="2000" b="1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Československé</a:t>
            </a:r>
            <a:r>
              <a:rPr lang="en-US" sz="2000" b="1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(1935) </a:t>
            </a:r>
            <a:endParaRPr lang="sk-SK" sz="2000" b="1" i="0" u="none" dirty="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47687" lvl="1" indent="-127000">
              <a:spcBef>
                <a:spcPts val="600"/>
              </a:spcBef>
              <a:buSzPts val="2000"/>
              <a:buFont typeface="Courier New"/>
              <a:buChar char="o"/>
            </a:pPr>
            <a:r>
              <a:rPr lang="sk-SK" i="0" u="sng" dirty="0">
                <a:solidFill>
                  <a:schemeClr val="hlink"/>
                </a:solidFill>
                <a:hlinkClick r:id="rId3"/>
              </a:rPr>
              <a:t> </a:t>
            </a:r>
            <a:r>
              <a:rPr lang="en-US" i="0" u="sng" dirty="0">
                <a:solidFill>
                  <a:schemeClr val="hlink"/>
                </a:solidFill>
                <a:hlinkClick r:id="rId3"/>
              </a:rPr>
              <a:t>http://atlasrcs.geogr.muni.cz</a:t>
            </a:r>
            <a:r>
              <a:rPr lang="en-US" b="1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1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Atlas </a:t>
            </a:r>
            <a:r>
              <a:rPr lang="en-US" sz="2000" b="1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Československé</a:t>
            </a:r>
            <a:r>
              <a:rPr lang="en-US" sz="2000" b="1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socialistické</a:t>
            </a:r>
            <a:r>
              <a:rPr lang="en-US" sz="2000" b="1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republiky</a:t>
            </a:r>
            <a:r>
              <a:rPr lang="en-US" sz="2000" b="1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(1966)</a:t>
            </a:r>
            <a:endParaRPr dirty="0"/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1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Atlas </a:t>
            </a:r>
            <a:r>
              <a:rPr lang="en-US" sz="2000" b="1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krajiny</a:t>
            </a:r>
            <a:r>
              <a:rPr lang="en-US" sz="2000" b="1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České</a:t>
            </a:r>
            <a:r>
              <a:rPr lang="en-US" sz="2000" b="1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republiky</a:t>
            </a:r>
            <a:r>
              <a:rPr lang="en-US" sz="2000" b="1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(2009)</a:t>
            </a:r>
            <a:endParaRPr lang="sk-SK" sz="1800" dirty="0"/>
          </a:p>
          <a:p>
            <a:pPr marL="547687" lvl="1" indent="-127000">
              <a:spcBef>
                <a:spcPts val="600"/>
              </a:spcBef>
              <a:buSzPts val="2000"/>
              <a:buFont typeface="Courier New"/>
              <a:buChar char="o"/>
            </a:pPr>
            <a:r>
              <a:rPr lang="sk-SK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 </a:t>
            </a:r>
            <a:r>
              <a:rPr lang="en-US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http://www.mzp.cz/cz/atlas_krajiny_cr</a:t>
            </a:r>
            <a:r>
              <a:rPr lang="en-US" b="0" i="0" u="none" strike="noStrike" cap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90487" marR="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None/>
            </a:pPr>
            <a:endParaRPr sz="2000" b="0" i="0" u="none" dirty="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Atlas 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Slovenskej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socialistickej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republiky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(1980)</a:t>
            </a:r>
            <a:endParaRPr dirty="0"/>
          </a:p>
          <a:p>
            <a:pPr marL="90487" lvl="0" indent="-127000">
              <a:spcBef>
                <a:spcPts val="1400"/>
              </a:spcBef>
              <a:buFont typeface="Courier New"/>
              <a:buChar char="o"/>
            </a:pP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Atlas 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krajiny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Slovenskej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republiky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(2002)</a:t>
            </a:r>
            <a:endParaRPr lang="sk-SK" dirty="0"/>
          </a:p>
          <a:p>
            <a:pPr marL="547687" lvl="1" indent="-127000">
              <a:spcBef>
                <a:spcPts val="600"/>
              </a:spcBef>
              <a:buFont typeface="Courier New"/>
              <a:buChar char="o"/>
            </a:pPr>
            <a:r>
              <a:rPr lang="sk-SK" dirty="0">
                <a:hlinkClick r:id="rId5"/>
              </a:rPr>
              <a:t> https://geo.enviroportal.sk/atlassr/</a:t>
            </a:r>
            <a:r>
              <a:rPr lang="sk-SK" dirty="0"/>
              <a:t> 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Cvičení č. 1</a:t>
            </a:r>
            <a:endParaRPr/>
          </a:p>
        </p:txBody>
      </p:sp>
      <p:sp>
        <p:nvSpPr>
          <p:cNvPr id="149" name="Google Shape;149;p21"/>
          <p:cNvSpPr txBox="1">
            <a:spLocks noGrp="1"/>
          </p:cNvSpPr>
          <p:nvPr>
            <p:ph type="body" idx="1"/>
          </p:nvPr>
        </p:nvSpPr>
        <p:spPr>
          <a:xfrm>
            <a:off x="612775" y="1916112"/>
            <a:ext cx="8153400" cy="4249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0487" marR="0" lvl="0" indent="-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Základní charakteristika 3 vybraných atlasů (národní, světový, tematický)</a:t>
            </a:r>
            <a:endParaRPr/>
          </a:p>
          <a:p>
            <a:pPr marL="650875" marR="0" lvl="1" indent="-29845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Charakteristika – základní údaje o atlasu:</a:t>
            </a:r>
            <a:endParaRPr sz="2000"/>
          </a:p>
          <a:p>
            <a:pPr marL="852487" marR="0" lvl="3" indent="-311149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ourier New"/>
              <a:buChar char="o"/>
            </a:pPr>
            <a:r>
              <a:rPr lang="en-US"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Název</a:t>
            </a:r>
            <a:endParaRPr sz="1800"/>
          </a:p>
          <a:p>
            <a:pPr marL="852487" marR="0" lvl="3" indent="-311149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ourier New"/>
              <a:buChar char="o"/>
            </a:pPr>
            <a:r>
              <a:rPr lang="en-US"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Zobrazené území</a:t>
            </a:r>
            <a:endParaRPr sz="1800"/>
          </a:p>
          <a:p>
            <a:pPr marL="852487" marR="0" lvl="3" indent="-311149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ourier New"/>
              <a:buChar char="o"/>
            </a:pPr>
            <a:r>
              <a:rPr lang="en-US"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Měřítko</a:t>
            </a:r>
            <a:endParaRPr sz="1800"/>
          </a:p>
          <a:p>
            <a:pPr marL="852487" marR="0" lvl="3" indent="-311149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ourier New"/>
              <a:buChar char="o"/>
            </a:pPr>
            <a:r>
              <a:rPr lang="en-US"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Marginálie a doplňkový obsah</a:t>
            </a:r>
            <a:endParaRPr sz="1800"/>
          </a:p>
          <a:p>
            <a:pPr marL="852487" marR="0" lvl="3" indent="-311149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ourier New"/>
              <a:buChar char="o"/>
            </a:pPr>
            <a:r>
              <a:rPr lang="en-US"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Rok vydání</a:t>
            </a:r>
            <a:endParaRPr sz="1800"/>
          </a:p>
          <a:p>
            <a:pPr marL="852487" marR="0" lvl="3" indent="-311149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ourier New"/>
              <a:buChar char="o"/>
            </a:pPr>
            <a:r>
              <a:rPr lang="en-US"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Členění atlasu….</a:t>
            </a:r>
            <a:endParaRPr sz="1800"/>
          </a:p>
          <a:p>
            <a:pPr marL="650875" marR="0" lvl="1" indent="-29845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/>
              <a:t>v</a:t>
            </a:r>
            <a:r>
              <a:rPr lang="en-US" sz="20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lastní hodnocení celkové úrovně</a:t>
            </a:r>
            <a:endParaRPr sz="2000"/>
          </a:p>
          <a:p>
            <a:pPr marL="650875" marR="0" lvl="1" indent="-29845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/>
              <a:t>s</a:t>
            </a:r>
            <a:r>
              <a:rPr lang="en-US" sz="20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oučástí Závěru bude i vzájemné porovnání atlasů</a:t>
            </a:r>
            <a:endParaRPr sz="2000"/>
          </a:p>
          <a:p>
            <a:pPr marL="650875" marR="0" lvl="1" indent="-29845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>
                <a:solidFill>
                  <a:srgbClr val="FF0000"/>
                </a:solidFill>
              </a:rPr>
              <a:t>m</a:t>
            </a: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aximální zisk </a:t>
            </a:r>
            <a:r>
              <a:rPr lang="en-US" sz="2000" b="1" i="0" u="none" strike="noStrike" cap="none">
                <a:solidFill>
                  <a:srgbClr val="FF0000"/>
                </a:solidFill>
              </a:rPr>
              <a:t>5 b.</a:t>
            </a: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odevzdání do </a:t>
            </a:r>
            <a:r>
              <a:rPr lang="en-US" sz="2000" b="1" i="0" u="none" strike="noStrike" cap="none">
                <a:solidFill>
                  <a:srgbClr val="FF0000"/>
                </a:solidFill>
              </a:rPr>
              <a:t>jednoho týdne</a:t>
            </a: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(půlnoc)</a:t>
            </a:r>
            <a:endParaRPr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2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Marginálie</a:t>
            </a:r>
            <a:endParaRPr/>
          </a:p>
        </p:txBody>
      </p:sp>
      <p:sp>
        <p:nvSpPr>
          <p:cNvPr id="155" name="Google Shape;155;p22"/>
          <p:cNvSpPr txBox="1">
            <a:spLocks noGrp="1"/>
          </p:cNvSpPr>
          <p:nvPr>
            <p:ph type="body" idx="1"/>
          </p:nvPr>
        </p:nvSpPr>
        <p:spPr>
          <a:xfrm>
            <a:off x="822325" y="1846262"/>
            <a:ext cx="7543800" cy="402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0487" marR="0" lvl="0" indent="-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/>
              <a:t>p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rvek, obvykle na vnější straně rámu mapy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/>
              <a:t>d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ává uživateli další verbální, číselné nebo obrazové informace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/>
              <a:t>r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ozšiřují, vysvětlují a obohacují hlavní téma mapy</a:t>
            </a:r>
            <a:endParaRPr/>
          </a:p>
          <a:p>
            <a:pPr marL="90487" marR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None/>
            </a:pPr>
            <a:endParaRPr sz="2000" b="0" i="0" u="non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0487" marR="0" lvl="0" indent="-1524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ourier New"/>
              <a:buChar char="o"/>
            </a:pPr>
            <a:r>
              <a:rPr lang="en-US" sz="24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Textové marginálie – doprovodné texty a tabulky</a:t>
            </a:r>
            <a:endParaRPr/>
          </a:p>
          <a:p>
            <a:pPr marL="90487" marR="0" lvl="0" indent="-1524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ourier New"/>
              <a:buChar char="o"/>
            </a:pPr>
            <a:r>
              <a:rPr lang="en-US" sz="24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Grafické marginálie – grafy, profily, fotografie, kresby,…</a:t>
            </a:r>
            <a:endParaRPr/>
          </a:p>
          <a:p>
            <a:pPr marL="90488" marR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</a:pPr>
            <a:endParaRPr sz="2400" b="0" i="0" u="non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3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Citace</a:t>
            </a:r>
            <a:endParaRPr/>
          </a:p>
        </p:txBody>
      </p:sp>
      <p:sp>
        <p:nvSpPr>
          <p:cNvPr id="161" name="Google Shape;161;p23"/>
          <p:cNvSpPr txBox="1">
            <a:spLocks noGrp="1"/>
          </p:cNvSpPr>
          <p:nvPr>
            <p:ph type="body" idx="1"/>
          </p:nvPr>
        </p:nvSpPr>
        <p:spPr>
          <a:xfrm>
            <a:off x="822325" y="1846262"/>
            <a:ext cx="7543800" cy="402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0487" marR="0" lvl="0" indent="-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/>
              <a:t>s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amostudium:</a:t>
            </a:r>
            <a:endParaRPr/>
          </a:p>
          <a:p>
            <a:pPr marL="382587" lvl="1" indent="-182562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ourier New"/>
              <a:buChar char="o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https://is.muni.cz/do/rect/el/estud/prif/ps11/metodika/web/ebook_citace_2011.html#titulni</a:t>
            </a:r>
            <a:r>
              <a:rPr lang="en-US"/>
              <a:t> </a:t>
            </a:r>
            <a:endParaRPr/>
          </a:p>
          <a:p>
            <a:pPr marL="382587" marR="0" lvl="1" indent="-182562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ourier New"/>
              <a:buChar char="o"/>
            </a:pPr>
            <a:r>
              <a:rPr lang="en-US"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+ studijní materiály</a:t>
            </a:r>
            <a:endParaRPr/>
          </a:p>
          <a:p>
            <a:pPr marL="382587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/>
              <a:t> 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/>
              <a:t>d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ůležité dodržovat:</a:t>
            </a:r>
            <a:endParaRPr/>
          </a:p>
          <a:p>
            <a:pPr marL="382587" marR="0" lvl="1" indent="-18256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ourier New"/>
              <a:buChar char="o"/>
            </a:pPr>
            <a:r>
              <a:rPr lang="en-US"/>
              <a:t>j</a:t>
            </a:r>
            <a:r>
              <a:rPr lang="en-US"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ednotná koncepce</a:t>
            </a:r>
            <a:endParaRPr/>
          </a:p>
          <a:p>
            <a:pPr marL="382587" marR="0" lvl="1" indent="-182562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ourier New"/>
              <a:buChar char="o"/>
            </a:pPr>
            <a:r>
              <a:rPr lang="en-US"/>
              <a:t>c</a:t>
            </a:r>
            <a:r>
              <a:rPr lang="en-US" sz="1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itace v textu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Cíle cvičení</a:t>
            </a:r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body" idx="1"/>
          </p:nvPr>
        </p:nvSpPr>
        <p:spPr>
          <a:xfrm>
            <a:off x="822325" y="1892900"/>
            <a:ext cx="7839450" cy="4022700"/>
          </a:xfrm>
          <a:prstGeom prst="rect">
            <a:avLst/>
          </a:prstGeom>
        </p:spPr>
        <p:txBody>
          <a:bodyPr spcFirstLastPara="1" wrap="square" lIns="0" tIns="45700" rIns="0" bIns="45700" anchor="t" anchorCtr="0">
            <a:noAutofit/>
          </a:bodyPr>
          <a:lstStyle/>
          <a:p>
            <a:pPr marL="90487" marR="0" lvl="0" indent="-10795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en-US" dirty="0"/>
              <a:t> </a:t>
            </a:r>
            <a:r>
              <a:rPr lang="en-US" dirty="0" err="1"/>
              <a:t>základy</a:t>
            </a:r>
            <a:r>
              <a:rPr lang="en-US" dirty="0"/>
              <a:t> </a:t>
            </a:r>
            <a:r>
              <a:rPr lang="en-US" dirty="0" err="1"/>
              <a:t>kartografie</a:t>
            </a:r>
            <a:r>
              <a:rPr lang="en-US" dirty="0"/>
              <a:t> a </a:t>
            </a:r>
            <a:r>
              <a:rPr lang="en-US" dirty="0" err="1"/>
              <a:t>práce</a:t>
            </a:r>
            <a:r>
              <a:rPr lang="en-US" dirty="0"/>
              <a:t> v GIS</a:t>
            </a:r>
            <a:endParaRPr dirty="0"/>
          </a:p>
          <a:p>
            <a:pPr marL="90487" marR="0" lvl="0" indent="-10795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en-US" dirty="0"/>
              <a:t> </a:t>
            </a:r>
            <a:r>
              <a:rPr lang="en-US" dirty="0" err="1"/>
              <a:t>seznámení</a:t>
            </a:r>
            <a:r>
              <a:rPr lang="en-US" dirty="0"/>
              <a:t> se </a:t>
            </a:r>
            <a:r>
              <a:rPr lang="en-US" dirty="0" err="1"/>
              <a:t>základními</a:t>
            </a:r>
            <a:r>
              <a:rPr lang="en-US" dirty="0"/>
              <a:t> </a:t>
            </a:r>
            <a:r>
              <a:rPr lang="en-US" dirty="0" err="1"/>
              <a:t>mapovými</a:t>
            </a:r>
            <a:r>
              <a:rPr lang="en-US" dirty="0"/>
              <a:t> </a:t>
            </a:r>
            <a:r>
              <a:rPr lang="en-US" dirty="0" err="1"/>
              <a:t>díly</a:t>
            </a:r>
            <a:r>
              <a:rPr lang="en-US" dirty="0"/>
              <a:t> + </a:t>
            </a:r>
            <a:r>
              <a:rPr lang="en-US" dirty="0" err="1"/>
              <a:t>praktické</a:t>
            </a:r>
            <a:r>
              <a:rPr lang="en-US" dirty="0"/>
              <a:t> </a:t>
            </a:r>
            <a:r>
              <a:rPr lang="en-US" dirty="0" err="1"/>
              <a:t>ukázky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dirty="0" err="1"/>
              <a:t>mapovna+počítačová</a:t>
            </a:r>
            <a:r>
              <a:rPr lang="en-US" dirty="0"/>
              <a:t> </a:t>
            </a:r>
            <a:r>
              <a:rPr lang="en-US" dirty="0" err="1"/>
              <a:t>učebna</a:t>
            </a:r>
            <a:r>
              <a:rPr lang="en-US" dirty="0"/>
              <a:t> Z1)</a:t>
            </a:r>
            <a:endParaRPr dirty="0"/>
          </a:p>
          <a:p>
            <a:pPr marL="90487" marR="0" lvl="0" indent="-10795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s </a:t>
            </a:r>
            <a:r>
              <a:rPr lang="en-US" dirty="0" err="1"/>
              <a:t>mapou</a:t>
            </a:r>
            <a:r>
              <a:rPr lang="en-US" dirty="0"/>
              <a:t>, </a:t>
            </a:r>
            <a:r>
              <a:rPr lang="en-US" dirty="0" err="1"/>
              <a:t>měření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mapách</a:t>
            </a:r>
            <a:r>
              <a:rPr lang="en-US" dirty="0"/>
              <a:t>, </a:t>
            </a:r>
            <a:r>
              <a:rPr lang="en-US" dirty="0" err="1"/>
              <a:t>práce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počítači</a:t>
            </a:r>
            <a:endParaRPr dirty="0"/>
          </a:p>
          <a:p>
            <a:pPr marL="90487" marR="0" lvl="0" indent="-10795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en-US" dirty="0"/>
              <a:t> </a:t>
            </a:r>
            <a:r>
              <a:rPr lang="en-US" dirty="0" err="1"/>
              <a:t>vypracování</a:t>
            </a:r>
            <a:r>
              <a:rPr lang="en-US" dirty="0"/>
              <a:t> </a:t>
            </a:r>
            <a:r>
              <a:rPr lang="en-US" dirty="0" err="1"/>
              <a:t>cvičení</a:t>
            </a:r>
            <a:r>
              <a:rPr lang="en-US" dirty="0"/>
              <a:t> - </a:t>
            </a:r>
            <a:r>
              <a:rPr lang="en-US" dirty="0" err="1"/>
              <a:t>formální</a:t>
            </a:r>
            <a:r>
              <a:rPr lang="en-US" dirty="0"/>
              <a:t> </a:t>
            </a:r>
            <a:r>
              <a:rPr lang="en-US" dirty="0" err="1"/>
              <a:t>úprava</a:t>
            </a:r>
            <a:r>
              <a:rPr lang="en-US" dirty="0"/>
              <a:t>, </a:t>
            </a:r>
            <a:r>
              <a:rPr lang="en-US" dirty="0" err="1"/>
              <a:t>korektní</a:t>
            </a:r>
            <a:r>
              <a:rPr lang="en-US" dirty="0"/>
              <a:t> </a:t>
            </a:r>
            <a:r>
              <a:rPr lang="en-US" dirty="0" err="1"/>
              <a:t>citace</a:t>
            </a:r>
            <a:endParaRPr dirty="0"/>
          </a:p>
          <a:p>
            <a:pPr marL="90487" marR="0" lvl="0" indent="-10795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s </a:t>
            </a:r>
            <a:r>
              <a:rPr lang="en-US" dirty="0" err="1"/>
              <a:t>informacemi</a:t>
            </a:r>
            <a:r>
              <a:rPr lang="en-US" dirty="0"/>
              <a:t> - </a:t>
            </a:r>
            <a:r>
              <a:rPr lang="en-US" dirty="0" err="1"/>
              <a:t>využívání</a:t>
            </a:r>
            <a:r>
              <a:rPr lang="en-US" dirty="0"/>
              <a:t> </a:t>
            </a:r>
            <a:r>
              <a:rPr lang="en-US" dirty="0" err="1"/>
              <a:t>zdrojů</a:t>
            </a:r>
            <a:r>
              <a:rPr lang="en-US" dirty="0"/>
              <a:t>, </a:t>
            </a:r>
            <a:r>
              <a:rPr lang="en-US" dirty="0" err="1"/>
              <a:t>samostatné</a:t>
            </a:r>
            <a:r>
              <a:rPr lang="en-US" dirty="0"/>
              <a:t> </a:t>
            </a:r>
            <a:r>
              <a:rPr lang="en-US" dirty="0" err="1"/>
              <a:t>řešení</a:t>
            </a:r>
            <a:r>
              <a:rPr lang="en-US" dirty="0"/>
              <a:t> </a:t>
            </a:r>
            <a:r>
              <a:rPr lang="en-US" dirty="0" err="1"/>
              <a:t>problémů</a:t>
            </a:r>
            <a:endParaRPr dirty="0"/>
          </a:p>
          <a:p>
            <a:pPr marL="90487" marR="0" lvl="0" indent="-10795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en-US" dirty="0"/>
              <a:t> </a:t>
            </a:r>
            <a:r>
              <a:rPr lang="en-US" dirty="0" err="1"/>
              <a:t>spolupráce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skupině</a:t>
            </a:r>
            <a:r>
              <a:rPr lang="en-US" dirty="0"/>
              <a:t> - </a:t>
            </a:r>
            <a:r>
              <a:rPr lang="en-US" dirty="0" err="1"/>
              <a:t>semestrální</a:t>
            </a:r>
            <a:r>
              <a:rPr lang="en-US" dirty="0"/>
              <a:t> </a:t>
            </a:r>
            <a:r>
              <a:rPr lang="en-US" dirty="0" err="1"/>
              <a:t>cviko</a:t>
            </a:r>
            <a:r>
              <a:rPr lang="en-US" dirty="0"/>
              <a:t>; </a:t>
            </a:r>
            <a:r>
              <a:rPr lang="en-US" dirty="0" err="1"/>
              <a:t>spolupracovat</a:t>
            </a:r>
            <a:r>
              <a:rPr lang="en-US" dirty="0"/>
              <a:t>, ale </a:t>
            </a:r>
            <a:r>
              <a:rPr lang="en-US" dirty="0" err="1"/>
              <a:t>pozor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vejce</a:t>
            </a:r>
            <a:r>
              <a:rPr lang="en-US" dirty="0"/>
              <a:t>!</a:t>
            </a:r>
            <a:endParaRPr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5629" y="4426826"/>
            <a:ext cx="452679" cy="484225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1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Zdroje ke cvičení</a:t>
            </a:r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body" idx="1"/>
          </p:nvPr>
        </p:nvSpPr>
        <p:spPr>
          <a:xfrm>
            <a:off x="822325" y="1859141"/>
            <a:ext cx="7543800" cy="4022700"/>
          </a:xfrm>
          <a:prstGeom prst="rect">
            <a:avLst/>
          </a:prstGeom>
        </p:spPr>
        <p:txBody>
          <a:bodyPr spcFirstLastPara="1" wrap="square" lIns="0" tIns="45700" rIns="0" bIns="45700" anchor="t" anchorCtr="0">
            <a:noAutofit/>
          </a:bodyPr>
          <a:lstStyle/>
          <a:p>
            <a:pPr marL="90487" lvl="0" indent="-127000" algn="l" rtl="0">
              <a:spcBef>
                <a:spcPts val="16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en-US" dirty="0"/>
              <a:t> </a:t>
            </a:r>
            <a:r>
              <a:rPr lang="en-US" dirty="0" err="1"/>
              <a:t>přednášky</a:t>
            </a:r>
            <a:endParaRPr dirty="0"/>
          </a:p>
          <a:p>
            <a:pPr marL="90487" lvl="0" indent="-127000" algn="l" rtl="0"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en-US" dirty="0"/>
              <a:t> </a:t>
            </a:r>
            <a:r>
              <a:rPr lang="en-US" dirty="0" err="1"/>
              <a:t>materiály</a:t>
            </a:r>
            <a:r>
              <a:rPr lang="en-US" dirty="0"/>
              <a:t> v IS MUNI</a:t>
            </a:r>
            <a:endParaRPr dirty="0"/>
          </a:p>
          <a:p>
            <a:pPr marL="90487" lvl="0" indent="-127000" algn="l" rtl="0"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en-US" dirty="0"/>
              <a:t> </a:t>
            </a:r>
            <a:r>
              <a:rPr lang="en-US" u="sng" dirty="0">
                <a:solidFill>
                  <a:schemeClr val="hlink"/>
                </a:solidFill>
                <a:hlinkClick r:id="rId4"/>
              </a:rPr>
              <a:t>http://oldgeogr.muni.cz/ucebnice/kartografie/oprojektu.php</a:t>
            </a:r>
            <a:endParaRPr dirty="0"/>
          </a:p>
          <a:p>
            <a:pPr marL="90487" lvl="0" indent="-127000" algn="l" rtl="0"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en-US" dirty="0"/>
              <a:t> Google ;)</a:t>
            </a:r>
            <a:endParaRPr dirty="0"/>
          </a:p>
          <a:p>
            <a:pPr marL="90487" lvl="0" indent="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  <a:p>
            <a:pPr marL="90487" lvl="0" indent="-10795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en-US" dirty="0"/>
              <a:t> </a:t>
            </a:r>
            <a:r>
              <a:rPr lang="en-US" dirty="0" err="1"/>
              <a:t>diskusní</a:t>
            </a:r>
            <a:r>
              <a:rPr lang="en-US" dirty="0"/>
              <a:t> </a:t>
            </a:r>
            <a:r>
              <a:rPr lang="en-US" dirty="0" err="1"/>
              <a:t>platforma</a:t>
            </a:r>
            <a:r>
              <a:rPr lang="en-US" dirty="0"/>
              <a:t>: </a:t>
            </a:r>
            <a:r>
              <a:rPr lang="en-US" b="1" dirty="0" err="1"/>
              <a:t>Geografická</a:t>
            </a:r>
            <a:r>
              <a:rPr lang="en-US" b="1" dirty="0"/>
              <a:t> </a:t>
            </a:r>
            <a:r>
              <a:rPr lang="en-US" b="1" dirty="0" err="1"/>
              <a:t>kartografie</a:t>
            </a:r>
            <a:r>
              <a:rPr lang="en-US" b="1" dirty="0"/>
              <a:t> - </a:t>
            </a:r>
            <a:r>
              <a:rPr lang="en-US" b="1" dirty="0" err="1"/>
              <a:t>cvičení</a:t>
            </a:r>
            <a:r>
              <a:rPr lang="en-US" b="1" dirty="0"/>
              <a:t> </a:t>
            </a:r>
            <a:r>
              <a:rPr lang="en-US" b="1" dirty="0" err="1"/>
              <a:t>podzim</a:t>
            </a:r>
            <a:r>
              <a:rPr lang="en-US" b="1" dirty="0"/>
              <a:t> 2018</a:t>
            </a:r>
            <a:endParaRPr b="1" dirty="0"/>
          </a:p>
          <a:p>
            <a:pPr marL="547687" lvl="0" indent="366712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-US" dirty="0"/>
              <a:t>https://www.facebook.com/groups/1917360208565708/</a:t>
            </a:r>
            <a:endParaRPr dirty="0"/>
          </a:p>
          <a:p>
            <a:pPr marL="90487" lvl="0" indent="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" name="Google Shape;94;p12"/>
          <p:cNvGraphicFramePr/>
          <p:nvPr>
            <p:extLst>
              <p:ext uri="{D42A27DB-BD31-4B8C-83A1-F6EECF244321}">
                <p14:modId xmlns:p14="http://schemas.microsoft.com/office/powerpoint/2010/main" val="3672372921"/>
              </p:ext>
            </p:extLst>
          </p:nvPr>
        </p:nvGraphicFramePr>
        <p:xfrm>
          <a:off x="617981" y="1811899"/>
          <a:ext cx="8235825" cy="4419230"/>
        </p:xfrm>
        <a:graphic>
          <a:graphicData uri="http://schemas.openxmlformats.org/drawingml/2006/table">
            <a:tbl>
              <a:tblPr>
                <a:noFill/>
                <a:tableStyleId>{72936778-1F18-400F-A15D-497E926DF237}</a:tableStyleId>
              </a:tblPr>
              <a:tblGrid>
                <a:gridCol w="1717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5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05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24. 9. -  27. 9.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Úvodní info, atlasová díla </a:t>
                      </a:r>
                      <a:r>
                        <a:rPr lang="en-US" sz="1200" i="1"/>
                        <a:t>*mapovna</a:t>
                      </a:r>
                      <a:endParaRPr sz="1200" i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CV1: Hodnocení atlasů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 10. - 4. 10.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Úvod do GIS1 - ArcGIS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5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8. 10. - 11. 10.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Úvod do GIS2 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 část semestr. cvika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5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15. 10. - 18. 10.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Mapové portály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CV2: Hodnocení map. portálů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5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22. 10. - 25. 10.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err="1"/>
                        <a:t>Mapová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kompozice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2. část semestr. cvika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5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29. 10. - 1. 11.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Editace + generalizace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5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5. 11. - 8. 11.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Kartografická generalizace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CV3: Kartografická generalizace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5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12. 11. - 15. 11.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Souřadnicové systémy, transformace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5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19. 11. - 22. 11.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Klady listů a státní mapové dílo *</a:t>
                      </a:r>
                      <a:r>
                        <a:rPr lang="en-US" sz="1200" i="1"/>
                        <a:t>mapovna</a:t>
                      </a:r>
                      <a:endParaRPr sz="1200" i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CV4: Klady mapových listů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5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26. 11. - 29. 11. 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Procvičování, test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5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3. 12. - 6. 12.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Výpočty nad mapou (výškopis, sklon terénu)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05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10. 12. - 13. 12.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Opravy cvičení, testu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5" name="Google Shape;95;p12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Náplň</a:t>
            </a:r>
            <a:r>
              <a:rPr lang="en-US" dirty="0"/>
              <a:t> </a:t>
            </a:r>
            <a:r>
              <a:rPr lang="en-US" dirty="0" err="1"/>
              <a:t>cvičení</a:t>
            </a:r>
            <a:r>
              <a:rPr lang="en-US" dirty="0"/>
              <a:t> </a:t>
            </a:r>
            <a:r>
              <a:rPr lang="en-US" sz="3000" dirty="0"/>
              <a:t>- </a:t>
            </a:r>
            <a:r>
              <a:rPr lang="en-US" sz="3000" dirty="0" err="1"/>
              <a:t>změna</a:t>
            </a:r>
            <a:r>
              <a:rPr lang="en-US" sz="3000" dirty="0"/>
              <a:t> </a:t>
            </a:r>
            <a:r>
              <a:rPr lang="en-US" sz="3000" dirty="0" err="1"/>
              <a:t>vyhrazena</a:t>
            </a:r>
            <a:endParaRPr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3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Zápočet</a:t>
            </a:r>
            <a:endParaRPr/>
          </a:p>
        </p:txBody>
      </p:sp>
      <p:sp>
        <p:nvSpPr>
          <p:cNvPr id="101" name="Google Shape;101;p13"/>
          <p:cNvSpPr txBox="1">
            <a:spLocks noGrp="1"/>
          </p:cNvSpPr>
          <p:nvPr>
            <p:ph type="body" idx="1"/>
          </p:nvPr>
        </p:nvSpPr>
        <p:spPr>
          <a:xfrm>
            <a:off x="822325" y="1846262"/>
            <a:ext cx="7543800" cy="402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0487" marR="0" lvl="0" indent="-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/>
              <a:t>splněná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docházka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omluvenky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v IS)</a:t>
            </a:r>
            <a:endParaRPr dirty="0"/>
          </a:p>
          <a:p>
            <a:pPr marL="668337" marR="0" lvl="2" indent="-28574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ourier New"/>
              <a:buChar char="o"/>
            </a:pPr>
            <a:r>
              <a:rPr lang="en-US" sz="1400" b="0" i="0" u="none" strike="noStrike" cap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lang="en-US" sz="1400" b="0" i="0" u="none" strike="noStrike" cap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omluvené</a:t>
            </a:r>
            <a:r>
              <a:rPr lang="en-US" sz="1400" b="0" i="0" u="none" strike="noStrike" cap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absence v IS</a:t>
            </a:r>
            <a:endParaRPr dirty="0"/>
          </a:p>
          <a:p>
            <a:pPr marL="90487" marR="0" lvl="0" indent="-1270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/>
              <a:t>u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znaná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všechna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cvičení</a:t>
            </a:r>
            <a:endParaRPr dirty="0"/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60 % 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bodů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ze 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cvičení</a:t>
            </a:r>
            <a:r>
              <a:rPr lang="sk-SK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sk-SK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možnost</a:t>
            </a:r>
            <a:r>
              <a:rPr lang="sk-SK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opravy 1 </a:t>
            </a:r>
            <a:r>
              <a:rPr lang="sk-SK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cvika</a:t>
            </a:r>
            <a:r>
              <a:rPr lang="sk-SK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dirty="0"/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60 % ze 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zápočtového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testu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poslední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týden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v </a:t>
            </a:r>
            <a:r>
              <a:rPr lang="en-US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listopadu</a:t>
            </a:r>
            <a:r>
              <a:rPr lang="sk-SK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sk-SK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možnost</a:t>
            </a:r>
            <a:r>
              <a:rPr lang="sk-SK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k-SK" sz="2000" b="0" i="0" u="none" dirty="0" err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jedné</a:t>
            </a:r>
            <a:r>
              <a:rPr lang="sk-SK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opravy</a:t>
            </a:r>
            <a:r>
              <a:rPr lang="en-US" sz="2000" b="0" i="0" u="none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dirty="0"/>
          </a:p>
          <a:p>
            <a:pPr marL="90488" marR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endParaRPr sz="2000" b="0" i="0" u="none" dirty="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4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Protokoly</a:t>
            </a:r>
            <a:endParaRPr/>
          </a:p>
        </p:txBody>
      </p:sp>
      <p:sp>
        <p:nvSpPr>
          <p:cNvPr id="107" name="Google Shape;107;p14"/>
          <p:cNvSpPr txBox="1">
            <a:spLocks noGrp="1"/>
          </p:cNvSpPr>
          <p:nvPr>
            <p:ph type="body" idx="1"/>
          </p:nvPr>
        </p:nvSpPr>
        <p:spPr>
          <a:xfrm>
            <a:off x="917500" y="1916100"/>
            <a:ext cx="7848600" cy="424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0487" marR="0" lvl="0" indent="-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/>
              <a:t>z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adáno </a:t>
            </a:r>
            <a:r>
              <a:rPr lang="en-US"/>
              <a:t>4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cvičení + 1 semestrální cv., datum odevzdání určeno v zadání cvičení (obvykle 14 dní na vypracování – může se lišit podle náročnosti cvičení)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>
                <a:solidFill>
                  <a:srgbClr val="FF0000"/>
                </a:solidFill>
              </a:rPr>
              <a:t>p</a:t>
            </a:r>
            <a:r>
              <a:rPr lang="en-US" sz="20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ozdní odevzdání – nesplnění podmínek zápočtu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/>
              <a:t>c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vičení – korektně, </a:t>
            </a:r>
            <a:r>
              <a:rPr lang="en-US" sz="18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odevzdávárna v ISu, hodnocení v Poznámkovém bloku v ISu, pozor na vejce!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1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Bodování</a:t>
            </a:r>
            <a:r>
              <a:rPr lang="en-US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marL="382587" marR="0" lvl="1" indent="-20161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/>
              <a:t>z</a:t>
            </a:r>
            <a:r>
              <a:rPr lang="en-US" sz="20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a každé cvičení X bodů</a:t>
            </a:r>
            <a:endParaRPr sz="2000"/>
          </a:p>
          <a:p>
            <a:pPr marL="382587" marR="0" lvl="1" indent="-201611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/>
              <a:t>o</a:t>
            </a:r>
            <a:r>
              <a:rPr lang="en-US" sz="20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prava cvičení možná pouze jedenkrát, na konci semestru</a:t>
            </a:r>
            <a:endParaRPr sz="2000"/>
          </a:p>
          <a:p>
            <a:pPr marL="200025" marR="0" lvl="1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Calibri"/>
              <a:buNone/>
            </a:pPr>
            <a:endParaRPr sz="1700" b="1" i="0" u="none" strike="noStrike" cap="non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0488" marR="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Calibri"/>
              <a:buNone/>
            </a:pPr>
            <a:endParaRPr sz="1700" b="1" i="0" u="none" strike="noStrike" cap="non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Náležitosti protokolu</a:t>
            </a:r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body" idx="1"/>
          </p:nvPr>
        </p:nvSpPr>
        <p:spPr>
          <a:xfrm>
            <a:off x="822325" y="1846262"/>
            <a:ext cx="7543800" cy="402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0487" marR="0" lvl="0" indent="-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Jméno, obor, místo, rok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Název a </a:t>
            </a:r>
            <a:r>
              <a:rPr lang="en-US"/>
              <a:t>pořadí 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cvičení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Zadání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Teorie/metodika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Vypracování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Závěr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Literatura – korektní citace</a:t>
            </a:r>
            <a:endParaRPr/>
          </a:p>
          <a:p>
            <a:pPr marL="90487" marR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None/>
            </a:pPr>
            <a:endParaRPr sz="2000" b="0" i="0" u="none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0487" marR="0" lvl="0" indent="-127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Vzor cvičení ve studijních materiálech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Mapa</a:t>
            </a:r>
            <a:endParaRPr/>
          </a:p>
        </p:txBody>
      </p:sp>
      <p:sp>
        <p:nvSpPr>
          <p:cNvPr id="119" name="Google Shape;119;p16"/>
          <p:cNvSpPr txBox="1">
            <a:spLocks noGrp="1"/>
          </p:cNvSpPr>
          <p:nvPr>
            <p:ph type="body" idx="1"/>
          </p:nvPr>
        </p:nvSpPr>
        <p:spPr>
          <a:xfrm>
            <a:off x="822325" y="1846250"/>
            <a:ext cx="7653000" cy="402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0487" marR="0" lvl="0" indent="-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1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MAPA 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je </a:t>
            </a:r>
            <a:r>
              <a:rPr lang="en-US" sz="2000" b="1" i="0" u="none">
                <a:solidFill>
                  <a:srgbClr val="404040"/>
                </a:solidFill>
              </a:rPr>
              <a:t>zmenšený generalizovaný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konvenční </a:t>
            </a:r>
            <a:r>
              <a:rPr lang="en-US" sz="2000" b="1" i="0" u="none">
                <a:solidFill>
                  <a:srgbClr val="404040"/>
                </a:solidFill>
              </a:rPr>
              <a:t>obraz 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Země, nebeských těles, kosmu či jejich </a:t>
            </a:r>
            <a:r>
              <a:rPr lang="en-US"/>
              <a:t>části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, převedený </a:t>
            </a:r>
            <a:r>
              <a:rPr lang="en-US" sz="2000" b="1" i="0" u="none">
                <a:solidFill>
                  <a:srgbClr val="404040"/>
                </a:solidFill>
              </a:rPr>
              <a:t>do roviny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pomocí matematicky definovaných vztahů (kartografickým zobrazením), ukazující podle zvolených hledisek </a:t>
            </a:r>
            <a:r>
              <a:rPr lang="en-US" sz="2000" b="1" i="0" u="none">
                <a:solidFill>
                  <a:srgbClr val="404040"/>
                </a:solidFill>
              </a:rPr>
              <a:t>polohu, stav a vztahy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přírodních, socioekonomických a technických </a:t>
            </a:r>
            <a:r>
              <a:rPr lang="en-US" sz="2000" b="1" i="0" u="none">
                <a:solidFill>
                  <a:srgbClr val="404040"/>
                </a:solidFill>
              </a:rPr>
              <a:t>objektů 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a jevů. (ČSN 730402 /národní definice/)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1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MAPA 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je </a:t>
            </a:r>
            <a:r>
              <a:rPr lang="en-US" sz="2000" b="1" i="0" u="none">
                <a:solidFill>
                  <a:srgbClr val="404040"/>
                </a:solidFill>
              </a:rPr>
              <a:t>zmenšené zevšeobecněné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zobrazení povrchu Země, ostatních nebeských těles nebo nebeské sféry, sestrojené podle matematického zákona </a:t>
            </a:r>
            <a:r>
              <a:rPr lang="en-US" sz="2000" b="1" i="0" u="none">
                <a:solidFill>
                  <a:srgbClr val="404040"/>
                </a:solidFill>
              </a:rPr>
              <a:t>na rovině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a vyjadřující pomoci smluvených znaků </a:t>
            </a:r>
            <a:r>
              <a:rPr lang="en-US" sz="2000" b="1" i="0" u="none">
                <a:solidFill>
                  <a:srgbClr val="404040"/>
                </a:solidFill>
              </a:rPr>
              <a:t>rozmístění a vlastností objektů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vázaných na jmenované povrchy. (International Cartographic Association /ICA/)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>
            <a:spLocks noGrp="1"/>
          </p:cNvSpPr>
          <p:nvPr>
            <p:ph type="title"/>
          </p:nvPr>
        </p:nvSpPr>
        <p:spPr>
          <a:xfrm>
            <a:off x="822325" y="287337"/>
            <a:ext cx="7543800" cy="144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Druhy map</a:t>
            </a:r>
            <a:endParaRPr/>
          </a:p>
        </p:txBody>
      </p:sp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822325" y="1846262"/>
            <a:ext cx="7543800" cy="402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0487" marR="0" lvl="0" indent="-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1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Podle obsahu 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(topografické mapy, tematické mapy)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1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Podle zobrazeného území 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(astronomické mapy, mapy hvězdné oblohy a jiných vesmírných těles, mapy Země, mapy kontinentů…)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1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Podle účelu 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(mapy školní, mapy pro veřejnost, mapy vědecké, mapy vojenské,..)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1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Podle měřítka 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(mapy velkého, středního a malého měřítka)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/>
              <a:t>P</a:t>
            </a:r>
            <a:r>
              <a:rPr lang="en-US" sz="2000" b="1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odle počtu mapov</a:t>
            </a:r>
            <a:r>
              <a:rPr lang="en-US" b="1"/>
              <a:t>ý</a:t>
            </a:r>
            <a:r>
              <a:rPr lang="en-US" sz="2000" b="1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ch listů 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(samostatné mapy, mapová díla, soubory map, atlasy,…)</a:t>
            </a:r>
            <a:endParaRPr/>
          </a:p>
          <a:p>
            <a:pPr marL="90487" marR="0" lvl="0" indent="-1270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ourier New"/>
              <a:buChar char="o"/>
            </a:pPr>
            <a:r>
              <a:rPr lang="en-US"/>
              <a:t> </a:t>
            </a:r>
            <a:r>
              <a:rPr lang="en-US" b="1"/>
              <a:t>P</a:t>
            </a:r>
            <a:r>
              <a:rPr lang="en-US" sz="2000" b="1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odle formy </a:t>
            </a:r>
            <a:r>
              <a:rPr lang="en-US" sz="2000" b="0" i="0" u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(kreslené mapy, ortofotomapy, anaglyfové mapy, digitální mapy)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Retrospektiva">
  <a:themeElements>
    <a:clrScheme name="Retrospektiva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983</Words>
  <Application>Microsoft Office PowerPoint</Application>
  <PresentationFormat>On-screen Show (4:3)</PresentationFormat>
  <Paragraphs>139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Courier New</vt:lpstr>
      <vt:lpstr>Calibri</vt:lpstr>
      <vt:lpstr>Questrial</vt:lpstr>
      <vt:lpstr>1_Retrospektiva</vt:lpstr>
      <vt:lpstr>Retrospektiva</vt:lpstr>
      <vt:lpstr>GEOGRAFICKÁ KARTOGRAFIE</vt:lpstr>
      <vt:lpstr>Cíle cvičení</vt:lpstr>
      <vt:lpstr>Zdroje ke cvičení</vt:lpstr>
      <vt:lpstr>Náplň cvičení - změna vyhrazena</vt:lpstr>
      <vt:lpstr>Zápočet</vt:lpstr>
      <vt:lpstr>Protokoly</vt:lpstr>
      <vt:lpstr>Náležitosti protokolu</vt:lpstr>
      <vt:lpstr>Mapa</vt:lpstr>
      <vt:lpstr>Druhy map</vt:lpstr>
      <vt:lpstr>Měřítko</vt:lpstr>
      <vt:lpstr>Atlas</vt:lpstr>
      <vt:lpstr>Národní atlasy</vt:lpstr>
      <vt:lpstr>Cvičení č. 1</vt:lpstr>
      <vt:lpstr>Marginálie</vt:lpstr>
      <vt:lpstr>Citace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GEOGRAFICKÁ KARTOGRAFIE</dc:title>
  <cp:lastModifiedBy>Dajana Snopková</cp:lastModifiedBy>
  <cp:revision>3</cp:revision>
  <dcterms:modified xsi:type="dcterms:W3CDTF">2018-09-23T20:33:22Z</dcterms:modified>
</cp:coreProperties>
</file>