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Questrial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ed444b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43ed444bf5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 rot="5400000">
            <a:off x="2582863" y="85724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06462" y="4343400"/>
            <a:ext cx="740568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895350" y="1738312"/>
            <a:ext cx="7475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upport.google.com/maps/answer/3045850?hl=cs&amp;ref_topic=309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s.muni.cz/auth/el/1431/podzim2018/Z2062c/um/Bibliograficke_citace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aps.google.com/" TargetMode="External"/><Relationship Id="rId4" Type="http://schemas.openxmlformats.org/officeDocument/2006/relationships/hyperlink" Target="http://www.bing.com/maps/" TargetMode="External"/><Relationship Id="rId5" Type="http://schemas.openxmlformats.org/officeDocument/2006/relationships/hyperlink" Target="http://www.openstreetmap.org/" TargetMode="External"/><Relationship Id="rId6" Type="http://schemas.openxmlformats.org/officeDocument/2006/relationships/hyperlink" Target="https://mapy.cz/" TargetMode="External"/><Relationship Id="rId7" Type="http://schemas.openxmlformats.org/officeDocument/2006/relationships/hyperlink" Target="http://geoportal.cuzk.cz/geoprohlizec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ctrTitle"/>
          </p:nvPr>
        </p:nvSpPr>
        <p:spPr>
          <a:xfrm>
            <a:off x="1978025" y="1964625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b="0" i="0" lang="en-US" sz="7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GEOGRAFICKÁ KARTOGRAFIE</a:t>
            </a:r>
            <a:endParaRPr/>
          </a:p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825500" y="445611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PODZIM 2018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1714500" y="6211887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5366249" y="4937125"/>
            <a:ext cx="3366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Dajana SNOPKOVÁ, 423348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Vendula SVOBODOVÁ, 394544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 ŠVIK, 408496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Tvorba vlastní mapy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4187"/>
            <a:ext cx="8064500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0" y="2322512"/>
            <a:ext cx="80645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b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Google Maps – Moje mapy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https://support.google.com/maps/answer/3045850?hl=cs&amp;ref_topic=309 3585&amp;vid=1-635801806624644887-914980990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b="76600" l="14562" r="68112" t="9399"/>
          <a:stretch/>
        </p:blipFill>
        <p:spPr>
          <a:xfrm>
            <a:off x="539750" y="2708275"/>
            <a:ext cx="3643312" cy="165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9"/>
          <p:cNvCxnSpPr/>
          <p:nvPr/>
        </p:nvCxnSpPr>
        <p:spPr>
          <a:xfrm rot="-5400000">
            <a:off x="539738" y="4652875"/>
            <a:ext cx="1511400" cy="5049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3" name="Google Shape;143;p19"/>
          <p:cNvCxnSpPr/>
          <p:nvPr/>
        </p:nvCxnSpPr>
        <p:spPr>
          <a:xfrm rot="10800000">
            <a:off x="2555800" y="4165700"/>
            <a:ext cx="1419300" cy="10794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3563824" y="3536950"/>
            <a:ext cx="2376600" cy="4683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45" name="Google Shape;145;p19"/>
          <p:cNvSpPr txBox="1"/>
          <p:nvPr/>
        </p:nvSpPr>
        <p:spPr>
          <a:xfrm>
            <a:off x="755650" y="5868987"/>
            <a:ext cx="36004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Vytváření vybraných vrstev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4102100" y="5060950"/>
            <a:ext cx="30622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Položka pro sdílení mapy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6227762" y="3155950"/>
            <a:ext cx="25923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náhled na sdílenou mapu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Sdílení mapy v protokolu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24801" l="42911" r="28738" t="35997"/>
          <a:stretch/>
        </p:blipFill>
        <p:spPr>
          <a:xfrm>
            <a:off x="4457700" y="2781300"/>
            <a:ext cx="4751387" cy="369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 b="13600" l="41337" r="27162" t="22001"/>
          <a:stretch/>
        </p:blipFill>
        <p:spPr>
          <a:xfrm>
            <a:off x="11112" y="1628775"/>
            <a:ext cx="4446587" cy="511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3276600" y="3429000"/>
            <a:ext cx="647700" cy="28733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716462" y="4149725"/>
            <a:ext cx="4103687" cy="4762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74625" y="2420937"/>
            <a:ext cx="4037012" cy="28733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0"/>
          <p:cNvCxnSpPr/>
          <p:nvPr/>
        </p:nvCxnSpPr>
        <p:spPr>
          <a:xfrm>
            <a:off x="4014787" y="3573462"/>
            <a:ext cx="576262" cy="57626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60" name="Google Shape;160;p20"/>
          <p:cNvCxnSpPr/>
          <p:nvPr/>
        </p:nvCxnSpPr>
        <p:spPr>
          <a:xfrm flipH="1">
            <a:off x="971550" y="4724400"/>
            <a:ext cx="3619500" cy="144145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Vypracování cvičení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Protokol se všemi náležitostmi - viz. vzor v ISu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1. část – v Závěru popis a porovnání jednotlivých portálů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2. část – www odkaz </a:t>
            </a:r>
            <a:r>
              <a:rPr b="1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uvedený v protokolu 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 popis výběru a zpracování prvků v části Vypracování; komentář v Závěru</a:t>
            </a:r>
            <a:endParaRPr b="1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0487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Termín odevzdání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dva týdny, max. 10 bodů </a:t>
            </a:r>
            <a:endParaRPr/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KŮSOVÁ, Veronika (2015): </a:t>
            </a:r>
            <a:r>
              <a:rPr b="0" i="1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Webový mapový portál města Brna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Magisterská práce. Masarykova univerzita, Brno, 101 s. 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NÉTEK, Rostislav (2008): </a:t>
            </a:r>
            <a:r>
              <a:rPr b="0" i="1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Frekvence využívání mapových metod na mapových portálech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Bakalářská práce. Univerzita Palackého 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 Olomouci, Olomouc, 59 s.</a:t>
            </a:r>
            <a:endParaRPr/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/>
              <a:t>“Novinky”</a:t>
            </a:r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Semestrálne cviko - skupiny po 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citácie - striktne sa držať dokumentu v ISu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https://is.muni.cz/auth/el/1431/podzim2018/Z2062c/um/Bibliograficke_citace.pdf</a:t>
            </a:r>
            <a:r>
              <a:rPr lang="en-US"/>
              <a:t> 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Mapové portály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1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…”webové stránky, které slouží jako hlavní brána k Internetu; centrální přístupové místo k (mapovým) informacím.“ (KŮSOVÁ, 2015)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1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...”server, na kterém jsou pod jednotlivými odkazy umístěny elektronické mapy - tedy internetový portál, věnovaný mapám. Z technického hlediska je nejobvyklejší tzv. třívrstvá architektura, tzn., že celá aplikace se obvykle skládá ze tří částí: mapového serveru, webového serveru a rozhraní pro správu dat.“ (NÉTEK, 2008)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Zároveň platí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nejedná se o webové stránky s vloženým odkazem na mapu nebo jejím jednoduchým rámcem</a:t>
            </a:r>
            <a:endParaRPr/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Příklady mapových portálů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22325" y="1846262"/>
            <a:ext cx="7543800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Google Maps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http://maps.google.com/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Bing Maps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http://www.bing.com/maps/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OpenStreetMaps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http://www.openstreetmap.org/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Mapy.cz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https://mapy.cz/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ČÚZK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http://geoportal.cuzk.cz/geoprohlizec/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	… a další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Zadání cvičení – část 1</a:t>
            </a:r>
            <a:endParaRPr/>
          </a:p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822325" y="1736725"/>
            <a:ext cx="77454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43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lang="en-US" sz="1800"/>
              <a:t>Z</a:t>
            </a:r>
            <a:r>
              <a:rPr b="0" i="0" lang="en-US" sz="1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hodnoťte mapové portály </a:t>
            </a:r>
            <a:r>
              <a:rPr b="1" lang="en-US" sz="1800"/>
              <a:t>Google Maps, Mapy.cz a OpenStreetMap</a:t>
            </a:r>
            <a:r>
              <a:rPr lang="en-US" sz="1800"/>
              <a:t> na základě následujících kritérií:</a:t>
            </a:r>
            <a:r>
              <a:rPr i="0" lang="en-US" sz="1800" u="none">
                <a:solidFill>
                  <a:srgbClr val="404040"/>
                </a:solidFill>
              </a:rPr>
              <a:t>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◦"/>
            </a:pPr>
            <a:r>
              <a:rPr lang="en-US" sz="1600"/>
              <a:t>d</a:t>
            </a: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ostupné mapy (základní, ortofoto, …)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◦"/>
            </a:pPr>
            <a:r>
              <a:rPr lang="en-US" sz="1600"/>
              <a:t>l</a:t>
            </a: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egendy k dostupným mapám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◦"/>
            </a:pPr>
            <a:r>
              <a:rPr lang="en-US" sz="1600"/>
              <a:t>m</a:t>
            </a: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ěřítková omezení jednotlivých map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◦"/>
            </a:pPr>
            <a:r>
              <a:rPr lang="en-US" sz="1600"/>
              <a:t>n</a:t>
            </a: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adstavbové prvky (plánování tras, měření vzdáleností, určování souřadnic, …)</a:t>
            </a:r>
            <a:endParaRPr/>
          </a:p>
          <a:p>
            <a:pPr indent="-182562" lvl="2" marL="56673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◦"/>
            </a:pPr>
            <a:r>
              <a:rPr lang="en-US" sz="1200"/>
              <a:t>n</a:t>
            </a:r>
            <a:r>
              <a:rPr b="0" i="0" lang="en-US" sz="1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ezahrnuje základní kompoziční prvky mapy (Název, Legenda, Měřítko, Tiráž)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◦"/>
            </a:pPr>
            <a:r>
              <a:rPr lang="en-US" sz="1600"/>
              <a:t>v</a:t>
            </a: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lastní vizuální zhodnocení </a:t>
            </a:r>
            <a:endParaRPr/>
          </a:p>
          <a:p>
            <a:pPr indent="-114300" lvl="0" marL="9048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 závěru uvedené mapové portály </a:t>
            </a:r>
            <a:r>
              <a:rPr lang="en-US" sz="1800"/>
              <a:t>porovnejte </a:t>
            </a:r>
            <a:r>
              <a:rPr b="0" i="0" lang="en-US" sz="1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mezi sebou a uveďte příklad vhodného využití každého z nich</a:t>
            </a:r>
            <a:endParaRPr/>
          </a:p>
          <a:p>
            <a:pPr indent="-1143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1" i="0" lang="en-US" sz="1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POZOR!</a:t>
            </a:r>
            <a:r>
              <a:rPr b="0" i="0" lang="en-US" sz="1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na zobrazení v různých internetových prohlížečích – vyzkoušet různé varianty (Chrome, Firefox, Opera…)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Zadání cvičení – část 1</a:t>
            </a:r>
            <a:endParaRPr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Poznámky: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m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ezi samostatné mapy nepatří spustitelné tematické doplňky do podkladových map – náleží mezi nadstavbové prvky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d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ostupnost legendy se může lišit a vyžadovat vyšší interaktivitu a hledání významu prvků (klasická legenda vs legenda „na kliknutí“)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m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ůže se lišit i úplnost legendy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m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ěřítková omezení se mohou lišit pro jednotlivé druhy map, i </a:t>
            </a:r>
            <a:r>
              <a:rPr lang="en-US"/>
              <a:t>území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n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adstavbové prvky často vyžadují vyšší interaktivitu mezi mapou a uživatelem (tlačítka myši)</a:t>
            </a:r>
            <a:endParaRPr/>
          </a:p>
          <a:p>
            <a:pPr indent="-1825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/>
              <a:t>n</a:t>
            </a: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ěkteré portály rozšiřují svoje možnosti při přihlášení uživatele ke svému účtu</a:t>
            </a:r>
            <a:endParaRPr/>
          </a:p>
          <a:p>
            <a:pPr indent="-682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261" lvl="1" marL="3825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8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-125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300"/>
              <a:buFont typeface="Calibri"/>
              <a:buNone/>
            </a:pP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Měřítka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300"/>
              <a:buFont typeface="Calibri"/>
              <a:buNone/>
            </a:pP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elektronické vs. konvenční (papírové) mapy</a:t>
            </a:r>
            <a:endParaRPr sz="3600"/>
          </a:p>
        </p:txBody>
      </p:sp>
      <p:pic>
        <p:nvPicPr>
          <p:cNvPr id="109" name="Google Shape;10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01" y="1332525"/>
            <a:ext cx="8578800" cy="54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67625" y="6092825"/>
            <a:ext cx="1476375" cy="765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82734" r="0" t="86033"/>
          <a:stretch/>
        </p:blipFill>
        <p:spPr>
          <a:xfrm>
            <a:off x="4824750" y="4689987"/>
            <a:ext cx="4083050" cy="210343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87" y="2203450"/>
            <a:ext cx="7116762" cy="207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Zadání cvičení – část 2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 využitím </a:t>
            </a:r>
            <a:r>
              <a:rPr lang="en-US"/>
              <a:t>aplikace </a:t>
            </a: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Moje mapy 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vytvořte vlastní mapu na portálu 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Google Maps, která bude obsahovat: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Body (min. 10)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Linie (min. 5)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Plochy (min. 1)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Fotky (min. 1 u každé vrstvy) </a:t>
            </a:r>
            <a:endParaRPr/>
          </a:p>
          <a:p>
            <a:pPr indent="-182561" lvl="1" marL="382587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 další dle vlastního uvážení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Organizace jevů </a:t>
            </a: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mapových </a:t>
            </a: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vrstev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Nutné si zvolit </a:t>
            </a: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téma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= název mapy (téma, místo, rok) </a:t>
            </a:r>
            <a:endParaRPr/>
          </a:p>
          <a:p>
            <a:pPr indent="0" lvl="0" marL="9048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Organizace dat v GIS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Vrstvy:</a:t>
            </a:r>
            <a:endParaRPr/>
          </a:p>
          <a:p>
            <a:pPr indent="-182561" lvl="1" marL="3825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/>
              <a:t>g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eografická data v GIS jsou seskládána do vrstev, tyto vrstvy se nazývají </a:t>
            </a:r>
            <a:r>
              <a:rPr b="1" i="0" lang="en-US" sz="2000" u="none" cap="none" strike="noStrike">
                <a:solidFill>
                  <a:srgbClr val="404040"/>
                </a:solidFill>
              </a:rPr>
              <a:t>témata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např. dálnice, železnice, vodní plochy, parky, města apod. Soubor vrstev tvoří souhrn informací o určitém místě. </a:t>
            </a:r>
            <a:endParaRPr/>
          </a:p>
          <a:p>
            <a:pPr indent="-182561" lvl="1" marL="3825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/>
              <a:t>k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aždá vrstva dat nese informaci o poloze objektů v území, můžeme tak jednotlivé vrstvy </a:t>
            </a:r>
            <a:r>
              <a:rPr b="1" i="0" lang="en-US" sz="2000" u="none" cap="none" strike="noStrike">
                <a:solidFill>
                  <a:srgbClr val="404040"/>
                </a:solidFill>
              </a:rPr>
              <a:t>překrývat </a:t>
            </a:r>
            <a:endParaRPr b="1"/>
          </a:p>
          <a:p>
            <a:pPr indent="-182561" lvl="1" marL="3825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GIS tak shromažďuje informace o Zemi jako soubor tematických vrstev, které jsou spojeny v jeden celek. </a:t>
            </a:r>
            <a:endParaRPr/>
          </a:p>
          <a:p>
            <a:pPr indent="-182562" lvl="2" marL="56673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/>
              <a:t>v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ektorová vrstva (body x linie x plochy)</a:t>
            </a:r>
            <a:endParaRPr/>
          </a:p>
          <a:p>
            <a:pPr indent="-182562" lvl="2" marL="56673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/>
              <a:t>r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astrová vrstva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4295775"/>
            <a:ext cx="2868612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500" y="-273850"/>
            <a:ext cx="2857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