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estrial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652a40f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652a40f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652a40f4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652a40f4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652a40f4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652a40f4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652a40f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652a40f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1892300" y="210845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cs-CZ" sz="7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GEOGRAFICKÁ KARTOGRAFIE</a:t>
            </a: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cs-CZ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PODZIM 201</a:t>
            </a:r>
            <a:r>
              <a:rPr lang="cs-CZ">
                <a:solidFill>
                  <a:srgbClr val="7F7F7F"/>
                </a:solidFill>
              </a:rPr>
              <a:t>8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714500" y="6211888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5349801" y="4937125"/>
            <a:ext cx="3383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Dajana SNOPKOVÁ, 423348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Questrial"/>
              <a:cs typeface="Calibri" panose="020F0502020204030204" pitchFamily="34" charset="0"/>
              <a:sym typeface="Quest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Vendula SVOBODOVÁ, 394544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Marian</a:t>
            </a:r>
            <a:r>
              <a:rPr lang="cs-CZ" sz="18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Š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Questrial"/>
                <a:cs typeface="Calibri" panose="020F0502020204030204" pitchFamily="34" charset="0"/>
                <a:sym typeface="Questrial"/>
              </a:rPr>
              <a:t>VIK, 408496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822959" y="607074"/>
            <a:ext cx="7974966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ZM středního měřítka</a:t>
            </a:r>
            <a:endParaRPr sz="432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v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ydávané od 70. let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1991 - ZM 10 podkladem pro vznik databáze ZABAGED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p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 potřeby všech státních i veřejných subjektů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v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znik na základě topografického mapování území v letech 1958 – 1971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sng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Měřítka: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1:10 000	1:100 000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1:25 000	1:200 000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1:50 000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755575" y="1844824"/>
            <a:ext cx="7942337" cy="41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>
                <a:solidFill>
                  <a:schemeClr val="dk1"/>
                </a:solidFill>
              </a:rPr>
              <a:t>k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 listů vytvořen umělou konstrukcí pravidelně se sbíhajících čar, které přibližně sledují směr poledníků 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>
                <a:solidFill>
                  <a:schemeClr val="dk1"/>
                </a:solidFill>
              </a:rPr>
              <a:t>v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ychází se z mapy </a:t>
            </a:r>
            <a:r>
              <a:rPr lang="cs-CZ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1:200 000</a:t>
            </a:r>
            <a:endParaRPr>
              <a:solidFill>
                <a:srgbClr val="FF0000"/>
              </a:solidFill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>
                <a:solidFill>
                  <a:schemeClr val="dk1"/>
                </a:solidFill>
              </a:rPr>
              <a:t>o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značení listu názvem nejvýznamnějšího bodu území (ne vždy se uvádí) a číselné označení dle rozdělení celé republiky na řádky (0-3) a sloupce (1-6) (od SZ)</a:t>
            </a:r>
            <a:endParaRPr/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př. 24 (Brno)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68313" y="1032601"/>
            <a:ext cx="82296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 dirty="0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</a:t>
            </a:r>
            <a:b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(vrstvy 0-3, sloupce 1-6), např. 24 Brno(nebo jen 24)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5B50-65BB-48AB-8219-36312975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25EED-203A-4B69-A573-F65EBF104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75;p24">
            <a:extLst>
              <a:ext uri="{FF2B5EF4-FFF2-40B4-BE49-F238E27FC236}">
                <a16:creationId xmlns:a16="http://schemas.microsoft.com/office/drawing/2014/main" id="{81633044-F962-4D3C-9BE4-B998429AB7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6604"/>
            <a:ext cx="9144000" cy="59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6;p24">
            <a:extLst>
              <a:ext uri="{FF2B5EF4-FFF2-40B4-BE49-F238E27FC236}">
                <a16:creationId xmlns:a16="http://schemas.microsoft.com/office/drawing/2014/main" id="{02B1745F-2F36-47C2-9E76-7BFAEB66ACA0}"/>
              </a:ext>
            </a:extLst>
          </p:cNvPr>
          <p:cNvSpPr/>
          <p:nvPr/>
        </p:nvSpPr>
        <p:spPr>
          <a:xfrm rot="60000">
            <a:off x="5208587" y="3454708"/>
            <a:ext cx="1728788" cy="1366838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77;p24">
            <a:extLst>
              <a:ext uri="{FF2B5EF4-FFF2-40B4-BE49-F238E27FC236}">
                <a16:creationId xmlns:a16="http://schemas.microsoft.com/office/drawing/2014/main" id="{4D3B1C86-1EFC-4CC4-8145-69AC393BD7DC}"/>
              </a:ext>
            </a:extLst>
          </p:cNvPr>
          <p:cNvSpPr/>
          <p:nvPr/>
        </p:nvSpPr>
        <p:spPr>
          <a:xfrm>
            <a:off x="5281612" y="4175433"/>
            <a:ext cx="6397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472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457188" y="1014050"/>
            <a:ext cx="8229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(vrstvy </a:t>
            </a:r>
            <a:b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0-3, sloupce 1-6), např. Brno 24 (nebo jen 24)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ZM 100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rozdělení ZM 200 na 4 čtverce (1-4), např. 24-1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7504"/>
            <a:ext cx="9144002" cy="587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/>
          <p:nvPr/>
        </p:nvSpPr>
        <p:spPr>
          <a:xfrm rot="59594">
            <a:off x="5219690" y="3403550"/>
            <a:ext cx="865330" cy="7207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5364163" y="4132263"/>
            <a:ext cx="6399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5867400" y="4124325"/>
            <a:ext cx="649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</p:txBody>
      </p:sp>
      <p:sp>
        <p:nvSpPr>
          <p:cNvPr id="194" name="Google Shape;194;p26"/>
          <p:cNvSpPr/>
          <p:nvPr/>
        </p:nvSpPr>
        <p:spPr>
          <a:xfrm rot="60253">
            <a:off x="5219675" y="3419539"/>
            <a:ext cx="1728866" cy="1424018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468313" y="975800"/>
            <a:ext cx="8229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</a:t>
            </a:r>
            <a:b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(vrstvy 0-3, sloupce 1-6), např. Brno 24 (nebo jen 24)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100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200 na 4 čtverce (1-4), např. 24-1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ZM 50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 rozdělení ZM 100 na 4 čtverce (1-4), např. 24-11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822960" y="-18196"/>
            <a:ext cx="75438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822959" y="15409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7896"/>
            <a:ext cx="9144002" cy="595051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 rot="59594">
            <a:off x="5219690" y="3555950"/>
            <a:ext cx="865330" cy="72071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8"/>
          <p:cNvSpPr/>
          <p:nvPr/>
        </p:nvSpPr>
        <p:spPr>
          <a:xfrm rot="59719">
            <a:off x="5219695" y="3555982"/>
            <a:ext cx="431765" cy="3603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5435600" y="4340225"/>
            <a:ext cx="1081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24-1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 rot="60253">
            <a:off x="5219640" y="3556063"/>
            <a:ext cx="1728866" cy="136851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6227763" y="4348163"/>
            <a:ext cx="4317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457188" y="1023550"/>
            <a:ext cx="8229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</a:t>
            </a:r>
            <a:b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(vrstvy 0-4, sloupce 1-8), např. Brno 24 (nebo jen 24)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100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200 na 4 čtverce (1-4), např. 24-1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50 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rozdělení ZM 100 na 4 čtverce (1-4), např. 24-11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ZM 25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rozdělení ZM 50 na 4 čtverce (1-4), např. 24-111</a:t>
            </a:r>
            <a:endParaRPr>
              <a:solidFill>
                <a:srgbClr val="FF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822960" y="38407"/>
            <a:ext cx="75438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239609"/>
            <a:ext cx="9144002" cy="6073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30"/>
          <p:cNvGrpSpPr/>
          <p:nvPr/>
        </p:nvGrpSpPr>
        <p:grpSpPr>
          <a:xfrm>
            <a:off x="467544" y="4044751"/>
            <a:ext cx="1232269" cy="1412932"/>
            <a:chOff x="467544" y="4292948"/>
            <a:chExt cx="1232269" cy="1412932"/>
          </a:xfrm>
        </p:grpSpPr>
        <p:sp>
          <p:nvSpPr>
            <p:cNvPr id="227" name="Google Shape;227;p30"/>
            <p:cNvSpPr/>
            <p:nvPr/>
          </p:nvSpPr>
          <p:spPr>
            <a:xfrm>
              <a:off x="468313" y="4292948"/>
              <a:ext cx="1231500" cy="6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24-32</a:t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467544" y="5482680"/>
              <a:ext cx="288000" cy="2232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9" name="Google Shape;229;p30"/>
          <p:cNvPicPr preferRelativeResize="0"/>
          <p:nvPr/>
        </p:nvPicPr>
        <p:blipFill rotWithShape="1">
          <a:blip r:embed="rId4">
            <a:alphaModFix/>
          </a:blip>
          <a:srcRect l="22439" t="36000" r="42910" b="16398"/>
          <a:stretch/>
        </p:blipFill>
        <p:spPr>
          <a:xfrm>
            <a:off x="5916652" y="239609"/>
            <a:ext cx="3168352" cy="2267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/>
          <p:nvPr/>
        </p:nvSpPr>
        <p:spPr>
          <a:xfrm>
            <a:off x="6745252" y="1364339"/>
            <a:ext cx="360000" cy="324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7653624" y="0"/>
            <a:ext cx="14592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24-321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Mapové dílo</a:t>
            </a:r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s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ouhrn mapových listů pokrývajících souvisle mapované území v měřítku, ve kterém ho není možné zachytit v jedné mapě</a:t>
            </a:r>
            <a:endParaRPr/>
          </a:p>
          <a:p>
            <a:pPr marL="91440" marR="0" lvl="0" indent="-1270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z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ákladní vlastnosti:</a:t>
            </a:r>
            <a:endParaRPr/>
          </a:p>
          <a:p>
            <a:pPr marL="384048" marR="0" lvl="1" indent="-18288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/>
              <a:t>s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ystematické označování mapových listů</a:t>
            </a:r>
            <a:endParaRPr/>
          </a:p>
          <a:p>
            <a:pPr marL="384048" marR="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/>
              <a:t>j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ednotný rozměr kladu listů</a:t>
            </a:r>
            <a:endParaRPr/>
          </a:p>
          <a:p>
            <a:pPr marL="384048" marR="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/>
              <a:t>s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tejný klíč mapových značek</a:t>
            </a:r>
            <a:endParaRPr/>
          </a:p>
          <a:p>
            <a:pPr marL="384048" marR="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/>
              <a:t>s</a:t>
            </a: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tejné kartografické zobrazení a měřítko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468313" y="995075"/>
            <a:ext cx="82296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468313" y="1844675"/>
            <a:ext cx="82296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</a:t>
            </a:r>
            <a:b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(vrstvy 0-4, sloupce 1-8), např. Brno 24 (nebo jen 24)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100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200 na 4 čtverce (1-4), např. 24-1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50 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rozdělení ZM 100 na 4 čtverce (1-4), např. 24-11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25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 ZM 50 na 4 čtverce (1-4), např. 24-111</a:t>
            </a:r>
            <a:endParaRPr/>
          </a:p>
          <a:p>
            <a:pPr marL="91440" marR="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ZM 10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rozdělení ZM 50 na 25 čtverců (01-25), např. 24-11-08</a:t>
            </a:r>
            <a:endParaRPr>
              <a:solidFill>
                <a:srgbClr val="FF0000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" y="536967"/>
            <a:ext cx="9144002" cy="5913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243" name="Google Shape;243;p32"/>
          <p:cNvGrpSpPr/>
          <p:nvPr/>
        </p:nvGrpSpPr>
        <p:grpSpPr>
          <a:xfrm>
            <a:off x="659383" y="4145876"/>
            <a:ext cx="1231500" cy="1013944"/>
            <a:chOff x="539750" y="4221163"/>
            <a:chExt cx="1231500" cy="1007997"/>
          </a:xfrm>
        </p:grpSpPr>
        <p:sp>
          <p:nvSpPr>
            <p:cNvPr id="244" name="Google Shape;244;p32"/>
            <p:cNvSpPr/>
            <p:nvPr/>
          </p:nvSpPr>
          <p:spPr>
            <a:xfrm>
              <a:off x="539750" y="4221163"/>
              <a:ext cx="12315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24-21</a:t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611560" y="4869160"/>
              <a:ext cx="432000" cy="360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32"/>
          <p:cNvPicPr preferRelativeResize="0"/>
          <p:nvPr/>
        </p:nvPicPr>
        <p:blipFill rotWithShape="1">
          <a:blip r:embed="rId4">
            <a:alphaModFix/>
          </a:blip>
          <a:srcRect l="22439" t="36000" r="42910" b="16398"/>
          <a:stretch/>
        </p:blipFill>
        <p:spPr>
          <a:xfrm>
            <a:off x="5975648" y="575327"/>
            <a:ext cx="3168352" cy="220140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>
            <a:off x="7884368" y="686973"/>
            <a:ext cx="144000" cy="129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2"/>
          <p:cNvSpPr/>
          <p:nvPr/>
        </p:nvSpPr>
        <p:spPr>
          <a:xfrm>
            <a:off x="7382183" y="35509"/>
            <a:ext cx="1822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24-21-08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	   - ZM středního měřítka</a:t>
            </a:r>
            <a:endParaRPr/>
          </a:p>
        </p:txBody>
      </p:sp>
      <p:sp>
        <p:nvSpPr>
          <p:cNvPr id="254" name="Google Shape;254;p33"/>
          <p:cNvSpPr txBox="1">
            <a:spLocks noGrp="1"/>
          </p:cNvSpPr>
          <p:nvPr>
            <p:ph type="body" idx="1"/>
          </p:nvPr>
        </p:nvSpPr>
        <p:spPr>
          <a:xfrm>
            <a:off x="576263" y="1844675"/>
            <a:ext cx="812165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název nejvýznamnějšího sídla a dvojice čísel (vrstvy  0-3, sloupce 1-6),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např. 24 Brno (nebo jen 24)</a:t>
            </a:r>
            <a:endParaRPr/>
          </a:p>
          <a:p>
            <a:pPr marL="91440" marR="0" lvl="0" indent="-1524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100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200 na 4 čtverce (1-4),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např. 24-1</a:t>
            </a:r>
            <a:endParaRPr/>
          </a:p>
          <a:p>
            <a:pPr marL="91440" marR="0" lvl="0" indent="-1524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50 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– rozdělení ZM 100 na 4 čtverce (1-4),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např. 24-11</a:t>
            </a:r>
            <a:endParaRPr/>
          </a:p>
          <a:p>
            <a:pPr marL="91440" marR="0" lvl="0" indent="-40639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Courier New"/>
              <a:buNone/>
            </a:pPr>
            <a:endParaRPr sz="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524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25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50 na 4 čtverce (1-4),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např. 24-111</a:t>
            </a:r>
            <a:endParaRPr/>
          </a:p>
          <a:p>
            <a:pPr marL="91440" marR="0" lvl="0" indent="-1524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cs-CZ" sz="24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ZM 10</a:t>
            </a:r>
            <a:r>
              <a:rPr lang="cs-CZ"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rozdělení ZM 50 na 25 čtverců (01-25), </a:t>
            </a:r>
            <a:r>
              <a:rPr lang="cs-CZ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např. 24-11-08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/>
          <p:nvPr/>
        </p:nvSpPr>
        <p:spPr>
          <a:xfrm rot="10800000" flipH="1">
            <a:off x="141288" y="2133600"/>
            <a:ext cx="434974" cy="143941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/>
          <p:nvPr/>
        </p:nvSpPr>
        <p:spPr>
          <a:xfrm rot="10800000" flipH="1">
            <a:off x="323850" y="4149724"/>
            <a:ext cx="285750" cy="115148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/>
          <p:nvPr/>
        </p:nvSpPr>
        <p:spPr>
          <a:xfrm rot="10800000" flipH="1">
            <a:off x="149225" y="3428999"/>
            <a:ext cx="427037" cy="86409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/>
          <p:nvPr/>
        </p:nvSpPr>
        <p:spPr>
          <a:xfrm rot="10800000" flipH="1">
            <a:off x="117476" y="4094162"/>
            <a:ext cx="458788" cy="199913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58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l="520" t="72066" r="83601" b="809"/>
          <a:stretch/>
        </p:blipFill>
        <p:spPr>
          <a:xfrm>
            <a:off x="1979613" y="115888"/>
            <a:ext cx="5937250" cy="65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4284663" y="5229225"/>
            <a:ext cx="3081337" cy="1479550"/>
          </a:xfrm>
          <a:prstGeom prst="flowChartAlternateProcess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6350000" y="333375"/>
            <a:ext cx="18224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24-21-08</a:t>
            </a:r>
            <a:endParaRPr/>
          </a:p>
        </p:txBody>
      </p:sp>
      <p:sp>
        <p:nvSpPr>
          <p:cNvPr id="266" name="Google Shape;266;p34"/>
          <p:cNvSpPr/>
          <p:nvPr/>
        </p:nvSpPr>
        <p:spPr>
          <a:xfrm>
            <a:off x="5435600" y="620713"/>
            <a:ext cx="288925" cy="215900"/>
          </a:xfrm>
          <a:prstGeom prst="rect">
            <a:avLst/>
          </a:prstGeom>
          <a:solidFill>
            <a:srgbClr val="FF0000">
              <a:alpha val="49803"/>
            </a:srgbClr>
          </a:solidFill>
          <a:ln w="53975" cap="flat" cmpd="sng">
            <a:solidFill>
              <a:srgbClr val="FF0000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2195513" y="333375"/>
            <a:ext cx="5400675" cy="4248150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2233613" y="2457450"/>
            <a:ext cx="2625725" cy="2124075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3563938" y="2457450"/>
            <a:ext cx="1295400" cy="1042988"/>
          </a:xfrm>
          <a:prstGeom prst="rect">
            <a:avLst/>
          </a:prstGeom>
          <a:noFill/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3563938" y="2457450"/>
            <a:ext cx="720725" cy="539750"/>
          </a:xfrm>
          <a:prstGeom prst="rect">
            <a:avLst/>
          </a:prstGeom>
          <a:solidFill>
            <a:srgbClr val="FF0000">
              <a:alpha val="49803"/>
            </a:srgbClr>
          </a:solidFill>
          <a:ln w="539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3544888" y="1952625"/>
            <a:ext cx="14589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24-321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Vojenské topografické mapy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v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ydávané od poč. 20. let 20. st. 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v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znikaly především metodou letecké fotogrammetrie (1953 - 1957)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p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ůvodní souřadnicový systém S-52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p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řechod na zpřesněnou verzi S-42 a následně na WGS 84 → náhrada mapy 1:200 tis. mapou 1:250 tis. (JOG 250 - Joint Operational Graphic)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/>
              <a:t>o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bsah jako základní mapy + objekty s vojenskou tematikou </a:t>
            </a: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86384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– vojenské topografické mapy</a:t>
            </a:r>
            <a:endParaRPr dirty="0"/>
          </a:p>
        </p:txBody>
      </p:sp>
      <p:sp>
        <p:nvSpPr>
          <p:cNvPr id="283" name="Google Shape;283;p3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Vychází z kladu listů Mezinárodní mapy světa v měřítku 1:1 000 000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Rozměry mapy v měřítku 1:1 000 000 jsou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° zeměpisné délky 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(poledníkové pásy číslované 1 až 60) a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° zeměpisné šířky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(značí se písmeny A až V směrem od rovníku)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Území dnešní ČR leží na mapových listech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M-33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M-34</a:t>
            </a:r>
            <a:endParaRPr/>
          </a:p>
        </p:txBody>
      </p:sp>
      <p:grpSp>
        <p:nvGrpSpPr>
          <p:cNvPr id="284" name="Google Shape;284;p36"/>
          <p:cNvGrpSpPr/>
          <p:nvPr/>
        </p:nvGrpSpPr>
        <p:grpSpPr>
          <a:xfrm>
            <a:off x="2483849" y="3891757"/>
            <a:ext cx="4537132" cy="2681337"/>
            <a:chOff x="5076056" y="4509120"/>
            <a:chExt cx="3530567" cy="2107307"/>
          </a:xfrm>
        </p:grpSpPr>
        <p:pic>
          <p:nvPicPr>
            <p:cNvPr id="285" name="Google Shape;285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6056" y="4509120"/>
              <a:ext cx="3530567" cy="2107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36"/>
            <p:cNvSpPr/>
            <p:nvPr/>
          </p:nvSpPr>
          <p:spPr>
            <a:xfrm>
              <a:off x="5147705" y="4580237"/>
              <a:ext cx="3384798" cy="2017476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 b="47624"/>
          <a:stretch/>
        </p:blipFill>
        <p:spPr>
          <a:xfrm>
            <a:off x="395288" y="2703513"/>
            <a:ext cx="8247062" cy="3630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37"/>
          <p:cNvCxnSpPr/>
          <p:nvPr/>
        </p:nvCxnSpPr>
        <p:spPr>
          <a:xfrm>
            <a:off x="4486275" y="1989138"/>
            <a:ext cx="23813" cy="71437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3" name="Google Shape;293;p37"/>
          <p:cNvCxnSpPr/>
          <p:nvPr/>
        </p:nvCxnSpPr>
        <p:spPr>
          <a:xfrm flipH="1">
            <a:off x="2843213" y="1989138"/>
            <a:ext cx="1666875" cy="50323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94" name="Google Shape;294;p37"/>
          <p:cNvCxnSpPr/>
          <p:nvPr/>
        </p:nvCxnSpPr>
        <p:spPr>
          <a:xfrm>
            <a:off x="4510088" y="1989138"/>
            <a:ext cx="1790700" cy="57626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5" name="Google Shape;295;p37"/>
          <p:cNvSpPr txBox="1"/>
          <p:nvPr/>
        </p:nvSpPr>
        <p:spPr>
          <a:xfrm>
            <a:off x="539552" y="5911457"/>
            <a:ext cx="10795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 txBox="1"/>
          <p:nvPr/>
        </p:nvSpPr>
        <p:spPr>
          <a:xfrm>
            <a:off x="3212909" y="5903127"/>
            <a:ext cx="1366838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6x6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5724128" y="5903126"/>
            <a:ext cx="1295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12x12</a:t>
            </a:r>
            <a:endParaRPr sz="2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81939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– vojenské topografické mapy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903029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– vojenské topografické mapy</a:t>
            </a:r>
            <a:endParaRPr dirty="0"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1"/>
          </p:nvPr>
        </p:nvSpPr>
        <p:spPr>
          <a:xfrm>
            <a:off x="822960" y="1844824"/>
            <a:ext cx="3699828" cy="439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1" i="0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1:50 000 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Rozměry jsou: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15′ zeměpisné délky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10′ zeměpisné šířky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Rozdělení 1:100 000 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2 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pole   (A-D)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Např. </a:t>
            </a:r>
            <a:r>
              <a:rPr lang="cs-CZ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M-34-27-D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38"/>
          <p:cNvGrpSpPr/>
          <p:nvPr/>
        </p:nvGrpSpPr>
        <p:grpSpPr>
          <a:xfrm>
            <a:off x="5004048" y="2060848"/>
            <a:ext cx="4046537" cy="4679950"/>
            <a:chOff x="4859338" y="1557338"/>
            <a:chExt cx="4046537" cy="4679950"/>
          </a:xfrm>
        </p:grpSpPr>
        <p:grpSp>
          <p:nvGrpSpPr>
            <p:cNvPr id="306" name="Google Shape;306;p38"/>
            <p:cNvGrpSpPr/>
            <p:nvPr/>
          </p:nvGrpSpPr>
          <p:grpSpPr>
            <a:xfrm>
              <a:off x="4859338" y="1557338"/>
              <a:ext cx="4046537" cy="4679950"/>
              <a:chOff x="3779912" y="2204864"/>
              <a:chExt cx="3757742" cy="4339927"/>
            </a:xfrm>
          </p:grpSpPr>
          <p:pic>
            <p:nvPicPr>
              <p:cNvPr id="307" name="Google Shape;307;p3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779912" y="2204864"/>
                <a:ext cx="3757742" cy="433992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8" name="Google Shape;308;p38"/>
              <p:cNvSpPr/>
              <p:nvPr/>
            </p:nvSpPr>
            <p:spPr>
              <a:xfrm>
                <a:off x="3779912" y="2204864"/>
                <a:ext cx="3744475" cy="4320788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9" name="Google Shape;309;p38"/>
            <p:cNvSpPr/>
            <p:nvPr/>
          </p:nvSpPr>
          <p:spPr>
            <a:xfrm rot="120000">
              <a:off x="5554663" y="2276475"/>
              <a:ext cx="1368425" cy="1439863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6186488" y="5324475"/>
              <a:ext cx="1223962" cy="457200"/>
            </a:xfrm>
            <a:prstGeom prst="flowChartAlternateProcess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5789613" y="5276850"/>
              <a:ext cx="2017712" cy="504825"/>
            </a:xfrm>
            <a:prstGeom prst="flowChartAlternateProcess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M-33-14-A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95528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320"/>
              <a:buFont typeface="Calibri"/>
              <a:buNone/>
            </a:pP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</a:t>
            </a:r>
            <a:b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43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	– vojenské topografické mapy</a:t>
            </a:r>
            <a:endParaRPr dirty="0"/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822960" y="1844824"/>
            <a:ext cx="3734753" cy="432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1" i="0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1:25 000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Rozměry jsou: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7′30′′ zeměpisné délky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5′ zeměpisné šířky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Rozdělení 1:50 000  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cs-CZ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2 </a:t>
            </a: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pole (a-d)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Např. </a:t>
            </a:r>
            <a:r>
              <a:rPr lang="cs-CZ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M-34-27-D-b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8" name="Google Shape;318;p39"/>
          <p:cNvGrpSpPr/>
          <p:nvPr/>
        </p:nvGrpSpPr>
        <p:grpSpPr>
          <a:xfrm>
            <a:off x="5004048" y="1875772"/>
            <a:ext cx="4076700" cy="4851400"/>
            <a:chOff x="4572000" y="1557338"/>
            <a:chExt cx="4076700" cy="4851400"/>
          </a:xfrm>
        </p:grpSpPr>
        <p:grpSp>
          <p:nvGrpSpPr>
            <p:cNvPr id="319" name="Google Shape;319;p39"/>
            <p:cNvGrpSpPr/>
            <p:nvPr/>
          </p:nvGrpSpPr>
          <p:grpSpPr>
            <a:xfrm>
              <a:off x="4572000" y="1557338"/>
              <a:ext cx="4076700" cy="4851400"/>
              <a:chOff x="3590924" y="1844824"/>
              <a:chExt cx="4077420" cy="4851801"/>
            </a:xfrm>
          </p:grpSpPr>
          <p:pic>
            <p:nvPicPr>
              <p:cNvPr id="320" name="Google Shape;320;p3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90924" y="1844824"/>
                <a:ext cx="4062890" cy="48518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1" name="Google Shape;321;p39"/>
              <p:cNvSpPr/>
              <p:nvPr/>
            </p:nvSpPr>
            <p:spPr>
              <a:xfrm>
                <a:off x="3635382" y="1844824"/>
                <a:ext cx="4032962" cy="4824811"/>
              </a:xfrm>
              <a:prstGeom prst="rect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" name="Google Shape;322;p39"/>
            <p:cNvSpPr/>
            <p:nvPr/>
          </p:nvSpPr>
          <p:spPr>
            <a:xfrm rot="120000">
              <a:off x="6515100" y="3860800"/>
              <a:ext cx="1344613" cy="1392238"/>
            </a:xfrm>
            <a:prstGeom prst="rect">
              <a:avLst/>
            </a:prstGeom>
            <a:noFill/>
            <a:ln w="317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5651500" y="5516563"/>
              <a:ext cx="2016125" cy="504825"/>
            </a:xfrm>
            <a:prstGeom prst="flowChartAlternateProcess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724525" y="5445125"/>
              <a:ext cx="2017713" cy="504825"/>
            </a:xfrm>
            <a:prstGeom prst="flowChartAlternateProcess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2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M-33-14-A-d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40"/>
          <p:cNvGrpSpPr/>
          <p:nvPr/>
        </p:nvGrpSpPr>
        <p:grpSpPr>
          <a:xfrm>
            <a:off x="3011150" y="62616"/>
            <a:ext cx="3166081" cy="1815636"/>
            <a:chOff x="5076056" y="4509120"/>
            <a:chExt cx="3530567" cy="2107307"/>
          </a:xfrm>
        </p:grpSpPr>
        <p:pic>
          <p:nvPicPr>
            <p:cNvPr id="330" name="Google Shape;330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76056" y="4509120"/>
              <a:ext cx="3530567" cy="21073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40"/>
            <p:cNvSpPr/>
            <p:nvPr/>
          </p:nvSpPr>
          <p:spPr>
            <a:xfrm>
              <a:off x="5147705" y="4580237"/>
              <a:ext cx="3384798" cy="2017476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8490" y="2311021"/>
            <a:ext cx="5652740" cy="4546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40"/>
          <p:cNvCxnSpPr/>
          <p:nvPr/>
        </p:nvCxnSpPr>
        <p:spPr>
          <a:xfrm>
            <a:off x="4354589" y="5692038"/>
            <a:ext cx="78975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4" name="Google Shape;334;p40"/>
          <p:cNvCxnSpPr/>
          <p:nvPr/>
        </p:nvCxnSpPr>
        <p:spPr>
          <a:xfrm flipH="1">
            <a:off x="4354589" y="4261453"/>
            <a:ext cx="1335883" cy="7911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5" name="Google Shape;335;p40"/>
          <p:cNvCxnSpPr/>
          <p:nvPr/>
        </p:nvCxnSpPr>
        <p:spPr>
          <a:xfrm flipH="1">
            <a:off x="3140514" y="1762966"/>
            <a:ext cx="1453677" cy="54805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6" name="Google Shape;336;p40"/>
          <p:cNvCxnSpPr>
            <a:endCxn id="332" idx="0"/>
          </p:cNvCxnSpPr>
          <p:nvPr/>
        </p:nvCxnSpPr>
        <p:spPr>
          <a:xfrm>
            <a:off x="4594860" y="1762921"/>
            <a:ext cx="0" cy="5481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37" name="Google Shape;337;p40"/>
          <p:cNvCxnSpPr/>
          <p:nvPr/>
        </p:nvCxnSpPr>
        <p:spPr>
          <a:xfrm>
            <a:off x="4594191" y="1762966"/>
            <a:ext cx="1278326" cy="54805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8" name="Google Shape;338;p40"/>
          <p:cNvSpPr txBox="1"/>
          <p:nvPr/>
        </p:nvSpPr>
        <p:spPr>
          <a:xfrm>
            <a:off x="1768497" y="4252050"/>
            <a:ext cx="638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3588950" y="4241300"/>
            <a:ext cx="638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6x6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5464675" y="4252050"/>
            <a:ext cx="8811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12x12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2674901" y="6393225"/>
            <a:ext cx="5820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4986525" y="6393225"/>
            <a:ext cx="638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2x2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Státní mapové dílo</a:t>
            </a: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31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Mapové dílo vyhotovené ve státním zájmu 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(více Zákon č. 200/1994 Sb. + Prováděcí vyhláška č. 31/1995 Sb.)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Základní x tematické</a:t>
            </a:r>
            <a:endParaRPr dirty="0"/>
          </a:p>
          <a:p>
            <a:pPr marL="384048" marR="0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odpovědné orgány </a:t>
            </a:r>
            <a:r>
              <a:rPr lang="cs-CZ" sz="18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orgány</a:t>
            </a:r>
            <a:r>
              <a:rPr lang="cs-CZ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ČÚZK, VÚGTK, </a:t>
            </a:r>
            <a:r>
              <a:rPr lang="cs-CZ" sz="18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VGHMÚř</a:t>
            </a:r>
            <a:endParaRPr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just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Základní státní mapové dílo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kartografické dílo se základním,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všeobecně využitelným obsahem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souvisle zobrazujícím území podle jednotných zásad, vytvořené a vydávané orgánem státní správy ve veřejném zájmu.</a:t>
            </a:r>
            <a:endParaRPr dirty="0"/>
          </a:p>
          <a:p>
            <a:pPr marL="91440" marR="0" lvl="0" indent="-127000" algn="just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Tematické státní mapové dílo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kartografické dílo zobrazující zpravidla na podkladě základního státního mapového díla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tematické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skutečnosti určené a vydávané orgánem státní správy ve veřejném zájmu.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1613"/>
            <a:ext cx="9144000" cy="60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1"/>
          <p:cNvSpPr/>
          <p:nvPr/>
        </p:nvSpPr>
        <p:spPr>
          <a:xfrm>
            <a:off x="6227763" y="887413"/>
            <a:ext cx="2665500" cy="1512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Zadání cvičení</a:t>
            </a:r>
            <a:endParaRPr/>
          </a:p>
        </p:txBody>
      </p:sp>
      <p:sp>
        <p:nvSpPr>
          <p:cNvPr id="356" name="Google Shape;356;p42"/>
          <p:cNvSpPr txBox="1">
            <a:spLocks noGrp="1"/>
          </p:cNvSpPr>
          <p:nvPr>
            <p:ph type="body" idx="1"/>
          </p:nvPr>
        </p:nvSpPr>
        <p:spPr>
          <a:xfrm>
            <a:off x="822950" y="1802663"/>
            <a:ext cx="7837724" cy="48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a) Vyhledejte na mapách místo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svého bydliště </a:t>
            </a:r>
            <a:r>
              <a:rPr lang="cs-CZ" sz="2000" i="0" u="none" strike="noStrike" cap="none" dirty="0">
                <a:solidFill>
                  <a:schemeClr val="dk1"/>
                </a:solidFill>
              </a:rPr>
              <a:t>(Slováci libovolné místo v ČR</a:t>
            </a:r>
            <a:r>
              <a:rPr lang="cs-CZ" dirty="0">
                <a:solidFill>
                  <a:schemeClr val="dk1"/>
                </a:solidFill>
              </a:rPr>
              <a:t>)</a:t>
            </a:r>
            <a:r>
              <a:rPr lang="cs-CZ" b="1" dirty="0">
                <a:solidFill>
                  <a:schemeClr val="dk1"/>
                </a:solidFill>
              </a:rPr>
              <a:t>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určete nomenklaturu mapového listu v těchto mapových dílech:</a:t>
            </a:r>
            <a:endParaRPr dirty="0"/>
          </a:p>
          <a:p>
            <a:pPr marL="384048" marR="0" lvl="1" indent="-18288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Topografická mapa 1 : 25 000 </a:t>
            </a:r>
            <a:endParaRPr dirty="0"/>
          </a:p>
          <a:p>
            <a:pPr marL="384048" marR="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Státní mapa 1 : 5 000 </a:t>
            </a:r>
            <a:endParaRPr dirty="0"/>
          </a:p>
          <a:p>
            <a:pPr marL="384048" marR="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cs-CZ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Základní mapa 1 : 10 000</a:t>
            </a:r>
            <a:endParaRPr dirty="0"/>
          </a:p>
          <a:p>
            <a:pPr marL="9144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b) Určete druh mapového díla, měřítko a okolní (S, J, V, Z</a:t>
            </a:r>
            <a:r>
              <a:rPr lang="cs-CZ" dirty="0">
                <a:solidFill>
                  <a:schemeClr val="dk1"/>
                </a:solidFill>
              </a:rPr>
              <a:t>) 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navazující listy zadaných map (viz. seznam v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ISu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lang="cs-CZ" dirty="0">
              <a:solidFill>
                <a:schemeClr val="dk1"/>
              </a:solidFill>
            </a:endParaRPr>
          </a:p>
          <a:p>
            <a:pPr marL="91440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endParaRPr dirty="0">
              <a:solidFill>
                <a:schemeClr val="dk1"/>
              </a:solidFill>
            </a:endParaRPr>
          </a:p>
          <a:p>
            <a:pPr marL="91440" lvl="0" indent="-127000" algn="l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do protokolu uveďte místo a přibližné souřadnice (N, E) vašeho bydliště</a:t>
            </a:r>
            <a:endParaRPr dirty="0">
              <a:solidFill>
                <a:srgbClr val="000000"/>
              </a:solidFill>
            </a:endParaRPr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nezapomeňte na úpravu protokolu, korektní citace…</a:t>
            </a:r>
            <a:endParaRPr dirty="0">
              <a:solidFill>
                <a:srgbClr val="000000"/>
              </a:solidFill>
            </a:endParaRPr>
          </a:p>
          <a:p>
            <a:pPr marL="91440" lvl="0" indent="-127000" algn="l" rtl="0"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 dirty="0"/>
              <a:t> </a:t>
            </a:r>
            <a:r>
              <a:rPr lang="cs-CZ" dirty="0">
                <a:solidFill>
                  <a:srgbClr val="000000"/>
                </a:solidFill>
              </a:rPr>
              <a:t>na vypracování </a:t>
            </a:r>
            <a:r>
              <a:rPr lang="cs-CZ" b="1" dirty="0">
                <a:solidFill>
                  <a:srgbClr val="FF0000"/>
                </a:solidFill>
              </a:rPr>
              <a:t>1 týden, </a:t>
            </a:r>
            <a:r>
              <a:rPr lang="cs-CZ" b="1" dirty="0" err="1">
                <a:solidFill>
                  <a:srgbClr val="FF0000"/>
                </a:solidFill>
              </a:rPr>
              <a:t>max</a:t>
            </a:r>
            <a:r>
              <a:rPr lang="cs-CZ" b="1" dirty="0">
                <a:solidFill>
                  <a:srgbClr val="FF0000"/>
                </a:solidFill>
              </a:rPr>
              <a:t> 10 b.</a:t>
            </a:r>
            <a:endParaRPr dirty="0">
              <a:solidFill>
                <a:schemeClr val="dk1"/>
              </a:solidFill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marR="0" lvl="1" indent="-685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Základní státní mapová díla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806952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a) Katastrální mapa (DKM, KM-D, KM-analogová)</a:t>
            </a:r>
            <a:endParaRPr sz="2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b) Státní mapa v měřítku 1:5 000 (SM 5)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c) Základní mapa České republiky v měřítcích 1:10 000, 1:25 000, </a:t>
            </a:r>
            <a:b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1:50 000, 1:100 000 nebo 1:200 000 (ZM středního měřítka)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d) Mapa České republiky v měřítku 1:500 000,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e) Topografická mapa v měřítcích 1:25 000, 1:50 000 a 1:100 000,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cs-CZ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f) Vojenská mapa České republiky v měřítcích 1:250 000 (1:200 000), 1:500 000 a 1:1 000 000</a:t>
            </a:r>
            <a:endParaRPr sz="2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Tematická státní mapová díla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442550" y="2323396"/>
            <a:ext cx="3778500" cy="347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01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 "/>
            </a:pPr>
            <a:r>
              <a:rPr lang="cs-CZ" sz="16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 podkladu ZM</a:t>
            </a:r>
            <a:endParaRPr dirty="0"/>
          </a:p>
          <a:p>
            <a:pPr marL="384048" marR="0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Přehled trigonometrických a zhušťovacích bodů 1:50 000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Přehled výškové (nivelační) sítě 1:50 000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Vodohospodářská mapa ČR 1:50 000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Základních sídelních jednotek 1:50 000</a:t>
            </a: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Silniční mapa ČR 1:50 000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Silniční mapa krajů ČR 1:200 000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Česká republika - Česká státní nivelační síť I.-III. řád 1:500 000, I.-III. řád Praha a okolí 1:100 000</a:t>
            </a:r>
            <a:endParaRPr sz="2000" dirty="0"/>
          </a:p>
          <a:p>
            <a:pPr marL="384048" marR="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Podkladová mapa ČR 1:1 000 000 </a:t>
            </a:r>
            <a:endParaRPr sz="2000" dirty="0"/>
          </a:p>
          <a:p>
            <a:pPr marL="9144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572000" y="2168272"/>
            <a:ext cx="4336869" cy="3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-1016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 "/>
            </a:pPr>
            <a:r>
              <a:rPr lang="cs-CZ" sz="16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 podkladu vojenských topografických map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Letecká orientační mapa 1:200 000, 1:1 000 000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navigační situace 1:500 000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pro nadzvukové létání 1:500 000, 1:1 000 000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Radionavigační mapa 1:1 000 000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pro organizaci součinnosti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průchodnosti terénu 1:100 000, 1:200 000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Mapa zdrojů ekologického ohrožení 1: 500 000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4048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</a:pPr>
            <a:r>
              <a:rPr lang="cs-CZ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Automapa 1:400 000</a:t>
            </a:r>
            <a:endParaRPr sz="2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SM 5</a:t>
            </a:r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1747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ourier New"/>
              <a:buChar char="o"/>
            </a:pP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50"/>
              <a:t>k</a:t>
            </a: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artografický obraz  celého území v měřítku 1:5 000</a:t>
            </a:r>
            <a:endParaRPr/>
          </a:p>
          <a:p>
            <a:pPr marL="91440" marR="0" lvl="0" indent="-117475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ourier New"/>
              <a:buChar char="o"/>
            </a:pP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50"/>
              <a:t>o</a:t>
            </a: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bsahuje polohopis (podkladem katastrální mapy), výškopis (ZM10 nebo ZABAGED), popis (kat. mapa nebo GEONAMES) a mimorámové údaje</a:t>
            </a:r>
            <a:endParaRPr/>
          </a:p>
          <a:p>
            <a:pPr marL="91440" marR="0" lvl="0" indent="-117475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ourier New"/>
              <a:buChar char="o"/>
            </a:pP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850"/>
              <a:t>d</a:t>
            </a: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 r. 2001 jako analogová SMO-5; 2001-2007 30 % vektor+70 % rastr; od 2009 inovovaná podoba SM 5</a:t>
            </a:r>
            <a:endParaRPr/>
          </a:p>
          <a:p>
            <a:pPr marL="91440" marR="0" lvl="0" indent="-117475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ourier New"/>
              <a:buChar char="o"/>
            </a:pPr>
            <a:r>
              <a:rPr lang="cs-CZ" sz="18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SMO-5 byla složena z mapových děl:</a:t>
            </a:r>
            <a:endParaRPr/>
          </a:p>
          <a:p>
            <a:pPr marL="566928" marR="0" lvl="2" indent="-18288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urier New"/>
              <a:buChar char="o"/>
            </a:pPr>
            <a:r>
              <a:rPr lang="cs-CZ" sz="148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Základní mapa 1:5 000 doplněná výškopisem</a:t>
            </a:r>
            <a:endParaRPr/>
          </a:p>
          <a:p>
            <a:pPr marL="566928" marR="0" lvl="2" indent="-182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urier New"/>
              <a:buChar char="o"/>
            </a:pPr>
            <a:r>
              <a:rPr lang="cs-CZ" sz="148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Technickohospodářská mapa 1:5 000</a:t>
            </a:r>
            <a:endParaRPr/>
          </a:p>
          <a:p>
            <a:pPr marL="566928" marR="0" lvl="2" indent="-182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urier New"/>
              <a:buChar char="o"/>
            </a:pPr>
            <a:r>
              <a:rPr lang="cs-CZ" sz="148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Pozemková mapa vojenského újezdu 1:5 000</a:t>
            </a:r>
            <a:endParaRPr/>
          </a:p>
          <a:p>
            <a:pPr marL="566928" marR="0" lvl="2" indent="-182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80"/>
              <a:buFont typeface="Courier New"/>
              <a:buChar char="o"/>
            </a:pPr>
            <a:r>
              <a:rPr lang="cs-CZ" sz="148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Státní mapa 1:5 000 – odvozená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 – SM 5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>
                <a:solidFill>
                  <a:schemeClr val="dk1"/>
                </a:solidFill>
              </a:rPr>
              <a:t>r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ozměry a označení mapových listů odvozeny z mapového listu Státní mapy ČR 1:50 000 (celkem 15 vrstev a 19 sloupců)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>
                <a:solidFill>
                  <a:schemeClr val="dk1"/>
                </a:solidFill>
              </a:rPr>
              <a:t>p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locha 25 x 20 km – tato plocha dále rozdělena na 10 sloupců a 10 vrstev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název nejvýznamnějšího geografického objektu a dvojice čísel s pomlčkou (sloupec </a:t>
            </a:r>
            <a:r>
              <a:rPr lang="cs-CZ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0-9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vrstva </a:t>
            </a:r>
            <a:r>
              <a:rPr lang="cs-CZ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0-9</a:t>
            </a: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např. Humpolec 6-2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 descr="klad_smo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25" y="206375"/>
            <a:ext cx="7200900" cy="653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cs-CZ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Klad mapových listů – SM 5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31913" y="-315415"/>
            <a:ext cx="11485563" cy="932765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 rot="-300000">
            <a:off x="1987550" y="1263650"/>
            <a:ext cx="3983038" cy="323056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 rot="-360000">
            <a:off x="2674938" y="2495550"/>
            <a:ext cx="33115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HUMPOLEC</a:t>
            </a:r>
            <a:endParaRPr/>
          </a:p>
        </p:txBody>
      </p:sp>
      <p:sp>
        <p:nvSpPr>
          <p:cNvPr id="155" name="Google Shape;155;p21"/>
          <p:cNvSpPr/>
          <p:nvPr/>
        </p:nvSpPr>
        <p:spPr>
          <a:xfrm rot="-360000">
            <a:off x="3140075" y="2006600"/>
            <a:ext cx="368300" cy="2984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 rot="-360000">
            <a:off x="3754438" y="3073400"/>
            <a:ext cx="115252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6-2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On-screen Show (4:3)</PresentationFormat>
  <Paragraphs>160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Questrial</vt:lpstr>
      <vt:lpstr>Arial</vt:lpstr>
      <vt:lpstr>Courier New</vt:lpstr>
      <vt:lpstr>Retrospektiva</vt:lpstr>
      <vt:lpstr>GEOGRAFICKÁ KARTOGRAFIE</vt:lpstr>
      <vt:lpstr>Mapové dílo</vt:lpstr>
      <vt:lpstr>Státní mapové dílo</vt:lpstr>
      <vt:lpstr>Základní státní mapová díla</vt:lpstr>
      <vt:lpstr>Tematická státní mapová díla</vt:lpstr>
      <vt:lpstr>SM 5</vt:lpstr>
      <vt:lpstr>Klad mapových listů – SM 5</vt:lpstr>
      <vt:lpstr>PowerPoint Presentation</vt:lpstr>
      <vt:lpstr>Klad mapových listů – SM 5</vt:lpstr>
      <vt:lpstr>ZM středního měřítka</vt:lpstr>
      <vt:lpstr>Klad mapových listů      - ZM středního měřítka</vt:lpstr>
      <vt:lpstr>Klad mapových listů      - ZM středního měřítka</vt:lpstr>
      <vt:lpstr>PowerPoint Presentation</vt:lpstr>
      <vt:lpstr>Klad mapových listů      - ZM středního měřítka</vt:lpstr>
      <vt:lpstr>PowerPoint Presentation</vt:lpstr>
      <vt:lpstr>Klad mapových listů      - ZM středního měřítka</vt:lpstr>
      <vt:lpstr>PowerPoint Presentation</vt:lpstr>
      <vt:lpstr>Klad mapových listů      - ZM středního měřítka</vt:lpstr>
      <vt:lpstr>PowerPoint Presentation</vt:lpstr>
      <vt:lpstr>Klad mapových listů      - ZM středního měřítka</vt:lpstr>
      <vt:lpstr>PowerPoint Presentation</vt:lpstr>
      <vt:lpstr>Klad mapových listů      - ZM středního měřítka</vt:lpstr>
      <vt:lpstr>PowerPoint Presentation</vt:lpstr>
      <vt:lpstr>Vojenské topografické mapy</vt:lpstr>
      <vt:lpstr>Klad mapových listů  – vojenské topografické mapy</vt:lpstr>
      <vt:lpstr>Klad mapových listů  – vojenské topografické mapy</vt:lpstr>
      <vt:lpstr>Klad mapových listů  – vojenské topografické mapy</vt:lpstr>
      <vt:lpstr>Klad mapových listů  – vojenské topografické mapy</vt:lpstr>
      <vt:lpstr>PowerPoint Presentation</vt:lpstr>
      <vt:lpstr>PowerPoint Presentation</vt:lpstr>
      <vt:lpstr>Zadání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cp:lastModifiedBy>Dajana Snopková</cp:lastModifiedBy>
  <cp:revision>1</cp:revision>
  <dcterms:modified xsi:type="dcterms:W3CDTF">2018-10-27T14:26:22Z</dcterms:modified>
</cp:coreProperties>
</file>