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  <p:sldMasterId id="2147483655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Questrial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82ca3418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82ca3418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82ca341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82ca341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938f47e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938f47e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 rot="5400000">
            <a:off x="2582863" y="85724"/>
            <a:ext cx="4022725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6334125"/>
            <a:ext cx="9142412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906462" y="4343400"/>
            <a:ext cx="740568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22325" y="6459537"/>
            <a:ext cx="1854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765425" y="6459537"/>
            <a:ext cx="36163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424737" y="6459537"/>
            <a:ext cx="9842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28;p3"/>
          <p:cNvCxnSpPr/>
          <p:nvPr/>
        </p:nvCxnSpPr>
        <p:spPr>
          <a:xfrm>
            <a:off x="895350" y="1738312"/>
            <a:ext cx="747553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1892300" y="2386225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alibri"/>
              <a:buNone/>
            </a:pPr>
            <a:r>
              <a:rPr lang="en-US" sz="7200" b="0" i="0" u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GEOGRAFICKÁ KARTOGRAFIE</a:t>
            </a: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825500" y="4456112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b="0" i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PODZIM 201</a:t>
            </a:r>
            <a:r>
              <a:rPr lang="en-US">
                <a:solidFill>
                  <a:srgbClr val="888888"/>
                </a:solidFill>
              </a:rPr>
              <a:t>8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1714500" y="6211887"/>
            <a:ext cx="5270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5549900" y="4937125"/>
            <a:ext cx="3182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Dajana SNOPKOVÁ, 423348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Vendula SVOBODOVÁ, 394544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</a:pPr>
            <a:r>
              <a:rPr lang="en-US" sz="180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Marian ŠVIK, 408496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Vrstevnice</a:t>
            </a:r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755650" y="1844675"/>
            <a:ext cx="8010525" cy="467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Dělení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</a:t>
            </a:r>
            <a:endParaRPr sz="24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z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ákladní interval = M/5000, kde M je měřítkové číslo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minimální rozestup vrstevnic na mapě 0,2 – 0,3mm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Zesílené</a:t>
            </a:r>
            <a:endParaRPr sz="24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p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ětinásobek základního intervalu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ilnější čarou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Doplňkové</a:t>
            </a:r>
            <a:endParaRPr sz="24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p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oloviční nebo čtvrtinový interval základních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t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am, kde základní nestačí k vystižení tvaru terénu (rovinaté oblasti)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z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pravidla čárkovaně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Vrstevnice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11187" y="1844675"/>
            <a:ext cx="3097212" cy="42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2587" marR="0" lvl="1" indent="-18256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Pomocné</a:t>
            </a:r>
            <a:endParaRPr sz="2400" b="0" i="1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/>
              <a:t>m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ísta s nestálým reliéfem (povrchová těžba), tenká přerušovaná čára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/>
              <a:t>h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lavně pro orientaci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125" y="1348286"/>
            <a:ext cx="4968875" cy="49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 rot="1980000">
            <a:off x="2792412" y="4465637"/>
            <a:ext cx="719137" cy="288925"/>
          </a:xfrm>
          <a:prstGeom prst="ellipse">
            <a:avLst/>
          </a:prstGeom>
          <a:noFill/>
          <a:ln w="25400" cap="flat" cmpd="sng">
            <a:solidFill>
              <a:srgbClr val="8656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 rot="1980000">
            <a:off x="5527675" y="3687762"/>
            <a:ext cx="720725" cy="288925"/>
          </a:xfrm>
          <a:prstGeom prst="ellipse">
            <a:avLst/>
          </a:prstGeom>
          <a:noFill/>
          <a:ln w="25400" cap="flat" cmpd="sng">
            <a:solidFill>
              <a:srgbClr val="8656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1137" cy="639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Stínování</a:t>
            </a:r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95287" y="1844675"/>
            <a:ext cx="8370887" cy="47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r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uční technika – dříve pracná činnost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d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igitální provedení – výpočetně rychlá záležitost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g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raficky zatěžuje mapu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č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asto využíváno (zvýšení plasticity)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n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elze určit absolutní výšky terénu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Hlavní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parametry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měr osvětlení – SZ, JZ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v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ýška osvětlení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/>
              <a:t>b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arva)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2895600"/>
            <a:ext cx="4473575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Šrafování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612775" y="1844675"/>
            <a:ext cx="8153400" cy="479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l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epší představa o (mikro)tvarech reliéfu</a:t>
            </a:r>
            <a:endParaRPr/>
          </a:p>
          <a:p>
            <a:pPr marL="90487" marR="0" lvl="0" indent="-127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 směru spádu, ale i příčně</a:t>
            </a:r>
            <a:endParaRPr/>
          </a:p>
          <a:p>
            <a:pPr marL="90487" marR="0" lvl="0" indent="-127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z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atěžují grafický obsah mapy (zejména sklonové)</a:t>
            </a:r>
            <a:endParaRPr/>
          </a:p>
          <a:p>
            <a:pPr marL="90487" marR="0" lvl="0" indent="-127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u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rčité typy kresleny pouze ručně, jiné už lze i v el. prostředí </a:t>
            </a:r>
            <a:endParaRPr/>
          </a:p>
          <a:p>
            <a:pPr marL="90487" marR="0" lvl="0" indent="-127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n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elze z nich odečíst výšku, pouze sklon, a to jen v některých případech</a:t>
            </a:r>
            <a:endParaRPr sz="2000" b="1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270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m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ožnost slévání šraf ve strmých oblastech</a:t>
            </a: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14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 proměnné: délka, tloušťka, hustota</a:t>
            </a:r>
            <a:endParaRPr/>
          </a:p>
          <a:p>
            <a:pPr marL="90487" marR="0" lvl="0" indent="-11430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800"/>
              <a:buChar char="o"/>
            </a:pPr>
            <a:r>
              <a:rPr lang="en-US"/>
              <a:t> NEPRAVÉ a PRAVÉ šrafy (mají matematický základ)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Dělení šraf</a:t>
            </a:r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Kreslířské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Krajinné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Sklonové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Stínové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Horské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Technické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Topografické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Skalní</a:t>
            </a:r>
            <a:endParaRPr/>
          </a:p>
        </p:txBody>
      </p:sp>
      <p:pic>
        <p:nvPicPr>
          <p:cNvPr id="178" name="Google Shape;178;p24" descr="http://www.castrum.cz/data/galerie/heralec1voj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937" y="0"/>
            <a:ext cx="2806700" cy="173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12" y="1858288"/>
            <a:ext cx="3200400" cy="192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7337" y="3902425"/>
            <a:ext cx="3008312" cy="20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30176" y="1500"/>
            <a:ext cx="2188719" cy="17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0375" y="1858300"/>
            <a:ext cx="3200400" cy="192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52600" y="3902400"/>
            <a:ext cx="1812025" cy="294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Lehmanovy šrafy (sklonové)</a:t>
            </a:r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709050" y="1861800"/>
            <a:ext cx="44475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Johann George Lehmann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 mapách II. a III. voj. mapování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vyjádření sklonů terénu vhodně voleným poměrem světla a stínu - bílé a černé, hustota, délka a tloušťka šraf je podrobena geometrickým zásadám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spád 0° až 45°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plastický obraz terénu i objektivní a názorné informace o prostupnosti daného území</a:t>
            </a:r>
            <a:endParaRPr/>
          </a:p>
        </p:txBody>
      </p:sp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6550" y="4292838"/>
            <a:ext cx="3987449" cy="25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 rotWithShape="1">
          <a:blip r:embed="rId4">
            <a:alphaModFix/>
          </a:blip>
          <a:srcRect l="14288" t="8583"/>
          <a:stretch/>
        </p:blipFill>
        <p:spPr>
          <a:xfrm>
            <a:off x="6085699" y="1736625"/>
            <a:ext cx="3058303" cy="24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706075" y="726225"/>
            <a:ext cx="5254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300"/>
              <a:buFont typeface="Calibri"/>
              <a:buNone/>
            </a:pPr>
            <a:r>
              <a:rPr lang="en-US" sz="43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Barevná hypsometrie</a:t>
            </a: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1"/>
          </p:nvPr>
        </p:nvSpPr>
        <p:spPr>
          <a:xfrm>
            <a:off x="793100" y="1844675"/>
            <a:ext cx="7635300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z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aloženo na vrstevnicovém modelu, často používaná na OZM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yužívány barevné stupnice jak pro nadmořské výšky, tak pro oceánský výškopis (batymetrické stupnice)</a:t>
            </a:r>
            <a:endParaRPr/>
          </a:p>
          <a:p>
            <a:pPr marL="90487" marR="0" lvl="0" indent="-127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o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bvykle 6-10 barev</a:t>
            </a:r>
            <a:endParaRPr/>
          </a:p>
          <a:p>
            <a:pPr marL="90487" marR="0" lvl="0" indent="-12700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Různé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možnosti barevných škál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pic>
        <p:nvPicPr>
          <p:cNvPr id="198" name="Google Shape;198;p26" descr="0024_vrstevn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8025" y="3094650"/>
            <a:ext cx="4479374" cy="3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962" y="4091362"/>
            <a:ext cx="3328987" cy="211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Ostatní metody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rofily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ohledové mapy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b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lokdiagramy </a:t>
            </a:r>
            <a:endParaRPr/>
          </a:p>
        </p:txBody>
      </p:sp>
      <p:pic>
        <p:nvPicPr>
          <p:cNvPr id="206" name="Google Shape;206;p27" descr="blokdiagra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750" y="4192587"/>
            <a:ext cx="4572000" cy="28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7" descr="beskydy_pohledn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1175" y="3827462"/>
            <a:ext cx="482282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7" descr="http://nd04.jxs.cz/812/387/cc63ada87d_74712821_o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51275" y="2041525"/>
            <a:ext cx="4606925" cy="153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342125" y="256225"/>
            <a:ext cx="84132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charakteristiky terénu I.</a:t>
            </a: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Střední výška terénu: 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p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růměrná hodnota výšek v dané ploše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Výpočet: 		V</a:t>
            </a:r>
            <a:r>
              <a:rPr lang="en-US" sz="2000" b="0" i="0" u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000" b="0" i="0" u="none" baseline="30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= (V</a:t>
            </a:r>
            <a:r>
              <a:rPr lang="en-US" sz="2000" b="0" i="0" u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 b="0" i="0" u="none" baseline="30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+ V</a:t>
            </a:r>
            <a:r>
              <a:rPr lang="en-US" sz="2000" b="0" i="0" u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)/2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…střední výška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…nejvyšší nadmořská výška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…nejnižší nadmořská výška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Důležité info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/>
              <a:t>Opravné protokoly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deadline </a:t>
            </a:r>
            <a:r>
              <a:rPr lang="en-US" b="1">
                <a:solidFill>
                  <a:srgbClr val="FF0000"/>
                </a:solidFill>
              </a:rPr>
              <a:t>16.12.</a:t>
            </a: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odevzdávárna v ISu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pouze 1 protokol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Příští týden </a:t>
            </a:r>
            <a:r>
              <a:rPr lang="en-US" b="1"/>
              <a:t>zápočtový test!</a:t>
            </a:r>
            <a:endParaRPr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na papír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otázky s možnostmi i volnou odpovědí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-US" b="1">
                <a:solidFill>
                  <a:srgbClr val="FF0000"/>
                </a:solidFill>
              </a:rPr>
              <a:t>20 min</a:t>
            </a:r>
            <a:endParaRPr b="1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 udělení zápočtu je potřeba alespoň </a:t>
            </a:r>
            <a:r>
              <a:rPr lang="en-US" b="1">
                <a:solidFill>
                  <a:srgbClr val="FF0000"/>
                </a:solidFill>
              </a:rPr>
              <a:t>60%</a:t>
            </a:r>
            <a:r>
              <a:rPr lang="en-US"/>
              <a:t> bodů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342125" y="287325"/>
            <a:ext cx="84753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charakteristiky terénu II</a:t>
            </a:r>
            <a:r>
              <a:rPr lang="en-US"/>
              <a:t>.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Relativní výšková členitost: 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r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ozdíl mezi nejvyšším a nejnižším místem v dané ploše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Výpočet: 		R = V</a:t>
            </a:r>
            <a:r>
              <a:rPr lang="en-US" sz="2000" b="0" i="0" u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 b="0" i="0" u="none" baseline="30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– V</a:t>
            </a:r>
            <a:r>
              <a:rPr lang="en-US" sz="2000" b="0" i="0" u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2000" b="0" i="0" u="none" baseline="30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 baseline="30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66737" marR="0" lvl="2" indent="-18256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…relativní výšková členitost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…nejvyšší nadmořská výška</a:t>
            </a:r>
            <a:endParaRPr/>
          </a:p>
          <a:p>
            <a:pPr marL="566737" marR="0" lvl="2" indent="-18256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b="0" i="0" u="none" strike="noStrike" cap="none" baseline="-25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…nejnižší nadmořská výška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248825" y="287325"/>
            <a:ext cx="86307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Základní charakteristiky terénu III.</a:t>
            </a:r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Sklonové měřítko:</a:t>
            </a:r>
            <a:r>
              <a:rPr lang="en-US" sz="24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</a:rPr>
              <a:t>v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ýpočet sklonu terénu pomocí vzdálenosti mezi vrstevnicemi ve stupních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Výpočet: 		tgα = h/x</a:t>
            </a:r>
            <a:endParaRPr/>
          </a:p>
          <a:p>
            <a:pPr marL="90487" marR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25487" marR="0" lvl="2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α…sklon terénu</a:t>
            </a:r>
            <a:endParaRPr/>
          </a:p>
          <a:p>
            <a:pPr marL="725487" marR="0" lvl="2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h…převýšení v metrech (vertikální rozestup vrstevnic)</a:t>
            </a:r>
            <a:endParaRPr/>
          </a:p>
          <a:p>
            <a:pPr marL="725487" marR="0" lvl="2" indent="-342899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x…vzdálenost vrstevnic v daném místě (horizontální rozestup vrstevnic)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Obsah map</a:t>
            </a: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822325" y="1844675"/>
            <a:ext cx="7943850" cy="43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POLOHOPIS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oubor zobrazených bodů, čar a mapových značek na mapě</a:t>
            </a:r>
            <a:endParaRPr/>
          </a:p>
          <a:p>
            <a:pPr marL="90487" marR="0" lvl="0" indent="-1270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POPIS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u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vádí názvy objektů, číselné a grafické značky</a:t>
            </a:r>
            <a:endParaRPr/>
          </a:p>
          <a:p>
            <a:pPr marL="90487" marR="0" lvl="0" indent="-1270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VÝŠKOPIS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běr dat x </a:t>
            </a:r>
            <a:r>
              <a:rPr lang="en-US"/>
              <a:t>o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dvozené produkty x </a:t>
            </a:r>
            <a:r>
              <a:rPr lang="en-US"/>
              <a:t>v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izualizace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č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asto kombinace různých metod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4800" y="4913312"/>
            <a:ext cx="3759200" cy="19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544275" y="287325"/>
            <a:ext cx="8350800" cy="14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Možnosti znázornění výškopisu I.</a:t>
            </a:r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822325" y="1844675"/>
            <a:ext cx="794385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2D (převážně klasické) metody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k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opečková metoda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k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óty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rstevnice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s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tínování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š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rafy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b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arevná hypsometrie</a:t>
            </a:r>
            <a:endParaRPr/>
          </a:p>
          <a:p>
            <a:pPr marL="90487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8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55650" y="228600"/>
            <a:ext cx="5400675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Možnosti znázornění výškopisu II.</a:t>
            </a:r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22325" y="1700212"/>
            <a:ext cx="7543800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3D metody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Anaglyf</a:t>
            </a:r>
            <a:endParaRPr sz="1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Hologram</a:t>
            </a:r>
            <a:endParaRPr sz="1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Reliéfní mapy/glóby</a:t>
            </a:r>
            <a:endParaRPr sz="1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487" marR="0" lvl="0" indent="-1524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ourier New"/>
              <a:buChar char="o"/>
            </a:pPr>
            <a:r>
              <a:rPr lang="en-US" sz="24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Ostatní metody: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Profily</a:t>
            </a:r>
            <a:endParaRPr sz="1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Blokdiagram</a:t>
            </a:r>
            <a:endParaRPr sz="14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Pohledové mapy …</a:t>
            </a:r>
            <a:endParaRPr/>
          </a:p>
        </p:txBody>
      </p:sp>
      <p:grpSp>
        <p:nvGrpSpPr>
          <p:cNvPr id="95" name="Google Shape;95;p13"/>
          <p:cNvGrpSpPr/>
          <p:nvPr/>
        </p:nvGrpSpPr>
        <p:grpSpPr>
          <a:xfrm>
            <a:off x="6156325" y="476250"/>
            <a:ext cx="2887662" cy="6273800"/>
            <a:chOff x="0" y="0"/>
            <a:chExt cx="2147483647" cy="2147483647"/>
          </a:xfrm>
        </p:grpSpPr>
        <p:pic>
          <p:nvPicPr>
            <p:cNvPr id="96" name="Google Shape;96;p13" descr="http://gadgetreview.com/wp-content/uploads/2013/09/c4f6e6ae418f135cf333564df79693ca_large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9" y="744036399"/>
              <a:ext cx="2147482897" cy="659411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 descr="http://kelsocartography.com/blog/wp-content/uploads/2008/03/solid_terrain_model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1406175736"/>
              <a:ext cx="2147482863" cy="741307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 descr="http://s2.dmcdn.net/IBgn/x240-4mc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9" y="0"/>
              <a:ext cx="2147482863" cy="7413082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Možnosti v GIS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8321675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2 druhy výškových modelů: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Digitální model reliéfu/terénu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(DMR; DTM)</a:t>
            </a:r>
            <a:endParaRPr/>
          </a:p>
          <a:p>
            <a:pPr marL="566737" marR="0" lvl="2" indent="-1825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z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obrazení rostlého terénu+přírodní tvary</a:t>
            </a:r>
            <a:endParaRPr/>
          </a:p>
          <a:p>
            <a:pPr marL="382587" marR="0" lvl="1" indent="-182561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1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Digitální model povrchu </a:t>
            </a:r>
            <a:r>
              <a:rPr lang="en-US"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(DMP)</a:t>
            </a:r>
            <a:endParaRPr/>
          </a:p>
          <a:p>
            <a:pPr marL="566737" marR="0" lvl="2" indent="-182562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/>
              <a:t>z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obrazení terénu s prvky, které nenáleží reliéfu, ale jsou dynamickým produktem lidské činnosti nebo přírody (budovy, infrastruktura, vozidla, vegetace…)</a:t>
            </a:r>
            <a:endParaRPr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3575" y="5002212"/>
            <a:ext cx="4148137" cy="185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31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Kopečková metoda</a:t>
            </a:r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392112" y="1887537"/>
            <a:ext cx="5178425" cy="468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8735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dirty="0" err="1"/>
              <a:t>s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taré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mapy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(ale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současné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8735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dirty="0" err="1"/>
              <a:t>p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erspektivní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zobrazení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pohoří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nebo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významných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hor</a:t>
            </a:r>
            <a:endParaRPr dirty="0"/>
          </a:p>
          <a:p>
            <a:pPr marL="38735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dirty="0"/>
              <a:t>b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ez mat.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základů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schematické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znázornění</a:t>
            </a:r>
            <a:endParaRPr dirty="0"/>
          </a:p>
          <a:p>
            <a:pPr marL="38735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dirty="0" err="1"/>
              <a:t>s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ubjektivní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tvorba</a:t>
            </a:r>
            <a:endParaRPr dirty="0"/>
          </a:p>
          <a:p>
            <a:pPr marL="38735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Výhody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67945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z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názornění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důležitých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prvků</a:t>
            </a:r>
            <a:endParaRPr dirty="0"/>
          </a:p>
          <a:p>
            <a:pPr marL="67945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e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stetika</a:t>
            </a:r>
            <a:endParaRPr dirty="0"/>
          </a:p>
          <a:p>
            <a:pPr marL="38735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Nevýhody</a:t>
            </a:r>
            <a:r>
              <a:rPr lang="en-US" sz="2000" b="0" i="0" u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/>
          </a:p>
          <a:p>
            <a:pPr marL="67945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r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ůzné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znázornění</a:t>
            </a:r>
            <a:endParaRPr dirty="0"/>
          </a:p>
          <a:p>
            <a:pPr marL="67945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zakrývá</a:t>
            </a:r>
            <a:r>
              <a:rPr lang="en-US" dirty="0"/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prostor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za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vyvýšenými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tvary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67945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 dirty="0" err="1"/>
              <a:t>n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ení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plnohodnotným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odrazem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reality</a:t>
            </a:r>
            <a:endParaRPr dirty="0"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4437" y="650082"/>
            <a:ext cx="2849562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2699" y="4229893"/>
            <a:ext cx="4051300" cy="19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Kóty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612775" y="1844675"/>
            <a:ext cx="8280400" cy="482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a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bsolutní, relativní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u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místění do míst terénní kostry, vrcholů, sedel, hladin jezer, ústí řek…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Nevýhody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485775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n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edokáže navodit prostorový vjem</a:t>
            </a:r>
            <a:endParaRPr/>
          </a:p>
          <a:p>
            <a:pPr marL="485775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k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olísání hustoty</a:t>
            </a:r>
            <a:endParaRPr/>
          </a:p>
          <a:p>
            <a:pPr marL="485775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o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kolí bodu?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Výhody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485775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p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řesnost(?) v bodě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 l="48016" t="54147" r="35000" b="21504"/>
          <a:stretch/>
        </p:blipFill>
        <p:spPr>
          <a:xfrm>
            <a:off x="6156325" y="2852737"/>
            <a:ext cx="28575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4">
            <a:alphaModFix/>
          </a:blip>
          <a:srcRect l="42123" t="50000" r="36613" b="16400"/>
          <a:stretch/>
        </p:blipFill>
        <p:spPr>
          <a:xfrm>
            <a:off x="3195637" y="3698194"/>
            <a:ext cx="275272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822325" y="287337"/>
            <a:ext cx="7543800" cy="144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Vrstevnice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822325" y="1846262"/>
            <a:ext cx="7543800" cy="402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0487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u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zavřené linie (i</a:t>
            </a:r>
            <a:r>
              <a:rPr lang="en-US"/>
              <a:t>zolinie)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, které spojují body o stejné nadmořské výšce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/>
              <a:t>v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znik nejčastěji interpolací z bodových hodnot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/>
              <a:t>e</a:t>
            </a: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kvidistance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(interval) = vzdálenost mezi vrstevnicemi</a:t>
            </a:r>
            <a:endParaRPr/>
          </a:p>
          <a:p>
            <a:pPr marL="90487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ourier New"/>
              <a:buChar char="o"/>
            </a:pPr>
            <a:r>
              <a:rPr lang="en-US" sz="2000" b="1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Kótování vrstevnic</a:t>
            </a:r>
            <a:r>
              <a:rPr lang="en-US" sz="2000" b="0" i="0" u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o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rientace vždy směrem do kopce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v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ždy celá čísla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č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asto jen u zesílených vrstevnic</a:t>
            </a:r>
            <a:endParaRPr/>
          </a:p>
          <a:p>
            <a:pPr marL="382587" marR="0" lvl="1" indent="-18256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ourier New"/>
              <a:buChar char="o"/>
            </a:pPr>
            <a:r>
              <a:rPr lang="en-US"/>
              <a:t>p</a:t>
            </a:r>
            <a:r>
              <a:rPr lang="en-US" sz="1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ravidelné rozmístění v území</a:t>
            </a:r>
            <a:endParaRPr/>
          </a:p>
          <a:p>
            <a:pPr marL="90488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7" descr="http://upload.wikimedia.org/wikipedia/commons/thumb/d/d1/Courbe_niveau.svg/220px-Courbe_niveau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3906837"/>
            <a:ext cx="1889125" cy="215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On-screen Show (4:3)</PresentationFormat>
  <Paragraphs>163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Courier New</vt:lpstr>
      <vt:lpstr>Arial</vt:lpstr>
      <vt:lpstr>Questrial</vt:lpstr>
      <vt:lpstr>1_Retrospektiva</vt:lpstr>
      <vt:lpstr>Retrospektiva</vt:lpstr>
      <vt:lpstr>GEOGRAFICKÁ KARTOGRAFIE</vt:lpstr>
      <vt:lpstr>Důležité info</vt:lpstr>
      <vt:lpstr>Obsah map</vt:lpstr>
      <vt:lpstr>Možnosti znázornění výškopisu I.</vt:lpstr>
      <vt:lpstr>Možnosti znázornění výškopisu II.</vt:lpstr>
      <vt:lpstr>Možnosti v GIS</vt:lpstr>
      <vt:lpstr>Kopečková metoda</vt:lpstr>
      <vt:lpstr>Kóty</vt:lpstr>
      <vt:lpstr>Vrstevnice</vt:lpstr>
      <vt:lpstr>Vrstevnice</vt:lpstr>
      <vt:lpstr>Vrstevnice</vt:lpstr>
      <vt:lpstr>PowerPoint Presentation</vt:lpstr>
      <vt:lpstr>Stínování</vt:lpstr>
      <vt:lpstr>Šrafování</vt:lpstr>
      <vt:lpstr>Dělení šraf</vt:lpstr>
      <vt:lpstr>Lehmanovy šrafy (sklonové)</vt:lpstr>
      <vt:lpstr>Barevná hypsometrie</vt:lpstr>
      <vt:lpstr>Ostatní metody</vt:lpstr>
      <vt:lpstr>Základní charakteristiky terénu I.</vt:lpstr>
      <vt:lpstr>Základní charakteristiky terénu II.</vt:lpstr>
      <vt:lpstr>Základní charakteristiky terénu III.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GEOGRAFICKÁ KARTOGRAFIE</dc:title>
  <cp:lastModifiedBy>Dajana Snopková</cp:lastModifiedBy>
  <cp:revision>1</cp:revision>
  <dcterms:modified xsi:type="dcterms:W3CDTF">2018-11-25T14:57:05Z</dcterms:modified>
</cp:coreProperties>
</file>