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  <p:sldMasterId id="2147483655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Questrial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10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 rot="5400000">
            <a:off x="2582863" y="85724"/>
            <a:ext cx="4022725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82296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3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4"/>
          </p:nvPr>
        </p:nvSpPr>
        <p:spPr>
          <a:xfrm>
            <a:off x="466344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2"/>
          </p:nvPr>
        </p:nvSpPr>
        <p:spPr>
          <a:xfrm>
            <a:off x="4663440" y="1845736"/>
            <a:ext cx="3703320" cy="402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6334125"/>
            <a:ext cx="9142412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" name="Google Shape;12;p1"/>
          <p:cNvCxnSpPr/>
          <p:nvPr/>
        </p:nvCxnSpPr>
        <p:spPr>
          <a:xfrm>
            <a:off x="906462" y="4343400"/>
            <a:ext cx="7405687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" name="Google Shape;32;p3"/>
          <p:cNvCxnSpPr/>
          <p:nvPr/>
        </p:nvCxnSpPr>
        <p:spPr>
          <a:xfrm>
            <a:off x="895350" y="1738312"/>
            <a:ext cx="7475537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endelu.cz/eknihovna/opory/zobraz_cast.pl?cast=7168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OHznB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o.gl/zz6NU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geoportal.cuzk.cz/geoprohlizec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ctrTitle"/>
          </p:nvPr>
        </p:nvSpPr>
        <p:spPr>
          <a:xfrm>
            <a:off x="1991375" y="1753425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alibri"/>
              <a:buNone/>
            </a:pPr>
            <a:r>
              <a:rPr lang="en-US" sz="7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GEOGRAFICKÁ KARTOGRAFIE</a:t>
            </a:r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825500" y="4456112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PODZIM 201</a:t>
            </a:r>
            <a:r>
              <a:rPr lang="en-US"/>
              <a:t>8</a:t>
            </a:r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1714500" y="6211887"/>
            <a:ext cx="5270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3" name="Google Shape;73;p9"/>
          <p:cNvSpPr txBox="1"/>
          <p:nvPr/>
        </p:nvSpPr>
        <p:spPr>
          <a:xfrm>
            <a:off x="5043523" y="4937125"/>
            <a:ext cx="36894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Questrial"/>
                <a:cs typeface="Calibri" panose="020F0502020204030204" pitchFamily="34" charset="0"/>
                <a:sym typeface="Questrial"/>
              </a:rPr>
              <a:t>Dajana SNOPKOVÁ, 423348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Calibri" panose="020F0502020204030204" pitchFamily="34" charset="0"/>
                <a:ea typeface="Questrial"/>
                <a:cs typeface="Calibri" panose="020F0502020204030204" pitchFamily="34" charset="0"/>
                <a:sym typeface="Questrial"/>
              </a:rPr>
              <a:t>Vendula</a:t>
            </a:r>
            <a:r>
              <a:rPr lang="en-US" sz="1800" b="0" i="0" u="none" dirty="0">
                <a:solidFill>
                  <a:schemeClr val="dk1"/>
                </a:solidFill>
                <a:latin typeface="Calibri" panose="020F0502020204030204" pitchFamily="34" charset="0"/>
                <a:ea typeface="Questrial"/>
                <a:cs typeface="Calibri" panose="020F0502020204030204" pitchFamily="34" charset="0"/>
                <a:sym typeface="Questrial"/>
              </a:rPr>
              <a:t> SVOBODOVÁ, 394544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alibri" panose="020F0502020204030204" pitchFamily="34" charset="0"/>
                <a:ea typeface="Questrial"/>
                <a:cs typeface="Calibri" panose="020F0502020204030204" pitchFamily="34" charset="0"/>
                <a:sym typeface="Questrial"/>
              </a:rPr>
              <a:t>Marian ŠVIK, 408496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Hrubý postup tvorby mapy</a:t>
            </a:r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755650" y="1844675"/>
            <a:ext cx="8010525" cy="425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v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ýběr území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r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ekognoskace terénu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z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volení kategorií na základě heterogenity území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t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vorba terénního náčrtu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v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ytvoření polygonové vrstvy (+správné CRS) a jeho následná editace (geometrická, atributová) v ArcGIS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solidFill>
                  <a:srgbClr val="A6A6A6"/>
                </a:solidFill>
              </a:rPr>
              <a:t>z</a:t>
            </a:r>
            <a:r>
              <a:rPr lang="en-US" sz="2000" b="0" i="0" u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volení symboliky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solidFill>
                  <a:srgbClr val="A6A6A6"/>
                </a:solidFill>
              </a:rPr>
              <a:t>t</a:t>
            </a:r>
            <a:r>
              <a:rPr lang="en-US" sz="2000" b="0" i="0" u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vorba mapové kompozice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900112" y="228600"/>
            <a:ext cx="7866062" cy="161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Land cover X Land use</a:t>
            </a:r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900112" y="1844675"/>
            <a:ext cx="7866062" cy="425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p</a:t>
            </a: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odobné pojmy zabývající se podobnou problematikou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č</a:t>
            </a: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asto se zaměňují nebo kombinují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/>
              <a:t>p</a:t>
            </a:r>
            <a:r>
              <a:rPr lang="en-US" sz="20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otřeba rozlišovat!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d</a:t>
            </a: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oporučení:</a:t>
            </a:r>
            <a:endParaRPr/>
          </a:p>
          <a:p>
            <a:pPr marL="382587" marR="0" lvl="1" indent="-18256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https://is.mendelu.cz/eknihovna/opory/zobraz_cast.pl?cast=71682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900112" y="228600"/>
            <a:ext cx="7866062" cy="161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Land cover</a:t>
            </a:r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>
            <a:off x="900112" y="1844675"/>
            <a:ext cx="7866062" cy="425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překládáno jako </a:t>
            </a:r>
            <a:r>
              <a:rPr lang="en-US" sz="20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půdní kryt </a:t>
            </a: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nebo jako </a:t>
            </a:r>
            <a:r>
              <a:rPr lang="en-US" sz="20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krajinný pokryv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v</a:t>
            </a: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yčleňuje </a:t>
            </a:r>
            <a:r>
              <a:rPr lang="en-US" sz="20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základní druhy materiálů/hmot </a:t>
            </a: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(biofyzikální složky) na zemském povrchu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r</a:t>
            </a: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elativně </a:t>
            </a:r>
            <a:r>
              <a:rPr lang="en-US" sz="20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statický</a:t>
            </a: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pojem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p</a:t>
            </a: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odobné materiály/hmoty jsou </a:t>
            </a:r>
            <a:r>
              <a:rPr lang="en-US" sz="20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scelovány dohromady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/>
              <a:t>p</a:t>
            </a:r>
            <a:r>
              <a:rPr lang="en-US" sz="20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říklady</a:t>
            </a: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 les, vodní plochy, travní porosty, zástavba…</a:t>
            </a:r>
            <a:endParaRPr/>
          </a:p>
          <a:p>
            <a:pPr marL="90487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488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900112" y="228600"/>
            <a:ext cx="7866062" cy="161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Land use</a:t>
            </a:r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>
            <a:off x="900112" y="1844675"/>
            <a:ext cx="7866062" cy="425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p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řekládáno jako </a:t>
            </a:r>
            <a:r>
              <a:rPr lang="en-US" sz="20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využití půdy/území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t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ermín </a:t>
            </a:r>
            <a:r>
              <a:rPr lang="en-US" sz="20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land use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 v sobě </a:t>
            </a:r>
            <a:r>
              <a:rPr lang="en-US" sz="20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zahrnuje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382587" marR="0" lvl="1" indent="-18256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biofyzikální složka</a:t>
            </a:r>
            <a:endParaRPr/>
          </a:p>
          <a:p>
            <a:pPr marL="382587" marR="0" lvl="1" indent="-18256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socioekonomická složka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v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ymezuje části území na základě jejich využívání stanovené člověkem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p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ojem spíše </a:t>
            </a:r>
            <a:r>
              <a:rPr lang="en-US" sz="20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dynamický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p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odobné materiály/hmoty mohou mít </a:t>
            </a:r>
            <a:r>
              <a:rPr lang="en-US" sz="20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vlastní kategorie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285750" y="228600"/>
            <a:ext cx="88584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2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Sledování změn - CORINE LANDCOVER</a:t>
            </a:r>
            <a:endParaRPr sz="4200"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8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3" descr="http://www.gisat.cz/images/upload/54617_monitoring-ilu2-full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0" y="1113900"/>
            <a:ext cx="8572500" cy="50164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5603900" y="6315600"/>
            <a:ext cx="54837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https://geoportal.gov.cz/web/guest/map/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900112" y="228600"/>
            <a:ext cx="7866062" cy="161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Zadání semestrálního cvičení</a:t>
            </a:r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395287" y="1844675"/>
            <a:ext cx="8581288" cy="486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Práce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skupině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cca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5 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osob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území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– min. 4 km</a:t>
            </a:r>
            <a:r>
              <a:rPr lang="en-US" sz="2000" b="0" i="0" u="none" baseline="30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dirty="0"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Cílem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vytvoření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mapy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využití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půdy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000" b="1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měřítko</a:t>
            </a:r>
            <a:r>
              <a:rPr lang="en-US" sz="2000" b="1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1:10 000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382587" marR="0" lvl="1" indent="-18256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/>
              <a:t>j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ednotlivé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druhy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využití</a:t>
            </a:r>
            <a:r>
              <a:rPr lang="en-US" sz="1800" b="1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ploch</a:t>
            </a:r>
            <a:r>
              <a:rPr lang="en-US" sz="1800" b="1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odlište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barvou</a:t>
            </a:r>
            <a:endParaRPr dirty="0"/>
          </a:p>
          <a:p>
            <a:pPr marL="382587" marR="0" lvl="1" indent="-18256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/>
              <a:t>k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mapě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přiložte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stručnou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průvodní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zprávu</a:t>
            </a:r>
            <a:endParaRPr dirty="0"/>
          </a:p>
          <a:p>
            <a:pPr marL="90487" marR="0" lvl="0" indent="-127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Příklady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možných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kategorií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566737" marR="0" lvl="2" indent="-1825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obytná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plocha</a:t>
            </a:r>
            <a:endParaRPr dirty="0"/>
          </a:p>
          <a:p>
            <a:pPr marL="566737" marR="0" lvl="2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průmyslová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zóna</a:t>
            </a:r>
            <a:endParaRPr dirty="0"/>
          </a:p>
          <a:p>
            <a:pPr marL="566737" marR="0" lvl="2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zemědělská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plocha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zahrady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, pole,…)</a:t>
            </a:r>
            <a:endParaRPr dirty="0"/>
          </a:p>
          <a:p>
            <a:pPr marL="566737" marR="0" lvl="2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služby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obchod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zdravotnictví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škola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,…)</a:t>
            </a:r>
            <a:endParaRPr dirty="0"/>
          </a:p>
          <a:p>
            <a:pPr marL="566737" marR="0" lvl="2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plochy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určené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k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rekreaci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(sport, park,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koupaliště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,…)</a:t>
            </a:r>
            <a:endParaRPr dirty="0"/>
          </a:p>
          <a:p>
            <a:pPr marL="566737" marR="0" lvl="2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ostatní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zastavěná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plocha</a:t>
            </a:r>
            <a:endParaRPr dirty="0"/>
          </a:p>
          <a:p>
            <a:pPr marL="566737" marR="0" lvl="2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dirty="0"/>
          </a:p>
          <a:p>
            <a:pPr marL="90487" marR="0" lvl="0" indent="-127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K 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odevzdání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000" b="1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mapa</a:t>
            </a:r>
            <a:r>
              <a:rPr lang="en-US" sz="2000" b="1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en-US" sz="2000" b="1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protokol</a:t>
            </a:r>
            <a:r>
              <a:rPr lang="en-US" sz="2000" b="1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8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Nezapomenout</a:t>
            </a:r>
            <a:r>
              <a:rPr lang="en-US" sz="18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18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zdroje</a:t>
            </a:r>
            <a:r>
              <a:rPr lang="en-US" sz="18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8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např</a:t>
            </a:r>
            <a:r>
              <a:rPr lang="en-US" sz="18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podkladových</a:t>
            </a:r>
            <a:r>
              <a:rPr lang="en-US" sz="18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dat</a:t>
            </a:r>
            <a:r>
              <a:rPr lang="en-US" sz="18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900112" y="228600"/>
            <a:ext cx="7866062" cy="161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Organizace cvičení</a:t>
            </a:r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900112" y="1844675"/>
            <a:ext cx="7866062" cy="425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1. část:</a:t>
            </a:r>
            <a:endParaRPr sz="2000" b="1" i="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2587" marR="0" lvl="1" indent="-18256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/>
              <a:t>r</a:t>
            </a: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ozdělení do skupin</a:t>
            </a:r>
            <a:endParaRPr/>
          </a:p>
          <a:p>
            <a:pPr marL="382587" marR="0" lvl="1" indent="-18256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/>
              <a:t>v</a:t>
            </a: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ýběr lokality (= vhodné lokality! → 7 - 10 kategorií land use)</a:t>
            </a:r>
            <a:endParaRPr/>
          </a:p>
          <a:p>
            <a:pPr marL="566737" marR="0" lvl="2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/>
              <a:t>e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ditovatelná vrstva na Moje mapy:</a:t>
            </a:r>
            <a:endParaRPr/>
          </a:p>
          <a:p>
            <a:pPr marL="749300" marR="0" lvl="3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o"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https://bit.ly/2OHznBp</a:t>
            </a:r>
            <a:r>
              <a:rPr lang="en-US" sz="1600">
                <a:solidFill>
                  <a:srgbClr val="444444"/>
                </a:solidFill>
              </a:rPr>
              <a:t> </a:t>
            </a:r>
            <a:endParaRPr sz="1600"/>
          </a:p>
          <a:p>
            <a:pPr marL="566737" marR="0" lvl="2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/>
              <a:t>s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eznam členů skupiny ve sdíleném dokumentu v Google Docs:</a:t>
            </a:r>
            <a:endParaRPr/>
          </a:p>
          <a:p>
            <a:pPr marL="749300" marR="0" lvl="3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o"/>
            </a:pPr>
            <a:r>
              <a:rPr lang="en-US" sz="1600" u="sng">
                <a:solidFill>
                  <a:schemeClr val="hlink"/>
                </a:solidFill>
                <a:hlinkClick r:id="rId4"/>
              </a:rPr>
              <a:t>https://goo.gl/zz6NUu</a:t>
            </a:r>
            <a:r>
              <a:rPr lang="en-US" sz="1600">
                <a:solidFill>
                  <a:srgbClr val="444444"/>
                </a:solidFill>
              </a:rPr>
              <a:t> </a:t>
            </a:r>
            <a:endParaRPr sz="1600"/>
          </a:p>
          <a:p>
            <a:pPr marL="382587" marR="0" lvl="1" indent="-18256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</a:t>
            </a:r>
            <a:r>
              <a:rPr lang="en-US" sz="2000">
                <a:solidFill>
                  <a:srgbClr val="FF0000"/>
                </a:solidFill>
              </a:rPr>
              <a:t>eadline do 18. 10.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2. část:</a:t>
            </a:r>
            <a:endParaRPr sz="2000" b="0" i="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2587" marR="0" lvl="1" indent="-18256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/>
              <a:t>t</a:t>
            </a: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erénní průzkum + sběr a příprava dat→ mapa (se všemi náležitostmi) + protokol</a:t>
            </a:r>
            <a:endParaRPr/>
          </a:p>
          <a:p>
            <a:pPr marL="382587" marR="0" lvl="1" indent="-18256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rgbClr val="FF0000"/>
                </a:solidFill>
              </a:rPr>
              <a:t>Deadline </a:t>
            </a: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6. 12.; max. 15b.</a:t>
            </a:r>
            <a:endParaRPr sz="20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488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900112" y="228600"/>
            <a:ext cx="7866062" cy="161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1. ČÁST</a:t>
            </a:r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116750" y="1844675"/>
            <a:ext cx="4122600" cy="19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Využití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znalosti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/>
              <a:t>UMap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 b="0" i="0" u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2587" marR="0" lvl="1" indent="-1825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dirty="0" err="1"/>
              <a:t>zapnout</a:t>
            </a:r>
            <a:r>
              <a:rPr lang="en-US" dirty="0"/>
              <a:t> </a:t>
            </a:r>
            <a:r>
              <a:rPr lang="en-US" dirty="0" err="1"/>
              <a:t>editaci</a:t>
            </a:r>
            <a:endParaRPr dirty="0"/>
          </a:p>
          <a:p>
            <a:pPr marL="382587" marR="0" lvl="1" indent="-182562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nástroj</a:t>
            </a:r>
            <a:r>
              <a:rPr lang="en-US" dirty="0"/>
              <a:t> </a:t>
            </a:r>
            <a:r>
              <a:rPr lang="en-US" dirty="0" err="1"/>
              <a:t>Nakreslit</a:t>
            </a:r>
            <a:r>
              <a:rPr lang="en-US" dirty="0"/>
              <a:t> polygon</a:t>
            </a:r>
            <a:endParaRPr dirty="0"/>
          </a:p>
          <a:p>
            <a:pPr marL="382587" marR="0" lvl="1" indent="-182562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dirty="0" err="1"/>
              <a:t>možnost</a:t>
            </a:r>
            <a:r>
              <a:rPr lang="en-US" dirty="0"/>
              <a:t> </a:t>
            </a:r>
            <a:r>
              <a:rPr lang="en-US" dirty="0" err="1"/>
              <a:t>editace</a:t>
            </a:r>
            <a:r>
              <a:rPr lang="en-US" dirty="0"/>
              <a:t> po </a:t>
            </a:r>
            <a:r>
              <a:rPr lang="en-US" dirty="0" err="1"/>
              <a:t>kliknutí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polygon</a:t>
            </a:r>
            <a:endParaRPr dirty="0"/>
          </a:p>
          <a:p>
            <a:pPr marL="382587" marR="0" lvl="1" indent="-182561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dirty="0" err="1"/>
              <a:t>ukládat</a:t>
            </a:r>
            <a:r>
              <a:rPr lang="en-US" dirty="0"/>
              <a:t> </a:t>
            </a:r>
            <a:r>
              <a:rPr lang="en-US" dirty="0" err="1"/>
              <a:t>změny</a:t>
            </a:r>
            <a:r>
              <a:rPr lang="en-US" dirty="0"/>
              <a:t>!</a:t>
            </a:r>
            <a:endParaRPr dirty="0"/>
          </a:p>
          <a:p>
            <a:pPr marL="382587" marR="0" lvl="1" indent="-182561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různé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podkladové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mapy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59225"/>
            <a:ext cx="4787900" cy="291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4997450" y="4208462"/>
            <a:ext cx="3768725" cy="241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5021262" y="4127500"/>
            <a:ext cx="4122737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Jiné podkladové zdroje:</a:t>
            </a:r>
            <a:endParaRPr/>
          </a:p>
          <a:p>
            <a:pPr marL="382587" marR="0" lvl="1" indent="-182561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např. Geoportál ČÚZK – nástroj Měření plochy</a:t>
            </a:r>
            <a:endParaRPr/>
          </a:p>
          <a:p>
            <a:pPr marL="382587" marR="0" lvl="1" indent="-182561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http://geoportal.cuzk.cz/geoprohlizec/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 b="0" i="0" u="sng" strike="noStrike" cap="non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6100" y="1319175"/>
            <a:ext cx="4787899" cy="2640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900112" y="228600"/>
            <a:ext cx="7866062" cy="161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2. ČÁST</a:t>
            </a:r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900112" y="1916112"/>
            <a:ext cx="7866062" cy="417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TERÉNNÍ VÝZKUM = </a:t>
            </a:r>
            <a:r>
              <a:rPr lang="en-US" sz="20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prochození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území a </a:t>
            </a:r>
            <a:r>
              <a:rPr lang="en-US" sz="20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dělání poznámek 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 mapovaných kategoriích </a:t>
            </a:r>
            <a:r>
              <a:rPr lang="en-US" sz="20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vytištěné </a:t>
            </a:r>
            <a:r>
              <a:rPr lang="en-US" sz="20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podkladové mapy</a:t>
            </a:r>
            <a:endParaRPr/>
          </a:p>
          <a:p>
            <a:pPr marL="90487" marR="0" lvl="0" indent="-127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v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yužití dalších zdrojů – př. letecké snímky, Google Street View…</a:t>
            </a:r>
            <a:endParaRPr/>
          </a:p>
          <a:p>
            <a:pPr marL="90487" marR="0" lvl="0" indent="-127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g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eneralizace</a:t>
            </a:r>
            <a:endParaRPr/>
          </a:p>
          <a:p>
            <a:pPr marL="90487" marR="0" lvl="0" indent="-127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d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održení veškerých pravidel pro tvorbu mapy!</a:t>
            </a:r>
            <a:endParaRPr/>
          </a:p>
          <a:p>
            <a:pPr marL="90487" marR="0" lvl="0" indent="-127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p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růvodní zpráva o mapování a vytváření mapy – dodržet veškerá pravidla protokolu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Retrospektiva">
  <a:themeElements>
    <a:clrScheme name="Retrospektiva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On-screen Show (4:3)</PresentationFormat>
  <Paragraphs>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Courier New</vt:lpstr>
      <vt:lpstr>Questrial</vt:lpstr>
      <vt:lpstr>Calibri</vt:lpstr>
      <vt:lpstr>1_Retrospektiva</vt:lpstr>
      <vt:lpstr>Retrospektiva</vt:lpstr>
      <vt:lpstr>GEOGRAFICKÁ KARTOGRAFIE</vt:lpstr>
      <vt:lpstr>Land cover X Land use</vt:lpstr>
      <vt:lpstr>Land cover</vt:lpstr>
      <vt:lpstr>Land use</vt:lpstr>
      <vt:lpstr>Sledování změn - CORINE LANDCOVER</vt:lpstr>
      <vt:lpstr>Zadání semestrálního cvičení</vt:lpstr>
      <vt:lpstr>Organizace cvičení</vt:lpstr>
      <vt:lpstr>1. ČÁST</vt:lpstr>
      <vt:lpstr>2. ČÁST</vt:lpstr>
      <vt:lpstr>Hrubý postup tvorby mapy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GEOGRAFICKÁ KARTOGRAFIE</dc:title>
  <cp:lastModifiedBy>Dajana Snopková</cp:lastModifiedBy>
  <cp:revision>1</cp:revision>
  <dcterms:modified xsi:type="dcterms:W3CDTF">2018-10-07T19:22:08Z</dcterms:modified>
</cp:coreProperties>
</file>