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0" r:id="rId21"/>
    <p:sldId id="275" r:id="rId22"/>
    <p:sldId id="276" r:id="rId23"/>
    <p:sldId id="279" r:id="rId24"/>
    <p:sldId id="278" r:id="rId25"/>
    <p:sldId id="277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Questrial" panose="020B0604020202020204" charset="0"/>
      <p:regular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91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410189e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4410189e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410189e5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410189e5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410189e5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410189e5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50bee90d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50bee90d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50bee90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50bee90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22" name="Google Shape;22;p2"/>
          <p:cNvCxnSpPr/>
          <p:nvPr/>
        </p:nvCxnSpPr>
        <p:spPr>
          <a:xfrm>
            <a:off x="905744" y="434340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1"/>
          </p:nvPr>
        </p:nvSpPr>
        <p:spPr>
          <a:xfrm rot="5400000">
            <a:off x="2583180" y="85514"/>
            <a:ext cx="4023360" cy="754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vislý nadpis a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2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 rot="5400000">
            <a:off x="4650802" y="2307652"/>
            <a:ext cx="5757421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 rot="5400000">
            <a:off x="650302" y="393126"/>
            <a:ext cx="5757420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hlaví části" type="secHead">
  <p:cSld name="SECTION_HEADER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37" name="Google Shape;37;p4"/>
          <p:cNvCxnSpPr/>
          <p:nvPr/>
        </p:nvCxnSpPr>
        <p:spPr>
          <a:xfrm>
            <a:off x="905744" y="434340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37033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663440" y="1845736"/>
            <a:ext cx="3703320" cy="402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2"/>
          </p:nvPr>
        </p:nvSpPr>
        <p:spPr>
          <a:xfrm>
            <a:off x="822960" y="2582334"/>
            <a:ext cx="370332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3"/>
          </p:nvPr>
        </p:nvSpPr>
        <p:spPr>
          <a:xfrm>
            <a:off x="4663440" y="1846052"/>
            <a:ext cx="370332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4"/>
          </p:nvPr>
        </p:nvSpPr>
        <p:spPr>
          <a:xfrm>
            <a:off x="4663440" y="2582334"/>
            <a:ext cx="370332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ázdný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sah s titulkem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9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1"/>
          </p:nvPr>
        </p:nvSpPr>
        <p:spPr>
          <a:xfrm>
            <a:off x="3460237" y="731520"/>
            <a:ext cx="5009393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2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dt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ft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ázek s titulkem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0"/>
          <p:cNvSpPr>
            <a:spLocks noGrp="1"/>
          </p:cNvSpPr>
          <p:nvPr>
            <p:ph type="pic" idx="2"/>
          </p:nvPr>
        </p:nvSpPr>
        <p:spPr>
          <a:xfrm>
            <a:off x="12" y="0"/>
            <a:ext cx="9143989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00" tIns="457200" rIns="0" bIns="45700" anchor="t" anchorCtr="0"/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822959" y="5907024"/>
            <a:ext cx="758952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895149" y="1737845"/>
            <a:ext cx="74752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ctrTitle"/>
          </p:nvPr>
        </p:nvSpPr>
        <p:spPr>
          <a:xfrm>
            <a:off x="1999475" y="1910925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Calibri"/>
              <a:buNone/>
            </a:pPr>
            <a:r>
              <a:rPr lang="cs-CZ" sz="7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GEOGRAFICKÁ KARTOGRAFIE</a:t>
            </a:r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cs-CZ"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PODZIM 201</a:t>
            </a:r>
            <a:r>
              <a:rPr lang="cs-CZ">
                <a:solidFill>
                  <a:srgbClr val="7F7F7F"/>
                </a:solidFill>
              </a:rPr>
              <a:t>8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103" name="Google Shape;103;p13"/>
          <p:cNvSpPr txBox="1"/>
          <p:nvPr/>
        </p:nvSpPr>
        <p:spPr>
          <a:xfrm>
            <a:off x="1714500" y="6211888"/>
            <a:ext cx="52705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5419925" y="4937125"/>
            <a:ext cx="33129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Dajana SNOPKOVÁ, 423348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Vendula SVOBODOVÁ, 394544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Marian ŠVIK, 408496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Šablona v ArcMap</a:t>
            </a:r>
            <a:endParaRPr sz="48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2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6053297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Change Layout</a:t>
            </a:r>
            <a:endParaRPr/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None/>
            </a:pP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None/>
            </a:pP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None/>
            </a:pP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-127000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Různé styly</a:t>
            </a:r>
            <a:endParaRPr/>
          </a:p>
        </p:txBody>
      </p:sp>
      <p:pic>
        <p:nvPicPr>
          <p:cNvPr id="195" name="Google Shape;195;p22"/>
          <p:cNvPicPr preferRelativeResize="0"/>
          <p:nvPr/>
        </p:nvPicPr>
        <p:blipFill rotWithShape="1">
          <a:blip r:embed="rId3">
            <a:alphaModFix/>
          </a:blip>
          <a:srcRect l="28738" t="8000" r="45275" b="79400"/>
          <a:stretch/>
        </p:blipFill>
        <p:spPr>
          <a:xfrm>
            <a:off x="4670349" y="1770080"/>
            <a:ext cx="3696411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/>
          <p:cNvPicPr preferRelativeResize="0"/>
          <p:nvPr/>
        </p:nvPicPr>
        <p:blipFill rotWithShape="1">
          <a:blip r:embed="rId4">
            <a:alphaModFix/>
          </a:blip>
          <a:srcRect l="30313" t="30400" r="31887" b="19200"/>
          <a:stretch/>
        </p:blipFill>
        <p:spPr>
          <a:xfrm>
            <a:off x="0" y="3023574"/>
            <a:ext cx="5112568" cy="383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Formát mapy</a:t>
            </a:r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Výběr formátu, orientace listu podle tvaru území</a:t>
            </a:r>
            <a:endParaRPr/>
          </a:p>
        </p:txBody>
      </p:sp>
      <p:pic>
        <p:nvPicPr>
          <p:cNvPr id="203" name="Google Shape;203;p23"/>
          <p:cNvPicPr preferRelativeResize="0"/>
          <p:nvPr/>
        </p:nvPicPr>
        <p:blipFill rotWithShape="1">
          <a:blip r:embed="rId3">
            <a:alphaModFix/>
          </a:blip>
          <a:srcRect l="60373" t="25664" r="21251" b="32333"/>
          <a:stretch/>
        </p:blipFill>
        <p:spPr>
          <a:xfrm>
            <a:off x="900113" y="2286000"/>
            <a:ext cx="2983901" cy="38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/>
          <p:nvPr/>
        </p:nvSpPr>
        <p:spPr>
          <a:xfrm>
            <a:off x="3081688" y="4059237"/>
            <a:ext cx="1412875" cy="288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5" name="Google Shape;205;p23"/>
          <p:cNvGrpSpPr/>
          <p:nvPr/>
        </p:nvGrpSpPr>
        <p:grpSpPr>
          <a:xfrm>
            <a:off x="4572000" y="2286000"/>
            <a:ext cx="4194175" cy="4671392"/>
            <a:chOff x="4805608" y="2286682"/>
            <a:chExt cx="3960440" cy="4337628"/>
          </a:xfrm>
        </p:grpSpPr>
        <p:pic>
          <p:nvPicPr>
            <p:cNvPr id="206" name="Google Shape;206;p23"/>
            <p:cNvPicPr preferRelativeResize="0"/>
            <p:nvPr/>
          </p:nvPicPr>
          <p:blipFill rotWithShape="1">
            <a:blip r:embed="rId4">
              <a:alphaModFix/>
            </a:blip>
            <a:srcRect l="36731" t="24001" r="35708" b="22333"/>
            <a:stretch/>
          </p:blipFill>
          <p:spPr>
            <a:xfrm>
              <a:off x="4805608" y="2286682"/>
              <a:ext cx="3960440" cy="4337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23"/>
            <p:cNvSpPr/>
            <p:nvPr/>
          </p:nvSpPr>
          <p:spPr>
            <a:xfrm>
              <a:off x="4932596" y="3645266"/>
              <a:ext cx="2303246" cy="647549"/>
            </a:xfrm>
            <a:prstGeom prst="rect">
              <a:avLst/>
            </a:pr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>
            <a:spLocks noGrp="1"/>
          </p:cNvSpPr>
          <p:nvPr>
            <p:ph type="title"/>
          </p:nvPr>
        </p:nvSpPr>
        <p:spPr>
          <a:xfrm>
            <a:off x="539750" y="228600"/>
            <a:ext cx="8226425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cs-CZ" sz="432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Název, tiráž, popis skupin v legendě</a:t>
            </a:r>
            <a:endParaRPr/>
          </a:p>
        </p:txBody>
      </p:sp>
      <p:sp>
        <p:nvSpPr>
          <p:cNvPr id="213" name="Google Shape;213;p24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Volba fontů, velikosti, zarovnání…</a:t>
            </a:r>
            <a:endParaRPr/>
          </a:p>
        </p:txBody>
      </p:sp>
      <p:pic>
        <p:nvPicPr>
          <p:cNvPr id="214" name="Google Shape;214;p24"/>
          <p:cNvPicPr preferRelativeResize="0"/>
          <p:nvPr/>
        </p:nvPicPr>
        <p:blipFill rotWithShape="1">
          <a:blip r:embed="rId3">
            <a:alphaModFix/>
          </a:blip>
          <a:srcRect l="18113" t="10593" r="14163" b="33407"/>
          <a:stretch/>
        </p:blipFill>
        <p:spPr>
          <a:xfrm>
            <a:off x="302028" y="2359741"/>
            <a:ext cx="8205787" cy="381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Měřítka</a:t>
            </a:r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body" idx="1"/>
          </p:nvPr>
        </p:nvSpPr>
        <p:spPr>
          <a:xfrm>
            <a:off x="822960" y="1786572"/>
            <a:ext cx="3101340" cy="4309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Grafické, číselné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Manuální grafická úprava</a:t>
            </a:r>
            <a:endParaRPr/>
          </a:p>
        </p:txBody>
      </p:sp>
      <p:grpSp>
        <p:nvGrpSpPr>
          <p:cNvPr id="221" name="Google Shape;221;p25"/>
          <p:cNvGrpSpPr/>
          <p:nvPr/>
        </p:nvGrpSpPr>
        <p:grpSpPr>
          <a:xfrm>
            <a:off x="539750" y="3736975"/>
            <a:ext cx="3240088" cy="2916238"/>
            <a:chOff x="539552" y="3737502"/>
            <a:chExt cx="3239816" cy="2915834"/>
          </a:xfrm>
        </p:grpSpPr>
        <p:pic>
          <p:nvPicPr>
            <p:cNvPr id="222" name="Google Shape;222;p25"/>
            <p:cNvPicPr preferRelativeResize="0"/>
            <p:nvPr/>
          </p:nvPicPr>
          <p:blipFill rotWithShape="1">
            <a:blip r:embed="rId3">
              <a:alphaModFix/>
            </a:blip>
            <a:srcRect l="56438" t="18665" r="17312" b="39334"/>
            <a:stretch/>
          </p:blipFill>
          <p:spPr>
            <a:xfrm>
              <a:off x="539552" y="3737502"/>
              <a:ext cx="3239816" cy="29158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25"/>
            <p:cNvSpPr/>
            <p:nvPr/>
          </p:nvSpPr>
          <p:spPr>
            <a:xfrm>
              <a:off x="612571" y="3932738"/>
              <a:ext cx="1798487" cy="360312"/>
            </a:xfrm>
            <a:prstGeom prst="rect">
              <a:avLst/>
            </a:pr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5"/>
          <p:cNvGrpSpPr/>
          <p:nvPr/>
        </p:nvGrpSpPr>
        <p:grpSpPr>
          <a:xfrm>
            <a:off x="3879850" y="3413125"/>
            <a:ext cx="3600450" cy="3240088"/>
            <a:chOff x="3879567" y="3412976"/>
            <a:chExt cx="3600400" cy="3240360"/>
          </a:xfrm>
        </p:grpSpPr>
        <p:pic>
          <p:nvPicPr>
            <p:cNvPr id="225" name="Google Shape;225;p25"/>
            <p:cNvPicPr preferRelativeResize="0"/>
            <p:nvPr/>
          </p:nvPicPr>
          <p:blipFill rotWithShape="1">
            <a:blip r:embed="rId4">
              <a:alphaModFix/>
            </a:blip>
            <a:srcRect l="2625" t="7001" r="71126" b="51001"/>
            <a:stretch/>
          </p:blipFill>
          <p:spPr>
            <a:xfrm>
              <a:off x="3879567" y="3412976"/>
              <a:ext cx="3600400" cy="3240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25"/>
            <p:cNvSpPr/>
            <p:nvPr/>
          </p:nvSpPr>
          <p:spPr>
            <a:xfrm>
              <a:off x="6146486" y="5732509"/>
              <a:ext cx="1233471" cy="198454"/>
            </a:xfrm>
            <a:prstGeom prst="rect">
              <a:avLst/>
            </a:pr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5"/>
          <p:cNvGrpSpPr/>
          <p:nvPr/>
        </p:nvGrpSpPr>
        <p:grpSpPr>
          <a:xfrm>
            <a:off x="6200775" y="549275"/>
            <a:ext cx="2943225" cy="3992563"/>
            <a:chOff x="6201136" y="548680"/>
            <a:chExt cx="2942864" cy="3993887"/>
          </a:xfrm>
        </p:grpSpPr>
        <p:pic>
          <p:nvPicPr>
            <p:cNvPr id="228" name="Google Shape;228;p25"/>
            <p:cNvPicPr preferRelativeResize="0"/>
            <p:nvPr/>
          </p:nvPicPr>
          <p:blipFill rotWithShape="1">
            <a:blip r:embed="rId5">
              <a:alphaModFix/>
            </a:blip>
            <a:srcRect l="56436" t="27246" r="25189" b="28420"/>
            <a:stretch/>
          </p:blipFill>
          <p:spPr>
            <a:xfrm>
              <a:off x="6201136" y="548680"/>
              <a:ext cx="2942864" cy="39938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25"/>
            <p:cNvSpPr/>
            <p:nvPr/>
          </p:nvSpPr>
          <p:spPr>
            <a:xfrm>
              <a:off x="6480502" y="2897372"/>
              <a:ext cx="2195244" cy="171507"/>
            </a:xfrm>
            <a:prstGeom prst="rect">
              <a:avLst/>
            </a:pr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6775741" y="3538934"/>
              <a:ext cx="804764" cy="198503"/>
            </a:xfrm>
            <a:prstGeom prst="rect">
              <a:avLst/>
            </a:pr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25"/>
          <p:cNvGrpSpPr/>
          <p:nvPr/>
        </p:nvGrpSpPr>
        <p:grpSpPr>
          <a:xfrm>
            <a:off x="3024210" y="2897206"/>
            <a:ext cx="3167085" cy="3960836"/>
            <a:chOff x="3023556" y="2897560"/>
            <a:chExt cx="3168352" cy="3960440"/>
          </a:xfrm>
        </p:grpSpPr>
        <p:pic>
          <p:nvPicPr>
            <p:cNvPr id="232" name="Google Shape;232;p25"/>
            <p:cNvPicPr preferRelativeResize="0"/>
            <p:nvPr/>
          </p:nvPicPr>
          <p:blipFill rotWithShape="1">
            <a:blip r:embed="rId6">
              <a:alphaModFix/>
            </a:blip>
            <a:srcRect l="39375" t="26398" r="39626" b="26936"/>
            <a:stretch/>
          </p:blipFill>
          <p:spPr>
            <a:xfrm>
              <a:off x="3023556" y="2897560"/>
              <a:ext cx="3168352" cy="3960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25"/>
            <p:cNvSpPr/>
            <p:nvPr/>
          </p:nvSpPr>
          <p:spPr>
            <a:xfrm>
              <a:off x="3258602" y="5076992"/>
              <a:ext cx="2032828" cy="152386"/>
            </a:xfrm>
            <a:prstGeom prst="rect">
              <a:avLst/>
            </a:pr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3257013" y="3688061"/>
              <a:ext cx="2034416" cy="173021"/>
            </a:xfrm>
            <a:prstGeom prst="rect">
              <a:avLst/>
            </a:pr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>
            <a:off x="6950" y="106444"/>
            <a:ext cx="5461035" cy="6745314"/>
            <a:chOff x="16871" y="100193"/>
            <a:chExt cx="5461581" cy="6745314"/>
          </a:xfrm>
        </p:grpSpPr>
        <p:grpSp>
          <p:nvGrpSpPr>
            <p:cNvPr id="236" name="Google Shape;236;p25"/>
            <p:cNvGrpSpPr/>
            <p:nvPr/>
          </p:nvGrpSpPr>
          <p:grpSpPr>
            <a:xfrm>
              <a:off x="16871" y="100193"/>
              <a:ext cx="5461581" cy="6745314"/>
              <a:chOff x="16871" y="100193"/>
              <a:chExt cx="5461581" cy="6745314"/>
            </a:xfrm>
          </p:grpSpPr>
          <p:pic>
            <p:nvPicPr>
              <p:cNvPr id="237" name="Google Shape;237;p25"/>
              <p:cNvPicPr preferRelativeResize="0"/>
              <p:nvPr/>
            </p:nvPicPr>
            <p:blipFill rotWithShape="1">
              <a:blip r:embed="rId7">
                <a:alphaModFix/>
              </a:blip>
              <a:srcRect l="11601" t="1958" r="46924" b="6979"/>
              <a:stretch/>
            </p:blipFill>
            <p:spPr>
              <a:xfrm>
                <a:off x="16871" y="100193"/>
                <a:ext cx="5461581" cy="67453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8" name="Google Shape;238;p25"/>
              <p:cNvSpPr/>
              <p:nvPr/>
            </p:nvSpPr>
            <p:spPr>
              <a:xfrm>
                <a:off x="413788" y="260531"/>
                <a:ext cx="1062150" cy="185739"/>
              </a:xfrm>
              <a:prstGeom prst="rect">
                <a:avLst/>
              </a:prstGeom>
              <a:noFill/>
              <a:ln w="158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9" name="Google Shape;239;p25"/>
            <p:cNvSpPr/>
            <p:nvPr/>
          </p:nvSpPr>
          <p:spPr>
            <a:xfrm>
              <a:off x="1758543" y="5989842"/>
              <a:ext cx="2378328" cy="603252"/>
            </a:xfrm>
            <a:prstGeom prst="rect">
              <a:avLst/>
            </a:pr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Legenda</a:t>
            </a:r>
            <a:endParaRPr/>
          </a:p>
        </p:txBody>
      </p:sp>
      <p:sp>
        <p:nvSpPr>
          <p:cNvPr id="245" name="Google Shape;245;p26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Pojmenovat vrstvy → vybrat vrstvy → úpravy při vkládání → vložení legendy</a:t>
            </a:r>
            <a:endParaRPr/>
          </a:p>
        </p:txBody>
      </p:sp>
      <p:grpSp>
        <p:nvGrpSpPr>
          <p:cNvPr id="246" name="Google Shape;246;p26"/>
          <p:cNvGrpSpPr/>
          <p:nvPr/>
        </p:nvGrpSpPr>
        <p:grpSpPr>
          <a:xfrm>
            <a:off x="612758" y="2555814"/>
            <a:ext cx="3579702" cy="2022417"/>
            <a:chOff x="612648" y="2348880"/>
            <a:chExt cx="3949362" cy="2232248"/>
          </a:xfrm>
        </p:grpSpPr>
        <p:grpSp>
          <p:nvGrpSpPr>
            <p:cNvPr id="247" name="Google Shape;247;p26"/>
            <p:cNvGrpSpPr/>
            <p:nvPr/>
          </p:nvGrpSpPr>
          <p:grpSpPr>
            <a:xfrm>
              <a:off x="612648" y="2348880"/>
              <a:ext cx="3949362" cy="2232248"/>
              <a:chOff x="612648" y="2348880"/>
              <a:chExt cx="3949362" cy="2232248"/>
            </a:xfrm>
          </p:grpSpPr>
          <p:pic>
            <p:nvPicPr>
              <p:cNvPr id="248" name="Google Shape;248;p26"/>
              <p:cNvPicPr preferRelativeResize="0"/>
              <p:nvPr/>
            </p:nvPicPr>
            <p:blipFill rotWithShape="1">
              <a:blip r:embed="rId3">
                <a:alphaModFix/>
              </a:blip>
              <a:srcRect l="1" t="9334" r="69814" b="60333"/>
              <a:stretch/>
            </p:blipFill>
            <p:spPr>
              <a:xfrm>
                <a:off x="612648" y="2348880"/>
                <a:ext cx="3949362" cy="22322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9" name="Google Shape;249;p26"/>
              <p:cNvSpPr/>
              <p:nvPr/>
            </p:nvSpPr>
            <p:spPr>
              <a:xfrm>
                <a:off x="828068" y="2853501"/>
                <a:ext cx="143613" cy="1727627"/>
              </a:xfrm>
              <a:prstGeom prst="rect">
                <a:avLst/>
              </a:prstGeom>
              <a:noFill/>
              <a:ln w="158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0" name="Google Shape;250;p26"/>
            <p:cNvSpPr/>
            <p:nvPr/>
          </p:nvSpPr>
          <p:spPr>
            <a:xfrm>
              <a:off x="2700293" y="2564396"/>
              <a:ext cx="504397" cy="143677"/>
            </a:xfrm>
            <a:prstGeom prst="rect">
              <a:avLst/>
            </a:prstGeom>
            <a:noFill/>
            <a:ln w="1587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6"/>
            <p:cNvSpPr/>
            <p:nvPr/>
          </p:nvSpPr>
          <p:spPr>
            <a:xfrm>
              <a:off x="2987519" y="2781663"/>
              <a:ext cx="1439634" cy="1223006"/>
            </a:xfrm>
            <a:prstGeom prst="rect">
              <a:avLst/>
            </a:prstGeom>
            <a:noFill/>
            <a:ln w="1587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26"/>
          <p:cNvGrpSpPr/>
          <p:nvPr/>
        </p:nvGrpSpPr>
        <p:grpSpPr>
          <a:xfrm>
            <a:off x="5199062" y="3932080"/>
            <a:ext cx="3897312" cy="2881312"/>
            <a:chOff x="5226385" y="3848100"/>
            <a:chExt cx="3896900" cy="2880320"/>
          </a:xfrm>
        </p:grpSpPr>
        <p:pic>
          <p:nvPicPr>
            <p:cNvPr id="253" name="Google Shape;253;p26"/>
            <p:cNvPicPr preferRelativeResize="0"/>
            <p:nvPr/>
          </p:nvPicPr>
          <p:blipFill rotWithShape="1">
            <a:blip r:embed="rId4">
              <a:alphaModFix/>
            </a:blip>
            <a:srcRect l="35437" t="29909" r="34377" b="30425"/>
            <a:stretch/>
          </p:blipFill>
          <p:spPr>
            <a:xfrm>
              <a:off x="5226385" y="3848100"/>
              <a:ext cx="3896900" cy="2880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26"/>
            <p:cNvSpPr/>
            <p:nvPr/>
          </p:nvSpPr>
          <p:spPr>
            <a:xfrm>
              <a:off x="8172474" y="4436859"/>
              <a:ext cx="215877" cy="1225128"/>
            </a:xfrm>
            <a:prstGeom prst="rect">
              <a:avLst/>
            </a:pr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6"/>
            <p:cNvSpPr/>
            <p:nvPr/>
          </p:nvSpPr>
          <p:spPr>
            <a:xfrm>
              <a:off x="5310513" y="6095226"/>
              <a:ext cx="557154" cy="214238"/>
            </a:xfrm>
            <a:prstGeom prst="rect">
              <a:avLst/>
            </a:pr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26"/>
          <p:cNvGrpSpPr/>
          <p:nvPr/>
        </p:nvGrpSpPr>
        <p:grpSpPr>
          <a:xfrm>
            <a:off x="5053027" y="2326362"/>
            <a:ext cx="4091147" cy="3046446"/>
            <a:chOff x="395536" y="3659813"/>
            <a:chExt cx="4120402" cy="3129696"/>
          </a:xfrm>
        </p:grpSpPr>
        <p:pic>
          <p:nvPicPr>
            <p:cNvPr id="257" name="Google Shape;257;p26"/>
            <p:cNvPicPr preferRelativeResize="0"/>
            <p:nvPr/>
          </p:nvPicPr>
          <p:blipFill rotWithShape="1">
            <a:blip r:embed="rId5">
              <a:alphaModFix/>
            </a:blip>
            <a:srcRect l="35384" t="29823" r="34138" b="29020"/>
            <a:stretch/>
          </p:blipFill>
          <p:spPr>
            <a:xfrm>
              <a:off x="395536" y="3659813"/>
              <a:ext cx="4120402" cy="31296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26"/>
            <p:cNvSpPr/>
            <p:nvPr/>
          </p:nvSpPr>
          <p:spPr>
            <a:xfrm>
              <a:off x="542636" y="4075693"/>
              <a:ext cx="423713" cy="194076"/>
            </a:xfrm>
            <a:prstGeom prst="rect">
              <a:avLst/>
            </a:prstGeom>
            <a:noFill/>
            <a:ln w="1587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9" name="Google Shape;259;p26"/>
          <p:cNvPicPr preferRelativeResize="0"/>
          <p:nvPr/>
        </p:nvPicPr>
        <p:blipFill rotWithShape="1">
          <a:blip r:embed="rId6">
            <a:alphaModFix/>
          </a:blip>
          <a:srcRect t="10629" r="69476" b="56705"/>
          <a:stretch/>
        </p:blipFill>
        <p:spPr>
          <a:xfrm>
            <a:off x="612775" y="4643438"/>
            <a:ext cx="3640138" cy="2192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Možnosti vizualizace</a:t>
            </a:r>
            <a:endParaRPr/>
          </a:p>
        </p:txBody>
      </p:sp>
      <p:sp>
        <p:nvSpPr>
          <p:cNvPr id="265" name="Google Shape;265;p27"/>
          <p:cNvSpPr txBox="1">
            <a:spLocks noGrp="1"/>
          </p:cNvSpPr>
          <p:nvPr>
            <p:ph type="body" idx="1"/>
          </p:nvPr>
        </p:nvSpPr>
        <p:spPr>
          <a:xfrm>
            <a:off x="822959" y="1737359"/>
            <a:ext cx="75438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Práce s průhledností:</a:t>
            </a:r>
            <a:endParaRPr/>
          </a:p>
          <a:p>
            <a:pPr marL="384048" marR="0" lvl="1" indent="-18288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/>
              <a:t>p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odkladové mapy - Transparency</a:t>
            </a:r>
            <a:endParaRPr sz="18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4048" marR="0" lvl="1" indent="-18288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/>
              <a:t>v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ektorové vrstvy – Properties – Display - Transparent</a:t>
            </a:r>
            <a:endParaRPr/>
          </a:p>
          <a:p>
            <a:pPr marL="384048" marR="0" lvl="1" indent="-18288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/>
              <a:t>z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měna symbologie vektorové vrstvy – Symbol Selector (Edit Symbol)</a:t>
            </a:r>
            <a:endParaRPr/>
          </a:p>
        </p:txBody>
      </p:sp>
      <p:pic>
        <p:nvPicPr>
          <p:cNvPr id="266" name="Google Shape;2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800" y="3646725"/>
            <a:ext cx="4080650" cy="32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7"/>
          <p:cNvSpPr/>
          <p:nvPr/>
        </p:nvSpPr>
        <p:spPr>
          <a:xfrm>
            <a:off x="5105400" y="3967129"/>
            <a:ext cx="1766400" cy="344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Práce v layout view</a:t>
            </a:r>
            <a:endParaRPr sz="48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8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s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napování prvků – usnadňuje práci s objekty (Legenda, rámce…)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p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ráce s rámci a modulem Draw (úprava Tiráže – pořadí objektů – vložení textového popisu)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ú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prava Legendy – během tvorby mapy často nezbytné, kroky: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/>
              <a:t>p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řevod na grafiku (Convert To Graphics)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lang="cs-CZ"/>
              <a:t>r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ozbití legendy“ (Ungroup)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/>
              <a:t>ú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prava popisků, scelování do skupin… 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s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měrovka – pro S-JTSK, české pojmenování (S namísto N</a:t>
            </a:r>
            <a:r>
              <a:rPr lang="cs-CZ"/>
              <a:t>)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správné natočení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endParaRPr sz="48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9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29"/>
          <p:cNvPicPr preferRelativeResize="0"/>
          <p:nvPr/>
        </p:nvPicPr>
        <p:blipFill rotWithShape="1">
          <a:blip r:embed="rId3">
            <a:alphaModFix/>
          </a:blip>
          <a:srcRect t="-400" r="22438"/>
          <a:stretch/>
        </p:blipFill>
        <p:spPr>
          <a:xfrm>
            <a:off x="-18676" y="186463"/>
            <a:ext cx="9162676" cy="667153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9"/>
          <p:cNvSpPr/>
          <p:nvPr/>
        </p:nvSpPr>
        <p:spPr>
          <a:xfrm>
            <a:off x="2411760" y="2708920"/>
            <a:ext cx="1296144" cy="28803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9"/>
          <p:cNvSpPr/>
          <p:nvPr/>
        </p:nvSpPr>
        <p:spPr>
          <a:xfrm>
            <a:off x="2555776" y="6075515"/>
            <a:ext cx="1008112" cy="28803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9"/>
          <p:cNvSpPr/>
          <p:nvPr/>
        </p:nvSpPr>
        <p:spPr>
          <a:xfrm>
            <a:off x="6516216" y="2348880"/>
            <a:ext cx="864096" cy="28803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9"/>
          <p:cNvSpPr/>
          <p:nvPr/>
        </p:nvSpPr>
        <p:spPr>
          <a:xfrm>
            <a:off x="3995936" y="5759949"/>
            <a:ext cx="360040" cy="28803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9"/>
          <p:cNvSpPr/>
          <p:nvPr/>
        </p:nvSpPr>
        <p:spPr>
          <a:xfrm>
            <a:off x="5685998" y="3964971"/>
            <a:ext cx="1478289" cy="28803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9"/>
          <p:cNvSpPr/>
          <p:nvPr/>
        </p:nvSpPr>
        <p:spPr>
          <a:xfrm>
            <a:off x="7671853" y="3964971"/>
            <a:ext cx="1004603" cy="28803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9"/>
          <p:cNvSpPr/>
          <p:nvPr/>
        </p:nvSpPr>
        <p:spPr>
          <a:xfrm>
            <a:off x="7718688" y="4773016"/>
            <a:ext cx="885760" cy="600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8A8DB2-BF0A-442A-9858-DF9EC7F90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445" y="1195862"/>
            <a:ext cx="3448412" cy="3761904"/>
          </a:xfrm>
          <a:prstGeom prst="rect">
            <a:avLst/>
          </a:prstGeom>
        </p:spPr>
      </p:pic>
      <p:sp>
        <p:nvSpPr>
          <p:cNvPr id="16" name="Google Shape;285;p29">
            <a:extLst>
              <a:ext uri="{FF2B5EF4-FFF2-40B4-BE49-F238E27FC236}">
                <a16:creationId xmlns:a16="http://schemas.microsoft.com/office/drawing/2014/main" id="{F068FEAD-BBEA-42CF-B51D-41CDC694784F}"/>
              </a:ext>
            </a:extLst>
          </p:cNvPr>
          <p:cNvSpPr/>
          <p:nvPr/>
        </p:nvSpPr>
        <p:spPr>
          <a:xfrm>
            <a:off x="2811268" y="2082531"/>
            <a:ext cx="1852172" cy="28803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endParaRPr sz="48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0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30"/>
          <p:cNvPicPr preferRelativeResize="0"/>
          <p:nvPr/>
        </p:nvPicPr>
        <p:blipFill rotWithShape="1">
          <a:blip r:embed="rId3">
            <a:alphaModFix/>
          </a:blip>
          <a:srcRect l="16137" t="10799" r="27163" b="8000"/>
          <a:stretch/>
        </p:blipFill>
        <p:spPr>
          <a:xfrm>
            <a:off x="34318" y="18369"/>
            <a:ext cx="5184576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0"/>
          <p:cNvSpPr/>
          <p:nvPr/>
        </p:nvSpPr>
        <p:spPr>
          <a:xfrm>
            <a:off x="3059832" y="3645024"/>
            <a:ext cx="1368152" cy="21239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30"/>
          <p:cNvPicPr preferRelativeResize="0"/>
          <p:nvPr/>
        </p:nvPicPr>
        <p:blipFill rotWithShape="1">
          <a:blip r:embed="rId4">
            <a:alphaModFix/>
          </a:blip>
          <a:srcRect l="35037" t="47199" r="16925" b="8001"/>
          <a:stretch/>
        </p:blipFill>
        <p:spPr>
          <a:xfrm>
            <a:off x="-1906" y="3807708"/>
            <a:ext cx="5814620" cy="3050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30"/>
          <p:cNvGrpSpPr/>
          <p:nvPr/>
        </p:nvGrpSpPr>
        <p:grpSpPr>
          <a:xfrm>
            <a:off x="3185802" y="1905875"/>
            <a:ext cx="5847642" cy="2863406"/>
            <a:chOff x="3185802" y="1905875"/>
            <a:chExt cx="5847642" cy="2863406"/>
          </a:xfrm>
        </p:grpSpPr>
        <p:pic>
          <p:nvPicPr>
            <p:cNvPr id="301" name="Google Shape;301;p30"/>
            <p:cNvPicPr preferRelativeResize="0"/>
            <p:nvPr/>
          </p:nvPicPr>
          <p:blipFill rotWithShape="1">
            <a:blip r:embed="rId5">
              <a:alphaModFix/>
            </a:blip>
            <a:srcRect l="33463" t="66995" r="32674" b="3526"/>
            <a:stretch/>
          </p:blipFill>
          <p:spPr>
            <a:xfrm>
              <a:off x="3185802" y="1905875"/>
              <a:ext cx="5847642" cy="28634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30"/>
            <p:cNvSpPr/>
            <p:nvPr/>
          </p:nvSpPr>
          <p:spPr>
            <a:xfrm>
              <a:off x="3531862" y="3819593"/>
              <a:ext cx="2696321" cy="45755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endParaRPr sz="48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1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31"/>
          <p:cNvPicPr preferRelativeResize="0"/>
          <p:nvPr/>
        </p:nvPicPr>
        <p:blipFill rotWithShape="1">
          <a:blip r:embed="rId3">
            <a:alphaModFix/>
          </a:blip>
          <a:srcRect l="17713" t="19218" r="18499" b="5200"/>
          <a:stretch/>
        </p:blipFill>
        <p:spPr>
          <a:xfrm>
            <a:off x="0" y="548680"/>
            <a:ext cx="5832648" cy="388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 rotWithShape="1">
          <a:blip r:embed="rId4">
            <a:alphaModFix/>
          </a:blip>
          <a:srcRect l="18500" t="19218" r="20075" b="5200"/>
          <a:stretch/>
        </p:blipFill>
        <p:spPr>
          <a:xfrm>
            <a:off x="3527376" y="2970478"/>
            <a:ext cx="5616624" cy="3887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471799" y="297325"/>
            <a:ext cx="82461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Základní kompoziční prvky mapy</a:t>
            </a:r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Název mapy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Legenda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Měřítko mapy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Tiráž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Mapové pole</a:t>
            </a:r>
            <a:endParaRPr/>
          </a:p>
        </p:txBody>
      </p:sp>
      <p:pic>
        <p:nvPicPr>
          <p:cNvPr id="111" name="Google Shape;111;p14"/>
          <p:cNvPicPr preferRelativeResize="0"/>
          <p:nvPr/>
        </p:nvPicPr>
        <p:blipFill rotWithShape="1">
          <a:blip r:embed="rId3">
            <a:alphaModFix/>
          </a:blip>
          <a:srcRect l="35825" t="12200" r="22438" b="27599"/>
          <a:stretch/>
        </p:blipFill>
        <p:spPr>
          <a:xfrm>
            <a:off x="3635896" y="1987923"/>
            <a:ext cx="4608512" cy="3738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4897B-A5C1-42EF-B792-13E3116E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Bookmarks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729E6-1515-49BE-A679-4130C676E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" lvl="0" indent="-127000">
              <a:lnSpc>
                <a:spcPct val="150000"/>
              </a:lnSpc>
              <a:spcBef>
                <a:spcPts val="0"/>
              </a:spcBef>
              <a:buFont typeface="Courier New"/>
              <a:buChar char="o"/>
            </a:pPr>
            <a:r>
              <a:rPr lang="cs-CZ" dirty="0"/>
              <a:t> když „</a:t>
            </a:r>
            <a:r>
              <a:rPr lang="cs-CZ" dirty="0" err="1"/>
              <a:t>zazoomujeme</a:t>
            </a:r>
            <a:r>
              <a:rPr lang="cs-CZ" dirty="0"/>
              <a:t>“ mapu v </a:t>
            </a:r>
            <a:r>
              <a:rPr lang="cs-CZ" i="1" dirty="0"/>
              <a:t>Data </a:t>
            </a:r>
            <a:r>
              <a:rPr lang="cs-CZ" i="1" dirty="0" err="1"/>
              <a:t>View</a:t>
            </a:r>
            <a:r>
              <a:rPr lang="cs-CZ" dirty="0"/>
              <a:t>, změní se i </a:t>
            </a:r>
            <a:r>
              <a:rPr lang="cs-CZ" i="1" dirty="0"/>
              <a:t>Layout </a:t>
            </a:r>
            <a:r>
              <a:rPr lang="cs-CZ" i="1" dirty="0" err="1"/>
              <a:t>View</a:t>
            </a:r>
            <a:endParaRPr lang="cs-CZ" i="1" dirty="0"/>
          </a:p>
          <a:p>
            <a:pPr marL="91440" lvl="0" indent="-127000">
              <a:lnSpc>
                <a:spcPct val="150000"/>
              </a:lnSpc>
              <a:spcBef>
                <a:spcPts val="0"/>
              </a:spcBef>
              <a:buFont typeface="Courier New"/>
              <a:buChar char="o"/>
            </a:pPr>
            <a:r>
              <a:rPr lang="cs-CZ" dirty="0"/>
              <a:t> vytvoření záložky do které se uloží stav mapového pole</a:t>
            </a:r>
          </a:p>
          <a:p>
            <a:pPr marL="91440" lvl="0" indent="-127000">
              <a:lnSpc>
                <a:spcPct val="150000"/>
              </a:lnSpc>
              <a:spcBef>
                <a:spcPts val="0"/>
              </a:spcBef>
              <a:buFont typeface="Courier New"/>
              <a:buChar char="o"/>
            </a:pPr>
            <a:r>
              <a:rPr lang="cs-CZ" dirty="0"/>
              <a:t> záložka se uloží do </a:t>
            </a:r>
            <a:r>
              <a:rPr lang="cs-CZ" dirty="0" err="1"/>
              <a:t>Bookmarks</a:t>
            </a:r>
            <a:r>
              <a:rPr lang="cs-CZ" dirty="0"/>
              <a:t> a po kliknutí načte uložený stav mapového pole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8DC13-5C69-4167-BE8D-65A4589C7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3902326"/>
            <a:ext cx="3542610" cy="1571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965A79-5E68-4187-B770-89CF9A275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392" y="3893363"/>
            <a:ext cx="3507673" cy="158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26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 txBox="1">
            <a:spLocks noGrp="1"/>
          </p:cNvSpPr>
          <p:nvPr>
            <p:ph type="title"/>
          </p:nvPr>
        </p:nvSpPr>
        <p:spPr>
          <a:xfrm>
            <a:off x="523875" y="286600"/>
            <a:ext cx="78429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alibri"/>
              <a:buNone/>
            </a:pPr>
            <a:r>
              <a:rPr lang="cs-CZ">
                <a:solidFill>
                  <a:srgbClr val="262626"/>
                </a:solidFill>
              </a:rPr>
              <a:t>Semestrální cvičení – 2. část</a:t>
            </a:r>
            <a:endParaRPr/>
          </a:p>
        </p:txBody>
      </p:sp>
      <p:sp>
        <p:nvSpPr>
          <p:cNvPr id="316" name="Google Shape;316;p32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dirty="0"/>
              <a:t>zvolené území - </a:t>
            </a:r>
            <a:r>
              <a:rPr lang="cs-CZ" dirty="0" err="1"/>
              <a:t>shp</a:t>
            </a:r>
            <a:r>
              <a:rPr lang="cs-CZ" dirty="0"/>
              <a:t> ve studijních materiálech IS</a:t>
            </a:r>
            <a:endParaRPr dirty="0"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vytvoření mapy </a:t>
            </a:r>
            <a:r>
              <a:rPr lang="cs-CZ" sz="20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land</a:t>
            </a:r>
            <a:r>
              <a:rPr lang="cs-CZ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-use ve </a:t>
            </a:r>
            <a:r>
              <a:rPr lang="cs-CZ" dirty="0"/>
              <a:t>vybrané oblasti</a:t>
            </a:r>
            <a:endParaRPr dirty="0"/>
          </a:p>
          <a:p>
            <a:pPr marL="384048" marR="0" lvl="1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dirty="0"/>
              <a:t>editace polygonové vrstvy - viz prezentace semestrální </a:t>
            </a:r>
            <a:r>
              <a:rPr lang="cs-CZ" dirty="0" err="1"/>
              <a:t>cv</a:t>
            </a:r>
            <a:r>
              <a:rPr lang="cs-CZ" dirty="0"/>
              <a:t>. 1. část</a:t>
            </a:r>
            <a:endParaRPr dirty="0"/>
          </a:p>
          <a:p>
            <a:pPr marL="384048" marR="0" lvl="1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dirty="0"/>
              <a:t>7-10 kategorií odlišených barevně, plochy na sebe navazují (bez mezer), celé území musí být rozčleněno</a:t>
            </a:r>
            <a:endParaRPr dirty="0"/>
          </a:p>
          <a:p>
            <a:pPr marL="384048" marR="0" lvl="1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dirty="0"/>
              <a:t>topografická podkladová mapa - vhodně nastavit průhlednost ploch </a:t>
            </a:r>
            <a:r>
              <a:rPr lang="cs-CZ" dirty="0" err="1"/>
              <a:t>land</a:t>
            </a:r>
            <a:r>
              <a:rPr lang="cs-CZ" dirty="0"/>
              <a:t>-use</a:t>
            </a:r>
            <a:endParaRPr dirty="0"/>
          </a:p>
          <a:p>
            <a:pPr marL="384048" lvl="1" indent="-18288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dirty="0"/>
              <a:t>dodržení veškerých pravidel pro tvorbu mapy!</a:t>
            </a:r>
            <a:endParaRPr dirty="0"/>
          </a:p>
          <a:p>
            <a:pPr marL="384048" lvl="1" indent="-18288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dirty="0"/>
              <a:t>uvést zdroje dat</a:t>
            </a:r>
            <a:endParaRPr dirty="0"/>
          </a:p>
          <a:p>
            <a:pPr marL="384048" lvl="1" indent="-18288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dirty="0"/>
              <a:t>vhodná mapová kompozice, formát - odpovídající mapě v měřítku 1:10 000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Průvodní zpráva o mapování a vytváření mapy</a:t>
            </a:r>
            <a:endParaRPr/>
          </a:p>
        </p:txBody>
      </p:sp>
      <p:sp>
        <p:nvSpPr>
          <p:cNvPr id="322" name="Google Shape;322;p33"/>
          <p:cNvSpPr txBox="1">
            <a:spLocks noGrp="1"/>
          </p:cNvSpPr>
          <p:nvPr>
            <p:ph type="body" idx="1"/>
          </p:nvPr>
        </p:nvSpPr>
        <p:spPr>
          <a:xfrm>
            <a:off x="800100" y="1825625"/>
            <a:ext cx="7543800" cy="45402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cs-CZ" dirty="0"/>
              <a:t> dodržet veškeré zásady tvorby protokolu</a:t>
            </a:r>
            <a:endParaRPr dirty="0"/>
          </a:p>
          <a:p>
            <a:pPr marL="9144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cs-CZ" dirty="0"/>
              <a:t> zadání, metodika, vypracování, závěr</a:t>
            </a:r>
            <a:endParaRPr dirty="0"/>
          </a:p>
          <a:p>
            <a:pPr marL="9144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cs-CZ" dirty="0"/>
              <a:t> v </a:t>
            </a:r>
            <a:r>
              <a:rPr lang="cs-CZ" b="1" dirty="0"/>
              <a:t>metodice:</a:t>
            </a:r>
            <a:r>
              <a:rPr lang="cs-CZ" dirty="0"/>
              <a:t> vyjmenovat a popsat vybrané kategorie</a:t>
            </a:r>
            <a:endParaRPr dirty="0"/>
          </a:p>
          <a:p>
            <a:pPr marL="9144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cs-CZ" dirty="0"/>
              <a:t> </a:t>
            </a:r>
            <a:r>
              <a:rPr lang="cs-CZ" b="1" dirty="0"/>
              <a:t>vypracování:</a:t>
            </a:r>
            <a:r>
              <a:rPr lang="cs-CZ" dirty="0"/>
              <a:t> </a:t>
            </a:r>
            <a:endParaRPr dirty="0"/>
          </a:p>
          <a:p>
            <a:pPr marL="384048" lvl="1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cs-CZ" dirty="0"/>
              <a:t>postup mapování v terénu</a:t>
            </a:r>
            <a:endParaRPr dirty="0"/>
          </a:p>
          <a:p>
            <a:pPr marL="384048" lvl="1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cs-CZ" dirty="0"/>
              <a:t>stručný popis tvorby mapy (použité nástroje a funkce) odůvodnění výsledné vizualizace</a:t>
            </a:r>
            <a:endParaRPr dirty="0"/>
          </a:p>
          <a:p>
            <a:pPr marL="9144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cs-CZ" dirty="0"/>
              <a:t> </a:t>
            </a:r>
            <a:r>
              <a:rPr lang="cs-CZ" b="1" dirty="0"/>
              <a:t>závěr:</a:t>
            </a:r>
            <a:r>
              <a:rPr lang="cs-CZ" dirty="0"/>
              <a:t> hodnocení území na základě získaných dat a zpracované mapy</a:t>
            </a:r>
            <a:endParaRPr dirty="0"/>
          </a:p>
          <a:p>
            <a:pPr marL="9144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9144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cs-CZ" dirty="0"/>
              <a:t> odevzdat </a:t>
            </a:r>
            <a:r>
              <a:rPr lang="cs-CZ" b="1" dirty="0"/>
              <a:t>zip protokol + mapa v </a:t>
            </a:r>
            <a:r>
              <a:rPr lang="cs-CZ" b="1" dirty="0" err="1"/>
              <a:t>pdf</a:t>
            </a:r>
            <a:r>
              <a:rPr lang="cs-CZ" b="1" dirty="0"/>
              <a:t> </a:t>
            </a:r>
            <a:r>
              <a:rPr lang="cs-CZ" dirty="0"/>
              <a:t>	</a:t>
            </a:r>
            <a:r>
              <a:rPr lang="cs-CZ" b="1" dirty="0">
                <a:solidFill>
                  <a:srgbClr val="FF0000"/>
                </a:solidFill>
              </a:rPr>
              <a:t>do 30.11. </a:t>
            </a:r>
            <a:r>
              <a:rPr lang="cs-CZ" b="1" dirty="0" err="1">
                <a:solidFill>
                  <a:srgbClr val="FF0000"/>
                </a:solidFill>
              </a:rPr>
              <a:t>max</a:t>
            </a:r>
            <a:r>
              <a:rPr lang="cs-CZ" b="1" dirty="0">
                <a:solidFill>
                  <a:srgbClr val="FF0000"/>
                </a:solidFill>
              </a:rPr>
              <a:t> 15 bodů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E3A8F-BD87-46B6-BEC9-B37444AD3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66E81-CB78-425A-AB9E-C9DF8CB13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BA7D4-6470-4ADA-9760-7C5201934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" y="0"/>
            <a:ext cx="8544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32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5023-A674-4EF2-8EBB-66897D7B7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C7EA2-8219-4549-A613-E694FEB6F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BFC3B-096E-41FC-B5F6-5CC955802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88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Harmonogram - zmena</a:t>
            </a:r>
            <a:endParaRPr dirty="0"/>
          </a:p>
        </p:txBody>
      </p:sp>
      <p:graphicFrame>
        <p:nvGraphicFramePr>
          <p:cNvPr id="4" name="Google Shape;94;p12">
            <a:extLst>
              <a:ext uri="{FF2B5EF4-FFF2-40B4-BE49-F238E27FC236}">
                <a16:creationId xmlns:a16="http://schemas.microsoft.com/office/drawing/2014/main" id="{43FA4A03-1F48-4C5B-B9ED-70D87A4ABD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5253440"/>
              </p:ext>
            </p:extLst>
          </p:nvPr>
        </p:nvGraphicFramePr>
        <p:xfrm>
          <a:off x="454087" y="2451979"/>
          <a:ext cx="8235825" cy="25601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1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29. 10. - 1. 11.</a:t>
                      </a:r>
                      <a:endParaRPr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 err="1"/>
                        <a:t>Klady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listů</a:t>
                      </a:r>
                      <a:r>
                        <a:rPr lang="en-US" sz="1200" dirty="0"/>
                        <a:t> a </a:t>
                      </a:r>
                      <a:r>
                        <a:rPr lang="en-US" sz="1200" dirty="0" err="1"/>
                        <a:t>státní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mapové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dílo</a:t>
                      </a:r>
                      <a:r>
                        <a:rPr lang="en-US" sz="1200" dirty="0"/>
                        <a:t> *</a:t>
                      </a:r>
                      <a:r>
                        <a:rPr lang="en-US" sz="1200" i="1" dirty="0" err="1"/>
                        <a:t>mapovna</a:t>
                      </a:r>
                      <a:endParaRPr lang="en-US" sz="1200" i="1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CV</a:t>
                      </a:r>
                      <a:r>
                        <a:rPr lang="sk-SK" sz="1200" dirty="0"/>
                        <a:t>3</a:t>
                      </a:r>
                      <a:r>
                        <a:rPr lang="en-US" sz="1200" dirty="0"/>
                        <a:t>: </a:t>
                      </a:r>
                      <a:r>
                        <a:rPr lang="en-US" sz="1200" dirty="0" err="1"/>
                        <a:t>Klady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mapových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listů</a:t>
                      </a:r>
                      <a:endParaRPr lang="en-US" sz="1200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5. 11. - 8. 11.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 err="1"/>
                        <a:t>Editace</a:t>
                      </a:r>
                      <a:r>
                        <a:rPr lang="en-US" sz="1200" dirty="0"/>
                        <a:t> + </a:t>
                      </a:r>
                      <a:r>
                        <a:rPr lang="en-US" sz="1200" dirty="0" err="1"/>
                        <a:t>generalizace</a:t>
                      </a:r>
                      <a:endParaRPr lang="en-US"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12. 11. - 15. 11.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 err="1"/>
                        <a:t>Kartografická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generalizace</a:t>
                      </a:r>
                      <a:endParaRPr lang="en-US"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CV</a:t>
                      </a:r>
                      <a:r>
                        <a:rPr lang="sk-SK" sz="1200" dirty="0"/>
                        <a:t>4</a:t>
                      </a:r>
                      <a:r>
                        <a:rPr lang="en-US" sz="1200" dirty="0"/>
                        <a:t>: </a:t>
                      </a:r>
                      <a:r>
                        <a:rPr lang="en-US" sz="1200" dirty="0" err="1"/>
                        <a:t>Kartografická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generalizace</a:t>
                      </a:r>
                      <a:endParaRPr lang="en-US"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19. 11. - 22. 11.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 err="1"/>
                        <a:t>Souřadnicové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systémy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transformace</a:t>
                      </a:r>
                      <a:endParaRPr lang="en-US"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26. 11. - 29. 11. 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/>
                        <a:t>Výpočty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nad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mapou</a:t>
                      </a:r>
                      <a:r>
                        <a:rPr lang="en-US" sz="1200" dirty="0"/>
                        <a:t> (</a:t>
                      </a:r>
                      <a:r>
                        <a:rPr lang="en-US" sz="1200" dirty="0" err="1"/>
                        <a:t>výškopis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sklon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terénu</a:t>
                      </a:r>
                      <a:r>
                        <a:rPr lang="en-US" sz="1200" dirty="0"/>
                        <a:t>) </a:t>
                      </a:r>
                      <a:endParaRPr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3. 12. - 6. 12.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 err="1"/>
                        <a:t>Procvičování</a:t>
                      </a:r>
                      <a:r>
                        <a:rPr lang="en-US" sz="1200" dirty="0"/>
                        <a:t>, test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10. 12. - 13. 12.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/>
                        <a:t>Opravy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cvičení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testu</a:t>
                      </a:r>
                      <a:endParaRPr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Název</a:t>
            </a:r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s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polu s mapovým polem nejvýraznější prvek mapové kompozice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p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íše se KAPITÁLKAMI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n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eobsahuje slovo mapa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o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bsahuje věcné, prostorové a časové určení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m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ůže obsahovat podnázvy (už nemusí být ka</a:t>
            </a:r>
            <a:r>
              <a:rPr lang="cs-CZ"/>
              <a:t>pitálkami)</a:t>
            </a:r>
            <a:endParaRPr/>
          </a:p>
        </p:txBody>
      </p:sp>
      <p:grpSp>
        <p:nvGrpSpPr>
          <p:cNvPr id="118" name="Google Shape;118;p15"/>
          <p:cNvGrpSpPr/>
          <p:nvPr/>
        </p:nvGrpSpPr>
        <p:grpSpPr>
          <a:xfrm>
            <a:off x="1403648" y="4567344"/>
            <a:ext cx="6335712" cy="1301750"/>
            <a:chOff x="1258888" y="4987925"/>
            <a:chExt cx="6335712" cy="1301750"/>
          </a:xfrm>
        </p:grpSpPr>
        <p:sp>
          <p:nvSpPr>
            <p:cNvPr id="119" name="Google Shape;119;p15"/>
            <p:cNvSpPr txBox="1"/>
            <p:nvPr/>
          </p:nvSpPr>
          <p:spPr>
            <a:xfrm>
              <a:off x="1258888" y="4987925"/>
              <a:ext cx="6335712" cy="1108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80"/>
                <a:buFont typeface="Noto Sans Symbols"/>
                <a:buNone/>
              </a:pPr>
              <a:r>
                <a:rPr lang="cs-CZ" sz="2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MÍRA NEZAMĚSTNANOSTI V OKRESECH ČESKÉ REPUBLIKY V ROCE 2011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5"/>
            <p:cNvSpPr txBox="1"/>
            <p:nvPr/>
          </p:nvSpPr>
          <p:spPr>
            <a:xfrm>
              <a:off x="3088736" y="5902375"/>
              <a:ext cx="2676000" cy="38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40"/>
                <a:buFont typeface="Noto Sans Symbols"/>
                <a:buNone/>
              </a:pPr>
              <a:r>
                <a:rPr lang="cs-CZ" sz="2400" b="0" i="1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STAV K 1. 7.  2011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Měřítko, tiráž, mapové pole</a:t>
            </a:r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body" idx="1"/>
          </p:nvPr>
        </p:nvSpPr>
        <p:spPr>
          <a:xfrm>
            <a:off x="822960" y="1737350"/>
            <a:ext cx="6659700" cy="3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Měřítko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/>
              <a:t>u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dává poměr mezi vzdáleností na mapě a vzdáleností ve skutečnosti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/>
              <a:t>s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lovní, </a:t>
            </a:r>
            <a:r>
              <a:rPr lang="cs-CZ"/>
              <a:t>č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íselné a grafické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Tiráž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/>
              <a:t>i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nformace o autorovi mapy (Jméno PŘ</a:t>
            </a:r>
            <a:r>
              <a:rPr lang="cs-CZ"/>
              <a:t>ÍJMENÍ, obor)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místo a rok vydání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počet výtisků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zdroje dat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souř. systém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/>
              <a:t>….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/>
              <a:t>n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ejčastěji se umisťuje k dolnímu okraji mapy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Mapové pole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/>
              <a:t>t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vořeno vlastní mapou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</a:pPr>
            <a:endParaRPr sz="18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0908" y="2699966"/>
            <a:ext cx="2574925" cy="257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>
            <a:off x="8656938" y="3208802"/>
            <a:ext cx="369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8183460" y="4144906"/>
            <a:ext cx="369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/>
          </a:p>
        </p:txBody>
      </p:sp>
      <p:sp>
        <p:nvSpPr>
          <p:cNvPr id="130" name="Google Shape;130;p16"/>
          <p:cNvSpPr txBox="1"/>
          <p:nvPr/>
        </p:nvSpPr>
        <p:spPr>
          <a:xfrm>
            <a:off x="8156615" y="2711476"/>
            <a:ext cx="3738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✘</a:t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8354340" y="3589644"/>
            <a:ext cx="3738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✘</a:t>
            </a:r>
            <a:endParaRPr/>
          </a:p>
        </p:txBody>
      </p:sp>
      <p:sp>
        <p:nvSpPr>
          <p:cNvPr id="132" name="Google Shape;132;p16"/>
          <p:cNvSpPr txBox="1"/>
          <p:nvPr/>
        </p:nvSpPr>
        <p:spPr>
          <a:xfrm>
            <a:off x="8261752" y="4700168"/>
            <a:ext cx="3738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✘</a:t>
            </a:r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7787603" y="4917069"/>
            <a:ext cx="369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Legenda</a:t>
            </a:r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1"/>
          </p:nvPr>
        </p:nvSpPr>
        <p:spPr>
          <a:xfrm>
            <a:off x="822959" y="1737359"/>
            <a:ext cx="75438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ú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plná </a:t>
            </a:r>
            <a:r>
              <a:rPr lang="cs-CZ"/>
              <a:t>(výjimka - topografické podkladové! mapy)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s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tejné označovat stejně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s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rozumitelná, čitelná a dobře zapamatovatelná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s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estavena v logicky uspořádaný systém (dle tematiky, dle typu vrstvy: bod-</a:t>
            </a:r>
            <a:r>
              <a:rPr lang="cs-CZ"/>
              <a:t>linie-polygon)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v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souladu s označováním na mapě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n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epoužívá se slovo Legenda</a:t>
            </a: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Legenda - časté chyby</a:t>
            </a:r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1"/>
          </p:nvPr>
        </p:nvSpPr>
        <p:spPr>
          <a:xfrm>
            <a:off x="822950" y="2066900"/>
            <a:ext cx="7543800" cy="38022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lvl="0" indent="-127000" algn="l" rtl="0"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cs-CZ" dirty="0"/>
              <a:t> hranice označovat liniovým symbolem – funkce </a:t>
            </a:r>
            <a:r>
              <a:rPr lang="cs-CZ" i="1" dirty="0"/>
              <a:t>Polygon to Line</a:t>
            </a:r>
            <a:endParaRPr i="1" dirty="0"/>
          </a:p>
          <a:p>
            <a:pPr marL="91440" lvl="0" indent="-127000" algn="l" rtl="0">
              <a:spcBef>
                <a:spcPts val="140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cs-CZ" dirty="0"/>
              <a:t> města v legendě i s popiskem pokud se mění (podle počtu ob.)</a:t>
            </a:r>
            <a:endParaRPr dirty="0"/>
          </a:p>
          <a:p>
            <a:pPr marL="91440" lvl="0" indent="-127000" algn="l" rtl="0">
              <a:spcBef>
                <a:spcPts val="140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cs-CZ" dirty="0"/>
              <a:t> orámování barevných ploch v legendě - musí se shodovat s mapou</a:t>
            </a:r>
            <a:endParaRPr dirty="0"/>
          </a:p>
        </p:txBody>
      </p:sp>
      <p:pic>
        <p:nvPicPr>
          <p:cNvPr id="146" name="Google Shape;14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788" y="3695825"/>
            <a:ext cx="3095625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/>
        </p:nvSpPr>
        <p:spPr>
          <a:xfrm>
            <a:off x="451538" y="3783352"/>
            <a:ext cx="36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7800" y="3564050"/>
            <a:ext cx="348615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0725" y="4510000"/>
            <a:ext cx="518160" cy="135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1025" y="4498675"/>
            <a:ext cx="518160" cy="138176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"/>
          <p:cNvSpPr txBox="1"/>
          <p:nvPr/>
        </p:nvSpPr>
        <p:spPr>
          <a:xfrm>
            <a:off x="449140" y="4256926"/>
            <a:ext cx="37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✘</a:t>
            </a:r>
            <a:endParaRPr/>
          </a:p>
        </p:txBody>
      </p:sp>
      <p:sp>
        <p:nvSpPr>
          <p:cNvPr id="152" name="Google Shape;152;p18"/>
          <p:cNvSpPr txBox="1"/>
          <p:nvPr/>
        </p:nvSpPr>
        <p:spPr>
          <a:xfrm>
            <a:off x="5333190" y="5880426"/>
            <a:ext cx="37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✘</a:t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8115288" y="5880427"/>
            <a:ext cx="36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  <p:pic>
        <p:nvPicPr>
          <p:cNvPr id="160" name="Google Shape;16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8682"/>
            <a:ext cx="9144000" cy="587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Nadstavbové prvky</a:t>
            </a:r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Směrovka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Logo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Reklamy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Tabulky a grafy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Diagramy a schémata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Blokdiagramy</a:t>
            </a: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Vedlejší mapy a výřezy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Textová pole</a:t>
            </a:r>
            <a:endParaRPr/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1517" y="1397107"/>
            <a:ext cx="1284288" cy="9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5513" y="2060575"/>
            <a:ext cx="739775" cy="7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 descr="http://www.porad.cz/image_inst/big_2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7275" y="2233534"/>
            <a:ext cx="1327150" cy="132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 descr="http://www.obesitynews.cz/pics/energeticke_tabulky2_8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98068" y="2809555"/>
            <a:ext cx="1512887" cy="69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 descr="http://wiki.patrickplante.org/images/b/b6/Sch%C3%A9ma_lecture_semaine_6_amc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53883" y="3021991"/>
            <a:ext cx="2244725" cy="156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 descr="http://www.gpkv.cz/images/kas02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0978" y="3803834"/>
            <a:ext cx="1147762" cy="1198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 descr="http://korfu.ikn.cz/files/map4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40112" y="4932469"/>
            <a:ext cx="1873250" cy="187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Tvorba mapy v ArcGIS</a:t>
            </a:r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body" idx="1"/>
          </p:nvPr>
        </p:nvSpPr>
        <p:spPr>
          <a:xfrm>
            <a:off x="822959" y="1844824"/>
            <a:ext cx="5981289" cy="42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ú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čel + tvar území + měřítko + použitá vizualizace…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n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astavení formátu mapy + nastavení měřítka</a:t>
            </a:r>
            <a:endParaRPr/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/>
              <a:t>v</a:t>
            </a:r>
            <a:r>
              <a:rPr lang="cs-CZ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ložení základních kompozičních prvků mapy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Layout View – </a:t>
            </a:r>
            <a:r>
              <a:rPr lang="cs-CZ" sz="18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Insert</a:t>
            </a: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sz="18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Title/Text</a:t>
            </a:r>
            <a:endParaRPr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sz="18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Legend</a:t>
            </a:r>
            <a:endParaRPr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sz="18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Scale bar/Scale text</a:t>
            </a:r>
            <a:endParaRPr/>
          </a:p>
          <a:p>
            <a:pPr marL="384048" marR="0" lvl="1" indent="-6857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1"/>
          <p:cNvPicPr preferRelativeResize="0"/>
          <p:nvPr/>
        </p:nvPicPr>
        <p:blipFill rotWithShape="1">
          <a:blip r:embed="rId3">
            <a:alphaModFix/>
          </a:blip>
          <a:srcRect l="9525" t="2708" r="81584" b="70195"/>
          <a:stretch/>
        </p:blipFill>
        <p:spPr>
          <a:xfrm>
            <a:off x="5622791" y="3191228"/>
            <a:ext cx="1962150" cy="336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1"/>
          <p:cNvSpPr txBox="1"/>
          <p:nvPr/>
        </p:nvSpPr>
        <p:spPr>
          <a:xfrm>
            <a:off x="7596336" y="3310290"/>
            <a:ext cx="1905272" cy="57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cs-CZ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Další data (např. přehledka)</a:t>
            </a:r>
            <a:endParaRPr/>
          </a:p>
        </p:txBody>
      </p:sp>
      <p:sp>
        <p:nvSpPr>
          <p:cNvPr id="182" name="Google Shape;182;p21"/>
          <p:cNvSpPr txBox="1"/>
          <p:nvPr/>
        </p:nvSpPr>
        <p:spPr>
          <a:xfrm>
            <a:off x="7596335" y="4034984"/>
            <a:ext cx="3095625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cs-CZ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Nadpis, tiráž</a:t>
            </a:r>
            <a:endParaRPr/>
          </a:p>
        </p:txBody>
      </p:sp>
      <p:sp>
        <p:nvSpPr>
          <p:cNvPr id="183" name="Google Shape;183;p21"/>
          <p:cNvSpPr txBox="1"/>
          <p:nvPr/>
        </p:nvSpPr>
        <p:spPr>
          <a:xfrm>
            <a:off x="7605860" y="4496657"/>
            <a:ext cx="3097212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cs-CZ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Rámečky</a:t>
            </a:r>
            <a:endParaRPr sz="2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7605860" y="4781110"/>
            <a:ext cx="3097212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cs-CZ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Legenda</a:t>
            </a:r>
            <a:endParaRPr sz="2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5" name="Google Shape;185;p21"/>
          <p:cNvSpPr txBox="1"/>
          <p:nvPr/>
        </p:nvSpPr>
        <p:spPr>
          <a:xfrm>
            <a:off x="7593816" y="5080755"/>
            <a:ext cx="3097212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cs-CZ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Směrovka</a:t>
            </a:r>
            <a:endParaRPr sz="2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7605860" y="5423365"/>
            <a:ext cx="3097212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cs-CZ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Měřítko</a:t>
            </a:r>
            <a:endParaRPr sz="2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7610914" y="5931365"/>
            <a:ext cx="3097212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cs-CZ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Marginálie</a:t>
            </a:r>
            <a:endParaRPr sz="2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822959" y="4468699"/>
            <a:ext cx="447719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cs-CZ" sz="20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Manuál pracovních postupů v GIS pro oblast sociálního výzkumu a sociální práci</a:t>
            </a:r>
            <a:r>
              <a:rPr lang="cs-CZ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Str. 32 – 41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cs-CZ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Str. 86 – 89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829</Words>
  <Application>Microsoft Office PowerPoint</Application>
  <PresentationFormat>On-screen Show (4:3)</PresentationFormat>
  <Paragraphs>149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Questrial</vt:lpstr>
      <vt:lpstr>Arial</vt:lpstr>
      <vt:lpstr>Courier New</vt:lpstr>
      <vt:lpstr>Noto Sans Symbols</vt:lpstr>
      <vt:lpstr>Calibri</vt:lpstr>
      <vt:lpstr>Verdana</vt:lpstr>
      <vt:lpstr>Retrospektiva</vt:lpstr>
      <vt:lpstr>GEOGRAFICKÁ KARTOGRAFIE</vt:lpstr>
      <vt:lpstr>Základní kompoziční prvky mapy</vt:lpstr>
      <vt:lpstr>Název</vt:lpstr>
      <vt:lpstr>Měřítko, tiráž, mapové pole</vt:lpstr>
      <vt:lpstr>Legenda</vt:lpstr>
      <vt:lpstr>Legenda - časté chyby</vt:lpstr>
      <vt:lpstr>PowerPoint Presentation</vt:lpstr>
      <vt:lpstr>Nadstavbové prvky</vt:lpstr>
      <vt:lpstr>Tvorba mapy v ArcGIS</vt:lpstr>
      <vt:lpstr>Šablona v ArcMap</vt:lpstr>
      <vt:lpstr>Formát mapy</vt:lpstr>
      <vt:lpstr>Název, tiráž, popis skupin v legendě</vt:lpstr>
      <vt:lpstr>Měřítka</vt:lpstr>
      <vt:lpstr>Legenda</vt:lpstr>
      <vt:lpstr>Možnosti vizualizace</vt:lpstr>
      <vt:lpstr>Práce v layout view</vt:lpstr>
      <vt:lpstr>PowerPoint Presentation</vt:lpstr>
      <vt:lpstr>PowerPoint Presentation</vt:lpstr>
      <vt:lpstr>PowerPoint Presentation</vt:lpstr>
      <vt:lpstr>Bookmarks</vt:lpstr>
      <vt:lpstr>Semestrální cvičení – 2. část</vt:lpstr>
      <vt:lpstr>Průvodní zpráva o mapování a vytváření mapy</vt:lpstr>
      <vt:lpstr>PowerPoint Presentation</vt:lpstr>
      <vt:lpstr>PowerPoint Presentation</vt:lpstr>
      <vt:lpstr>Harmonogram - zmena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GEOGRAFICKÁ KARTOGRAFIE</dc:title>
  <cp:lastModifiedBy>Dajana Snopková</cp:lastModifiedBy>
  <cp:revision>7</cp:revision>
  <dcterms:modified xsi:type="dcterms:W3CDTF">2018-10-22T12:38:23Z</dcterms:modified>
</cp:coreProperties>
</file>