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5" r:id="rId8"/>
    <p:sldId id="259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33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8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74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95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8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61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25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25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88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65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D59E9-579A-49BC-9867-58A358EEC124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F4746-F5C4-43EB-B413-F7C4C9C2E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6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4290" y="365125"/>
            <a:ext cx="11059510" cy="6235372"/>
          </a:xfrm>
        </p:spPr>
        <p:txBody>
          <a:bodyPr>
            <a:normAutofit/>
          </a:bodyPr>
          <a:lstStyle/>
          <a:p>
            <a:r>
              <a:rPr lang="cs-CZ" sz="6600" dirty="0" smtClean="0"/>
              <a:t>Pozemkové úpravy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96792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pozemkových úprav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ust</a:t>
            </a:r>
            <a:r>
              <a:rPr lang="cs-CZ" dirty="0" smtClean="0"/>
              <a:t>. § 1 odst. 1 písm. a) </a:t>
            </a:r>
            <a:r>
              <a:rPr lang="cs-CZ" dirty="0" err="1" smtClean="0"/>
              <a:t>ZoP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půda, která tvoří zemědělský půdní fond nebo do něj náleží, a v rozsahu stanoveném tímto zákonem i </a:t>
            </a:r>
            <a:r>
              <a:rPr lang="cs-CZ" dirty="0" smtClean="0"/>
              <a:t>půda, </a:t>
            </a:r>
            <a:r>
              <a:rPr lang="cs-CZ" dirty="0" smtClean="0"/>
              <a:t>která tvoří lesní půdní </a:t>
            </a:r>
            <a:r>
              <a:rPr lang="cs-CZ" dirty="0" smtClean="0"/>
              <a:t>fond (lesní pozemky)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ust</a:t>
            </a:r>
            <a:r>
              <a:rPr lang="cs-CZ" dirty="0" smtClean="0"/>
              <a:t>. § 3 ZPÚ</a:t>
            </a:r>
          </a:p>
          <a:p>
            <a:pPr marL="0" indent="0">
              <a:buNone/>
            </a:pPr>
            <a:r>
              <a:rPr lang="cs-CZ" dirty="0" smtClean="0"/>
              <a:t>- všechny pozemky v obvodu pozemkových úprav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589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pozemkových úprav (§ 4 ZPÚ)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a) komplexní </a:t>
            </a:r>
            <a:r>
              <a:rPr lang="cs-CZ" dirty="0"/>
              <a:t>pozemkové úpravy</a:t>
            </a:r>
          </a:p>
          <a:p>
            <a:pPr marL="0" lvl="0" indent="0">
              <a:buNone/>
            </a:pPr>
            <a:r>
              <a:rPr lang="cs-CZ" dirty="0" smtClean="0"/>
              <a:t>b) jednoduché </a:t>
            </a:r>
            <a:r>
              <a:rPr lang="cs-CZ" dirty="0"/>
              <a:t>pozemkové úpravy – řeší pouze některé hospodářské </a:t>
            </a:r>
            <a:r>
              <a:rPr lang="cs-CZ" dirty="0" smtClean="0"/>
              <a:t>potřeby </a:t>
            </a:r>
            <a:r>
              <a:rPr lang="cs-CZ" dirty="0"/>
              <a:t>nebo ekologické potřeby v </a:t>
            </a:r>
            <a:r>
              <a:rPr lang="cs-CZ" dirty="0" smtClean="0"/>
              <a:t>krajině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409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pozemkových úpravách (§ </a:t>
            </a:r>
            <a:r>
              <a:rPr lang="cs-CZ" dirty="0" smtClean="0"/>
              <a:t>6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28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- zahajuje se z moci úřední s přihlédnutím k požadavkům na provedení pozemkových úprav</a:t>
            </a:r>
          </a:p>
          <a:p>
            <a:pPr marL="0" indent="0">
              <a:buNone/>
            </a:pPr>
            <a:r>
              <a:rPr lang="cs-CZ" dirty="0"/>
              <a:t>- úvodní jednání</a:t>
            </a:r>
          </a:p>
          <a:p>
            <a:pPr>
              <a:buFontTx/>
              <a:buChar char="-"/>
            </a:pPr>
            <a:r>
              <a:rPr lang="cs-CZ" dirty="0" smtClean="0"/>
              <a:t>soupis </a:t>
            </a:r>
            <a:r>
              <a:rPr lang="cs-CZ" dirty="0"/>
              <a:t>a ocenění nároků vlastníků 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plán společných zařízení </a:t>
            </a:r>
            <a:r>
              <a:rPr lang="cs-CZ" dirty="0" smtClean="0"/>
              <a:t>(opatření </a:t>
            </a:r>
            <a:r>
              <a:rPr lang="cs-CZ" dirty="0"/>
              <a:t>sloužící ke zpřístupnění </a:t>
            </a:r>
            <a:r>
              <a:rPr lang="cs-CZ" dirty="0" smtClean="0"/>
              <a:t>pozemků, </a:t>
            </a:r>
            <a:r>
              <a:rPr lang="cs-CZ" dirty="0"/>
              <a:t>protierozní opatření pro ochranu půdního </a:t>
            </a:r>
            <a:r>
              <a:rPr lang="cs-CZ" dirty="0" smtClean="0"/>
              <a:t>fondu, </a:t>
            </a:r>
            <a:r>
              <a:rPr lang="cs-CZ" dirty="0"/>
              <a:t>vodohospodářská opatření sloužící k neškodnému odvedení povrchových vod a ochraně území před </a:t>
            </a:r>
            <a:r>
              <a:rPr lang="cs-CZ" dirty="0" smtClean="0"/>
              <a:t>záplavami, opatření </a:t>
            </a:r>
            <a:r>
              <a:rPr lang="cs-CZ" dirty="0"/>
              <a:t>k ochraně a tvorbě životního prostředí, zvýšení ekologické </a:t>
            </a:r>
            <a:r>
              <a:rPr lang="cs-CZ" dirty="0" smtClean="0"/>
              <a:t>stability) - schvaluje </a:t>
            </a:r>
            <a:r>
              <a:rPr lang="cs-CZ" dirty="0"/>
              <a:t>zastupitelstvo obce</a:t>
            </a:r>
          </a:p>
          <a:p>
            <a:pPr marL="0" indent="0">
              <a:buNone/>
            </a:pPr>
            <a:r>
              <a:rPr lang="cs-CZ" dirty="0"/>
              <a:t>- návrh pozemkových úprav</a:t>
            </a:r>
          </a:p>
          <a:p>
            <a:pPr marL="0" indent="0">
              <a:buNone/>
            </a:pPr>
            <a:r>
              <a:rPr lang="cs-CZ" dirty="0"/>
              <a:t>-  rozhodnutí o pozemkových úpravách -  návrh </a:t>
            </a:r>
            <a:r>
              <a:rPr lang="cs-CZ" dirty="0" smtClean="0"/>
              <a:t>lze schválit, </a:t>
            </a:r>
            <a:r>
              <a:rPr lang="cs-CZ" dirty="0"/>
              <a:t>pokud souhlasí min. 60 % </a:t>
            </a:r>
            <a:r>
              <a:rPr lang="cs-CZ" dirty="0" smtClean="0"/>
              <a:t>vlastníků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272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Provádění pozemkových úprav (§ 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mtClean="0"/>
              <a:t>- právní </a:t>
            </a:r>
            <a:r>
              <a:rPr lang="cs-CZ" dirty="0"/>
              <a:t>–  rozhodnutí pozemkového úřadu o výměně nebo přechodu vlastnických práv, určení výše úhrady a lhůty, popřípadě o zřízení nebo zrušení věcného břemene k dotčeným pozemkům,  zápisy do KN…</a:t>
            </a:r>
          </a:p>
          <a:p>
            <a:pPr marL="0" indent="0">
              <a:buNone/>
            </a:pPr>
            <a:r>
              <a:rPr lang="cs-CZ" dirty="0" smtClean="0"/>
              <a:t>- faktické </a:t>
            </a:r>
            <a:r>
              <a:rPr lang="cs-CZ" dirty="0"/>
              <a:t>– stavby cest, meliorace, </a:t>
            </a:r>
            <a:r>
              <a:rPr lang="cs-CZ" dirty="0" smtClean="0"/>
              <a:t>…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7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9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zákon </a:t>
            </a:r>
            <a:r>
              <a:rPr lang="cs-CZ" dirty="0"/>
              <a:t>č. 139/2002 Sb., o pozemkových úpravách a pozemkových úřadech a o změně zákona č. 229/1991 Sb., o úpravě vlastnických vztahů k půdě a jinému zemědělskému majetku, ve znění pozdějších předpisů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13/2014 Sb., o postupu při provádění pozemkových úprav a náležitostech návrhu pozemkových úprav</a:t>
            </a:r>
          </a:p>
          <a:p>
            <a:pPr lvl="0">
              <a:buFontTx/>
              <a:buChar char="-"/>
            </a:pPr>
            <a:r>
              <a:rPr lang="cs-CZ" dirty="0" smtClean="0"/>
              <a:t>vyhláška </a:t>
            </a:r>
            <a:r>
              <a:rPr lang="cs-CZ" dirty="0"/>
              <a:t>č. 327/1998 Sb., kterou se stanoví charakteristika bonitovaných půdně ekologických jednotek a postup pro jejich vedení a </a:t>
            </a:r>
            <a:r>
              <a:rPr lang="cs-CZ" dirty="0" smtClean="0"/>
              <a:t>aktualizaci (k zákonu č. 284/1991 Sb.) → od 1.1.2019 vyhláška č. 227/2018 Sb. o charakteristice bonitovaných půdně ekologických jednotek a postupu pro jejich vedení a aktualizaci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5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zákon č. 503/2012 Sb., o Státním pozemkovém úřadu a o změně některých souvisejících zákonů</a:t>
            </a:r>
          </a:p>
          <a:p>
            <a:pPr marL="0" indent="0">
              <a:buNone/>
            </a:pPr>
            <a:r>
              <a:rPr lang="cs-CZ" dirty="0" smtClean="0"/>
              <a:t>- zákon č. 229/1991 Sb., o úpravě vlastnických vztahů k půdě a jinému zemědělskému majetku – „zákon o půdě“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03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Státní pozemkový úřad</a:t>
            </a:r>
          </a:p>
          <a:p>
            <a:pPr marL="0" indent="0">
              <a:buNone/>
            </a:pPr>
            <a:r>
              <a:rPr lang="cs-CZ" dirty="0" smtClean="0"/>
              <a:t>zákon č. 503/2012 Sb., o Státním pozemkovém úřadu a o změně některých souvisejících zákonů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ústředí </a:t>
            </a:r>
            <a:r>
              <a:rPr lang="cs-CZ" dirty="0" smtClean="0"/>
              <a:t>Státního pozemkového úřadu </a:t>
            </a:r>
          </a:p>
          <a:p>
            <a:pPr>
              <a:buFontTx/>
              <a:buChar char="-"/>
            </a:pPr>
            <a:r>
              <a:rPr lang="cs-CZ" dirty="0" smtClean="0"/>
              <a:t>krajské pozemkové úřady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71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53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Zákon o úpravě vlastnických vztahů k půdě a jinému zemědělskému majetku </a:t>
            </a:r>
            <a:r>
              <a:rPr lang="cs-CZ" dirty="0" smtClean="0"/>
              <a:t>  </a:t>
            </a:r>
            <a:r>
              <a:rPr lang="cs-CZ" dirty="0" smtClean="0"/>
              <a:t>(</a:t>
            </a:r>
            <a:r>
              <a:rPr lang="cs-CZ" dirty="0" err="1" smtClean="0"/>
              <a:t>ZoP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→ zmírnění následků některých majetkových křivd, k nimž došlo vůči vlastníkům zemědělského a lesního majetku v období let 1948 až 1989, dosáhnutí zlepšení péče o zemědělskou a lesní půdu obnovením původních vlastnických vztahů k půdě a úprava vlastnických vztahů k půdě v souladu se zájmy hospodářského rozvoje venkova i v souladu s požadavky na tvorbu krajiny a životního </a:t>
            </a:r>
            <a:r>
              <a:rPr lang="cs-CZ" dirty="0" smtClean="0"/>
              <a:t>prostředí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Zákon o pozemkových úpravách (ZPÚ)</a:t>
            </a:r>
          </a:p>
          <a:p>
            <a:pPr marL="0" indent="0">
              <a:buNone/>
            </a:pPr>
            <a:r>
              <a:rPr lang="cs-CZ" dirty="0" smtClean="0"/>
              <a:t>→ úprava řízení o pozemkových úpravách a působnost Státního pozemkového úřadu při tomto řízení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82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vlastnických vztahů po 1948</a:t>
            </a:r>
          </a:p>
        </p:txBody>
      </p:sp>
      <p:pic>
        <p:nvPicPr>
          <p:cNvPr id="4" name="Zástupný symbol pro obsah 3" descr="http://www.gefos.cz/files/images/6obr112%281%2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0524" y="2017986"/>
            <a:ext cx="9827173" cy="40780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412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vlastnických vztahů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ZoP</a:t>
            </a:r>
            <a:r>
              <a:rPr lang="cs-CZ" dirty="0" smtClean="0"/>
              <a:t> – vydání odňatých nemovitostí oprávněným osobám</a:t>
            </a:r>
          </a:p>
          <a:p>
            <a:pPr>
              <a:buFontTx/>
              <a:buChar char="-"/>
            </a:pPr>
            <a:r>
              <a:rPr lang="cs-CZ" dirty="0" smtClean="0"/>
              <a:t>odňatý pozemek, který nelze oprávněným osobám vydat nahrazen převodem jiného  </a:t>
            </a:r>
            <a:r>
              <a:rPr lang="cs-CZ" dirty="0" smtClean="0"/>
              <a:t>pozemku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→ neuspořádané poměry v území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36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Pozemkové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ust</a:t>
            </a:r>
            <a:r>
              <a:rPr lang="cs-CZ" dirty="0" smtClean="0"/>
              <a:t>. § 19 </a:t>
            </a:r>
            <a:r>
              <a:rPr lang="cs-CZ" dirty="0" err="1" smtClean="0"/>
              <a:t>ZoP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změny v uspořádání pozemků v určitém území provedené za účelem vytvoření půdně ucelených hospodářských jednotek podle potřeb jednotlivých vlastníků půdy a s jejich souhlasem a podle celospolečenských požadavků na tvorbu krajiny, životního prostředí a na investiční výstavbu</a:t>
            </a:r>
          </a:p>
        </p:txBody>
      </p:sp>
    </p:spTree>
    <p:extLst>
      <p:ext uri="{BB962C8B-B14F-4D97-AF65-F5344CB8AC3E}">
        <p14:creationId xmlns:p14="http://schemas.microsoft.com/office/powerpoint/2010/main" val="416449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Pozemkové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510" y="1690688"/>
            <a:ext cx="10515600" cy="47748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u</a:t>
            </a:r>
            <a:r>
              <a:rPr lang="cs-CZ" dirty="0" err="1" smtClean="0"/>
              <a:t>st</a:t>
            </a:r>
            <a:r>
              <a:rPr lang="cs-CZ" dirty="0" smtClean="0"/>
              <a:t>. § 2 ZPÚ</a:t>
            </a:r>
          </a:p>
          <a:p>
            <a:pPr>
              <a:buFontTx/>
              <a:buChar char="-"/>
            </a:pPr>
            <a:r>
              <a:rPr lang="cs-CZ" dirty="0" smtClean="0"/>
              <a:t>ve veřejném zájmu se  prostorově a funkčně uspořádávají pozemky, scelují se nebo dělí a zabezpečuje se jimi přístupnost a využití pozemků a vyrovnání jejich hranic tak, aby se vytvořily podmínky pro racionální hospodaření vlastníků půdy</a:t>
            </a:r>
          </a:p>
          <a:p>
            <a:pPr>
              <a:buFontTx/>
              <a:buChar char="-"/>
            </a:pPr>
            <a:r>
              <a:rPr lang="cs-CZ" dirty="0" smtClean="0"/>
              <a:t>původní pozemky zanikají a zároveň se vytvářejí pozemky nové, k nimž se uspořádávají vlastnická práva a s nimi související věcná břemena</a:t>
            </a:r>
          </a:p>
          <a:p>
            <a:pPr>
              <a:buFontTx/>
              <a:buChar char="-"/>
            </a:pPr>
            <a:r>
              <a:rPr lang="cs-CZ" dirty="0" smtClean="0"/>
              <a:t>zajišťují podmínky pro zlepšení kvality života ve venkovských oblastech včetně napomáhání diverzifikace hospodářské činnosti a zlepšování konkurenceschopnosti zemědělství, zlepšení životního prostředí, ochranu a zúrodnění půdního fondu, lesní hospodářství a vodní hospodářství zejména v oblasti snižování nepříznivých účinků povodní a sucha, řešení odtokových poměrů v krajině a zvýšení ekologické stability krajiny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695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630</Words>
  <Application>Microsoft Office PowerPoint</Application>
  <PresentationFormat>Širokoúhlá obrazovka</PresentationFormat>
  <Paragraphs>55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Pozemkové úpravy</vt:lpstr>
      <vt:lpstr>Právní předpisy</vt:lpstr>
      <vt:lpstr>Právní předpisy</vt:lpstr>
      <vt:lpstr>Výkon státní správy</vt:lpstr>
      <vt:lpstr>Účel právní úpravy</vt:lpstr>
      <vt:lpstr>Změna vlastnických vztahů po 1948</vt:lpstr>
      <vt:lpstr>Změna vlastnických vztahů po roce 1989</vt:lpstr>
      <vt:lpstr>Pozemkové úpravy</vt:lpstr>
      <vt:lpstr>Pozemkové úpravy</vt:lpstr>
      <vt:lpstr>Předmět pozemkových úprav</vt:lpstr>
      <vt:lpstr>Formy pozemkových úprav (§ 4 ZPÚ)</vt:lpstr>
      <vt:lpstr>Řízení o pozemkových úpravách (§ 6 a násl.)</vt:lpstr>
      <vt:lpstr>Provádění pozemkových úprav (§ 12)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Pozemkové úpravy</dc:title>
  <dc:creator>spravce</dc:creator>
  <cp:lastModifiedBy>spravce</cp:lastModifiedBy>
  <cp:revision>14</cp:revision>
  <dcterms:created xsi:type="dcterms:W3CDTF">2018-11-04T10:00:47Z</dcterms:created>
  <dcterms:modified xsi:type="dcterms:W3CDTF">2018-11-06T10:58:51Z</dcterms:modified>
</cp:coreProperties>
</file>