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857E7-580C-4E03-8674-D81A35426BFC}" type="datetimeFigureOut">
              <a:rPr lang="cs-CZ" smtClean="0"/>
              <a:t>08.11.2018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859A-B5CA-4956-8297-FCAEE2C51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860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857E7-580C-4E03-8674-D81A35426BFC}" type="datetimeFigureOut">
              <a:rPr lang="cs-CZ" smtClean="0"/>
              <a:t>08.11.2018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859A-B5CA-4956-8297-FCAEE2C51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6674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857E7-580C-4E03-8674-D81A35426BFC}" type="datetimeFigureOut">
              <a:rPr lang="cs-CZ" smtClean="0"/>
              <a:t>08.11.2018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859A-B5CA-4956-8297-FCAEE2C51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8046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857E7-580C-4E03-8674-D81A35426BFC}" type="datetimeFigureOut">
              <a:rPr lang="cs-CZ" smtClean="0"/>
              <a:t>08.11.2018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859A-B5CA-4956-8297-FCAEE2C51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5318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857E7-580C-4E03-8674-D81A35426BFC}" type="datetimeFigureOut">
              <a:rPr lang="cs-CZ" smtClean="0"/>
              <a:t>08.11.2018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859A-B5CA-4956-8297-FCAEE2C51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752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857E7-580C-4E03-8674-D81A35426BFC}" type="datetimeFigureOut">
              <a:rPr lang="cs-CZ" smtClean="0"/>
              <a:t>08.11.2018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859A-B5CA-4956-8297-FCAEE2C51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3263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857E7-580C-4E03-8674-D81A35426BFC}" type="datetimeFigureOut">
              <a:rPr lang="cs-CZ" smtClean="0"/>
              <a:t>08.11.2018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859A-B5CA-4956-8297-FCAEE2C51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616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857E7-580C-4E03-8674-D81A35426BFC}" type="datetimeFigureOut">
              <a:rPr lang="cs-CZ" smtClean="0"/>
              <a:t>08.11.2018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859A-B5CA-4956-8297-FCAEE2C51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331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857E7-580C-4E03-8674-D81A35426BFC}" type="datetimeFigureOut">
              <a:rPr lang="cs-CZ" smtClean="0"/>
              <a:t>08.11.2018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859A-B5CA-4956-8297-FCAEE2C51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3759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857E7-580C-4E03-8674-D81A35426BFC}" type="datetimeFigureOut">
              <a:rPr lang="cs-CZ" smtClean="0"/>
              <a:t>08.11.2018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859A-B5CA-4956-8297-FCAEE2C51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45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857E7-580C-4E03-8674-D81A35426BFC}" type="datetimeFigureOut">
              <a:rPr lang="cs-CZ" smtClean="0"/>
              <a:t>08.11.2018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9859A-B5CA-4956-8297-FCAEE2C51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983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857E7-580C-4E03-8674-D81A35426BFC}" type="datetimeFigureOut">
              <a:rPr lang="cs-CZ" smtClean="0"/>
              <a:t>08.11.2018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9859A-B5CA-4956-8297-FCAEE2C51D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906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46841" y="365125"/>
            <a:ext cx="11006959" cy="6193330"/>
          </a:xfrm>
        </p:spPr>
        <p:txBody>
          <a:bodyPr>
            <a:normAutofit/>
          </a:bodyPr>
          <a:lstStyle/>
          <a:p>
            <a:r>
              <a:rPr lang="cs-CZ" sz="6600" dirty="0" smtClean="0"/>
              <a:t>Geologické práce </a:t>
            </a:r>
            <a:endParaRPr lang="cs-CZ" sz="6600" dirty="0"/>
          </a:p>
        </p:txBody>
      </p:sp>
    </p:spTree>
    <p:extLst>
      <p:ext uri="{BB962C8B-B14F-4D97-AF65-F5344CB8AC3E}">
        <p14:creationId xmlns:p14="http://schemas.microsoft.com/office/powerpoint/2010/main" val="30606650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předpisy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- zákon </a:t>
            </a:r>
            <a:r>
              <a:rPr lang="cs-CZ" dirty="0"/>
              <a:t>č. 62/1988 Sb., o geologických pracích</a:t>
            </a:r>
          </a:p>
          <a:p>
            <a:pPr marL="0" indent="0">
              <a:buNone/>
            </a:pPr>
            <a:r>
              <a:rPr lang="cs-CZ" dirty="0"/>
              <a:t>- vyhláška č. 206/2001 Sb., o osvědčení odborné způsobilosti projektovat, provádět a vyhodnocovat geologické práce</a:t>
            </a:r>
          </a:p>
          <a:p>
            <a:pPr marL="0" indent="0">
              <a:buNone/>
            </a:pPr>
            <a:r>
              <a:rPr lang="cs-CZ" dirty="0"/>
              <a:t>- vyhláška č. 282/2001 Sb., o evidenci geologických prací</a:t>
            </a:r>
          </a:p>
          <a:p>
            <a:pPr marL="0" indent="0">
              <a:buNone/>
            </a:pPr>
            <a:r>
              <a:rPr lang="cs-CZ" dirty="0"/>
              <a:t>- vyhláška č. 368/2004 Sb., o geologické dokumentaci</a:t>
            </a:r>
          </a:p>
          <a:p>
            <a:pPr marL="0" indent="0">
              <a:buNone/>
            </a:pPr>
            <a:r>
              <a:rPr lang="cs-CZ" dirty="0"/>
              <a:t>- vyhláška č. 369/2004 Sb., o projektování, provádění a vyhodnocování geologických prací, oznamování rizikových </a:t>
            </a:r>
            <a:r>
              <a:rPr lang="cs-CZ" dirty="0" err="1"/>
              <a:t>geofaktorů</a:t>
            </a:r>
            <a:r>
              <a:rPr lang="cs-CZ" dirty="0"/>
              <a:t> a o postupu při výpočtu zásob výhradních ložisek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900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Výkon státní správy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- Ministerstvo </a:t>
            </a:r>
            <a:r>
              <a:rPr lang="cs-CZ" dirty="0"/>
              <a:t>životního prostředí</a:t>
            </a:r>
          </a:p>
          <a:p>
            <a:pPr marL="0" lvl="0" indent="0">
              <a:buNone/>
            </a:pPr>
            <a:r>
              <a:rPr lang="cs-CZ" dirty="0" smtClean="0"/>
              <a:t>- Český </a:t>
            </a:r>
            <a:r>
              <a:rPr lang="cs-CZ" dirty="0"/>
              <a:t>báňský úřad  </a:t>
            </a:r>
          </a:p>
          <a:p>
            <a:pPr marL="0" lvl="0" indent="0">
              <a:buNone/>
            </a:pPr>
            <a:r>
              <a:rPr lang="cs-CZ" dirty="0" smtClean="0"/>
              <a:t>- obvodní </a:t>
            </a:r>
            <a:r>
              <a:rPr lang="cs-CZ" dirty="0"/>
              <a:t>báňský </a:t>
            </a:r>
            <a:r>
              <a:rPr lang="cs-CZ" dirty="0" smtClean="0"/>
              <a:t>úřad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25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Předmět úpravy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Předmět úpravy (§ 1)</a:t>
            </a:r>
          </a:p>
          <a:p>
            <a:pPr marL="0" indent="0">
              <a:buNone/>
            </a:pPr>
            <a:r>
              <a:rPr lang="cs-CZ" dirty="0"/>
              <a:t>- stanovení podmínek pro projektování, provádění a vyhodnocování geologických prací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Geologické práce (§ 2)</a:t>
            </a:r>
          </a:p>
          <a:p>
            <a:pPr marL="0" indent="0">
              <a:buNone/>
            </a:pPr>
            <a:r>
              <a:rPr lang="cs-CZ" dirty="0"/>
              <a:t>= geologický výzkum a geologický průzkum („na území České republiky“)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2586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 a průzkum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cs-CZ" dirty="0"/>
              <a:t>G</a:t>
            </a:r>
            <a:r>
              <a:rPr lang="cs-CZ" dirty="0" smtClean="0"/>
              <a:t>eologický </a:t>
            </a:r>
            <a:r>
              <a:rPr lang="cs-CZ" dirty="0"/>
              <a:t>výzkum  (§ 2 odst. 2) 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= </a:t>
            </a:r>
            <a:r>
              <a:rPr lang="cs-CZ" dirty="0"/>
              <a:t>soubor prací, jimiž se</a:t>
            </a:r>
            <a:r>
              <a:rPr lang="cs-CZ" dirty="0" smtClean="0"/>
              <a:t>:  1. zkoumá </a:t>
            </a:r>
            <a:r>
              <a:rPr lang="cs-CZ" dirty="0"/>
              <a:t>vznik a působení geologických </a:t>
            </a:r>
            <a:r>
              <a:rPr lang="cs-CZ" dirty="0" smtClean="0"/>
              <a:t>					procesů</a:t>
            </a:r>
            <a:endParaRPr lang="cs-CZ" dirty="0"/>
          </a:p>
          <a:p>
            <a:pPr marL="0" lvl="0" indent="0">
              <a:buNone/>
            </a:pPr>
            <a:r>
              <a:rPr lang="cs-CZ" dirty="0" smtClean="0"/>
              <a:t>			          2. zkoumá</a:t>
            </a:r>
            <a:r>
              <a:rPr lang="cs-CZ" dirty="0"/>
              <a:t>, hodnotí a dokumentuje geologická </a:t>
            </a:r>
            <a:r>
              <a:rPr lang="cs-CZ" dirty="0" smtClean="0"/>
              <a:t>				   stavba území</a:t>
            </a:r>
            <a:r>
              <a:rPr lang="cs-CZ" dirty="0"/>
              <a:t>, její prvky a zákonitost</a:t>
            </a:r>
          </a:p>
          <a:p>
            <a:pPr marL="0" lvl="0" indent="0">
              <a:buNone/>
            </a:pPr>
            <a:r>
              <a:rPr lang="cs-CZ" dirty="0" smtClean="0"/>
              <a:t>Geologický </a:t>
            </a:r>
            <a:r>
              <a:rPr lang="cs-CZ" dirty="0"/>
              <a:t>průzkum (§ 2 odst.3 ) </a:t>
            </a:r>
            <a:endParaRPr lang="cs-CZ" dirty="0" smtClean="0"/>
          </a:p>
          <a:p>
            <a:pPr marL="0" lvl="0" indent="0">
              <a:buNone/>
            </a:pPr>
            <a:r>
              <a:rPr lang="cs-CZ" dirty="0" smtClean="0"/>
              <a:t>=  </a:t>
            </a:r>
            <a:r>
              <a:rPr lang="cs-CZ" dirty="0"/>
              <a:t>účelově zaměřené geologické práce, jimiž se zkoumá území v podrobnostech přesahujících geologický výzkum: </a:t>
            </a:r>
            <a:r>
              <a:rPr lang="cs-CZ" dirty="0" smtClean="0"/>
              <a:t>ložiskový, pro </a:t>
            </a:r>
            <a:r>
              <a:rPr lang="cs-CZ" dirty="0"/>
              <a:t>zvláštní zásahy do zemské </a:t>
            </a:r>
            <a:r>
              <a:rPr lang="cs-CZ" dirty="0" smtClean="0"/>
              <a:t>kůry, hydrogeologický, inženýrskogeologický, geologických </a:t>
            </a:r>
            <a:r>
              <a:rPr lang="cs-CZ" dirty="0"/>
              <a:t>činitelů ovlivňujících životní prostředí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339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Ložiskový </a:t>
            </a:r>
            <a:r>
              <a:rPr lang="cs-CZ" dirty="0"/>
              <a:t>průzkum (§ </a:t>
            </a:r>
            <a:r>
              <a:rPr lang="cs-CZ" dirty="0" smtClean="0"/>
              <a:t>4 a násl</a:t>
            </a:r>
            <a:r>
              <a:rPr lang="cs-CZ" dirty="0"/>
              <a:t>.</a:t>
            </a:r>
            <a:r>
              <a:rPr lang="cs-CZ" dirty="0" smtClean="0"/>
              <a:t>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538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Výhradní  ložiska</a:t>
            </a:r>
          </a:p>
          <a:p>
            <a:pPr>
              <a:buFontTx/>
              <a:buChar char="-"/>
            </a:pPr>
            <a:r>
              <a:rPr lang="cs-CZ" dirty="0" smtClean="0"/>
              <a:t>stanovení průzkumného území za účelem vyhledávání a průzkumu výhradního ložiska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r>
              <a:rPr lang="cs-CZ" dirty="0"/>
              <a:t>-stanovuje MŽP rozhodnutím právnické osobě nebo fyzické osobě, která má oprávnění k hornické činnosti 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na </a:t>
            </a:r>
            <a:r>
              <a:rPr lang="cs-CZ" dirty="0"/>
              <a:t>výhradní ložisko může být stanoveno jenom jedno průzkumné </a:t>
            </a:r>
            <a:r>
              <a:rPr lang="cs-CZ" dirty="0" smtClean="0"/>
              <a:t>území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Ložiska nevyhrazených nerostů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dirty="0"/>
              <a:t>lze provádět jen na základě dohody s vlastníkem pozemku, pokud zvláštní předpis (horní zákon) nestanoví jinak</a:t>
            </a:r>
          </a:p>
        </p:txBody>
      </p:sp>
    </p:spTree>
    <p:extLst>
      <p:ext uri="{BB962C8B-B14F-4D97-AF65-F5344CB8AC3E}">
        <p14:creationId xmlns:p14="http://schemas.microsoft.com/office/powerpoint/2010/main" val="94063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Realizace geologických prací (§ 6 a násl.)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r>
              <a:rPr lang="cs-CZ" dirty="0" smtClean="0"/>
              <a:t>projektování (§ 6)</a:t>
            </a:r>
          </a:p>
          <a:p>
            <a:pPr>
              <a:buFontTx/>
              <a:buChar char="-"/>
            </a:pPr>
            <a:r>
              <a:rPr lang="cs-CZ" dirty="0"/>
              <a:t>e</a:t>
            </a:r>
            <a:r>
              <a:rPr lang="cs-CZ" dirty="0" smtClean="0"/>
              <a:t>vidence (§ 7)</a:t>
            </a:r>
          </a:p>
          <a:p>
            <a:pPr>
              <a:buFontTx/>
              <a:buChar char="-"/>
            </a:pPr>
            <a:r>
              <a:rPr lang="cs-CZ" dirty="0"/>
              <a:t>p</a:t>
            </a:r>
            <a:r>
              <a:rPr lang="cs-CZ" dirty="0" smtClean="0"/>
              <a:t>rovádění (§ 9)</a:t>
            </a:r>
          </a:p>
          <a:p>
            <a:pPr>
              <a:buFontTx/>
              <a:buChar char="-"/>
            </a:pPr>
            <a:r>
              <a:rPr lang="cs-CZ" dirty="0"/>
              <a:t>v</a:t>
            </a:r>
            <a:r>
              <a:rPr lang="cs-CZ" dirty="0" smtClean="0"/>
              <a:t>yhodnocení (§ 10)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7640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geologická služba (§ 17)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= </a:t>
            </a:r>
            <a:r>
              <a:rPr lang="cs-CZ" dirty="0"/>
              <a:t>shromažďování a poskytování údajů o geologickém složení území, ochraně a využití přírodních nerostných zdrojů a zdrojů podzemních vod a o geologických rizicích</a:t>
            </a:r>
          </a:p>
          <a:p>
            <a:pPr marL="0" indent="0">
              <a:buNone/>
            </a:pPr>
            <a:r>
              <a:rPr lang="cs-CZ" dirty="0"/>
              <a:t>- </a:t>
            </a:r>
            <a:r>
              <a:rPr lang="cs-CZ" dirty="0" smtClean="0"/>
              <a:t>pro </a:t>
            </a:r>
            <a:r>
              <a:rPr lang="cs-CZ" dirty="0"/>
              <a:t>výkon státní geologické služby zřídilo MŽP Českou geologickou </a:t>
            </a:r>
            <a:r>
              <a:rPr lang="cs-CZ" dirty="0" smtClean="0"/>
              <a:t>službu, </a:t>
            </a:r>
            <a:r>
              <a:rPr lang="cs-CZ" dirty="0"/>
              <a:t>příspěvkovou organizaci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marL="0" indent="0">
              <a:buNone/>
            </a:pPr>
            <a:r>
              <a:rPr lang="cs-CZ" smtClean="0"/>
              <a:t>http://www.geology.cz/extranet/sgs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393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292</Words>
  <Application>Microsoft Office PowerPoint</Application>
  <PresentationFormat>Širokoúhlá obrazovka</PresentationFormat>
  <Paragraphs>44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Geologické práce </vt:lpstr>
      <vt:lpstr>Právní předpisy</vt:lpstr>
      <vt:lpstr>Výkon státní správy</vt:lpstr>
      <vt:lpstr>Předmět úpravy </vt:lpstr>
      <vt:lpstr>Výzkum a průzkum</vt:lpstr>
      <vt:lpstr>Ložiskový průzkum (§ 4 a násl.) </vt:lpstr>
      <vt:lpstr>Realizace geologických prací (§ 6 a násl.)</vt:lpstr>
      <vt:lpstr>Státní geologická služba (§ 17)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Geologické práce</dc:title>
  <dc:creator>spravce</dc:creator>
  <cp:lastModifiedBy>spravce</cp:lastModifiedBy>
  <cp:revision>4</cp:revision>
  <dcterms:created xsi:type="dcterms:W3CDTF">2018-11-08T20:35:40Z</dcterms:created>
  <dcterms:modified xsi:type="dcterms:W3CDTF">2018-11-08T20:59:43Z</dcterms:modified>
</cp:coreProperties>
</file>