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E46B-DF2D-4E14-A51B-38F11C97087B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0643B-47D8-418F-946F-BACB733F0C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1788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E46B-DF2D-4E14-A51B-38F11C97087B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0643B-47D8-418F-946F-BACB733F0C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885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E46B-DF2D-4E14-A51B-38F11C97087B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0643B-47D8-418F-946F-BACB733F0C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8232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E46B-DF2D-4E14-A51B-38F11C97087B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0643B-47D8-418F-946F-BACB733F0C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592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E46B-DF2D-4E14-A51B-38F11C97087B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0643B-47D8-418F-946F-BACB733F0C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1889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E46B-DF2D-4E14-A51B-38F11C97087B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0643B-47D8-418F-946F-BACB733F0C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006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E46B-DF2D-4E14-A51B-38F11C97087B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0643B-47D8-418F-946F-BACB733F0C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7045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E46B-DF2D-4E14-A51B-38F11C97087B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0643B-47D8-418F-946F-BACB733F0C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571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E46B-DF2D-4E14-A51B-38F11C97087B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0643B-47D8-418F-946F-BACB733F0C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436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E46B-DF2D-4E14-A51B-38F11C97087B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0643B-47D8-418F-946F-BACB733F0C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577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E46B-DF2D-4E14-A51B-38F11C97087B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0643B-47D8-418F-946F-BACB733F0C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4387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9E46B-DF2D-4E14-A51B-38F11C97087B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0643B-47D8-418F-946F-BACB733F0C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9026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57352" y="365125"/>
            <a:ext cx="10996448" cy="6161799"/>
          </a:xfrm>
        </p:spPr>
        <p:txBody>
          <a:bodyPr>
            <a:normAutofit/>
          </a:bodyPr>
          <a:lstStyle/>
          <a:p>
            <a:r>
              <a:rPr lang="cs-CZ" sz="6600" dirty="0" smtClean="0"/>
              <a:t>Nakládání s odpady</a:t>
            </a:r>
            <a:endParaRPr lang="cs-CZ" sz="6600" dirty="0"/>
          </a:p>
        </p:txBody>
      </p:sp>
    </p:spTree>
    <p:extLst>
      <p:ext uri="{BB962C8B-B14F-4D97-AF65-F5344CB8AC3E}">
        <p14:creationId xmlns:p14="http://schemas.microsoft.com/office/powerpoint/2010/main" val="4294315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Kategorie odpadů (§ 6)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9078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1.  </a:t>
            </a:r>
            <a:r>
              <a:rPr lang="cs-CZ" dirty="0"/>
              <a:t>nebezpečný (§ 4 odst. 1 písm. a) + § 6 odst. </a:t>
            </a:r>
            <a:r>
              <a:rPr lang="cs-CZ" dirty="0" smtClean="0"/>
              <a:t>1)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vykazuje </a:t>
            </a:r>
            <a:r>
              <a:rPr lang="cs-CZ" dirty="0"/>
              <a:t>alespoň jednu z nebezpečných vlastností uvedených v příloze </a:t>
            </a:r>
            <a:r>
              <a:rPr lang="cs-CZ" dirty="0" smtClean="0"/>
              <a:t>Nařízení </a:t>
            </a:r>
            <a:r>
              <a:rPr lang="cs-CZ" dirty="0"/>
              <a:t>komise (EU) č. </a:t>
            </a:r>
            <a:r>
              <a:rPr lang="cs-CZ" dirty="0" smtClean="0"/>
              <a:t>1357/2014, </a:t>
            </a:r>
            <a:r>
              <a:rPr lang="cs-CZ" dirty="0"/>
              <a:t>kterým se nahrazuje příloha III směrnice Evropského parlamentu a Rady 2008/98/ES o odpadech a o zrušení některých </a:t>
            </a:r>
            <a:r>
              <a:rPr lang="cs-CZ" dirty="0" smtClean="0"/>
              <a:t>směrnic,</a:t>
            </a:r>
          </a:p>
          <a:p>
            <a:pPr>
              <a:buFontTx/>
              <a:buChar char="-"/>
            </a:pPr>
            <a:r>
              <a:rPr lang="cs-CZ" dirty="0" smtClean="0"/>
              <a:t>původce a oprávněná osoba jsou povinni zařadit odpad jako nebezpečný také, je-li  </a:t>
            </a:r>
            <a:r>
              <a:rPr lang="cs-CZ" dirty="0"/>
              <a:t>uveden v Katalogu odpadů jako </a:t>
            </a:r>
            <a:r>
              <a:rPr lang="cs-CZ" dirty="0" smtClean="0"/>
              <a:t>nebezpečný, nebo  </a:t>
            </a:r>
            <a:r>
              <a:rPr lang="cs-CZ" dirty="0"/>
              <a:t>je smíšen nebo znečištěn některým z odpadů uvedených v Katalogu odpadů jako </a:t>
            </a:r>
            <a:r>
              <a:rPr lang="cs-CZ" dirty="0" smtClean="0"/>
              <a:t>nebezpečný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2.  </a:t>
            </a:r>
            <a:r>
              <a:rPr lang="cs-CZ" dirty="0"/>
              <a:t>ostatní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5922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6466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u="sng" dirty="0"/>
              <a:t>Původce </a:t>
            </a:r>
            <a:r>
              <a:rPr lang="cs-CZ" u="sng" dirty="0" smtClean="0"/>
              <a:t> (§ 4)</a:t>
            </a:r>
            <a:endParaRPr lang="cs-CZ" u="sng" dirty="0"/>
          </a:p>
          <a:p>
            <a:pPr marL="0" lvl="0" indent="0">
              <a:buNone/>
            </a:pPr>
            <a:r>
              <a:rPr lang="cs-CZ" dirty="0" smtClean="0"/>
              <a:t>- PO nebo FO </a:t>
            </a:r>
            <a:r>
              <a:rPr lang="cs-CZ" dirty="0"/>
              <a:t>oprávněná k podnikání, při jejichž činnosti vznikají odpady, nebo </a:t>
            </a:r>
            <a:r>
              <a:rPr lang="cs-CZ" dirty="0" smtClean="0"/>
              <a:t>PO nebo FO oprávněná </a:t>
            </a:r>
            <a:r>
              <a:rPr lang="cs-CZ" dirty="0"/>
              <a:t>k podnikání, které provádějí úpravu odpadů nebo jiné činnosti, jejichž výsledkem je změna povahy nebo složení odpadů,  </a:t>
            </a:r>
          </a:p>
          <a:p>
            <a:pPr marL="0" lvl="0" indent="0">
              <a:buNone/>
            </a:pPr>
            <a:r>
              <a:rPr lang="cs-CZ" dirty="0" smtClean="0"/>
              <a:t>- obec </a:t>
            </a:r>
            <a:r>
              <a:rPr lang="cs-CZ" dirty="0"/>
              <a:t>- od okamžiku, kdy nepodnikající fyzická osoba odpad odloží na místě k tomu určeném; obec se současně stane vlastníkem tohoto odpadu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u="sng" dirty="0"/>
              <a:t>Oprávněná  osoba</a:t>
            </a:r>
          </a:p>
          <a:p>
            <a:pPr marL="0" indent="0">
              <a:buNone/>
            </a:pPr>
            <a:r>
              <a:rPr lang="cs-CZ" dirty="0"/>
              <a:t> - každá osoba, která je oprávněna k nakládání s odpady podle tohoto zákona nebo podle zvláštních právních předpisů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507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Odpadový hospodář (§ 15)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- původce a oprávněná osoba, kteří nakládali v posledních 2 letech s nebezpečnými odpady v množství větším než 100 t nebezpečného odpadu za rok, a provozovatel první a druhé fáze provozu skládky jsou povinni zajišťovat odborné nakládání s odpady prostřednictvím odborně způsobilé osoby </a:t>
            </a:r>
          </a:p>
          <a:p>
            <a:pPr lvl="0">
              <a:buFontTx/>
              <a:buChar char="-"/>
            </a:pPr>
            <a:r>
              <a:rPr lang="cs-CZ" dirty="0" smtClean="0"/>
              <a:t>OH odpovídá původci nebo oprávněné osobě, která jej svým odpadovým hospodářem určila, za zajištění odborného nakládání s odpady</a:t>
            </a:r>
          </a:p>
          <a:p>
            <a:pPr lvl="0">
              <a:buFontTx/>
              <a:buChar char="-"/>
            </a:pPr>
            <a:r>
              <a:rPr lang="cs-CZ" dirty="0"/>
              <a:t>k</a:t>
            </a:r>
            <a:r>
              <a:rPr lang="cs-CZ" dirty="0" smtClean="0"/>
              <a:t>valifikační předpoklady (§ 15 odst. 5)</a:t>
            </a:r>
          </a:p>
        </p:txBody>
      </p:sp>
    </p:spTree>
    <p:extLst>
      <p:ext uri="{BB962C8B-B14F-4D97-AF65-F5344CB8AC3E}">
        <p14:creationId xmlns:p14="http://schemas.microsoft.com/office/powerpoint/2010/main" val="17620372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Nakládání s odpady (§ 10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= </a:t>
            </a:r>
            <a:r>
              <a:rPr lang="cs-CZ" dirty="0" smtClean="0"/>
              <a:t>obchodování s odpady, shromažďování, sběr, výkup, přeprava, doprava, skladování, úprava, využití a odstranění odpadů</a:t>
            </a:r>
          </a:p>
          <a:p>
            <a:pPr marL="0" indent="0">
              <a:buNone/>
            </a:pPr>
            <a:r>
              <a:rPr lang="cs-CZ" u="sng" dirty="0" smtClean="0"/>
              <a:t>Hierarchie nakládání s odpady</a:t>
            </a:r>
            <a:endParaRPr lang="cs-CZ" u="sng" dirty="0"/>
          </a:p>
          <a:p>
            <a:pPr marL="0" indent="0">
              <a:buNone/>
            </a:pPr>
            <a:r>
              <a:rPr lang="cs-CZ" dirty="0"/>
              <a:t>a) předcházení vzniku </a:t>
            </a:r>
            <a:r>
              <a:rPr lang="cs-CZ" dirty="0" smtClean="0"/>
              <a:t>odpadů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b) příprava k opětovnému </a:t>
            </a:r>
            <a:r>
              <a:rPr lang="cs-CZ" dirty="0" smtClean="0"/>
              <a:t>použití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c) recyklace </a:t>
            </a:r>
            <a:r>
              <a:rPr lang="cs-CZ" dirty="0" smtClean="0"/>
              <a:t>odpadů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d</a:t>
            </a:r>
            <a:r>
              <a:rPr lang="cs-CZ" dirty="0"/>
              <a:t>) jiné využití </a:t>
            </a:r>
            <a:r>
              <a:rPr lang="cs-CZ" dirty="0" smtClean="0"/>
              <a:t>odpadů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e</a:t>
            </a:r>
            <a:r>
              <a:rPr lang="cs-CZ" dirty="0"/>
              <a:t>) odstranění </a:t>
            </a:r>
            <a:r>
              <a:rPr lang="cs-CZ" dirty="0" smtClean="0"/>
              <a:t>odpadů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388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povinnosti </a:t>
            </a:r>
            <a:r>
              <a:rPr lang="cs-CZ" dirty="0"/>
              <a:t>při nakládání s </a:t>
            </a:r>
            <a:r>
              <a:rPr lang="cs-CZ" dirty="0" smtClean="0"/>
              <a:t>odpady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každý má při své činnosti nebo v rozsahu své působnosti povinnost předcházet vzniku odpadů, omezovat jejich množství a nebezpečné vlastnosti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 odpady lze nakládat pouze v zařízeních, která jsou k nakládání s odpady podle tohoto zákona určena</a:t>
            </a:r>
          </a:p>
          <a:p>
            <a:pPr>
              <a:buFontTx/>
              <a:buChar char="-"/>
            </a:pPr>
            <a:r>
              <a:rPr lang="cs-CZ" dirty="0" smtClean="0"/>
              <a:t>převzít odpad do svého vlastnictví mohou jen osoby k tomu oprávněné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03978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Zařízení k využívání, odstraňování, sběru nebo výkupu odpadů </a:t>
            </a:r>
            <a:r>
              <a:rPr lang="cs-CZ" dirty="0" smtClean="0"/>
              <a:t>(§ 14)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976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/>
              <a:t>= technické zařízení, místo, stavba nebo část </a:t>
            </a:r>
            <a:r>
              <a:rPr lang="cs-CZ" dirty="0" smtClean="0"/>
              <a:t>stavby</a:t>
            </a:r>
            <a:endParaRPr lang="cs-CZ" dirty="0"/>
          </a:p>
          <a:p>
            <a:pPr marL="0" lvl="0" indent="0">
              <a:buNone/>
            </a:pPr>
            <a:r>
              <a:rPr lang="cs-CZ" dirty="0" smtClean="0"/>
              <a:t>- s </a:t>
            </a:r>
            <a:r>
              <a:rPr lang="cs-CZ" dirty="0" smtClean="0"/>
              <a:t>odpady lze  </a:t>
            </a:r>
            <a:r>
              <a:rPr lang="cs-CZ" dirty="0"/>
              <a:t>podle tohoto zákona nakládat pouze v zařízeních, která jsou k nakládání s odpady podle tohoto zákona určena</a:t>
            </a:r>
          </a:p>
          <a:p>
            <a:pPr marL="0" lvl="0" indent="0">
              <a:buNone/>
            </a:pPr>
            <a:r>
              <a:rPr lang="cs-CZ" dirty="0" smtClean="0"/>
              <a:t>- provozují </a:t>
            </a:r>
            <a:r>
              <a:rPr lang="cs-CZ" dirty="0"/>
              <a:t>oprávněné osoby</a:t>
            </a:r>
          </a:p>
          <a:p>
            <a:pPr lvl="0">
              <a:buFontTx/>
              <a:buChar char="-"/>
            </a:pPr>
            <a:r>
              <a:rPr lang="cs-CZ" dirty="0" smtClean="0"/>
              <a:t>provoz podléhá povolení</a:t>
            </a:r>
          </a:p>
          <a:p>
            <a:pPr marL="0" indent="0">
              <a:buNone/>
            </a:pPr>
            <a:r>
              <a:rPr lang="cs-CZ" i="1" dirty="0"/>
              <a:t>Skládka</a:t>
            </a:r>
            <a:endParaRPr lang="cs-CZ" dirty="0"/>
          </a:p>
          <a:p>
            <a:pPr marL="0" lvl="0" indent="0">
              <a:buNone/>
            </a:pPr>
            <a:r>
              <a:rPr lang="cs-CZ" dirty="0"/>
              <a:t>skládkování = trvalé uložení odpadu na nebo pod úrovní terénu – 3 fáze (ukládání, uzavření a rekultivace, péče po uzavření) X skladování (přechodné</a:t>
            </a:r>
            <a:r>
              <a:rPr lang="cs-CZ" dirty="0" smtClean="0"/>
              <a:t>)</a:t>
            </a:r>
            <a:endParaRPr lang="cs-CZ" dirty="0"/>
          </a:p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3097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Jednotlivé fáze nakládání s </a:t>
            </a:r>
            <a:r>
              <a:rPr lang="cs-CZ" dirty="0" smtClean="0"/>
              <a:t>odpady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 smtClean="0"/>
              <a:t>a) </a:t>
            </a:r>
            <a:r>
              <a:rPr lang="cs-CZ" dirty="0"/>
              <a:t>p</a:t>
            </a:r>
            <a:r>
              <a:rPr lang="cs-CZ" dirty="0" smtClean="0"/>
              <a:t>ři vzniku </a:t>
            </a:r>
          </a:p>
          <a:p>
            <a:pPr marL="0" lvl="0" indent="0">
              <a:buNone/>
            </a:pPr>
            <a:r>
              <a:rPr lang="cs-CZ" dirty="0" smtClean="0"/>
              <a:t>- původce </a:t>
            </a:r>
            <a:r>
              <a:rPr lang="cs-CZ" dirty="0"/>
              <a:t>(§ 16) – zařazovat dopady dle Katalogu, zabezpečit před předáním k využití, předat oprávněné osobě….</a:t>
            </a:r>
          </a:p>
          <a:p>
            <a:pPr marL="0" indent="0">
              <a:buNone/>
            </a:pPr>
            <a:r>
              <a:rPr lang="cs-CZ" dirty="0" smtClean="0"/>
              <a:t>- obec </a:t>
            </a:r>
            <a:r>
              <a:rPr lang="cs-CZ" dirty="0"/>
              <a:t>– zajistit místa k odkládání komunálního </a:t>
            </a:r>
            <a:r>
              <a:rPr lang="cs-CZ" dirty="0" smtClean="0"/>
              <a:t>odpadu (OZV)</a:t>
            </a:r>
            <a:endParaRPr lang="cs-CZ" dirty="0"/>
          </a:p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b) sběr </a:t>
            </a:r>
            <a:r>
              <a:rPr lang="cs-CZ" dirty="0"/>
              <a:t>a výkup - soustřeďování odpadů oprávněnou osobou od jiných osob včetně jejich předběžného třídění a předběžného skladování za účelem jejich přepravy do zařízení na zpracování odpadu (za peníze = výkup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11418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Jednotlivé fáze nakládání s odpady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 smtClean="0"/>
              <a:t>c) využívání  </a:t>
            </a:r>
            <a:r>
              <a:rPr lang="cs-CZ" dirty="0"/>
              <a:t>- činnost, jejímž výsledkem je, že odpad slouží užitečnému účelu tím, že nahradí materiály používané ke konkrétnímu účelu </a:t>
            </a:r>
          </a:p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d) odstraňování </a:t>
            </a:r>
            <a:r>
              <a:rPr lang="cs-CZ" dirty="0"/>
              <a:t>- činnost, která není využitím </a:t>
            </a:r>
            <a:r>
              <a:rPr lang="cs-CZ" dirty="0" smtClean="0"/>
              <a:t>odpadů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21198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Nakládání s komunálním odpadem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původce = obec</a:t>
            </a:r>
          </a:p>
          <a:p>
            <a:pPr marL="0" indent="0">
              <a:buNone/>
            </a:pPr>
            <a:r>
              <a:rPr lang="cs-CZ" dirty="0"/>
              <a:t>- stanovení systému shromažďování, sběru, přepravy, třídění, využívání a odstraňování komunálních </a:t>
            </a:r>
            <a:r>
              <a:rPr lang="cs-CZ" dirty="0" smtClean="0"/>
              <a:t>odpadů včetně zajištění míst pro odkládání odpadu </a:t>
            </a:r>
            <a:r>
              <a:rPr lang="cs-CZ" dirty="0"/>
              <a:t>– OZV</a:t>
            </a:r>
          </a:p>
          <a:p>
            <a:pPr marL="0" indent="0">
              <a:buNone/>
            </a:pPr>
            <a:r>
              <a:rPr lang="cs-CZ" dirty="0" smtClean="0"/>
              <a:t>Platby </a:t>
            </a:r>
            <a:r>
              <a:rPr lang="cs-CZ" dirty="0"/>
              <a:t>za komunální odpad</a:t>
            </a:r>
          </a:p>
          <a:p>
            <a:pPr marL="0" indent="0">
              <a:buNone/>
            </a:pPr>
            <a:r>
              <a:rPr lang="cs-CZ" dirty="0"/>
              <a:t>a) § 17 odst. 6 – úhrada za shromažďování, sběr, přepravu, třídění, využívání a odstraňování komunálních odpadů od fyzických osob na základě smlouvy</a:t>
            </a:r>
          </a:p>
          <a:p>
            <a:pPr marL="0" indent="0">
              <a:buNone/>
            </a:pPr>
            <a:r>
              <a:rPr lang="cs-CZ" dirty="0"/>
              <a:t>b) § 17a - poplatek za komunální odpad vznikající na území obce</a:t>
            </a:r>
          </a:p>
          <a:p>
            <a:pPr marL="0" indent="0">
              <a:buNone/>
            </a:pPr>
            <a:r>
              <a:rPr lang="cs-CZ" dirty="0"/>
              <a:t>c) § 10b zákona č. 565/1990 Sb., o místních poplatcích - za provoz systému shromažďování, sběru, přepravy, třídění, využívání a odstraňování komunálních </a:t>
            </a:r>
            <a:r>
              <a:rPr lang="cs-CZ" dirty="0" smtClean="0"/>
              <a:t>odpadů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32582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Nakládání s vybranými </a:t>
            </a:r>
            <a:r>
              <a:rPr lang="cs-CZ" dirty="0" smtClean="0"/>
              <a:t>odpady, výrobky a zařízeními (§ 25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0" indent="0">
              <a:buNone/>
            </a:pPr>
            <a:r>
              <a:rPr lang="cs-CZ" dirty="0"/>
              <a:t>a) odpady perzistentních organických znečišťujících látek a </a:t>
            </a:r>
            <a:r>
              <a:rPr lang="cs-CZ" dirty="0" smtClean="0"/>
              <a:t>PCB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b) odpadní </a:t>
            </a:r>
            <a:r>
              <a:rPr lang="cs-CZ" dirty="0" smtClean="0"/>
              <a:t>oleje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c) baterie a </a:t>
            </a:r>
            <a:r>
              <a:rPr lang="cs-CZ" dirty="0" smtClean="0"/>
              <a:t>akumulátory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d) kaly z čistíren odpadních vod a další biologicky rozložitelné </a:t>
            </a:r>
            <a:r>
              <a:rPr lang="cs-CZ" dirty="0" smtClean="0"/>
              <a:t>odpady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e) odpady z výroby oxidu </a:t>
            </a:r>
            <a:r>
              <a:rPr lang="cs-CZ" dirty="0" smtClean="0"/>
              <a:t>titaničitého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f) odpady </a:t>
            </a:r>
            <a:r>
              <a:rPr lang="cs-CZ" dirty="0" smtClean="0"/>
              <a:t>azbestu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g) </a:t>
            </a:r>
            <a:r>
              <a:rPr lang="cs-CZ" dirty="0" smtClean="0"/>
              <a:t>autovraky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h) elektrická a elektronická zařízení</a:t>
            </a:r>
          </a:p>
          <a:p>
            <a:pPr marL="0" indent="0">
              <a:buNone/>
            </a:pPr>
            <a:r>
              <a:rPr lang="cs-CZ" dirty="0"/>
              <a:t>i) sedimenty vytěžené z koryt vodních toků a nádrží</a:t>
            </a:r>
          </a:p>
          <a:p>
            <a:pPr marL="0" indent="0">
              <a:buNone/>
            </a:pPr>
            <a:r>
              <a:rPr lang="cs-CZ" dirty="0"/>
              <a:t>j) recyklace lodí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5396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předpisy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- zákon </a:t>
            </a:r>
            <a:r>
              <a:rPr lang="cs-CZ" dirty="0"/>
              <a:t>č. 185/2001 Sb., o odpadech a o změně některých dalších zákonů</a:t>
            </a:r>
          </a:p>
          <a:p>
            <a:pPr>
              <a:buFontTx/>
              <a:buChar char="-"/>
            </a:pPr>
            <a:r>
              <a:rPr lang="cs-CZ" dirty="0" smtClean="0"/>
              <a:t>prováděcí předpisy</a:t>
            </a:r>
          </a:p>
          <a:p>
            <a:pPr marL="0" lvl="0" indent="0">
              <a:buNone/>
            </a:pPr>
            <a:r>
              <a:rPr lang="cs-CZ" dirty="0" smtClean="0"/>
              <a:t>- obecně </a:t>
            </a:r>
            <a:r>
              <a:rPr lang="cs-CZ" dirty="0"/>
              <a:t>závazná vyhláška Jihomoravského kraje č. 1/2016, kterou se vyhlašuje závazná část Plánu odpadového hospodářství Jihomoravského kraje 2016 - 2025</a:t>
            </a:r>
          </a:p>
          <a:p>
            <a:pPr marL="0" lvl="0" indent="0">
              <a:buNone/>
            </a:pPr>
            <a:r>
              <a:rPr lang="cs-CZ" dirty="0" smtClean="0"/>
              <a:t>- obecně </a:t>
            </a:r>
            <a:r>
              <a:rPr lang="cs-CZ" dirty="0"/>
              <a:t>závazná vyhláška statutárního města Brna č. 4/2016, o stanovení systému shromažďování, sběru, přepravy, třídění, využívání a odstraňování komunálního odpadu vznikajícího na území statutárního města Brna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96460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Zpětný odběr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067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= povinnost </a:t>
            </a:r>
            <a:r>
              <a:rPr lang="cs-CZ" dirty="0" smtClean="0"/>
              <a:t>zajistit </a:t>
            </a:r>
            <a:r>
              <a:rPr lang="cs-CZ" dirty="0"/>
              <a:t>na vlastní náklady zpětný odběr výrobku (zřízení místa odběru)</a:t>
            </a:r>
          </a:p>
          <a:p>
            <a:pPr marL="0" lvl="0" indent="0">
              <a:buNone/>
            </a:pPr>
            <a:r>
              <a:rPr lang="cs-CZ" dirty="0" smtClean="0"/>
              <a:t>- přenosné </a:t>
            </a:r>
            <a:r>
              <a:rPr lang="cs-CZ" dirty="0"/>
              <a:t>baterie nebo akumulátory (§ 31g</a:t>
            </a:r>
            <a:r>
              <a:rPr lang="cs-CZ" dirty="0" smtClean="0"/>
              <a:t>) - výrobce</a:t>
            </a:r>
            <a:endParaRPr lang="cs-CZ" dirty="0"/>
          </a:p>
          <a:p>
            <a:pPr marL="0" lvl="0" indent="0">
              <a:buNone/>
            </a:pPr>
            <a:r>
              <a:rPr lang="cs-CZ" dirty="0" smtClean="0"/>
              <a:t>- automobilové </a:t>
            </a:r>
            <a:r>
              <a:rPr lang="cs-CZ" dirty="0"/>
              <a:t>baterie nebo akumulátory (§ 31h</a:t>
            </a:r>
            <a:r>
              <a:rPr lang="cs-CZ" dirty="0" smtClean="0"/>
              <a:t>) – výrobce </a:t>
            </a:r>
            <a:endParaRPr lang="cs-CZ" dirty="0"/>
          </a:p>
          <a:p>
            <a:pPr marL="0" lvl="0" indent="0">
              <a:buNone/>
            </a:pPr>
            <a:r>
              <a:rPr lang="cs-CZ" dirty="0" smtClean="0"/>
              <a:t>- elektrozařízení </a:t>
            </a:r>
            <a:r>
              <a:rPr lang="cs-CZ" dirty="0"/>
              <a:t>pocházející z domácnosti (§ </a:t>
            </a:r>
            <a:r>
              <a:rPr lang="cs-CZ" dirty="0" smtClean="0"/>
              <a:t>37k) - výrobce</a:t>
            </a:r>
            <a:endParaRPr lang="cs-CZ" dirty="0"/>
          </a:p>
          <a:p>
            <a:pPr lvl="0">
              <a:buFontTx/>
              <a:buChar char="-"/>
            </a:pPr>
            <a:r>
              <a:rPr lang="cs-CZ" dirty="0" smtClean="0"/>
              <a:t>výbojky</a:t>
            </a:r>
            <a:r>
              <a:rPr lang="cs-CZ" dirty="0"/>
              <a:t>, zářivky, pneumatiky (§ 38) </a:t>
            </a:r>
            <a:r>
              <a:rPr lang="cs-CZ" dirty="0" smtClean="0"/>
              <a:t>– osoba, </a:t>
            </a:r>
            <a:r>
              <a:rPr lang="cs-CZ" dirty="0"/>
              <a:t>která výrobky uvádí na </a:t>
            </a:r>
            <a:r>
              <a:rPr lang="cs-CZ" dirty="0" smtClean="0"/>
              <a:t>trh</a:t>
            </a:r>
          </a:p>
          <a:p>
            <a:pPr marL="0" lvl="0" indent="0">
              <a:buNone/>
            </a:pPr>
            <a:r>
              <a:rPr lang="cs-CZ" dirty="0" smtClean="0"/>
              <a:t>Forma systému:</a:t>
            </a:r>
          </a:p>
          <a:p>
            <a:pPr marL="0" lvl="0" indent="0">
              <a:buNone/>
            </a:pPr>
            <a:r>
              <a:rPr lang="cs-CZ" dirty="0"/>
              <a:t>i</a:t>
            </a:r>
            <a:r>
              <a:rPr lang="cs-CZ" dirty="0" smtClean="0"/>
              <a:t>ndividuální x solidární x kolektivní (§ 31k)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39471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Plány odpadového hospodářství (§ 41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4872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cs-CZ" dirty="0" smtClean="0"/>
              <a:t>= nástroj </a:t>
            </a:r>
            <a:r>
              <a:rPr lang="cs-CZ" dirty="0"/>
              <a:t>pro vytváření podmínek pro předcházení vzniku odpadů a nakládání s nimi podle zákona o odpadech</a:t>
            </a:r>
          </a:p>
          <a:p>
            <a:pPr marL="0" lvl="0" indent="0">
              <a:buNone/>
            </a:pPr>
            <a:r>
              <a:rPr lang="cs-CZ" dirty="0" smtClean="0"/>
              <a:t>- Program </a:t>
            </a:r>
            <a:r>
              <a:rPr lang="cs-CZ" dirty="0"/>
              <a:t>předcházení vzniku odpadů České republiky (MŽP)</a:t>
            </a:r>
          </a:p>
          <a:p>
            <a:pPr marL="0" lvl="0" indent="0">
              <a:buNone/>
            </a:pPr>
            <a:r>
              <a:rPr lang="cs-CZ" dirty="0" smtClean="0"/>
              <a:t>- Plán </a:t>
            </a:r>
            <a:r>
              <a:rPr lang="cs-CZ" dirty="0"/>
              <a:t>odpadového hospodářství České republiky (MŽP) - </a:t>
            </a:r>
            <a:r>
              <a:rPr lang="cs-CZ" dirty="0" smtClean="0"/>
              <a:t>nařízení </a:t>
            </a:r>
            <a:r>
              <a:rPr lang="cs-CZ" dirty="0"/>
              <a:t>vlády č. 352/2014 Sb.</a:t>
            </a:r>
          </a:p>
          <a:p>
            <a:pPr marL="0" lvl="0" indent="0">
              <a:buNone/>
            </a:pPr>
            <a:r>
              <a:rPr lang="cs-CZ" dirty="0" smtClean="0"/>
              <a:t>- Plán </a:t>
            </a:r>
            <a:r>
              <a:rPr lang="cs-CZ" dirty="0"/>
              <a:t>odpadového hospodářství </a:t>
            </a:r>
            <a:r>
              <a:rPr lang="cs-CZ" dirty="0" smtClean="0"/>
              <a:t>Jihomoravského kraje </a:t>
            </a:r>
            <a:r>
              <a:rPr lang="cs-CZ" dirty="0"/>
              <a:t>– </a:t>
            </a:r>
            <a:r>
              <a:rPr lang="cs-CZ" dirty="0" err="1" smtClean="0"/>
              <a:t>o.z.v</a:t>
            </a:r>
            <a:r>
              <a:rPr lang="cs-CZ" dirty="0" smtClean="0"/>
              <a:t>. </a:t>
            </a:r>
            <a:r>
              <a:rPr lang="cs-CZ" dirty="0"/>
              <a:t>JMK č. 1/2016, kterou se vyhlašuje závazná část Plánu odpadového hospodářství Jihomoravského kraje 2016 – 2025</a:t>
            </a:r>
          </a:p>
          <a:p>
            <a:pPr marL="0" lvl="0" indent="0">
              <a:buNone/>
            </a:pPr>
            <a:r>
              <a:rPr lang="cs-CZ" smtClean="0"/>
              <a:t>- plán </a:t>
            </a:r>
            <a:r>
              <a:rPr lang="cs-CZ" dirty="0"/>
              <a:t>odpadového hospodářství obce - </a:t>
            </a:r>
            <a:r>
              <a:rPr lang="cs-CZ" dirty="0" smtClean="0"/>
              <a:t>obec</a:t>
            </a:r>
            <a:r>
              <a:rPr lang="cs-CZ" dirty="0"/>
              <a:t>, která produkuje ročně více než 10 t nebezpečného odpadu nebo více než 1 000 t ostatního odpadu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1888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Výkon veřejné správy (§ 71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0" indent="0">
              <a:buNone/>
            </a:pPr>
            <a:r>
              <a:rPr lang="cs-CZ" dirty="0" smtClean="0"/>
              <a:t>a)Ministerstvo životního prostředí</a:t>
            </a:r>
          </a:p>
          <a:p>
            <a:pPr marL="0" indent="0">
              <a:buNone/>
            </a:pPr>
            <a:r>
              <a:rPr lang="cs-CZ" dirty="0" smtClean="0"/>
              <a:t>b) Ministerstvo zdravotnictví</a:t>
            </a:r>
          </a:p>
          <a:p>
            <a:pPr marL="0" indent="0">
              <a:buNone/>
            </a:pPr>
            <a:r>
              <a:rPr lang="cs-CZ" dirty="0" smtClean="0"/>
              <a:t>c) Ministerstvo zemědělství</a:t>
            </a:r>
          </a:p>
          <a:p>
            <a:pPr marL="0" indent="0">
              <a:buNone/>
            </a:pPr>
            <a:r>
              <a:rPr lang="cs-CZ" dirty="0" smtClean="0"/>
              <a:t>d) Česká inspekce životního prostředí</a:t>
            </a:r>
          </a:p>
          <a:p>
            <a:pPr marL="0" indent="0">
              <a:buNone/>
            </a:pPr>
            <a:r>
              <a:rPr lang="cs-CZ" dirty="0" smtClean="0"/>
              <a:t>e) Česká obchodní inspekce</a:t>
            </a:r>
          </a:p>
          <a:p>
            <a:pPr marL="0" indent="0">
              <a:buNone/>
            </a:pPr>
            <a:r>
              <a:rPr lang="cs-CZ" dirty="0" smtClean="0"/>
              <a:t>f) Ústřední kontrolní a zkušební ústav zemědělský</a:t>
            </a:r>
          </a:p>
          <a:p>
            <a:pPr marL="0" indent="0">
              <a:buNone/>
            </a:pPr>
            <a:r>
              <a:rPr lang="cs-CZ" dirty="0" smtClean="0"/>
              <a:t>g) celní úřady</a:t>
            </a:r>
          </a:p>
          <a:p>
            <a:pPr marL="0" indent="0">
              <a:buNone/>
            </a:pPr>
            <a:r>
              <a:rPr lang="cs-CZ" dirty="0" smtClean="0"/>
              <a:t> h) Policie České republiky</a:t>
            </a:r>
          </a:p>
          <a:p>
            <a:pPr marL="0" indent="0">
              <a:buNone/>
            </a:pPr>
            <a:r>
              <a:rPr lang="cs-CZ" dirty="0" smtClean="0"/>
              <a:t> i) orgány ochrany veřejného </a:t>
            </a:r>
            <a:r>
              <a:rPr lang="cs-CZ" dirty="0" smtClean="0"/>
              <a:t>zdraví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j) krajské úřady</a:t>
            </a:r>
          </a:p>
          <a:p>
            <a:pPr marL="0" indent="0">
              <a:buNone/>
            </a:pPr>
            <a:r>
              <a:rPr lang="cs-CZ" dirty="0" smtClean="0"/>
              <a:t> k) obecní úřady obcí s rozšířenou působností</a:t>
            </a:r>
          </a:p>
          <a:p>
            <a:pPr marL="0" indent="0">
              <a:buNone/>
            </a:pPr>
            <a:r>
              <a:rPr lang="cs-CZ" dirty="0" smtClean="0"/>
              <a:t> l) obecní úřady a újezdní úřady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6903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Předmět úpravy (§ 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stanovení pravidel </a:t>
            </a:r>
            <a:r>
              <a:rPr lang="cs-CZ" dirty="0"/>
              <a:t>pro předcházení vzniku odpadů a pro nakládání s nimi při dodržování ochrany životního prostředí, ochrany lidského zdraví a trvale udržitelného rozvoje a při omezování nepříznivých dopadů využívání přírodních zdrojů a zlepšování účinnosti tohoto využívání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6233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Působnost zákona o odpadech (§ 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Negativní:</a:t>
            </a:r>
          </a:p>
          <a:p>
            <a:pPr>
              <a:buFontTx/>
              <a:buChar char="-"/>
            </a:pPr>
            <a:r>
              <a:rPr lang="cs-CZ" dirty="0" smtClean="0"/>
              <a:t>odpadní </a:t>
            </a:r>
            <a:r>
              <a:rPr lang="cs-CZ" dirty="0"/>
              <a:t>vody 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radioaktivní odpady</a:t>
            </a:r>
          </a:p>
          <a:p>
            <a:pPr>
              <a:buFontTx/>
              <a:buChar char="-"/>
            </a:pPr>
            <a:r>
              <a:rPr lang="cs-CZ" dirty="0" smtClean="0"/>
              <a:t>mrtvá </a:t>
            </a:r>
            <a:r>
              <a:rPr lang="cs-CZ" dirty="0"/>
              <a:t>těla zvířat, která uhynula jiným způsobem než </a:t>
            </a:r>
            <a:r>
              <a:rPr lang="cs-CZ" dirty="0" smtClean="0"/>
              <a:t>porážkou</a:t>
            </a:r>
          </a:p>
          <a:p>
            <a:pPr>
              <a:buFontTx/>
              <a:buChar char="-"/>
            </a:pPr>
            <a:r>
              <a:rPr lang="cs-CZ" dirty="0" smtClean="0"/>
              <a:t>exkrementy, nejedná-li se o vedlejší produkty živočišného původu </a:t>
            </a:r>
          </a:p>
          <a:p>
            <a:pPr>
              <a:buFontTx/>
              <a:buChar char="-"/>
            </a:pPr>
            <a:r>
              <a:rPr lang="cs-CZ" dirty="0" smtClean="0"/>
              <a:t>nezachycené </a:t>
            </a:r>
            <a:r>
              <a:rPr lang="cs-CZ" dirty="0"/>
              <a:t>emise látek znečišťujících </a:t>
            </a:r>
            <a:r>
              <a:rPr lang="cs-CZ" dirty="0" smtClean="0"/>
              <a:t>ovzduší</a:t>
            </a:r>
          </a:p>
          <a:p>
            <a:pPr>
              <a:buFontTx/>
              <a:buChar char="-"/>
            </a:pPr>
            <a:r>
              <a:rPr lang="cs-CZ" dirty="0" smtClean="0"/>
              <a:t>vyřazené </a:t>
            </a:r>
            <a:r>
              <a:rPr lang="cs-CZ" dirty="0"/>
              <a:t>výbušniny a vyřazené </a:t>
            </a:r>
            <a:r>
              <a:rPr lang="cs-CZ" dirty="0" smtClean="0"/>
              <a:t>střelivo</a:t>
            </a:r>
          </a:p>
          <a:p>
            <a:pPr>
              <a:buFontTx/>
              <a:buChar char="-"/>
            </a:pPr>
            <a:r>
              <a:rPr lang="cs-CZ" dirty="0" smtClean="0"/>
              <a:t>sedimenty </a:t>
            </a:r>
            <a:r>
              <a:rPr lang="cs-CZ" dirty="0"/>
              <a:t>přemísťované v rámci povrchových vod za účelem správy vod a vodních </a:t>
            </a:r>
            <a:r>
              <a:rPr lang="cs-CZ" dirty="0" smtClean="0"/>
              <a:t>cest, nevykazují-li </a:t>
            </a:r>
            <a:r>
              <a:rPr lang="cs-CZ" dirty="0"/>
              <a:t>žádnou z nebezpečných </a:t>
            </a:r>
            <a:r>
              <a:rPr lang="cs-CZ" dirty="0" smtClean="0"/>
              <a:t>vlastností</a:t>
            </a:r>
          </a:p>
          <a:p>
            <a:pPr>
              <a:buFontTx/>
              <a:buChar char="-"/>
            </a:pPr>
            <a:r>
              <a:rPr lang="cs-CZ" dirty="0" smtClean="0"/>
              <a:t> nakládání </a:t>
            </a:r>
            <a:r>
              <a:rPr lang="cs-CZ" dirty="0"/>
              <a:t>s nekontaminovanou zeminou a jiným přírodním materiálem vytěženým během stavební činnosti, pokud je zajištěno, že materiál bude použit ve svém přirozeném stavu pro účely stavby na místě, na kterém byl </a:t>
            </a:r>
            <a:r>
              <a:rPr lang="cs-CZ" dirty="0" smtClean="0"/>
              <a:t>vytěžen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828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Odpad (§ 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= každá movitá věc, které se osoba zbavuje nebo má úmysl nebo povinnost se jí zbavit</a:t>
            </a:r>
          </a:p>
          <a:p>
            <a:pPr marL="0" lvl="0" indent="0">
              <a:buNone/>
            </a:pPr>
            <a:r>
              <a:rPr lang="cs-CZ" dirty="0" smtClean="0"/>
              <a:t>- osoba </a:t>
            </a:r>
            <a:r>
              <a:rPr lang="cs-CZ" dirty="0"/>
              <a:t>má povinnost zbavit se movité věci, jestliže ji nepoužívá k původnímu účelu a věc ohrožuje životní prostředí nebo byla vyřazena na základě zvláštního právního </a:t>
            </a:r>
            <a:r>
              <a:rPr lang="cs-CZ" dirty="0" smtClean="0"/>
              <a:t>předpisu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u="sng" dirty="0"/>
              <a:t>Komunální odpad (§ 4)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= veškerý odpad vznikající na území obce při činnosti fyzických osob a který je uveden jako komunální odpad v Katalogu odpadů, s výjimkou odpadů vznikajících u právnických osob nebo fyzických osob oprávněných k podnikání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5762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Vedlejší produkt (§ 3 odst. 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48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= věc, která vznikla při výrobě, jejímž prvotním cílem není výroba nebo získání této věci, pokud</a:t>
            </a:r>
          </a:p>
          <a:p>
            <a:pPr marL="514350" indent="-514350">
              <a:buAutoNum type="alphaLcParenR"/>
            </a:pPr>
            <a:r>
              <a:rPr lang="cs-CZ" dirty="0" smtClean="0"/>
              <a:t>vzniká </a:t>
            </a:r>
            <a:r>
              <a:rPr lang="cs-CZ" dirty="0"/>
              <a:t>jako nedílná součást výroby</a:t>
            </a:r>
            <a:r>
              <a:rPr lang="cs-CZ" dirty="0" smtClean="0"/>
              <a:t>,</a:t>
            </a:r>
          </a:p>
          <a:p>
            <a:pPr marL="514350" indent="-514350">
              <a:buAutoNum type="alphaLcParenR"/>
            </a:pPr>
            <a:r>
              <a:rPr lang="cs-CZ" dirty="0" smtClean="0"/>
              <a:t>její </a:t>
            </a:r>
            <a:r>
              <a:rPr lang="cs-CZ" dirty="0"/>
              <a:t>další využití je zajištěno,</a:t>
            </a:r>
          </a:p>
          <a:p>
            <a:pPr marL="0" indent="0">
              <a:buNone/>
            </a:pPr>
            <a:r>
              <a:rPr lang="cs-CZ" dirty="0" smtClean="0"/>
              <a:t>c</a:t>
            </a:r>
            <a:r>
              <a:rPr lang="cs-CZ" dirty="0"/>
              <a:t>) její další využití je možné bez dalšího zpracování způsobem jiným, než je běžná výrobní praxe, </a:t>
            </a:r>
            <a:r>
              <a:rPr lang="cs-CZ" u="sng" dirty="0"/>
              <a:t>a</a:t>
            </a:r>
          </a:p>
          <a:p>
            <a:pPr marL="0" indent="0">
              <a:buNone/>
            </a:pPr>
            <a:r>
              <a:rPr lang="cs-CZ" dirty="0" smtClean="0"/>
              <a:t>d</a:t>
            </a:r>
            <a:r>
              <a:rPr lang="cs-CZ" dirty="0"/>
              <a:t>) její další využití je v souladu se zvláštními právními předpisy a nepovede k nepříznivým účinkům na životní prostředí nebo lidské </a:t>
            </a:r>
            <a:r>
              <a:rPr lang="cs-CZ" dirty="0" smtClean="0"/>
              <a:t>zdraví</a:t>
            </a:r>
          </a:p>
          <a:p>
            <a:pPr marL="0" indent="0">
              <a:buNone/>
            </a:pPr>
            <a:r>
              <a:rPr lang="cs-CZ" dirty="0" smtClean="0"/>
              <a:t>≠ odpad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8488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Výrobky z odpadů (§ 3 odst. 6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643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- poté</a:t>
            </a:r>
            <a:r>
              <a:rPr lang="cs-CZ" dirty="0"/>
              <a:t>, co byl odpad využit, splňuje tyto podmínky:</a:t>
            </a:r>
          </a:p>
          <a:p>
            <a:pPr marL="0" indent="0">
              <a:buNone/>
            </a:pPr>
            <a:r>
              <a:rPr lang="cs-CZ" dirty="0" smtClean="0"/>
              <a:t>a</a:t>
            </a:r>
            <a:r>
              <a:rPr lang="cs-CZ" dirty="0"/>
              <a:t>) věc se běžně využívá ke konkrétním účelům,</a:t>
            </a:r>
          </a:p>
          <a:p>
            <a:pPr marL="0" indent="0">
              <a:buNone/>
            </a:pPr>
            <a:r>
              <a:rPr lang="cs-CZ" dirty="0" smtClean="0"/>
              <a:t>b</a:t>
            </a:r>
            <a:r>
              <a:rPr lang="cs-CZ" dirty="0"/>
              <a:t>) pro věc existuje trh nebo </a:t>
            </a:r>
            <a:r>
              <a:rPr lang="cs-CZ" dirty="0" smtClean="0"/>
              <a:t>poptávka,</a:t>
            </a:r>
          </a:p>
          <a:p>
            <a:pPr marL="0" indent="0">
              <a:buNone/>
            </a:pPr>
            <a:r>
              <a:rPr lang="cs-CZ" dirty="0" smtClean="0"/>
              <a:t>c</a:t>
            </a:r>
            <a:r>
              <a:rPr lang="cs-CZ" dirty="0"/>
              <a:t>) věc splňuje technické požadavky pro konkrétní účely stanovené zvláštními právními předpisy nebo normami použitelnými na výrobky,</a:t>
            </a:r>
          </a:p>
          <a:p>
            <a:pPr marL="0" indent="0">
              <a:buNone/>
            </a:pPr>
            <a:r>
              <a:rPr lang="cs-CZ" dirty="0" smtClean="0"/>
              <a:t>d</a:t>
            </a:r>
            <a:r>
              <a:rPr lang="cs-CZ" dirty="0"/>
              <a:t>) využití věci je v souladu se zvláštními právními předpisy a nepovede k nepříznivým dopadům na životní prostředí nebo lidské zdraví </a:t>
            </a:r>
            <a:r>
              <a:rPr lang="cs-CZ" u="sng" dirty="0"/>
              <a:t>a</a:t>
            </a:r>
          </a:p>
          <a:p>
            <a:pPr marL="0" indent="0">
              <a:buNone/>
            </a:pPr>
            <a:r>
              <a:rPr lang="cs-CZ" dirty="0"/>
              <a:t> e) věc splňuje další kritéria, pokud jsou pro určitý typ odpadu stanovena přímo použitelným předpisem Evropské </a:t>
            </a:r>
            <a:r>
              <a:rPr lang="cs-CZ" dirty="0" smtClean="0"/>
              <a:t>unie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≠ odpad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1800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odpadů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 smtClean="0"/>
              <a:t>- stanoveny </a:t>
            </a:r>
            <a:r>
              <a:rPr lang="cs-CZ" dirty="0"/>
              <a:t>ve vyhlášce č. 93/2016 Sb., o Katalogu odpadů</a:t>
            </a:r>
          </a:p>
          <a:p>
            <a:pPr lvl="0">
              <a:buFontTx/>
              <a:buChar char="-"/>
            </a:pPr>
            <a:r>
              <a:rPr lang="cs-CZ" dirty="0" smtClean="0"/>
              <a:t>20 </a:t>
            </a:r>
            <a:r>
              <a:rPr lang="cs-CZ" dirty="0"/>
              <a:t>skupin  podle odvětví, oboru nebo technologického procesu, v němž odpad vzniká </a:t>
            </a:r>
            <a:endParaRPr lang="cs-CZ" dirty="0" smtClean="0"/>
          </a:p>
          <a:p>
            <a:pPr lvl="0">
              <a:buFontTx/>
              <a:buChar char="-"/>
            </a:pPr>
            <a:r>
              <a:rPr lang="cs-CZ" dirty="0" smtClean="0"/>
              <a:t>ve </a:t>
            </a:r>
            <a:r>
              <a:rPr lang="cs-CZ" dirty="0"/>
              <a:t>skupinách další členění – každému druhu je přiřazeno katalogové </a:t>
            </a:r>
            <a:r>
              <a:rPr lang="cs-CZ" dirty="0" smtClean="0"/>
              <a:t>číslo</a:t>
            </a:r>
          </a:p>
          <a:p>
            <a:pPr marL="0" lvl="0" indent="0">
              <a:buNone/>
            </a:pPr>
            <a:r>
              <a:rPr lang="cs-CZ" dirty="0"/>
              <a:t>	</a:t>
            </a:r>
            <a:r>
              <a:rPr lang="cs-CZ" dirty="0" smtClean="0"/>
              <a:t>např</a:t>
            </a:r>
            <a:r>
              <a:rPr lang="cs-CZ" dirty="0"/>
              <a:t>. 01 01 01  -  Odpady   z   těžby   rudných   </a:t>
            </a:r>
            <a:r>
              <a:rPr lang="cs-CZ" dirty="0" smtClean="0"/>
              <a:t>nerostů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68277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</TotalTime>
  <Words>1407</Words>
  <Application>Microsoft Office PowerPoint</Application>
  <PresentationFormat>Širokoúhlá obrazovka</PresentationFormat>
  <Paragraphs>137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Motiv Office</vt:lpstr>
      <vt:lpstr>Nakládání s odpady</vt:lpstr>
      <vt:lpstr>Právní předpisy</vt:lpstr>
      <vt:lpstr>Výkon veřejné správy (§ 71 a násl.)</vt:lpstr>
      <vt:lpstr>Předmět úpravy (§ 1)</vt:lpstr>
      <vt:lpstr>Působnost zákona o odpadech (§ 2)</vt:lpstr>
      <vt:lpstr>Odpad (§ 3)</vt:lpstr>
      <vt:lpstr>Vedlejší produkt (§ 3 odst. 5)</vt:lpstr>
      <vt:lpstr>Výrobky z odpadů (§ 3 odst. 6)</vt:lpstr>
      <vt:lpstr>Druhy odpadů </vt:lpstr>
      <vt:lpstr>Kategorie odpadů (§ 6)</vt:lpstr>
      <vt:lpstr>Osoby</vt:lpstr>
      <vt:lpstr>Odpadový hospodář (§ 15)</vt:lpstr>
      <vt:lpstr>Nakládání s odpady (§ 10 a násl.)</vt:lpstr>
      <vt:lpstr>Obecné povinnosti při nakládání s odpady</vt:lpstr>
      <vt:lpstr>Zařízení k využívání, odstraňování, sběru nebo výkupu odpadů (§ 14)</vt:lpstr>
      <vt:lpstr>Jednotlivé fáze nakládání s odpady</vt:lpstr>
      <vt:lpstr>Jednotlivé fáze nakládání s odpady</vt:lpstr>
      <vt:lpstr>Nakládání s komunálním odpadem</vt:lpstr>
      <vt:lpstr>Nakládání s vybranými odpady, výrobky a zařízeními (§ 25 a násl.)</vt:lpstr>
      <vt:lpstr>Zpětný odběr</vt:lpstr>
      <vt:lpstr>Plány odpadového hospodářství (§ 41 a násl.)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Odpady</dc:title>
  <dc:creator>spravce</dc:creator>
  <cp:lastModifiedBy>spravce</cp:lastModifiedBy>
  <cp:revision>20</cp:revision>
  <dcterms:created xsi:type="dcterms:W3CDTF">2018-11-11T11:04:18Z</dcterms:created>
  <dcterms:modified xsi:type="dcterms:W3CDTF">2018-11-12T21:37:38Z</dcterms:modified>
</cp:coreProperties>
</file>