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85A2-D75B-4CC5-819A-F7AEBB946E6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CC2A-8107-480C-B788-3716DEE75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0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85A2-D75B-4CC5-819A-F7AEBB946E6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CC2A-8107-480C-B788-3716DEE75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38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85A2-D75B-4CC5-819A-F7AEBB946E6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CC2A-8107-480C-B788-3716DEE75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88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85A2-D75B-4CC5-819A-F7AEBB946E6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CC2A-8107-480C-B788-3716DEE75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08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85A2-D75B-4CC5-819A-F7AEBB946E6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CC2A-8107-480C-B788-3716DEE75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91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85A2-D75B-4CC5-819A-F7AEBB946E6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CC2A-8107-480C-B788-3716DEE75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26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85A2-D75B-4CC5-819A-F7AEBB946E6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CC2A-8107-480C-B788-3716DEE75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696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85A2-D75B-4CC5-819A-F7AEBB946E6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CC2A-8107-480C-B788-3716DEE75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54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85A2-D75B-4CC5-819A-F7AEBB946E6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CC2A-8107-480C-B788-3716DEE75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94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85A2-D75B-4CC5-819A-F7AEBB946E6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CC2A-8107-480C-B788-3716DEE75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1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785A2-D75B-4CC5-819A-F7AEBB946E6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5CC2A-8107-480C-B788-3716DEE75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27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785A2-D75B-4CC5-819A-F7AEBB946E61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5CC2A-8107-480C-B788-3716DEE75B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00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78372" y="365125"/>
            <a:ext cx="10975428" cy="6235372"/>
          </a:xfrm>
        </p:spPr>
        <p:txBody>
          <a:bodyPr>
            <a:normAutofit/>
          </a:bodyPr>
          <a:lstStyle/>
          <a:p>
            <a:r>
              <a:rPr lang="cs-CZ" sz="6600" dirty="0" smtClean="0"/>
              <a:t>Integrovaná prevence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2836710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Nejlepší dostupné techniky (BAT) (§ 2 písm. 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53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=  </a:t>
            </a:r>
            <a:r>
              <a:rPr lang="cs-CZ" dirty="0"/>
              <a:t>nejúčinnější a nejpokročilejší stadium vývoje technologií a způsobů jejich provozování, které ukazují praktickou vhodnost určitých technik jako základu pro stanovení emisních limitů a dalších závazných podmínek provozu zařízení, jejichž smyslem je předejít vzniku emisí, nebo pokud to není možné, omezit emise a jejich nepříznivé dopady na životní prostředí jako </a:t>
            </a:r>
            <a:r>
              <a:rPr lang="cs-CZ" dirty="0" smtClean="0"/>
              <a:t>celek</a:t>
            </a:r>
          </a:p>
          <a:p>
            <a:pPr marL="0" indent="0">
              <a:buNone/>
            </a:pPr>
            <a:r>
              <a:rPr lang="cs-CZ" dirty="0" smtClean="0"/>
              <a:t>- dostupné techniky = </a:t>
            </a:r>
            <a:r>
              <a:rPr lang="cs-CZ" dirty="0"/>
              <a:t>techniky vyvinuté v měřítku umožňujícím zavedení v příslušném průmyslovém odvětví za ekonomicky a technicky přijatelných podmínek s ohledem na náklady a přínosy, pokud jsou provozovateli zařízení za rozumných podmínek dostupné bez ohledu na to, zda jsou používány nebo vyráběny v České republice,</a:t>
            </a:r>
          </a:p>
          <a:p>
            <a:pPr marL="0" indent="0">
              <a:buNone/>
            </a:pPr>
            <a:r>
              <a:rPr lang="cs-CZ" dirty="0" smtClean="0"/>
              <a:t>- při </a:t>
            </a:r>
            <a:r>
              <a:rPr lang="cs-CZ" dirty="0"/>
              <a:t>určování nejlepší dostupné techniky se přihlíží k hlediskům uvedeným v příloze č. </a:t>
            </a:r>
            <a:r>
              <a:rPr lang="cs-CZ" dirty="0" smtClean="0"/>
              <a:t>3 </a:t>
            </a:r>
            <a:r>
              <a:rPr lang="cs-CZ" dirty="0"/>
              <a:t>k tomuto </a:t>
            </a:r>
            <a:r>
              <a:rPr lang="cs-CZ" dirty="0" smtClean="0"/>
              <a:t>zákonu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455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Zveřejňování (§ 5a)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58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Informační systém integrované </a:t>
            </a:r>
            <a:r>
              <a:rPr lang="cs-CZ" dirty="0" smtClean="0"/>
              <a:t>prevence– </a:t>
            </a:r>
            <a:r>
              <a:rPr lang="cs-CZ" dirty="0"/>
              <a:t>je součástí jednotného informačního systému životního </a:t>
            </a:r>
            <a:r>
              <a:rPr lang="cs-CZ" dirty="0" smtClean="0"/>
              <a:t>prostředí</a:t>
            </a:r>
          </a:p>
          <a:p>
            <a:pPr marL="0" indent="0">
              <a:buNone/>
            </a:pPr>
            <a:r>
              <a:rPr lang="cs-CZ" dirty="0" smtClean="0"/>
              <a:t>- informace o žádosti, rozhodnutí o žádosti, rozhodnutí o odvolání,  </a:t>
            </a:r>
            <a:r>
              <a:rPr lang="cs-CZ" dirty="0"/>
              <a:t>informace o udělených výjimkách z úrovní emisí spojených s nejlepšími dostupnými technikami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změny </a:t>
            </a:r>
            <a:r>
              <a:rPr lang="cs-CZ" dirty="0"/>
              <a:t>provozovatelů </a:t>
            </a:r>
            <a:r>
              <a:rPr lang="cs-CZ" dirty="0" smtClean="0"/>
              <a:t>zařízení,  </a:t>
            </a:r>
            <a:r>
              <a:rPr lang="cs-CZ" dirty="0"/>
              <a:t>ohlášené údaje o plnění podmínek integrovaného </a:t>
            </a:r>
            <a:r>
              <a:rPr lang="cs-CZ" dirty="0" smtClean="0"/>
              <a:t>povolení,  zprávy o </a:t>
            </a:r>
            <a:r>
              <a:rPr lang="cs-CZ" dirty="0"/>
              <a:t>kontrolách </a:t>
            </a:r>
          </a:p>
          <a:p>
            <a:pPr>
              <a:buFontTx/>
              <a:buChar char="-"/>
            </a:pPr>
            <a:r>
              <a:rPr lang="cs-CZ" dirty="0" smtClean="0"/>
              <a:t>seznam </a:t>
            </a:r>
            <a:r>
              <a:rPr lang="cs-CZ" dirty="0"/>
              <a:t>odborně způsobilých osob včetně vydaných osvědčení o </a:t>
            </a:r>
            <a:r>
              <a:rPr lang="cs-CZ" dirty="0" smtClean="0"/>
              <a:t>zápisu, -  informace </a:t>
            </a:r>
            <a:r>
              <a:rPr lang="cs-CZ" dirty="0"/>
              <a:t>o závěrech o nejlepších dostupných technikách a referenčních dokumentech o nejlepších dostupných technikách,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další </a:t>
            </a:r>
            <a:r>
              <a:rPr lang="cs-CZ" dirty="0"/>
              <a:t>informace z oblasti </a:t>
            </a:r>
            <a:r>
              <a:rPr lang="cs-CZ"/>
              <a:t>integrované </a:t>
            </a:r>
            <a:r>
              <a:rPr lang="cs-CZ" smtClean="0"/>
              <a:t>prevence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07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 </a:t>
            </a:r>
            <a:r>
              <a:rPr lang="cs-CZ" dirty="0" smtClean="0"/>
              <a:t>zákon č. 76/2002 Sb., o integrované prevenci a omezování znečištění, o integrovaném registru znečišťování a o změně některých zákonů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vyhláška </a:t>
            </a:r>
            <a:r>
              <a:rPr lang="cs-CZ" dirty="0"/>
              <a:t>č. 288/2013 Sb., o provedení některých ustanovení zákona o integrované </a:t>
            </a:r>
            <a:r>
              <a:rPr lang="cs-CZ" dirty="0" smtClean="0"/>
              <a:t>prevenci</a:t>
            </a:r>
          </a:p>
          <a:p>
            <a:pPr marL="0" indent="0">
              <a:buNone/>
            </a:pPr>
            <a:r>
              <a:rPr lang="cs-CZ" dirty="0"/>
              <a:t>- Směrnice Evropského parlamentu a Rady 2010/75/EU </a:t>
            </a:r>
            <a:r>
              <a:rPr lang="cs-CZ" dirty="0" smtClean="0"/>
              <a:t>o </a:t>
            </a:r>
            <a:r>
              <a:rPr lang="cs-CZ" dirty="0"/>
              <a:t>průmyslových emisích (integrované prevenci a omezování znečištění).</a:t>
            </a:r>
          </a:p>
          <a:p>
            <a:pPr marL="0" indent="0">
              <a:buNone/>
            </a:pPr>
            <a:r>
              <a:rPr lang="cs-CZ" dirty="0" smtClean="0"/>
              <a:t>Integrovaná prevence </a:t>
            </a:r>
            <a:r>
              <a:rPr lang="cs-CZ" dirty="0"/>
              <a:t>Integrovaná prevence a omezování znečištění (</a:t>
            </a:r>
            <a:r>
              <a:rPr lang="cs-CZ" b="1" dirty="0" err="1"/>
              <a:t>I</a:t>
            </a:r>
            <a:r>
              <a:rPr lang="cs-CZ" dirty="0" err="1"/>
              <a:t>ntegrated</a:t>
            </a:r>
            <a:r>
              <a:rPr lang="cs-CZ" dirty="0"/>
              <a:t> </a:t>
            </a:r>
            <a:r>
              <a:rPr lang="cs-CZ" b="1" dirty="0" err="1"/>
              <a:t>P</a:t>
            </a:r>
            <a:r>
              <a:rPr lang="cs-CZ" dirty="0" err="1"/>
              <a:t>ollution</a:t>
            </a:r>
            <a:r>
              <a:rPr lang="cs-CZ" dirty="0"/>
              <a:t> </a:t>
            </a:r>
            <a:r>
              <a:rPr lang="cs-CZ" b="1" dirty="0" err="1"/>
              <a:t>P</a:t>
            </a:r>
            <a:r>
              <a:rPr lang="cs-CZ" dirty="0" err="1"/>
              <a:t>revention</a:t>
            </a:r>
            <a:r>
              <a:rPr lang="cs-CZ" dirty="0"/>
              <a:t> and </a:t>
            </a:r>
            <a:r>
              <a:rPr lang="cs-CZ" b="1" dirty="0" err="1"/>
              <a:t>C</a:t>
            </a:r>
            <a:r>
              <a:rPr lang="cs-CZ" dirty="0" err="1"/>
              <a:t>ontrol</a:t>
            </a:r>
            <a:r>
              <a:rPr lang="cs-CZ" dirty="0"/>
              <a:t> – </a:t>
            </a:r>
            <a:r>
              <a:rPr lang="cs-CZ" b="1" dirty="0"/>
              <a:t>IPPC</a:t>
            </a:r>
            <a:r>
              <a:rPr lang="cs-CZ" dirty="0"/>
              <a:t>) je </a:t>
            </a:r>
            <a:r>
              <a:rPr lang="cs-CZ" dirty="0" smtClean="0"/>
              <a:t>způsob </a:t>
            </a:r>
            <a:r>
              <a:rPr lang="cs-CZ" dirty="0"/>
              <a:t>regulace průmyslových a zemědělských činností ve vztahu k životnímu </a:t>
            </a:r>
            <a:r>
              <a:rPr lang="cs-CZ" dirty="0" smtClean="0"/>
              <a:t>prostředí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001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státní správy (§ 28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823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Ministerstvo </a:t>
            </a:r>
            <a:r>
              <a:rPr lang="cs-CZ" dirty="0"/>
              <a:t>životního </a:t>
            </a:r>
            <a:r>
              <a:rPr lang="cs-CZ" dirty="0" smtClean="0"/>
              <a:t>prostředí</a:t>
            </a:r>
          </a:p>
          <a:p>
            <a:pPr>
              <a:buFontTx/>
              <a:buChar char="-"/>
            </a:pPr>
            <a:r>
              <a:rPr lang="cs-CZ" dirty="0" smtClean="0"/>
              <a:t>Ministerstvo </a:t>
            </a:r>
            <a:r>
              <a:rPr lang="cs-CZ" dirty="0"/>
              <a:t>průmyslu a obchodu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Ministerstvo zemědělství</a:t>
            </a:r>
          </a:p>
          <a:p>
            <a:pPr>
              <a:buFontTx/>
              <a:buChar char="-"/>
            </a:pPr>
            <a:r>
              <a:rPr lang="cs-CZ" dirty="0" smtClean="0"/>
              <a:t>Ministerstvo zdravotnictví</a:t>
            </a:r>
          </a:p>
          <a:p>
            <a:pPr>
              <a:buFontTx/>
              <a:buChar char="-"/>
            </a:pPr>
            <a:r>
              <a:rPr lang="cs-CZ" dirty="0" smtClean="0"/>
              <a:t>krajské úřady</a:t>
            </a:r>
          </a:p>
          <a:p>
            <a:pPr>
              <a:buFontTx/>
              <a:buChar char="-"/>
            </a:pPr>
            <a:r>
              <a:rPr lang="cs-CZ" dirty="0" smtClean="0"/>
              <a:t>Česká </a:t>
            </a:r>
            <a:r>
              <a:rPr lang="cs-CZ" dirty="0"/>
              <a:t>inspekce životního </a:t>
            </a:r>
            <a:r>
              <a:rPr lang="cs-CZ" dirty="0" smtClean="0"/>
              <a:t>prostředí</a:t>
            </a:r>
          </a:p>
          <a:p>
            <a:pPr>
              <a:buFontTx/>
              <a:buChar char="-"/>
            </a:pPr>
            <a:r>
              <a:rPr lang="cs-CZ" dirty="0" smtClean="0"/>
              <a:t>krajské </a:t>
            </a:r>
            <a:r>
              <a:rPr lang="cs-CZ" dirty="0"/>
              <a:t>hygienické </a:t>
            </a:r>
            <a:r>
              <a:rPr lang="cs-CZ" dirty="0" smtClean="0"/>
              <a:t>stanice</a:t>
            </a:r>
          </a:p>
          <a:p>
            <a:pPr marL="0" indent="0">
              <a:buNone/>
            </a:pPr>
            <a:r>
              <a:rPr lang="cs-CZ" dirty="0" smtClean="0"/>
              <a:t>-----</a:t>
            </a:r>
          </a:p>
          <a:p>
            <a:pPr marL="0" indent="0">
              <a:buNone/>
            </a:pPr>
            <a:r>
              <a:rPr lang="cs-CZ" dirty="0" smtClean="0"/>
              <a:t>– CENIA – odborná podpora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53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a předmět zákona (§ 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 </a:t>
            </a:r>
            <a:r>
              <a:rPr lang="cs-CZ" dirty="0" smtClean="0"/>
              <a:t>v </a:t>
            </a:r>
            <a:r>
              <a:rPr lang="cs-CZ" dirty="0"/>
              <a:t>souladu s právem Evropské </a:t>
            </a:r>
            <a:r>
              <a:rPr lang="cs-CZ" dirty="0" smtClean="0"/>
              <a:t>unie, </a:t>
            </a:r>
            <a:r>
              <a:rPr lang="cs-CZ" dirty="0"/>
              <a:t>dosáhnout vysoké úrovně ochrany životního prostředí jako </a:t>
            </a:r>
            <a:r>
              <a:rPr lang="cs-CZ" dirty="0" smtClean="0"/>
              <a:t>celku </a:t>
            </a:r>
            <a:r>
              <a:rPr lang="cs-CZ" dirty="0"/>
              <a:t>uplatněním integrované prevence a omezování znečištění vznikajícího činnostmi uvedenými v příloze č. 1 k tomuto </a:t>
            </a:r>
            <a:r>
              <a:rPr lang="cs-CZ" dirty="0" smtClean="0"/>
              <a:t>zákonu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→ </a:t>
            </a:r>
            <a:r>
              <a:rPr lang="cs-CZ" dirty="0"/>
              <a:t>zákon upravuje</a:t>
            </a:r>
          </a:p>
          <a:p>
            <a:pPr marL="0" indent="0">
              <a:buNone/>
            </a:pPr>
            <a:r>
              <a:rPr lang="cs-CZ" dirty="0"/>
              <a:t>- postup vydávání integrovaného povolení</a:t>
            </a:r>
          </a:p>
          <a:p>
            <a:pPr>
              <a:buFontTx/>
              <a:buChar char="-"/>
            </a:pPr>
            <a:r>
              <a:rPr lang="cs-CZ" dirty="0" smtClean="0"/>
              <a:t>povinnosti </a:t>
            </a:r>
            <a:r>
              <a:rPr lang="cs-CZ" dirty="0"/>
              <a:t>provozovatelů zařízení, která podléhají </a:t>
            </a:r>
            <a:r>
              <a:rPr lang="cs-CZ" dirty="0" smtClean="0"/>
              <a:t>IP</a:t>
            </a:r>
          </a:p>
          <a:p>
            <a:pPr>
              <a:buFontTx/>
              <a:buChar char="-"/>
            </a:pPr>
            <a:r>
              <a:rPr lang="cs-CZ" dirty="0" smtClean="0"/>
              <a:t>náležitosti </a:t>
            </a:r>
            <a:r>
              <a:rPr lang="cs-CZ" dirty="0"/>
              <a:t>systému výměny  a zveřejňování informací o BAT,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informační systém integrované prevence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554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regulovaných  činností (příloha č. 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energetika </a:t>
            </a:r>
          </a:p>
          <a:p>
            <a:pPr>
              <a:buFontTx/>
              <a:buChar char="-"/>
            </a:pPr>
            <a:r>
              <a:rPr lang="cs-CZ" dirty="0" smtClean="0"/>
              <a:t>výroba </a:t>
            </a:r>
            <a:r>
              <a:rPr lang="cs-CZ" dirty="0"/>
              <a:t>a zpracování kovů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zpracování </a:t>
            </a:r>
            <a:r>
              <a:rPr lang="cs-CZ" dirty="0"/>
              <a:t>nerostů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chemický </a:t>
            </a:r>
            <a:r>
              <a:rPr lang="cs-CZ" dirty="0"/>
              <a:t>průmysl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nakládání </a:t>
            </a:r>
            <a:r>
              <a:rPr lang="cs-CZ" dirty="0"/>
              <a:t>s odpady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ostatní </a:t>
            </a:r>
            <a:r>
              <a:rPr lang="cs-CZ" dirty="0"/>
              <a:t>průmyslové činnosti </a:t>
            </a:r>
          </a:p>
        </p:txBody>
      </p:sp>
    </p:spTree>
    <p:extLst>
      <p:ext uri="{BB962C8B-B14F-4D97-AF65-F5344CB8AC3E}">
        <p14:creationId xmlns:p14="http://schemas.microsoft.com/office/powerpoint/2010/main" val="2312151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Zařízení (§ 2 písm. 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stacionární technická jednotka, ve které probíhá jedna či více průmyslových činností uvedených v příloze č. 1 k tomuto zákonu, a jakékoli další s tím přímo spojené činnosti, které po technické stránce souvisejí s průmyslovými činnostmi uvedenými v příloze č. 1 k tomuto zákonu probíhajícími v dotčeném místě a mohly by ovlivnit emise a znečištění, nejde-li o stacionární technickou jednotku používanou k výzkumu, vývoji a zkoušení nových výrobků a procesů </a:t>
            </a:r>
          </a:p>
          <a:p>
            <a:pPr marL="0" indent="0">
              <a:buNone/>
            </a:pPr>
            <a:r>
              <a:rPr lang="cs-CZ" dirty="0" smtClean="0"/>
              <a:t>- za zařízení se považuje i stacionární technická jednotka, ve které neprobíhá žádná z činností uvedených v příloze č. 1 k tomuto zákonu, jestliže pro ni bylo požádáno o vydání integrovaného povolení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24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Integrované povolení (§ 2 písm. g))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rozhodnutí, kterým se stanoví podmínky k provozu zařízení, a které se vydává namísto rozhodnutí, stanovisek, vyjádření a souhlasů vydávaných podle zvláštních právních předpisů v oblasti ochrany životního prostředí, ochrany veřejného zdraví a v oblasti zemědělství, pokud to tyto předpisy umožňují →</a:t>
            </a:r>
          </a:p>
          <a:p>
            <a:pPr marL="0" indent="0">
              <a:buNone/>
            </a:pPr>
            <a:r>
              <a:rPr lang="cs-CZ" dirty="0" smtClean="0"/>
              <a:t>- zákon č. 254/2001 Sb., </a:t>
            </a:r>
            <a:r>
              <a:rPr lang="cs-CZ" smtClean="0"/>
              <a:t>vodní zákon, </a:t>
            </a:r>
            <a:r>
              <a:rPr lang="cs-CZ" dirty="0" smtClean="0"/>
              <a:t>zákon č. 185/2001 Sb., o odpadech, zákon č. 164/2001 Sb., lázeňský zákon, zákon č. 166/1999 Sb., veterinární zákon, zákon č. 258/2000 Sb.,  o ochraně veřejného zdraví, zákon č. 201/2012 Sb., o ochraně ovzduší, zákon č. 274/2001 Sb., o vodovodech a kanalizacích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807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vydání integrovaného povolení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74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Specifika:</a:t>
            </a:r>
          </a:p>
          <a:p>
            <a:pPr>
              <a:buFontTx/>
              <a:buChar char="-"/>
            </a:pPr>
            <a:r>
              <a:rPr lang="cs-CZ" dirty="0" smtClean="0"/>
              <a:t>předběžná </a:t>
            </a:r>
            <a:r>
              <a:rPr lang="cs-CZ" dirty="0"/>
              <a:t>informace </a:t>
            </a:r>
            <a:r>
              <a:rPr lang="cs-CZ" dirty="0" smtClean="0"/>
              <a:t>(§ 3a)</a:t>
            </a:r>
          </a:p>
          <a:p>
            <a:pPr>
              <a:buFontTx/>
              <a:buChar char="-"/>
            </a:pPr>
            <a:r>
              <a:rPr lang="cs-CZ" dirty="0"/>
              <a:t>ú</a:t>
            </a:r>
            <a:r>
              <a:rPr lang="cs-CZ" dirty="0" smtClean="0"/>
              <a:t>častníci řízení </a:t>
            </a:r>
          </a:p>
          <a:p>
            <a:pPr>
              <a:buFontTx/>
              <a:buChar char="-"/>
            </a:pPr>
            <a:r>
              <a:rPr lang="cs-CZ" dirty="0"/>
              <a:t>lhůty</a:t>
            </a:r>
          </a:p>
          <a:p>
            <a:pPr>
              <a:buFontTx/>
              <a:buChar char="-"/>
            </a:pPr>
            <a:r>
              <a:rPr lang="cs-CZ" dirty="0" smtClean="0"/>
              <a:t>nejlepší dostupné techniky (§ 2)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integrované </a:t>
            </a:r>
            <a:r>
              <a:rPr lang="cs-CZ" dirty="0" smtClean="0"/>
              <a:t>povolení (§ 13)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ovinnosti </a:t>
            </a:r>
            <a:r>
              <a:rPr lang="cs-CZ" dirty="0"/>
              <a:t>provozovatele zařízení </a:t>
            </a:r>
            <a:r>
              <a:rPr lang="cs-CZ" dirty="0" smtClean="0"/>
              <a:t>(§ 16, § 16a)</a:t>
            </a:r>
          </a:p>
          <a:p>
            <a:pPr>
              <a:buFontTx/>
              <a:buChar char="-"/>
            </a:pPr>
            <a:r>
              <a:rPr lang="cs-CZ" dirty="0" smtClean="0"/>
              <a:t>přezkum </a:t>
            </a:r>
            <a:r>
              <a:rPr lang="cs-CZ" dirty="0"/>
              <a:t>závazných podmínek integrovaného povolení </a:t>
            </a:r>
            <a:r>
              <a:rPr lang="cs-CZ" dirty="0" smtClean="0"/>
              <a:t>(§ 18)</a:t>
            </a:r>
          </a:p>
          <a:p>
            <a:pPr>
              <a:buFontTx/>
              <a:buChar char="-"/>
            </a:pPr>
            <a:r>
              <a:rPr lang="cs-CZ" dirty="0" smtClean="0"/>
              <a:t>zveřejňování (§ 5a)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40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Účastníci řízení (§ 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43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a) provozovatel </a:t>
            </a:r>
            <a:r>
              <a:rPr lang="cs-CZ" dirty="0" smtClean="0"/>
              <a:t>zařízení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dirty="0"/>
              <a:t>vlastník zařízení, není-li provozovatelem </a:t>
            </a:r>
            <a:r>
              <a:rPr lang="cs-CZ" dirty="0" smtClean="0"/>
              <a:t>zařízení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obec, na jejímž území je nebo má být zařízení </a:t>
            </a:r>
            <a:r>
              <a:rPr lang="cs-CZ" dirty="0" smtClean="0"/>
              <a:t>umístěno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kraj, na jehož území je nebo má být zařízení </a:t>
            </a:r>
            <a:r>
              <a:rPr lang="cs-CZ" dirty="0" smtClean="0"/>
              <a:t>umístěno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občanská sdružení, obecně prospěšné společnosti, zaměstnavatelské svazy nebo hospodářské komory, jejichž předmětem činnosti je prosazování a ochrana profesních zájmů nebo veřejných zájmů podle zvláštních </a:t>
            </a:r>
            <a:r>
              <a:rPr lang="cs-CZ" dirty="0" smtClean="0"/>
              <a:t>právních  předpisů </a:t>
            </a:r>
            <a:r>
              <a:rPr lang="cs-CZ" dirty="0"/>
              <a:t>dále obce nebo kraje, na jejichž území může toto zařízení ovlivnit životní prostředí, pokud se jako účastníci písemně přihlásily úřadu do 8 dnů ode dne zveřejnění stručného shrnutí údajů ze žádosti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dirty="0"/>
              <a:t>) ten, kdo by jím byl podle zvláštních právních předpisů</a:t>
            </a:r>
            <a:r>
              <a:rPr lang="cs-CZ" dirty="0" smtClean="0"/>
              <a:t>, </a:t>
            </a:r>
            <a:r>
              <a:rPr lang="cs-CZ" dirty="0"/>
              <a:t>není-li již jeho postavení účastníka vymezeno </a:t>
            </a:r>
            <a:r>
              <a:rPr lang="cs-CZ" dirty="0" smtClean="0"/>
              <a:t>výše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7056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</TotalTime>
  <Words>853</Words>
  <Application>Microsoft Office PowerPoint</Application>
  <PresentationFormat>Širokoúhlá obrazovka</PresentationFormat>
  <Paragraphs>64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Integrovaná prevence</vt:lpstr>
      <vt:lpstr>Právní předpisy</vt:lpstr>
      <vt:lpstr>Výkon státní správy (§ 28 a násl.)</vt:lpstr>
      <vt:lpstr>Účel a předmět zákona (§ 1)</vt:lpstr>
      <vt:lpstr>Kategorie regulovaných  činností (příloha č. 1)</vt:lpstr>
      <vt:lpstr>Zařízení (§ 2 písm. a)</vt:lpstr>
      <vt:lpstr>Integrované povolení (§ 2 písm. g))</vt:lpstr>
      <vt:lpstr>Řízení o vydání integrovaného povolení</vt:lpstr>
      <vt:lpstr>Účastníci řízení (§ 7)</vt:lpstr>
      <vt:lpstr>Nejlepší dostupné techniky (BAT) (§ 2 písm. e)</vt:lpstr>
      <vt:lpstr>Zveřejňování (§ 5a)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Integrovaná prevence</dc:title>
  <dc:creator>spravce</dc:creator>
  <cp:lastModifiedBy>spravce</cp:lastModifiedBy>
  <cp:revision>14</cp:revision>
  <dcterms:created xsi:type="dcterms:W3CDTF">2018-11-10T22:06:43Z</dcterms:created>
  <dcterms:modified xsi:type="dcterms:W3CDTF">2018-11-13T14:26:44Z</dcterms:modified>
</cp:coreProperties>
</file>