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B1E56-5942-4334-87E8-ADC96927530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DE56-4ECA-479D-B9F5-ADDF799D3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57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B1E56-5942-4334-87E8-ADC96927530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DE56-4ECA-479D-B9F5-ADDF799D3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7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B1E56-5942-4334-87E8-ADC96927530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DE56-4ECA-479D-B9F5-ADDF799D3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70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B1E56-5942-4334-87E8-ADC96927530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DE56-4ECA-479D-B9F5-ADDF799D3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33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B1E56-5942-4334-87E8-ADC96927530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DE56-4ECA-479D-B9F5-ADDF799D3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36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B1E56-5942-4334-87E8-ADC96927530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DE56-4ECA-479D-B9F5-ADDF799D3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49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B1E56-5942-4334-87E8-ADC96927530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DE56-4ECA-479D-B9F5-ADDF799D3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51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B1E56-5942-4334-87E8-ADC96927530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DE56-4ECA-479D-B9F5-ADDF799D3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B1E56-5942-4334-87E8-ADC96927530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DE56-4ECA-479D-B9F5-ADDF799D3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499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B1E56-5942-4334-87E8-ADC96927530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DE56-4ECA-479D-B9F5-ADDF799D3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2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B1E56-5942-4334-87E8-ADC96927530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DE56-4ECA-479D-B9F5-ADDF799D3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32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B1E56-5942-4334-87E8-ADC96927530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CDE56-4ECA-479D-B9F5-ADDF799D3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89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ia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09903" y="365125"/>
            <a:ext cx="10943897" cy="6151289"/>
          </a:xfrm>
        </p:spPr>
        <p:txBody>
          <a:bodyPr>
            <a:normAutofit/>
          </a:bodyPr>
          <a:lstStyle/>
          <a:p>
            <a:r>
              <a:rPr lang="cs-CZ" sz="6600" dirty="0" smtClean="0"/>
              <a:t>Posuzování vlivů na životní prostředí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3697313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Posuzované záměry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/>
              <a:t>Záměry (příloha č. 1)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kategorie I  a kategorie </a:t>
            </a:r>
            <a:r>
              <a:rPr lang="cs-CZ" dirty="0" smtClean="0"/>
              <a:t>II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u="sng" dirty="0" smtClean="0"/>
              <a:t>1.  Vždy </a:t>
            </a:r>
            <a:r>
              <a:rPr lang="cs-CZ" u="sng" dirty="0"/>
              <a:t>posuzované</a:t>
            </a:r>
          </a:p>
          <a:p>
            <a:pPr marL="0" lvl="0" indent="0">
              <a:buNone/>
            </a:pPr>
            <a:r>
              <a:rPr lang="cs-CZ" dirty="0" smtClean="0"/>
              <a:t>a) kategorie </a:t>
            </a:r>
            <a:r>
              <a:rPr lang="cs-CZ" dirty="0"/>
              <a:t>I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b) změny </a:t>
            </a:r>
            <a:r>
              <a:rPr lang="cs-CZ" dirty="0"/>
              <a:t>záměrů kategorie I, pokud dosahují uvedených </a:t>
            </a:r>
            <a:r>
              <a:rPr lang="cs-CZ" dirty="0" smtClean="0"/>
              <a:t>limitů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139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Posuzované záměry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/>
              <a:t>2. Posuzované</a:t>
            </a:r>
            <a:r>
              <a:rPr lang="cs-CZ" u="sng" dirty="0"/>
              <a:t>, pokud je tak stanoveno ve zjišťovacím řízení</a:t>
            </a:r>
          </a:p>
          <a:p>
            <a:pPr marL="0" lvl="0" indent="0">
              <a:buNone/>
            </a:pPr>
            <a:r>
              <a:rPr lang="cs-CZ" dirty="0" smtClean="0"/>
              <a:t>a) změny </a:t>
            </a:r>
            <a:r>
              <a:rPr lang="cs-CZ" dirty="0"/>
              <a:t>záměru kategorie I, které by mohly mít významný negativní vliv na životní prostředí a  pokud nedosahují limity </a:t>
            </a:r>
          </a:p>
          <a:p>
            <a:pPr marL="0" lvl="0" indent="0">
              <a:buNone/>
            </a:pPr>
            <a:r>
              <a:rPr lang="cs-CZ" dirty="0"/>
              <a:t>b</a:t>
            </a:r>
            <a:r>
              <a:rPr lang="cs-CZ" dirty="0" smtClean="0"/>
              <a:t>) záměry </a:t>
            </a:r>
            <a:r>
              <a:rPr lang="cs-CZ" dirty="0"/>
              <a:t>kategorie II </a:t>
            </a:r>
          </a:p>
          <a:p>
            <a:pPr marL="0" lvl="0" indent="0">
              <a:buNone/>
            </a:pPr>
            <a:r>
              <a:rPr lang="cs-CZ" dirty="0"/>
              <a:t>c</a:t>
            </a:r>
            <a:r>
              <a:rPr lang="cs-CZ" dirty="0" smtClean="0"/>
              <a:t>) změny záměrů kategorie </a:t>
            </a:r>
            <a:r>
              <a:rPr lang="cs-CZ" dirty="0"/>
              <a:t>II</a:t>
            </a:r>
          </a:p>
          <a:p>
            <a:pPr marL="0" lvl="0" indent="0">
              <a:buNone/>
            </a:pPr>
            <a:r>
              <a:rPr lang="cs-CZ" dirty="0"/>
              <a:t>d</a:t>
            </a:r>
            <a:r>
              <a:rPr lang="cs-CZ" dirty="0" smtClean="0"/>
              <a:t>) podlimitní </a:t>
            </a:r>
            <a:r>
              <a:rPr lang="cs-CZ" dirty="0"/>
              <a:t>záměry, které dosáhnou alespoň 25 % příslušné limitní hodnoty, nacházejí se ve zvláště chráněném území nebo jeho ochranném pásmu podle zákona o ochraně přírody a krajiny a příslušný úřad stanoví, že budou podléhat zjišťovacímu řízení; a jejich změny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277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Posuzované záměry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e) záměry</a:t>
            </a:r>
            <a:r>
              <a:rPr lang="cs-CZ" dirty="0"/>
              <a:t>, které podle stanoviska orgánu ochrany přírody </a:t>
            </a:r>
            <a:r>
              <a:rPr lang="cs-CZ" dirty="0" smtClean="0"/>
              <a:t>mohou </a:t>
            </a:r>
            <a:r>
              <a:rPr lang="cs-CZ" dirty="0"/>
              <a:t>samostatně nebo ve spojení s jinými významně ovlivnit území evropsky významné lokality nebo ptačí </a:t>
            </a:r>
            <a:r>
              <a:rPr lang="cs-CZ" dirty="0" smtClean="0"/>
              <a:t>oblasti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f) změny </a:t>
            </a:r>
            <a:r>
              <a:rPr lang="cs-CZ" dirty="0"/>
              <a:t>již posouzeného záměru, které by podle závazného stanoviska příslušného úřadu mohly mít významný negativní vliv na životní </a:t>
            </a:r>
            <a:r>
              <a:rPr lang="cs-CZ" dirty="0" smtClean="0"/>
              <a:t>prostředí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g) části </a:t>
            </a:r>
            <a:r>
              <a:rPr lang="cs-CZ" dirty="0"/>
              <a:t>nebo etapy záměru podle § 9a odst. </a:t>
            </a:r>
            <a:r>
              <a:rPr lang="cs-CZ" dirty="0" smtClean="0"/>
              <a:t>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500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Neposuzované záměry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Neposuzují se záměry, o kterých rozhodne vláda z důvodu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brany </a:t>
            </a:r>
          </a:p>
          <a:p>
            <a:pPr>
              <a:buFontTx/>
              <a:buChar char="-"/>
            </a:pPr>
            <a:r>
              <a:rPr lang="cs-CZ" dirty="0" smtClean="0"/>
              <a:t>bezprostředního odvrácení nebo zmírnění důsledků mimořádné události</a:t>
            </a:r>
          </a:p>
          <a:p>
            <a:pPr>
              <a:buFontTx/>
              <a:buChar char="-"/>
            </a:pPr>
            <a:r>
              <a:rPr lang="cs-CZ" dirty="0" smtClean="0"/>
              <a:t>jiného převažujícího veřejného zájmu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855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procesu (§ 6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známení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jišťovací řízení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pracování dokumentace </a:t>
            </a:r>
          </a:p>
          <a:p>
            <a:pPr>
              <a:buFontTx/>
              <a:buChar char="-"/>
            </a:pPr>
            <a:r>
              <a:rPr lang="cs-CZ" dirty="0" smtClean="0"/>
              <a:t>veřejné projednání</a:t>
            </a:r>
          </a:p>
          <a:p>
            <a:pPr>
              <a:buFontTx/>
              <a:buChar char="-"/>
            </a:pPr>
            <a:r>
              <a:rPr lang="cs-CZ" dirty="0" smtClean="0"/>
              <a:t>posudek</a:t>
            </a:r>
          </a:p>
          <a:p>
            <a:pPr>
              <a:buFontTx/>
              <a:buChar char="-"/>
            </a:pPr>
            <a:r>
              <a:rPr lang="cs-CZ" dirty="0" smtClean="0"/>
              <a:t>závazné stanovisko k posouzení vlivů provedení záměru na životní prostředí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věření dokumentace pro navazující řízení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avazující řízení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223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Oznámení (§ 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Ten, kdo hodlá provést záměr (oznamovatel), je povinen předložit oznámení záměru  příslušnému úřadu – náležitosti stanoveny zákonem (příloha č. 3 a 3a)</a:t>
            </a:r>
          </a:p>
          <a:p>
            <a:pPr marL="0" lvl="0" indent="0">
              <a:buNone/>
            </a:pPr>
            <a:r>
              <a:rPr lang="cs-CZ" dirty="0" smtClean="0"/>
              <a:t>- podlimitní </a:t>
            </a:r>
            <a:r>
              <a:rPr lang="cs-CZ" dirty="0"/>
              <a:t>záměr – úřad sdělí, zda bude podléhat zjišťovacímu řízení</a:t>
            </a:r>
          </a:p>
          <a:p>
            <a:pPr marL="0" lvl="0" indent="0">
              <a:buNone/>
            </a:pPr>
            <a:r>
              <a:rPr lang="cs-CZ" dirty="0" smtClean="0"/>
              <a:t>- ostatní </a:t>
            </a:r>
            <a:r>
              <a:rPr lang="cs-CZ" dirty="0"/>
              <a:t>záměry (+ podlimitní, které podléhají zjišťovacímu řízení) – úřad zveřejní </a:t>
            </a:r>
            <a:r>
              <a:rPr lang="cs-CZ" dirty="0" smtClean="0"/>
              <a:t>na internetu ( </a:t>
            </a:r>
            <a:r>
              <a:rPr lang="cs-CZ" dirty="0"/>
              <a:t>informační portál </a:t>
            </a:r>
            <a:r>
              <a:rPr lang="cs-CZ" u="sng" dirty="0">
                <a:hlinkClick r:id="rId2"/>
              </a:rPr>
              <a:t>www.cenia.cz</a:t>
            </a:r>
            <a:r>
              <a:rPr lang="cs-CZ" dirty="0"/>
              <a:t>), rozešle dotčeným orgánům, územně samosprávným celkům (informace na úřední desce) → vyjádření dotčených orgánů a veřejnosti, dotčené veřejnosti, ÚCS </a:t>
            </a:r>
          </a:p>
        </p:txBody>
      </p:sp>
    </p:spTree>
    <p:extLst>
      <p:ext uri="{BB962C8B-B14F-4D97-AF65-F5344CB8AC3E}">
        <p14:creationId xmlns:p14="http://schemas.microsoft.com/office/powerpoint/2010/main" val="4237368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Zjišťovací řízení (§ 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a) záměry </a:t>
            </a:r>
            <a:r>
              <a:rPr lang="cs-CZ" dirty="0"/>
              <a:t>kategorie I – upřesnění informací o záměru</a:t>
            </a:r>
          </a:p>
          <a:p>
            <a:pPr marL="0" lvl="0" indent="0">
              <a:buNone/>
            </a:pPr>
            <a:r>
              <a:rPr lang="cs-CZ" dirty="0" smtClean="0"/>
              <a:t>b) ostatní </a:t>
            </a:r>
            <a:r>
              <a:rPr lang="cs-CZ" dirty="0"/>
              <a:t>záměry – zjištění, zda záměr (změna) může mít významný vliv na životní prostředí, nebo významně ovlivnit lokality NATURA 2000 a zda bude </a:t>
            </a:r>
            <a:r>
              <a:rPr lang="cs-CZ" dirty="0" smtClean="0"/>
              <a:t>posuzován</a:t>
            </a:r>
          </a:p>
          <a:p>
            <a:pPr lvl="0">
              <a:buFontTx/>
              <a:buChar char="-"/>
            </a:pPr>
            <a:r>
              <a:rPr lang="cs-CZ" dirty="0" smtClean="0"/>
              <a:t>provádí se dle </a:t>
            </a:r>
            <a:r>
              <a:rPr lang="cs-CZ" dirty="0"/>
              <a:t>kritérií  uvedených v příloze č. 2 k zákonu a § 7 odst. </a:t>
            </a:r>
            <a:r>
              <a:rPr lang="cs-CZ" dirty="0" smtClean="0"/>
              <a:t>3</a:t>
            </a:r>
          </a:p>
          <a:p>
            <a:pPr marL="0" lvl="0" indent="0">
              <a:buNone/>
            </a:pPr>
            <a:r>
              <a:rPr lang="cs-CZ" dirty="0" smtClean="0"/>
              <a:t>Ukončení do 45 dnů (+ až 25) ode dne zveřejnění informace o oznámení:</a:t>
            </a:r>
          </a:p>
          <a:p>
            <a:pPr marL="0" lvl="0" indent="0">
              <a:buNone/>
            </a:pPr>
            <a:r>
              <a:rPr lang="cs-CZ" dirty="0" smtClean="0"/>
              <a:t>a) písemným </a:t>
            </a:r>
            <a:r>
              <a:rPr lang="cs-CZ" dirty="0"/>
              <a:t>závěrem, že záměr bude dále </a:t>
            </a:r>
            <a:r>
              <a:rPr lang="cs-CZ" dirty="0" smtClean="0"/>
              <a:t>posuzován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b) rozhodnutím, </a:t>
            </a:r>
            <a:r>
              <a:rPr lang="cs-CZ" dirty="0"/>
              <a:t>že záměr posuzován </a:t>
            </a:r>
            <a:r>
              <a:rPr lang="cs-CZ" dirty="0" smtClean="0"/>
              <a:t>nebude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6287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Dokumentace (§ 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- oznamovatel </a:t>
            </a:r>
            <a:r>
              <a:rPr lang="cs-CZ" dirty="0"/>
              <a:t>zajistí zpracování oprávněnou osobou (§ 19) dle přílohy č. 4 k zákonu</a:t>
            </a:r>
          </a:p>
          <a:p>
            <a:pPr marL="0" lvl="0" indent="0">
              <a:buNone/>
            </a:pPr>
            <a:r>
              <a:rPr lang="cs-CZ" dirty="0" smtClean="0"/>
              <a:t>- úřad </a:t>
            </a:r>
            <a:r>
              <a:rPr lang="cs-CZ" dirty="0"/>
              <a:t>do 10 dnů zašle k vyjádření dotčeným správním úřadům a ÚSC a zajistí zveřejnění dle § 16 a zašle zpracovateli posudku</a:t>
            </a:r>
          </a:p>
          <a:p>
            <a:pPr marL="0" indent="0">
              <a:buNone/>
            </a:pPr>
            <a:r>
              <a:rPr lang="cs-CZ" dirty="0"/>
              <a:t>→ vyjádření dotčené veřejnosti, veřejnosti, dotčených správních úřadů, ÚSC do 30 dnů</a:t>
            </a:r>
          </a:p>
          <a:p>
            <a:pPr marL="0" indent="0">
              <a:buNone/>
            </a:pPr>
            <a:r>
              <a:rPr lang="cs-CZ" dirty="0"/>
              <a:t>→ na základě vyjádření nebo doporučení zpracovatele posudku lze dokumentaci vrátit k přepracování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872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projednání (§ 17)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- koná </a:t>
            </a:r>
            <a:r>
              <a:rPr lang="cs-CZ" dirty="0"/>
              <a:t>se, obdržel-li příslušný úřad odůvodněné nesouhlasné vyjádření veřejnosti k dokumentaci</a:t>
            </a:r>
          </a:p>
          <a:p>
            <a:pPr marL="0" lvl="0" indent="0">
              <a:buNone/>
            </a:pPr>
            <a:r>
              <a:rPr lang="cs-CZ" dirty="0" smtClean="0"/>
              <a:t>- zveřejnění </a:t>
            </a:r>
            <a:r>
              <a:rPr lang="cs-CZ" dirty="0"/>
              <a:t>informace o jeho konání nejméně 5 dnů předem, nejpozději 30 dnů po vyjádření k dokumentaci</a:t>
            </a:r>
          </a:p>
          <a:p>
            <a:pPr marL="0" lvl="0" indent="0">
              <a:buNone/>
            </a:pPr>
            <a:r>
              <a:rPr lang="cs-CZ" dirty="0" smtClean="0"/>
              <a:t>- nedostaví-li </a:t>
            </a:r>
            <a:r>
              <a:rPr lang="cs-CZ" dirty="0"/>
              <a:t>se oznamovatel nebo zpracovatel dokumentace nebo posudku může být veřejné projednání zrušeno a svoláno nové</a:t>
            </a:r>
          </a:p>
          <a:p>
            <a:pPr marL="0" lvl="0" indent="0">
              <a:buNone/>
            </a:pPr>
            <a:r>
              <a:rPr lang="cs-CZ" dirty="0" smtClean="0"/>
              <a:t>- pořizuje </a:t>
            </a:r>
            <a:r>
              <a:rPr lang="cs-CZ" dirty="0"/>
              <a:t>se záznam (protokol § 18 SŘ)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888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Posudek (§ 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Tx/>
              <a:buChar char="-"/>
            </a:pPr>
            <a:r>
              <a:rPr lang="cs-CZ" dirty="0" smtClean="0"/>
              <a:t>příslušný </a:t>
            </a:r>
            <a:r>
              <a:rPr lang="cs-CZ" dirty="0"/>
              <a:t>úřad zajistí zpracování  oprávněnou osobou (§ 19)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náležitosti </a:t>
            </a:r>
            <a:r>
              <a:rPr lang="cs-CZ" dirty="0"/>
              <a:t>- příloha č. 5 k zákonu – dílčí i celkové posouzení akceptovatelnosti záměru z hlediska vlivů na životní prostředí a návrh stanoviska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275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0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- zákon č. 100/2001 Sb.,  o posuzování vlivů na životní prostředí a o změně některých souvisejících zákonů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vyhláška č. 353/2004 Sb., kterou se stanoví bližší podmínky osvědčení o odborné způsobilosti pro oblast posuzování vlivů na veřejné zdraví, postup při jejich ověřování a postup při udělování a odnímání osvědčení</a:t>
            </a:r>
          </a:p>
          <a:p>
            <a:pPr>
              <a:buFontTx/>
              <a:buChar char="-"/>
            </a:pPr>
            <a:r>
              <a:rPr lang="cs-CZ" dirty="0" smtClean="0"/>
              <a:t>nařízení vlády č. 283/2016 Sb., o stanovení prioritních dopravních záměrů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yhláška č. 453/2017 Sb., o odborné způsobilosti a o úpravě některých dalších otázek souvisejících s posuzováním vlivů na životní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0336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Závazné stanovisko k posouzení vlivů provedení záměru na životní prostředí (§ 9a)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náležitosti </a:t>
            </a:r>
            <a:r>
              <a:rPr lang="cs-CZ" dirty="0"/>
              <a:t>– příloha č. 6 k zákonu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vydává se do 30 dnů ode dne </a:t>
            </a:r>
            <a:r>
              <a:rPr lang="cs-CZ" dirty="0" smtClean="0"/>
              <a:t>obdržení </a:t>
            </a:r>
            <a:r>
              <a:rPr lang="cs-CZ" dirty="0"/>
              <a:t> posudku</a:t>
            </a:r>
          </a:p>
          <a:p>
            <a:pPr>
              <a:buFontTx/>
              <a:buChar char="-"/>
            </a:pPr>
            <a:r>
              <a:rPr lang="cs-CZ" dirty="0" smtClean="0"/>
              <a:t>zasílá </a:t>
            </a:r>
            <a:r>
              <a:rPr lang="cs-CZ" dirty="0"/>
              <a:t>se  oznamovateli, dotčeným správním orgánům a dotčeným územním samosprávným </a:t>
            </a:r>
            <a:r>
              <a:rPr lang="cs-CZ" dirty="0" smtClean="0"/>
              <a:t>celkům + zveřejnění</a:t>
            </a:r>
          </a:p>
          <a:p>
            <a:pPr marL="0" lvl="0" indent="0">
              <a:buNone/>
            </a:pPr>
            <a:r>
              <a:rPr lang="cs-CZ" dirty="0" smtClean="0"/>
              <a:t>- je </a:t>
            </a:r>
            <a:r>
              <a:rPr lang="cs-CZ" dirty="0"/>
              <a:t>podkladem pro vydání rozhodnutí podle zvláštních předpisů </a:t>
            </a:r>
          </a:p>
          <a:p>
            <a:pPr marL="0" lvl="0" indent="0">
              <a:buNone/>
            </a:pPr>
            <a:r>
              <a:rPr lang="cs-CZ" dirty="0"/>
              <a:t>platnost 7 let, lze opakovaně prodlužovat o 5 let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64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Ověření dokumentace pro navazující </a:t>
            </a:r>
            <a:r>
              <a:rPr lang="cs-CZ" dirty="0" smtClean="0"/>
              <a:t>řízení    </a:t>
            </a:r>
            <a:r>
              <a:rPr lang="cs-CZ" dirty="0"/>
              <a:t>(§ 9a odst. </a:t>
            </a:r>
            <a:r>
              <a:rPr lang="cs-CZ" dirty="0" smtClean="0"/>
              <a:t>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- oznamovatel </a:t>
            </a:r>
            <a:r>
              <a:rPr lang="cs-CZ" dirty="0"/>
              <a:t>předkládá </a:t>
            </a:r>
            <a:r>
              <a:rPr lang="cs-CZ" dirty="0" smtClean="0"/>
              <a:t>dokumentaci </a:t>
            </a:r>
            <a:r>
              <a:rPr lang="cs-CZ" dirty="0"/>
              <a:t>k provedení záměru nejdříve 90 dnů před zahájením navazujícího řízení nejpozději den před zahájením</a:t>
            </a:r>
          </a:p>
          <a:p>
            <a:pPr marL="0" lvl="0" indent="0">
              <a:buNone/>
            </a:pPr>
            <a:r>
              <a:rPr lang="cs-CZ" dirty="0" smtClean="0"/>
              <a:t>- příslušný </a:t>
            </a:r>
            <a:r>
              <a:rPr lang="cs-CZ" dirty="0"/>
              <a:t>úřad ověřuje na základě oznámení o zahájení řízení navazujícího řízení soulad dokumentace pro navazující řízení s dokumentací, která byla posuzovaná </a:t>
            </a:r>
          </a:p>
          <a:p>
            <a:pPr marL="0" lvl="0" indent="0">
              <a:buNone/>
            </a:pPr>
            <a:r>
              <a:rPr lang="cs-CZ" dirty="0"/>
              <a:t>a) změny  záměru, které by mohly mít významný negativní vliv na životní prostředí → nesouhlasné závazné stanovisko</a:t>
            </a:r>
          </a:p>
          <a:p>
            <a:pPr marL="0" indent="0">
              <a:buNone/>
            </a:pPr>
            <a:r>
              <a:rPr lang="cs-CZ" dirty="0"/>
              <a:t>b</a:t>
            </a:r>
            <a:r>
              <a:rPr lang="cs-CZ" dirty="0" smtClean="0"/>
              <a:t>) bez </a:t>
            </a:r>
            <a:r>
              <a:rPr lang="cs-CZ" dirty="0"/>
              <a:t>významných negativních změn → souhlasné závazné stanovisko</a:t>
            </a:r>
          </a:p>
        </p:txBody>
      </p:sp>
    </p:spTree>
    <p:extLst>
      <p:ext uri="{BB962C8B-B14F-4D97-AF65-F5344CB8AC3E}">
        <p14:creationId xmlns:p14="http://schemas.microsoft.com/office/powerpoint/2010/main" val="37247670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Navazující řízení (§ 9b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- informace o </a:t>
            </a:r>
            <a:r>
              <a:rPr lang="cs-CZ" dirty="0" smtClean="0"/>
              <a:t>řízení </a:t>
            </a:r>
            <a:r>
              <a:rPr lang="cs-CZ" dirty="0" smtClean="0"/>
              <a:t>– zveřejňují </a:t>
            </a:r>
            <a:r>
              <a:rPr lang="cs-CZ" dirty="0"/>
              <a:t>se dle § 25 správního </a:t>
            </a:r>
            <a:r>
              <a:rPr lang="cs-CZ" dirty="0" smtClean="0"/>
              <a:t>řádu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- považuje </a:t>
            </a:r>
            <a:r>
              <a:rPr lang="cs-CZ" dirty="0"/>
              <a:t>se vždy za řízení s velkým počtem účastníků (§ 144 SŘ)</a:t>
            </a:r>
          </a:p>
          <a:p>
            <a:pPr marL="0" lvl="0" indent="0">
              <a:buNone/>
            </a:pPr>
            <a:r>
              <a:rPr lang="cs-CZ" dirty="0" smtClean="0"/>
              <a:t>- veřejnost </a:t>
            </a:r>
            <a:r>
              <a:rPr lang="cs-CZ" dirty="0"/>
              <a:t>může uplatňovat připomínky k záměru </a:t>
            </a:r>
          </a:p>
          <a:p>
            <a:pPr marL="0" lvl="0" indent="0">
              <a:buNone/>
            </a:pPr>
            <a:r>
              <a:rPr lang="cs-CZ" dirty="0" smtClean="0"/>
              <a:t>- dotčená </a:t>
            </a:r>
            <a:r>
              <a:rPr lang="cs-CZ" dirty="0"/>
              <a:t>a veřejnost (§ 3 písm. i) bod 2.) a dotčený ÚSC se mohou stát účastníky řízení</a:t>
            </a:r>
          </a:p>
          <a:p>
            <a:pPr marL="0" lvl="0" indent="0">
              <a:buNone/>
            </a:pPr>
            <a:r>
              <a:rPr lang="cs-CZ" dirty="0" smtClean="0"/>
              <a:t>- dotčená </a:t>
            </a:r>
            <a:r>
              <a:rPr lang="cs-CZ" dirty="0"/>
              <a:t>veřejnost (§ 3 písm. i) bod 2.) může podat odvolání, i když nebyla účastníkem řízení a následně podat žalobu, soud rozhodne do 90 dnů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5168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Posuzování vlivů koncepce na životní prostředí (§ 10a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dirty="0"/>
              <a:t>zjištění, popis a zhodnocení předpokládaných přímých a nepřímých vlivů provedení i neprovedení koncepce a jejích cílů, a to pro celé období jejího předpokládaného provádění; zahrnuje i návrh opatření k předcházení nepříznivým vlivů na ŽP, k jejich vyloučení, snížení, zmírnění nebo  minimalizaci, příp. ke zvýšení příznivých vlivů</a:t>
            </a:r>
          </a:p>
        </p:txBody>
      </p:sp>
    </p:spTree>
    <p:extLst>
      <p:ext uri="{BB962C8B-B14F-4D97-AF65-F5344CB8AC3E}">
        <p14:creationId xmlns:p14="http://schemas.microsoft.com/office/powerpoint/2010/main" val="13505798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Posuzované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1.  Vždy </a:t>
            </a:r>
            <a:r>
              <a:rPr lang="cs-CZ" dirty="0"/>
              <a:t>posuzované</a:t>
            </a:r>
          </a:p>
          <a:p>
            <a:pPr marL="514350" lvl="0" indent="-514350">
              <a:buAutoNum type="alphaLcParenR"/>
            </a:pPr>
            <a:r>
              <a:rPr lang="cs-CZ" dirty="0" smtClean="0"/>
              <a:t>koncepce</a:t>
            </a:r>
            <a:r>
              <a:rPr lang="cs-CZ" dirty="0"/>
              <a:t>, které stanoví rámec pro budoucí povolení záměrů uvedených v příloze č. 1, zpracovávané v oblasti zemědělství, lesního hospodářství, myslivosti, rybářství, nakládání s povrchovými nebo podzemními vodami, energetiky, průmyslu, dopravy, odpadového hospodářství, telekomunikací, cestovního ruchu, územního plánování, regionálního rozvoje a životního prostředí včetně ochrany přírody</a:t>
            </a:r>
            <a:r>
              <a:rPr lang="cs-CZ" dirty="0" smtClean="0"/>
              <a:t>,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cs-CZ" dirty="0"/>
              <a:t>koncepce, u kterých podle stanoviska orgánu ochrany přírody nelze vyloučit významný vliv na soustavu NATURA 2000 </a:t>
            </a:r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253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Posuzované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232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2. Posuzované</a:t>
            </a:r>
            <a:r>
              <a:rPr lang="cs-CZ" dirty="0"/>
              <a:t>, pokud je tak stanoveno ve zjišťovacím řízení</a:t>
            </a:r>
          </a:p>
          <a:p>
            <a:pPr marL="0" indent="0">
              <a:buNone/>
            </a:pPr>
            <a:r>
              <a:rPr lang="cs-CZ" dirty="0"/>
              <a:t>a) koncepce podle </a:t>
            </a:r>
            <a:r>
              <a:rPr lang="cs-CZ" dirty="0" smtClean="0"/>
              <a:t>bodu </a:t>
            </a:r>
            <a:r>
              <a:rPr lang="cs-CZ" dirty="0"/>
              <a:t>1.a), u nichž je dotčené území tvořeno územním obvodem jedné nebo několika obcí, které stanoví využití území místního významu</a:t>
            </a:r>
          </a:p>
          <a:p>
            <a:pPr marL="0" indent="0">
              <a:buNone/>
            </a:pPr>
            <a:r>
              <a:rPr lang="cs-CZ" dirty="0"/>
              <a:t>b) změny všech výše uvedených </a:t>
            </a:r>
            <a:r>
              <a:rPr lang="cs-CZ" dirty="0" smtClean="0"/>
              <a:t>koncepcí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3. Koncepce podle zákona č. 183/2006 Sb., stavební zákon </a:t>
            </a:r>
          </a:p>
          <a:p>
            <a:pPr>
              <a:buFontTx/>
              <a:buChar char="-"/>
            </a:pPr>
            <a:r>
              <a:rPr lang="cs-CZ" dirty="0" smtClean="0"/>
              <a:t>Politika ÚR a ZÚR– stanovisko dle § 10g vydané MŽP</a:t>
            </a:r>
          </a:p>
          <a:p>
            <a:pPr>
              <a:buFontTx/>
              <a:buChar char="-"/>
            </a:pPr>
            <a:r>
              <a:rPr lang="cs-CZ" dirty="0" smtClean="0"/>
              <a:t>ÚP – pokud tak uvede </a:t>
            </a:r>
            <a:r>
              <a:rPr lang="cs-CZ" dirty="0" err="1" smtClean="0"/>
              <a:t>KrÚ</a:t>
            </a:r>
            <a:r>
              <a:rPr lang="cs-CZ" dirty="0" smtClean="0"/>
              <a:t> ve stanovisku k zadání ÚP → stanovisko dle § 10g k návrhu ÚP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12422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Neposuzované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dirty="0"/>
              <a:t>) koncepce zpracovávané pouze pro účely obrany </a:t>
            </a:r>
            <a:r>
              <a:rPr lang="cs-CZ" dirty="0" smtClean="0"/>
              <a:t>státu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b) koncepce zpracovávané pro případ mimořádných událostí, při kterých dochází k závažnému a bezprostřednímu ohrožení životního prostředí, zdraví, bezpečnosti nebo majetku </a:t>
            </a:r>
            <a:r>
              <a:rPr lang="cs-CZ" dirty="0" smtClean="0"/>
              <a:t>osob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c) finanční a rozpočtové koncepce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444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posuzování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známení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jišťovací řízení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ávrh koncepce </a:t>
            </a:r>
            <a:r>
              <a:rPr lang="cs-CZ" dirty="0"/>
              <a:t>a </a:t>
            </a:r>
            <a:r>
              <a:rPr lang="cs-CZ" dirty="0" smtClean="0"/>
              <a:t>zpracování vyhodnocení jejích vlivů  </a:t>
            </a:r>
            <a:r>
              <a:rPr lang="cs-CZ" dirty="0"/>
              <a:t>životní prostředí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veřejné projednání návrhu koncepce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tanovisko k posouzení vlivů provádění koncepce na životní prostředí a veřejné zdraví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chvalování koncepce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ledování a rozbor vlivů koncepce na životní prostředí a veřejné zdraví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6894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Oznámení (§ 10c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- ten</a:t>
            </a:r>
            <a:r>
              <a:rPr lang="cs-CZ" dirty="0"/>
              <a:t>, kdo zpracovává koncepci nebo předkládá podnět ke zpracování koncepce (předkladatel), je povinen předložit oznámení koncepce příslušnému úřadu</a:t>
            </a:r>
          </a:p>
          <a:p>
            <a:pPr marL="0" lvl="0" indent="0">
              <a:buNone/>
            </a:pPr>
            <a:r>
              <a:rPr lang="cs-CZ" dirty="0" smtClean="0"/>
              <a:t>- náležitosti </a:t>
            </a:r>
            <a:r>
              <a:rPr lang="cs-CZ" dirty="0"/>
              <a:t>– příloha č. 7 k zákonu = popis chystané koncepce</a:t>
            </a:r>
          </a:p>
          <a:p>
            <a:pPr marL="0" lvl="0" indent="0">
              <a:buNone/>
            </a:pPr>
            <a:r>
              <a:rPr lang="cs-CZ" dirty="0" smtClean="0"/>
              <a:t>- příslušný </a:t>
            </a:r>
            <a:r>
              <a:rPr lang="cs-CZ" dirty="0"/>
              <a:t>úřad zašle dotčeným správním úřadům a ÚSC a zveřejní informací o oznámení (§ 16)</a:t>
            </a:r>
          </a:p>
          <a:p>
            <a:pPr marL="0" indent="0">
              <a:buNone/>
            </a:pPr>
            <a:r>
              <a:rPr lang="cs-CZ" dirty="0"/>
              <a:t>→ každý se může vyjádřit (do 20 dnů)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0960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Zjišťovací řízení (§ 10d)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a) koncepce </a:t>
            </a:r>
            <a:r>
              <a:rPr lang="cs-CZ" dirty="0"/>
              <a:t>vždy posuzované -  upřesnění obsahu a rozsahu vyhodnocení vlivů koncepce na životní prostředí</a:t>
            </a:r>
          </a:p>
          <a:p>
            <a:pPr marL="0" lvl="0" indent="0">
              <a:buNone/>
            </a:pPr>
            <a:r>
              <a:rPr lang="cs-CZ" dirty="0" smtClean="0"/>
              <a:t>b)ostatní  </a:t>
            </a:r>
            <a:r>
              <a:rPr lang="cs-CZ" dirty="0"/>
              <a:t>– posouzení, zda koncepce/změna bude posuzována + upřesnění obsahu a rozsahu vyhodnocení vlivů koncepce na životní prostředí</a:t>
            </a:r>
          </a:p>
          <a:p>
            <a:pPr marL="0" lvl="0" indent="0">
              <a:buNone/>
            </a:pPr>
            <a:r>
              <a:rPr lang="cs-CZ" dirty="0" smtClean="0"/>
              <a:t>- zjišťovací </a:t>
            </a:r>
            <a:r>
              <a:rPr lang="cs-CZ" dirty="0"/>
              <a:t>řízení se provádí podle kritérií uvedených v příloze č. 8 k zákonu</a:t>
            </a:r>
          </a:p>
          <a:p>
            <a:pPr marL="0" lvl="0" indent="0">
              <a:buNone/>
            </a:pPr>
            <a:r>
              <a:rPr lang="cs-CZ" dirty="0" smtClean="0"/>
              <a:t>- ukončeno </a:t>
            </a:r>
            <a:r>
              <a:rPr lang="cs-CZ" dirty="0"/>
              <a:t>písemným závěrem zjišťovacího řízení do 35 dnů ode dne zveřejnění oznámení koncepce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09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Ministerstvo životního prostředí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rgány kraje - krajský úřad</a:t>
            </a:r>
          </a:p>
        </p:txBody>
      </p:sp>
    </p:spTree>
    <p:extLst>
      <p:ext uri="{BB962C8B-B14F-4D97-AF65-F5344CB8AC3E}">
        <p14:creationId xmlns:p14="http://schemas.microsoft.com/office/powerpoint/2010/main" val="22592361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koncepce a její vyhodnocení  (§ 10e a  § 10f)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70376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dirty="0" smtClean="0"/>
              <a:t> - </a:t>
            </a:r>
            <a:r>
              <a:rPr lang="cs-CZ" dirty="0"/>
              <a:t>předkladatel zajistí osobu oprávněnou ke </a:t>
            </a:r>
            <a:r>
              <a:rPr lang="cs-CZ" dirty="0" smtClean="0"/>
              <a:t>zpracování vyhodnocení </a:t>
            </a:r>
            <a:r>
              <a:rPr lang="cs-CZ" dirty="0"/>
              <a:t>koncepce z hlediska vlivů na životní prostředí a veřejné </a:t>
            </a:r>
            <a:r>
              <a:rPr lang="cs-CZ" dirty="0" smtClean="0"/>
              <a:t>zdraví </a:t>
            </a:r>
            <a:r>
              <a:rPr lang="cs-CZ" dirty="0"/>
              <a:t>(§ 19) = posuzovatel </a:t>
            </a:r>
          </a:p>
          <a:p>
            <a:pPr marL="0" lvl="0" indent="0">
              <a:buNone/>
            </a:pPr>
            <a:r>
              <a:rPr lang="cs-CZ" dirty="0" smtClean="0"/>
              <a:t>- souběžné zpracování návrhu koncepce a jejího vyhodnocení</a:t>
            </a:r>
          </a:p>
          <a:p>
            <a:pPr marL="0" lvl="0" indent="0">
              <a:buNone/>
            </a:pPr>
            <a:r>
              <a:rPr lang="cs-CZ" dirty="0" smtClean="0"/>
              <a:t>- náležitosti </a:t>
            </a:r>
            <a:r>
              <a:rPr lang="cs-CZ" dirty="0"/>
              <a:t>vyhodnocení – příloha č. 9 k </a:t>
            </a:r>
            <a:r>
              <a:rPr lang="cs-CZ" dirty="0" smtClean="0"/>
              <a:t>zákonu (včetně návrhu stanoviska)</a:t>
            </a:r>
          </a:p>
          <a:p>
            <a:pPr marL="0" lvl="0" indent="0">
              <a:buNone/>
            </a:pPr>
            <a:r>
              <a:rPr lang="cs-CZ" dirty="0" smtClean="0"/>
              <a:t> - vyhodnocení je zahrnuto v návrhu koncepce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 - předkládá </a:t>
            </a:r>
            <a:r>
              <a:rPr lang="cs-CZ" dirty="0"/>
              <a:t>se příslušnému úřadu – rozešle dotčeným správním úřadům a ÚSC a zveřejní na internetu + § 16</a:t>
            </a:r>
          </a:p>
          <a:p>
            <a:pPr marL="0" indent="0">
              <a:buNone/>
            </a:pPr>
            <a:r>
              <a:rPr lang="cs-CZ" dirty="0"/>
              <a:t>- každý může zaslat své písemné vyjádření k návrhu koncepce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1691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projednání (§ 10f odst. 3 a 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- příslušný </a:t>
            </a:r>
            <a:r>
              <a:rPr lang="cs-CZ" dirty="0"/>
              <a:t>úřad od něj může upustit</a:t>
            </a:r>
          </a:p>
          <a:p>
            <a:pPr marL="0" lvl="0" indent="0">
              <a:buNone/>
            </a:pPr>
            <a:r>
              <a:rPr lang="cs-CZ" dirty="0" smtClean="0"/>
              <a:t>- informaci </a:t>
            </a:r>
            <a:r>
              <a:rPr lang="cs-CZ" dirty="0"/>
              <a:t>o místě času a konání zveřejňuje  i předkladatel na své úřední desce</a:t>
            </a:r>
          </a:p>
          <a:p>
            <a:pPr marL="0" lvl="0" indent="0">
              <a:buNone/>
            </a:pPr>
            <a:r>
              <a:rPr lang="cs-CZ" dirty="0" smtClean="0"/>
              <a:t>- nejdříve  </a:t>
            </a:r>
            <a:r>
              <a:rPr lang="cs-CZ" dirty="0"/>
              <a:t>30 dnů od předložení návrhu koncepce příslušnému úřadu</a:t>
            </a:r>
          </a:p>
          <a:p>
            <a:pPr marL="0" lvl="0" indent="0">
              <a:buNone/>
            </a:pPr>
            <a:r>
              <a:rPr lang="cs-CZ" dirty="0" smtClean="0"/>
              <a:t>- veřejné </a:t>
            </a:r>
            <a:r>
              <a:rPr lang="cs-CZ" dirty="0"/>
              <a:t>projednání zajišťuje předkladatel</a:t>
            </a:r>
          </a:p>
          <a:p>
            <a:pPr marL="0" lvl="0" indent="0">
              <a:buNone/>
            </a:pPr>
            <a:r>
              <a:rPr lang="cs-CZ" dirty="0" smtClean="0"/>
              <a:t>- zápis </a:t>
            </a:r>
            <a:r>
              <a:rPr lang="cs-CZ" dirty="0"/>
              <a:t>z projednání (protokol </a:t>
            </a:r>
            <a:r>
              <a:rPr lang="cs-CZ" dirty="0" smtClean="0"/>
              <a:t>§ 18 </a:t>
            </a:r>
            <a:r>
              <a:rPr lang="cs-CZ" dirty="0"/>
              <a:t>SŘ)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0450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Stanovisko k posouzení vlivů provádění koncepce na životní prostředí a veřejné zdraví (§ 10g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- vydává </a:t>
            </a:r>
            <a:r>
              <a:rPr lang="cs-CZ" dirty="0"/>
              <a:t>příslušný úřad</a:t>
            </a:r>
            <a:endParaRPr lang="cs-CZ" sz="2400" dirty="0"/>
          </a:p>
          <a:p>
            <a:pPr marL="0" lvl="0" indent="0">
              <a:buNone/>
            </a:pPr>
            <a:r>
              <a:rPr lang="cs-CZ" dirty="0" smtClean="0"/>
              <a:t>- ve </a:t>
            </a:r>
            <a:r>
              <a:rPr lang="cs-CZ" dirty="0"/>
              <a:t>stanovisku lze:</a:t>
            </a:r>
            <a:endParaRPr lang="cs-CZ" sz="2400" dirty="0"/>
          </a:p>
          <a:p>
            <a:pPr lvl="1"/>
            <a:r>
              <a:rPr lang="cs-CZ" dirty="0"/>
              <a:t> </a:t>
            </a:r>
            <a:r>
              <a:rPr lang="cs-CZ" sz="2800" dirty="0"/>
              <a:t>vyjádřit  nesouhlas s návrhem koncepce z hlediska možných negativních vlivů na životní prostředí a veřejné </a:t>
            </a:r>
            <a:r>
              <a:rPr lang="cs-CZ" sz="2800" dirty="0" smtClean="0"/>
              <a:t>zdraví </a:t>
            </a:r>
            <a:endParaRPr lang="cs-CZ" sz="2800" dirty="0"/>
          </a:p>
          <a:p>
            <a:pPr lvl="1"/>
            <a:r>
              <a:rPr lang="cs-CZ" sz="2800" dirty="0"/>
              <a:t>navrhnout jeho </a:t>
            </a:r>
            <a:r>
              <a:rPr lang="cs-CZ" sz="2800" dirty="0" smtClean="0"/>
              <a:t>doplnění</a:t>
            </a:r>
            <a:endParaRPr lang="cs-CZ" sz="2800" dirty="0"/>
          </a:p>
          <a:p>
            <a:pPr lvl="1"/>
            <a:r>
              <a:rPr lang="cs-CZ" sz="2800" dirty="0"/>
              <a:t>navrhnout kompenzační opatření </a:t>
            </a:r>
          </a:p>
          <a:p>
            <a:pPr lvl="1"/>
            <a:r>
              <a:rPr lang="cs-CZ" sz="2800" dirty="0"/>
              <a:t>navrhnou  opatření ke sledování vlivů provádění koncepce na životní prostředí a veřejné zdraví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29192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Schvalování koncepce (§ 10g)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- </a:t>
            </a:r>
            <a:r>
              <a:rPr lang="cs-CZ" dirty="0"/>
              <a:t>bez stanoviska nelze koncepci schválit → </a:t>
            </a:r>
          </a:p>
          <a:p>
            <a:pPr marL="0" indent="0">
              <a:buNone/>
            </a:pPr>
            <a:r>
              <a:rPr lang="cs-CZ" dirty="0"/>
              <a:t>→ schvalující orgán </a:t>
            </a:r>
          </a:p>
          <a:p>
            <a:pPr marL="0" indent="0">
              <a:buNone/>
            </a:pPr>
            <a:r>
              <a:rPr lang="cs-CZ" dirty="0"/>
              <a:t>-  není  povinen zohlednit požadavky a podmínky vyplývající ze stanoviska ke koncepci,  ale je povinen svůj postup odůvodnit</a:t>
            </a:r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pPr marL="0" indent="0">
              <a:buNone/>
            </a:pPr>
            <a:r>
              <a:rPr lang="cs-CZ" dirty="0"/>
              <a:t>- vliv koncepce na lokality NATURA 2000 (§ </a:t>
            </a:r>
            <a:r>
              <a:rPr lang="cs-CZ" dirty="0" smtClean="0"/>
              <a:t>45i odst</a:t>
            </a:r>
            <a:r>
              <a:rPr lang="cs-CZ" dirty="0"/>
              <a:t>. 8, 9 a 10 ZOPK)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400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33594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 smtClean="0"/>
              <a:t>Sledování </a:t>
            </a:r>
            <a:r>
              <a:rPr lang="cs-CZ" dirty="0"/>
              <a:t>a rozbor vlivů koncepce na životní prostředí a veřejné zdraví (§ 10h</a:t>
            </a:r>
            <a:r>
              <a:rPr lang="cs-CZ" u="sng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ředkladatel </a:t>
            </a:r>
            <a:r>
              <a:rPr lang="cs-CZ" dirty="0"/>
              <a:t>je povinen zajistit sledování a rozbor vlivů schválené koncepce na životní prostředí a veřejné </a:t>
            </a:r>
            <a:r>
              <a:rPr lang="cs-CZ" dirty="0" smtClean="0"/>
              <a:t>zdraví</a:t>
            </a:r>
          </a:p>
          <a:p>
            <a:pPr marL="0" indent="0">
              <a:buNone/>
            </a:pPr>
            <a:r>
              <a:rPr lang="cs-CZ" dirty="0"/>
              <a:t>→</a:t>
            </a:r>
            <a:r>
              <a:rPr lang="cs-CZ" dirty="0" smtClean="0"/>
              <a:t> zjistí-li, </a:t>
            </a:r>
            <a:r>
              <a:rPr lang="cs-CZ" dirty="0"/>
              <a:t>že provádění koncepce má nepředvídané významné negativní vlivy na životní prostředí nebo veřejné zdraví, je povinen zajistit přijetí opatření k odvrácení nebo zmírnění takových vlivů, informovat o tom příslušný úřad a dotčené orgány a současně rozhodnout o změně koncepce</a:t>
            </a:r>
          </a:p>
        </p:txBody>
      </p:sp>
    </p:spTree>
    <p:extLst>
      <p:ext uri="{BB962C8B-B14F-4D97-AF65-F5344CB8AC3E}">
        <p14:creationId xmlns:p14="http://schemas.microsoft.com/office/powerpoint/2010/main" val="7956097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Posuzování vlivů na životní prostředí přesahující hranice České republiky (§ 11 a násl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681138" cy="4932527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dirty="0" smtClean="0"/>
              <a:t>- postupuje </a:t>
            </a:r>
            <a:r>
              <a:rPr lang="cs-CZ" dirty="0"/>
              <a:t>se dle </a:t>
            </a:r>
            <a:r>
              <a:rPr lang="cs-CZ" dirty="0" smtClean="0"/>
              <a:t>zákona</a:t>
            </a:r>
            <a:r>
              <a:rPr lang="cs-CZ" dirty="0"/>
              <a:t>, pokud mezinárodní smlouvy nestanoví jinak</a:t>
            </a:r>
          </a:p>
          <a:p>
            <a:pPr marL="0" lvl="0" indent="0">
              <a:buNone/>
            </a:pPr>
            <a:r>
              <a:rPr lang="cs-CZ" dirty="0" smtClean="0"/>
              <a:t>- lhůty </a:t>
            </a:r>
            <a:r>
              <a:rPr lang="cs-CZ" dirty="0"/>
              <a:t>pro vyjádření lze prodloužit až o 30 dnů</a:t>
            </a:r>
          </a:p>
          <a:p>
            <a:pPr marL="0" lvl="0" indent="0">
              <a:buNone/>
            </a:pPr>
            <a:r>
              <a:rPr lang="cs-CZ" dirty="0" smtClean="0"/>
              <a:t>- v</a:t>
            </a:r>
            <a:r>
              <a:rPr lang="cs-CZ" dirty="0"/>
              <a:t> pochybnostech se postupuje podle předpisů státu původu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/>
              <a:t>Záměry a koncepce prováděné na území ČR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- vyjadřuje </a:t>
            </a:r>
            <a:r>
              <a:rPr lang="cs-CZ" dirty="0"/>
              <a:t>se i dotčený </a:t>
            </a:r>
            <a:r>
              <a:rPr lang="cs-CZ" dirty="0" smtClean="0"/>
              <a:t>stát,  může </a:t>
            </a:r>
            <a:r>
              <a:rPr lang="cs-CZ" dirty="0"/>
              <a:t>se přímo účastnit posuzování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u="sng" dirty="0"/>
              <a:t>Záměry a koncepce prováděné mimo území ČR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- veřejnost</a:t>
            </a:r>
            <a:r>
              <a:rPr lang="cs-CZ" dirty="0"/>
              <a:t>, dotčené orgány a dotčené územní samosprávné celky mají právo se </a:t>
            </a:r>
            <a:r>
              <a:rPr lang="cs-CZ" dirty="0" smtClean="0"/>
              <a:t>vyjádřit</a:t>
            </a: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113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úpravy (§ 1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posuzování </a:t>
            </a:r>
            <a:r>
              <a:rPr lang="cs-CZ" dirty="0"/>
              <a:t>vlivů na životní prostředí </a:t>
            </a:r>
            <a:r>
              <a:rPr lang="cs-CZ" dirty="0" smtClean="0"/>
              <a:t>a </a:t>
            </a:r>
            <a:r>
              <a:rPr lang="cs-CZ" dirty="0"/>
              <a:t>veřejné </a:t>
            </a:r>
            <a:r>
              <a:rPr lang="cs-CZ" dirty="0" smtClean="0"/>
              <a:t>zdraví = proces, jehož cílem je získat objektivní odborný podklad pro vydání rozhodnutí, popřípadě opatření podle zvláštních právních předpisů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Rozsah posuzování (§ 2)</a:t>
            </a:r>
          </a:p>
          <a:p>
            <a:pPr>
              <a:buFontTx/>
              <a:buChar char="-"/>
            </a:pPr>
            <a:r>
              <a:rPr lang="cs-CZ" dirty="0" smtClean="0"/>
              <a:t>vlivy na obyvatelstvo a veřejné zdraví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livy na životní prostředí  - živočichy a rostliny, ekosystémy, biologickou rozmanitost, půdu, vodu, ovzduší, klima a krajinu, přírodní zdroje, hmotný majetek a kulturní dědictví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posuzování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8444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dirty="0"/>
              <a:t>Posuzují se </a:t>
            </a:r>
          </a:p>
          <a:p>
            <a:pPr marL="0" lvl="0" indent="0">
              <a:buNone/>
            </a:pPr>
            <a:r>
              <a:rPr lang="cs-CZ" dirty="0" smtClean="0"/>
              <a:t>a) </a:t>
            </a:r>
            <a:r>
              <a:rPr lang="cs-CZ" u="sng" dirty="0" smtClean="0"/>
              <a:t>záměry</a:t>
            </a:r>
            <a:r>
              <a:rPr lang="cs-CZ" dirty="0" smtClean="0"/>
              <a:t> </a:t>
            </a:r>
            <a:r>
              <a:rPr lang="cs-CZ" dirty="0" smtClean="0"/>
              <a:t>- </a:t>
            </a:r>
            <a:r>
              <a:rPr lang="cs-CZ" dirty="0" smtClean="0"/>
              <a:t>stavby</a:t>
            </a:r>
            <a:r>
              <a:rPr lang="cs-CZ" dirty="0"/>
              <a:t>, činnosti a technologie uvedené v příloze č. 1 k </a:t>
            </a:r>
            <a:r>
              <a:rPr lang="cs-CZ" dirty="0" smtClean="0"/>
              <a:t>tomuto zákonu </a:t>
            </a:r>
            <a:r>
              <a:rPr lang="cs-CZ" dirty="0"/>
              <a:t>nebo které podle stanoviska orgánu ochrany přírody mohou samostatně nebo ve spojení s jinými významně ovlivnit předmět ochrany nebo celistvost evropsky významné lokality nebo ptačí </a:t>
            </a:r>
            <a:r>
              <a:rPr lang="cs-CZ" dirty="0" smtClean="0"/>
              <a:t>oblasti </a:t>
            </a:r>
            <a:r>
              <a:rPr lang="cs-CZ" dirty="0"/>
              <a:t>= EIA (</a:t>
            </a:r>
            <a:r>
              <a:rPr lang="cs-CZ" i="1" dirty="0" err="1"/>
              <a:t>Environmental</a:t>
            </a:r>
            <a:r>
              <a:rPr lang="cs-CZ" i="1" dirty="0"/>
              <a:t> </a:t>
            </a:r>
            <a:r>
              <a:rPr lang="cs-CZ" i="1" dirty="0" err="1"/>
              <a:t>Impact</a:t>
            </a:r>
            <a:r>
              <a:rPr lang="cs-CZ" i="1" dirty="0"/>
              <a:t> </a:t>
            </a:r>
            <a:r>
              <a:rPr lang="cs-CZ" i="1" dirty="0" err="1"/>
              <a:t>Assessment</a:t>
            </a:r>
            <a:r>
              <a:rPr lang="cs-CZ" i="1" dirty="0" smtClean="0"/>
              <a:t>)</a:t>
            </a:r>
          </a:p>
          <a:p>
            <a:pPr marL="0" lvl="0" indent="0">
              <a:buNone/>
            </a:pPr>
            <a:r>
              <a:rPr lang="cs-CZ" dirty="0"/>
              <a:t>a</a:t>
            </a:r>
          </a:p>
          <a:p>
            <a:pPr marL="0" indent="0">
              <a:buNone/>
            </a:pPr>
            <a:r>
              <a:rPr lang="cs-CZ" dirty="0"/>
              <a:t>b)  </a:t>
            </a:r>
            <a:r>
              <a:rPr lang="cs-CZ" u="sng" dirty="0"/>
              <a:t>koncepce</a:t>
            </a:r>
            <a:r>
              <a:rPr lang="cs-CZ" dirty="0"/>
              <a:t>  </a:t>
            </a:r>
            <a:r>
              <a:rPr lang="cs-CZ" dirty="0" smtClean="0"/>
              <a:t>- strategie</a:t>
            </a:r>
            <a:r>
              <a:rPr lang="cs-CZ" dirty="0"/>
              <a:t>, politiky, plány nebo programy zpracované nebo </a:t>
            </a:r>
            <a:r>
              <a:rPr lang="cs-CZ" dirty="0" smtClean="0"/>
              <a:t>          </a:t>
            </a:r>
            <a:r>
              <a:rPr lang="cs-CZ" dirty="0" smtClean="0"/>
              <a:t>     zadané </a:t>
            </a:r>
            <a:r>
              <a:rPr lang="cs-CZ" dirty="0"/>
              <a:t>orgánem veřejné správy a následně orgánem veřejné správy schvalované nebo ke schválení </a:t>
            </a:r>
            <a:r>
              <a:rPr lang="cs-CZ" dirty="0" smtClean="0"/>
              <a:t>předkládané </a:t>
            </a:r>
            <a:r>
              <a:rPr lang="cs-CZ" dirty="0"/>
              <a:t>= SEA (</a:t>
            </a:r>
            <a:r>
              <a:rPr lang="cs-CZ" i="1" dirty="0" err="1"/>
              <a:t>strategic</a:t>
            </a:r>
            <a:r>
              <a:rPr lang="cs-CZ" i="1" dirty="0"/>
              <a:t> </a:t>
            </a:r>
            <a:r>
              <a:rPr lang="cs-CZ" i="1" dirty="0" err="1"/>
              <a:t>environmental</a:t>
            </a:r>
            <a:r>
              <a:rPr lang="cs-CZ" i="1" dirty="0"/>
              <a:t> </a:t>
            </a:r>
            <a:r>
              <a:rPr lang="cs-CZ" i="1" dirty="0" err="1"/>
              <a:t>assessment</a:t>
            </a:r>
            <a:r>
              <a:rPr lang="cs-CZ" dirty="0" smtClean="0"/>
              <a:t>)),</a:t>
            </a:r>
          </a:p>
          <a:p>
            <a:pPr marL="0" indent="0">
              <a:buNone/>
            </a:pPr>
            <a:r>
              <a:rPr lang="cs-CZ" dirty="0" smtClean="0"/>
              <a:t>jejichž </a:t>
            </a:r>
            <a:r>
              <a:rPr lang="cs-CZ" dirty="0"/>
              <a:t>provedení by mohlo závažně ovlivnit životní </a:t>
            </a:r>
            <a:r>
              <a:rPr lang="cs-CZ" dirty="0" smtClean="0"/>
              <a:t>prostředí.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9167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Navazující řízení (§ 3 písm. g)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5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= řízení vedené k záměru nebo jeho změně, které podléhají posouzení vlivů záměru na životní prostředí, jde-li o</a:t>
            </a:r>
          </a:p>
          <a:p>
            <a:pPr marL="0" indent="0">
              <a:buNone/>
            </a:pPr>
            <a:r>
              <a:rPr lang="cs-CZ" dirty="0" smtClean="0"/>
              <a:t>- řízení dle stavebního zákona - územní řízení,  stavební řízení, společné územní a stavební řízení,  opakované stavební řízení,  řízení o dodatečném povolení stavby</a:t>
            </a:r>
          </a:p>
          <a:p>
            <a:pPr marL="0" indent="0">
              <a:buNone/>
            </a:pPr>
            <a:r>
              <a:rPr lang="cs-CZ" dirty="0" smtClean="0"/>
              <a:t>-  řízení o povolení hornické činnosti,  řízení o stanovení dobývacího prostoru, řízení o povolení činnosti prováděné hornickým způsobem</a:t>
            </a:r>
          </a:p>
          <a:p>
            <a:pPr marL="0" indent="0">
              <a:buNone/>
            </a:pPr>
            <a:r>
              <a:rPr lang="cs-CZ" dirty="0" smtClean="0"/>
              <a:t>-  řízení o povolení k nakládání s povrchovými a podzemními vodami</a:t>
            </a:r>
          </a:p>
          <a:p>
            <a:pPr marL="0" indent="0">
              <a:buNone/>
            </a:pPr>
            <a:r>
              <a:rPr lang="cs-CZ" dirty="0" smtClean="0"/>
              <a:t>- řízení o vydání integrovaného povolení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052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Navazující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řízení o vydání povolení provozu stacionárního zdroje</a:t>
            </a:r>
          </a:p>
          <a:p>
            <a:pPr marL="0" indent="0">
              <a:buNone/>
            </a:pPr>
            <a:r>
              <a:rPr lang="cs-CZ" dirty="0" smtClean="0"/>
              <a:t>-  řízení o vydání souhlasu k provozování zařízení k využívání, odstraňování, sběru nebo výkupu odpadů</a:t>
            </a:r>
          </a:p>
          <a:p>
            <a:pPr>
              <a:buFontTx/>
              <a:buChar char="-"/>
            </a:pPr>
            <a:r>
              <a:rPr lang="cs-CZ" dirty="0" smtClean="0"/>
              <a:t>řízení, v němž se vydává rozhodnutí nezbytné pro uskutečnění záměru, není-li vedeno žádné z  výše uvedených řízení</a:t>
            </a:r>
          </a:p>
          <a:p>
            <a:pPr marL="0" indent="0">
              <a:buNone/>
            </a:pPr>
            <a:r>
              <a:rPr lang="cs-CZ" dirty="0" smtClean="0"/>
              <a:t>-  řízení o změně rozhodnutí vydaného ve výše uvedených  řízeních k dosud nepovolenému záměru nebo jeho části či etapě, má-li dojít ke změně podmínek rozhodnutí, které byly převzaty ze stanoviska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077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Veřejnost (§ 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69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= jedna nebo více osob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 smtClean="0"/>
              <a:t>Dotčená veřejnost </a:t>
            </a:r>
          </a:p>
          <a:p>
            <a:pPr marL="0" indent="0">
              <a:buNone/>
            </a:pPr>
            <a:r>
              <a:rPr lang="cs-CZ" dirty="0" smtClean="0"/>
              <a:t>1. osoba, která může být rozhodnutím vydaným v navazujícím řízení dotčena ve svých právech nebo povinnostech</a:t>
            </a:r>
          </a:p>
          <a:p>
            <a:pPr marL="0" indent="0">
              <a:buNone/>
            </a:pPr>
            <a:r>
              <a:rPr lang="cs-CZ" dirty="0" smtClean="0"/>
              <a:t>2. právnická osoba soukromého práva, jejímž předmětem činnosti je podle zakladatelského právního jednání ochrana životního prostředí nebo veřejného zdraví, a jejíž hlavní činností není podnikání nebo jiná výdělečná činnost, která vznikla alespoň 3 roky před dnem zveřejnění informací o navazujícím </a:t>
            </a:r>
            <a:r>
              <a:rPr lang="cs-CZ" dirty="0" smtClean="0"/>
              <a:t>řízení, </a:t>
            </a:r>
            <a:r>
              <a:rPr lang="cs-CZ" dirty="0" smtClean="0"/>
              <a:t>případně před dnem vydání rozhodnutí podle § 7 odst. 6, nebo kterou podporuje svými podpisy nejméně 200 osob (podporující podpisová listina)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722903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Posuzování vlivů záměru na ŽP (§ 4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= zjištění, popis, posouzení a vyhodnocení předpokládaných přímých a nepřímých významných vlivů provedení i neprovedení záměru na životní </a:t>
            </a:r>
            <a:r>
              <a:rPr lang="cs-CZ" dirty="0" smtClean="0"/>
              <a:t>prostředí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zahrnuje i návrh opatření k předcházení možným významným negativním vlivům na životní prostředí provedením záměru, k vyloučení, snížení, zmírnění nebo minimalizaci těchto vlivů, popřípadě ke zvýšení příznivých vlivů na životní prostředí provedením záměru, a to včetně vyhodnocení předpokládaných účinků navrhovaných opatření, a dále návrh opatření k monitorování možných významných negativních vlivů na životní prostředí, nevyplývají-li z požadavků jiných právních předpisů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6539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1815</TotalTime>
  <Words>1844</Words>
  <Application>Microsoft Office PowerPoint</Application>
  <PresentationFormat>Širokoúhlá obrazovka</PresentationFormat>
  <Paragraphs>195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Motiv Office</vt:lpstr>
      <vt:lpstr>Posuzování vlivů na životní prostředí</vt:lpstr>
      <vt:lpstr>Právní předpisy </vt:lpstr>
      <vt:lpstr>Správní orgány</vt:lpstr>
      <vt:lpstr>Předmět úpravy (§ 1 a násl.)</vt:lpstr>
      <vt:lpstr>Předmět posuzování</vt:lpstr>
      <vt:lpstr>Navazující řízení (§ 3 písm. g)</vt:lpstr>
      <vt:lpstr>Navazující řízení</vt:lpstr>
      <vt:lpstr>Veřejnost (§ 3)</vt:lpstr>
      <vt:lpstr>Posuzování vlivů záměru na ŽP (§ 4 a násl.)</vt:lpstr>
      <vt:lpstr>Posuzované záměry</vt:lpstr>
      <vt:lpstr>Posuzované záměry</vt:lpstr>
      <vt:lpstr>Posuzované záměry</vt:lpstr>
      <vt:lpstr>Neposuzované záměry</vt:lpstr>
      <vt:lpstr>Průběh procesu (§ 6 a násl.)</vt:lpstr>
      <vt:lpstr>Oznámení (§ 6)</vt:lpstr>
      <vt:lpstr>Zjišťovací řízení (§ 7)</vt:lpstr>
      <vt:lpstr>Dokumentace (§ 8)</vt:lpstr>
      <vt:lpstr>Veřejné projednání (§ 17)</vt:lpstr>
      <vt:lpstr>Posudek (§ 9)</vt:lpstr>
      <vt:lpstr>Závazné stanovisko k posouzení vlivů provedení záměru na životní prostředí (§ 9a)</vt:lpstr>
      <vt:lpstr>Ověření dokumentace pro navazující řízení    (§ 9a odst. 6)</vt:lpstr>
      <vt:lpstr>Navazující řízení (§ 9b a násl.)</vt:lpstr>
      <vt:lpstr>Posuzování vlivů koncepce na životní prostředí (§ 10a a násl.)</vt:lpstr>
      <vt:lpstr>Posuzované koncepce</vt:lpstr>
      <vt:lpstr>Posuzované koncepce</vt:lpstr>
      <vt:lpstr>Neposuzované koncepce</vt:lpstr>
      <vt:lpstr>Proces posuzování</vt:lpstr>
      <vt:lpstr>Oznámení (§ 10c a násl.)</vt:lpstr>
      <vt:lpstr>Zjišťovací řízení (§ 10d)</vt:lpstr>
      <vt:lpstr>Návrh koncepce a její vyhodnocení  (§ 10e a  § 10f)</vt:lpstr>
      <vt:lpstr>Veřejné projednání (§ 10f odst. 3 a 4)</vt:lpstr>
      <vt:lpstr>Stanovisko k posouzení vlivů provádění koncepce na životní prostředí a veřejné zdraví (§ 10g)</vt:lpstr>
      <vt:lpstr>Schvalování koncepce (§ 10g)</vt:lpstr>
      <vt:lpstr>Sledování a rozbor vlivů koncepce na životní prostředí a veřejné zdraví (§ 10h)</vt:lpstr>
      <vt:lpstr>Posuzování vlivů na životní prostředí přesahující hranice České republiky (§ 11 a násl.)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Posuzování vlivů na životní prostředí</dc:title>
  <dc:creator>spravce</dc:creator>
  <cp:lastModifiedBy>spravce</cp:lastModifiedBy>
  <cp:revision>44</cp:revision>
  <dcterms:created xsi:type="dcterms:W3CDTF">2018-11-08T21:11:11Z</dcterms:created>
  <dcterms:modified xsi:type="dcterms:W3CDTF">2018-11-26T21:17:39Z</dcterms:modified>
</cp:coreProperties>
</file>