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93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50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75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54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21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61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89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64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46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677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66217-8BBF-4C21-B531-90F7B40A64D1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91C75-9574-4818-A845-FAD401227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76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44104"/>
            <a:ext cx="10912366" cy="6172310"/>
          </a:xfrm>
        </p:spPr>
        <p:txBody>
          <a:bodyPr>
            <a:normAutofit/>
          </a:bodyPr>
          <a:lstStyle/>
          <a:p>
            <a:r>
              <a:rPr lang="cs-CZ" sz="6600" dirty="0" smtClean="0"/>
              <a:t>Lesnictví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697482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lesů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c) hospodářské</a:t>
            </a:r>
          </a:p>
          <a:p>
            <a:pPr marL="0" indent="0">
              <a:buNone/>
            </a:pPr>
            <a:r>
              <a:rPr lang="cs-CZ" dirty="0" smtClean="0"/>
              <a:t>- všechny ostatní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Lesy </a:t>
            </a:r>
            <a:r>
              <a:rPr lang="cs-CZ" dirty="0"/>
              <a:t>p</a:t>
            </a:r>
            <a:r>
              <a:rPr lang="cs-CZ" dirty="0" smtClean="0"/>
              <a:t>od </a:t>
            </a:r>
            <a:r>
              <a:rPr lang="cs-CZ" dirty="0"/>
              <a:t>vlivem imisí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apříč všemi kategoriemi</a:t>
            </a:r>
          </a:p>
          <a:p>
            <a:pPr>
              <a:buFontTx/>
              <a:buChar char="-"/>
            </a:pPr>
            <a:r>
              <a:rPr lang="cs-CZ" dirty="0" smtClean="0"/>
              <a:t>zařazují se do čtyř pásem ohrožení - </a:t>
            </a:r>
            <a:r>
              <a:rPr lang="cs-CZ" dirty="0"/>
              <a:t>vyhláška č. 78/1996 Sb., o stanovení pásem ohrožení lesů pod vlivem imisí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744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vlastnických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§ 58 - Práva </a:t>
            </a:r>
            <a:r>
              <a:rPr lang="cs-CZ" dirty="0"/>
              <a:t>a povinnosti vlastníka lesa podle tohoto zákona má nájemce, popřípadě podnájemce lesa, pokud smlouva mezi vlastníkem a nájemcem nebo smlouva mezi nájemcem a podnájemcem výslovně nestanoví </a:t>
            </a:r>
            <a:r>
              <a:rPr lang="cs-CZ" dirty="0" smtClean="0"/>
              <a:t>jinak. </a:t>
            </a:r>
            <a:r>
              <a:rPr lang="cs-CZ" i="1" dirty="0" smtClean="0"/>
              <a:t>– pachtýř, vypůjčitel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u="sng" dirty="0"/>
              <a:t>Lesy ve vlastnictví státu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jménem </a:t>
            </a:r>
            <a:r>
              <a:rPr lang="cs-CZ" dirty="0"/>
              <a:t>vlastníka vystupuje správce = Lesy ČR, s. p.</a:t>
            </a:r>
          </a:p>
          <a:p>
            <a:pPr marL="0" lvl="0" indent="0">
              <a:buNone/>
            </a:pPr>
            <a:r>
              <a:rPr lang="cs-CZ" dirty="0" smtClean="0"/>
              <a:t>- zákaz </a:t>
            </a:r>
            <a:r>
              <a:rPr lang="cs-CZ" dirty="0"/>
              <a:t>nájmu a podnájmu za účelem hospodaření v lese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043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lesa (§ 11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 při </a:t>
            </a:r>
            <a:r>
              <a:rPr lang="cs-CZ" dirty="0"/>
              <a:t>obecném užívání</a:t>
            </a:r>
          </a:p>
          <a:p>
            <a:pPr marL="0" lvl="0" indent="0">
              <a:buNone/>
            </a:pPr>
            <a:r>
              <a:rPr lang="cs-CZ" dirty="0" smtClean="0"/>
              <a:t>- ochrana </a:t>
            </a:r>
            <a:r>
              <a:rPr lang="cs-CZ" dirty="0"/>
              <a:t>PUPFL</a:t>
            </a:r>
          </a:p>
          <a:p>
            <a:pPr marL="0" lvl="0" indent="0">
              <a:buNone/>
            </a:pPr>
            <a:r>
              <a:rPr lang="cs-CZ" dirty="0" smtClean="0"/>
              <a:t>- při </a:t>
            </a:r>
            <a:r>
              <a:rPr lang="cs-CZ" dirty="0"/>
              <a:t>hospodaření</a:t>
            </a:r>
          </a:p>
          <a:p>
            <a:pPr marL="0" indent="0">
              <a:buNone/>
            </a:pPr>
            <a:r>
              <a:rPr lang="cs-CZ" dirty="0"/>
              <a:t>- před škodlivými činiteli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54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užívání (§ 19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Každý má právo:</a:t>
            </a:r>
          </a:p>
          <a:p>
            <a:pPr>
              <a:buFontTx/>
              <a:buChar char="-"/>
            </a:pPr>
            <a:r>
              <a:rPr lang="cs-CZ" dirty="0" smtClean="0"/>
              <a:t>vstupovat </a:t>
            </a:r>
            <a:r>
              <a:rPr lang="cs-CZ" dirty="0"/>
              <a:t>do lesa na vlastní </a:t>
            </a:r>
            <a:r>
              <a:rPr lang="cs-CZ" dirty="0" smtClean="0"/>
              <a:t>nebezpečí  x </a:t>
            </a:r>
            <a:r>
              <a:rPr lang="cs-CZ" dirty="0"/>
              <a:t>d</a:t>
            </a:r>
            <a:r>
              <a:rPr lang="cs-CZ" dirty="0" smtClean="0"/>
              <a:t>očasné </a:t>
            </a:r>
            <a:r>
              <a:rPr lang="cs-CZ" dirty="0"/>
              <a:t>omezení nebo vyloučení vstupu do lesa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sbírat tam pro vlastní potřebu lesní plody a suchou na zemi ležící </a:t>
            </a:r>
            <a:r>
              <a:rPr lang="cs-CZ" dirty="0" smtClean="0"/>
              <a:t>klest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</a:t>
            </a:r>
            <a:r>
              <a:rPr lang="cs-CZ" dirty="0" smtClean="0"/>
              <a:t>aždý </a:t>
            </a:r>
            <a:r>
              <a:rPr lang="cs-CZ" dirty="0"/>
              <a:t>je povinen: </a:t>
            </a:r>
          </a:p>
          <a:p>
            <a:pPr marL="0" indent="0">
              <a:buNone/>
            </a:pPr>
            <a:r>
              <a:rPr lang="cs-CZ" dirty="0"/>
              <a:t>- les </a:t>
            </a:r>
            <a:r>
              <a:rPr lang="cs-CZ" dirty="0" smtClean="0"/>
              <a:t>nepoškozovat 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enarušovat </a:t>
            </a:r>
            <a:r>
              <a:rPr lang="cs-CZ" dirty="0"/>
              <a:t>lesní prostředí </a:t>
            </a:r>
            <a:r>
              <a:rPr lang="cs-CZ" dirty="0" smtClean="0"/>
              <a:t>(zákazy  § 20) a </a:t>
            </a:r>
            <a:r>
              <a:rPr lang="cs-CZ" dirty="0"/>
              <a:t>dbát pokynů </a:t>
            </a:r>
            <a:r>
              <a:rPr lang="cs-CZ" dirty="0" smtClean="0"/>
              <a:t>vlastníka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172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užívání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Zákaz některých činností v lese -  § 20</a:t>
            </a:r>
          </a:p>
          <a:p>
            <a:pPr>
              <a:buFontTx/>
              <a:buChar char="-"/>
            </a:pPr>
            <a:r>
              <a:rPr lang="cs-CZ" dirty="0" smtClean="0"/>
              <a:t>výčet § 20 odst. 1 (písm. l) – o) se vztahují i na vlastníka)</a:t>
            </a:r>
          </a:p>
          <a:p>
            <a:pPr>
              <a:buFontTx/>
              <a:buChar char="-"/>
            </a:pPr>
            <a:r>
              <a:rPr lang="cs-CZ" dirty="0" smtClean="0"/>
              <a:t>rozdělávání ohně – zákaz do 50 m od hranice lesa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rganizované nebo hromadné sportovní  akce – ohlašovací 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593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PUPFL (§ 13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účelné obhospodařování</a:t>
            </a:r>
          </a:p>
          <a:p>
            <a:pPr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iné využití zakázáno → výjimka, § 13 odst. 2 – kritéria</a:t>
            </a:r>
          </a:p>
          <a:p>
            <a:pPr marL="0" indent="0">
              <a:buNone/>
            </a:pPr>
            <a:r>
              <a:rPr lang="cs-CZ" u="sng" dirty="0"/>
              <a:t>Omezení </a:t>
            </a:r>
            <a:r>
              <a:rPr lang="cs-CZ" u="sng"/>
              <a:t>a </a:t>
            </a:r>
            <a:r>
              <a:rPr lang="cs-CZ" u="sng" smtClean="0"/>
              <a:t>odnětí </a:t>
            </a:r>
            <a:r>
              <a:rPr lang="cs-CZ" u="sng" dirty="0"/>
              <a:t>pozemků (§ 15 a násl.)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mezení </a:t>
            </a:r>
            <a:r>
              <a:rPr lang="cs-CZ" dirty="0"/>
              <a:t>= stav, kdy na dotčených pozemcích nemohou být plněny některé funkce lesa v obvyklém rozsahu</a:t>
            </a: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dnětí </a:t>
            </a:r>
            <a:r>
              <a:rPr lang="cs-CZ" dirty="0"/>
              <a:t>= uvolnění těchto pozemků pro jiné využití.</a:t>
            </a:r>
          </a:p>
          <a:p>
            <a:pPr marL="0" indent="0">
              <a:buNone/>
            </a:pPr>
            <a:r>
              <a:rPr lang="cs-CZ" dirty="0" smtClean="0"/>
              <a:t>- trvalé </a:t>
            </a:r>
            <a:r>
              <a:rPr lang="cs-CZ" dirty="0"/>
              <a:t>X </a:t>
            </a:r>
            <a:r>
              <a:rPr lang="cs-CZ" dirty="0" smtClean="0"/>
              <a:t>dočasné</a:t>
            </a:r>
          </a:p>
          <a:p>
            <a:pPr marL="0" lvl="0" indent="0">
              <a:buNone/>
            </a:pPr>
            <a:r>
              <a:rPr lang="cs-CZ" dirty="0" smtClean="0"/>
              <a:t>- k některým činnostem </a:t>
            </a:r>
            <a:r>
              <a:rPr lang="cs-CZ" dirty="0"/>
              <a:t>není rozhodnutí potřeba </a:t>
            </a:r>
          </a:p>
          <a:p>
            <a:pPr marL="0" lvl="0" indent="0">
              <a:buNone/>
            </a:pPr>
            <a:r>
              <a:rPr lang="cs-CZ" dirty="0" smtClean="0"/>
              <a:t>- odnětí </a:t>
            </a:r>
            <a:r>
              <a:rPr lang="cs-CZ" dirty="0"/>
              <a:t>zpravidla podléhá poplatku (40 % obec, 60 % SFŽP)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194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před škodlivými činiteli (§ 32)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61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š</a:t>
            </a:r>
            <a:r>
              <a:rPr lang="cs-CZ" dirty="0" smtClean="0"/>
              <a:t>kodlivý </a:t>
            </a:r>
            <a:r>
              <a:rPr lang="cs-CZ" dirty="0"/>
              <a:t>činitel = škodlivé organismy, nepříznivé povětrnostní vlivy, imise a fyzikální nebo chemické </a:t>
            </a:r>
            <a:r>
              <a:rPr lang="cs-CZ" dirty="0" smtClean="0"/>
              <a:t>faktory, </a:t>
            </a:r>
            <a:r>
              <a:rPr lang="cs-CZ" dirty="0"/>
              <a:t>způsobující poškození lesa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a) Prevence </a:t>
            </a:r>
            <a:r>
              <a:rPr lang="cs-CZ" dirty="0"/>
              <a:t>(§ 32 odst. 1, 4, 5, </a:t>
            </a:r>
            <a:r>
              <a:rPr lang="cs-CZ" dirty="0" smtClean="0"/>
              <a:t>6 a </a:t>
            </a:r>
            <a:r>
              <a:rPr lang="cs-CZ" dirty="0"/>
              <a:t>8)</a:t>
            </a:r>
          </a:p>
          <a:p>
            <a:pPr marL="0" indent="0">
              <a:buNone/>
            </a:pPr>
            <a:r>
              <a:rPr lang="cs-CZ" dirty="0" smtClean="0"/>
              <a:t>- preventivní opatření, ochrana porostů před zvěří, zvyšování stability a odolnosti lesa, neohrožování sousedů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/>
              <a:t>Opatření při mimořádných okolnostech a vzniku nepředvídaných škod </a:t>
            </a:r>
            <a:r>
              <a:rPr lang="cs-CZ" dirty="0" smtClean="0"/>
              <a:t> (§ 32 odst. 2 a 9)</a:t>
            </a:r>
          </a:p>
          <a:p>
            <a:pPr>
              <a:buFontTx/>
              <a:buChar char="-"/>
            </a:pPr>
            <a:r>
              <a:rPr lang="cs-CZ" dirty="0" smtClean="0"/>
              <a:t>povinnost činit bezodkladná </a:t>
            </a:r>
            <a:r>
              <a:rPr lang="cs-CZ" dirty="0"/>
              <a:t>opatření k </a:t>
            </a:r>
            <a:r>
              <a:rPr lang="cs-CZ" dirty="0" smtClean="0"/>
              <a:t>odstranění </a:t>
            </a:r>
            <a:r>
              <a:rPr lang="cs-CZ" dirty="0"/>
              <a:t>a pro zmírnění </a:t>
            </a:r>
            <a:r>
              <a:rPr lang="cs-CZ" dirty="0" smtClean="0"/>
              <a:t>následků</a:t>
            </a:r>
          </a:p>
          <a:p>
            <a:pPr>
              <a:buFontTx/>
              <a:buChar char="-"/>
            </a:pPr>
            <a:r>
              <a:rPr lang="cs-CZ" dirty="0" smtClean="0"/>
              <a:t>vyhláška </a:t>
            </a:r>
            <a:r>
              <a:rPr lang="cs-CZ" dirty="0"/>
              <a:t>č. 101/1996 Sb., kterou se stanoví podrobnosti o opatřeních k ochraně lesa a vzor služebního odznaku a vzor průkazu lesní stráže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69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při hospodaření (§ 23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</a:t>
            </a:r>
            <a:r>
              <a:rPr lang="cs-CZ" dirty="0" smtClean="0"/>
              <a:t>ospodaření </a:t>
            </a:r>
            <a:r>
              <a:rPr lang="cs-CZ" dirty="0"/>
              <a:t>= obnova, ochrana, výchova a těžba lesních porostů a ostatní činnosti zabezpečující plnění funkcí lesa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Nástroje: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lánování</a:t>
            </a:r>
          </a:p>
          <a:p>
            <a:pPr marL="514350" indent="-514350">
              <a:buAutoNum type="alphaLcParenR"/>
            </a:pPr>
            <a:r>
              <a:rPr lang="cs-CZ" dirty="0"/>
              <a:t>r</a:t>
            </a:r>
            <a:r>
              <a:rPr lang="cs-CZ" dirty="0" smtClean="0"/>
              <a:t>egulace hospodaření</a:t>
            </a:r>
          </a:p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dborný lesní hospodář</a:t>
            </a:r>
          </a:p>
          <a:p>
            <a:pPr marL="514350" indent="-514350">
              <a:buAutoNum type="alphaLcParenR"/>
            </a:pPr>
            <a:r>
              <a:rPr lang="cs-CZ" dirty="0"/>
              <a:t>l</a:t>
            </a:r>
            <a:r>
              <a:rPr lang="cs-CZ" dirty="0" smtClean="0"/>
              <a:t>esní hospodářská evidence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569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(§ 23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Oblastní plány rozvoje lesů</a:t>
            </a:r>
          </a:p>
          <a:p>
            <a:pPr marL="0" indent="0">
              <a:buNone/>
            </a:pPr>
            <a:r>
              <a:rPr lang="cs-CZ" dirty="0" smtClean="0"/>
              <a:t>- nástroj </a:t>
            </a:r>
            <a:r>
              <a:rPr lang="cs-CZ" dirty="0"/>
              <a:t>státní lesnické </a:t>
            </a:r>
            <a:r>
              <a:rPr lang="cs-CZ" dirty="0" smtClean="0"/>
              <a:t>politiky</a:t>
            </a:r>
          </a:p>
          <a:p>
            <a:pPr>
              <a:buFontTx/>
              <a:buChar char="-"/>
            </a:pPr>
            <a:r>
              <a:rPr lang="cs-CZ" dirty="0" smtClean="0"/>
              <a:t>stanovují </a:t>
            </a:r>
            <a:r>
              <a:rPr lang="cs-CZ" dirty="0"/>
              <a:t>rámcové zásady hospodaření pro přírodní lesní oblasti vymezené v příloze č. 1 vyhlášky č.  83/1996 Sb., o zpracování </a:t>
            </a:r>
            <a:r>
              <a:rPr lang="cs-CZ" dirty="0" smtClean="0"/>
              <a:t>oblastních </a:t>
            </a:r>
            <a:r>
              <a:rPr lang="cs-CZ" dirty="0"/>
              <a:t>plánů rozvoje lesů a o vymezení hospodářských </a:t>
            </a:r>
            <a:r>
              <a:rPr lang="cs-CZ" dirty="0" smtClean="0"/>
              <a:t>souborů</a:t>
            </a:r>
            <a:endParaRPr lang="cs-CZ" dirty="0"/>
          </a:p>
          <a:p>
            <a:pPr marL="0" indent="0">
              <a:buNone/>
            </a:pPr>
            <a:r>
              <a:rPr lang="cs-CZ" u="sng" dirty="0" smtClean="0"/>
              <a:t>Lesní hospodářské plány</a:t>
            </a:r>
          </a:p>
          <a:p>
            <a:pPr marL="0" indent="0">
              <a:buNone/>
            </a:pPr>
            <a:r>
              <a:rPr lang="cs-CZ" dirty="0" smtClean="0"/>
              <a:t>- nástroj </a:t>
            </a:r>
            <a:r>
              <a:rPr lang="cs-CZ" dirty="0"/>
              <a:t>vlastníka </a:t>
            </a:r>
            <a:r>
              <a:rPr lang="cs-CZ" dirty="0" smtClean="0"/>
              <a:t>lesa</a:t>
            </a:r>
          </a:p>
          <a:p>
            <a:pPr>
              <a:buFontTx/>
              <a:buChar char="-"/>
            </a:pPr>
            <a:r>
              <a:rPr lang="cs-CZ" dirty="0" smtClean="0"/>
              <a:t>ustanovení </a:t>
            </a:r>
            <a:r>
              <a:rPr lang="cs-CZ" dirty="0"/>
              <a:t>závazná a </a:t>
            </a:r>
            <a:r>
              <a:rPr lang="cs-CZ" dirty="0" smtClean="0"/>
              <a:t>doporučující</a:t>
            </a:r>
          </a:p>
          <a:p>
            <a:pPr>
              <a:buFontTx/>
              <a:buChar char="-"/>
            </a:pPr>
            <a:r>
              <a:rPr lang="cs-CZ"/>
              <a:t>p</a:t>
            </a:r>
            <a:r>
              <a:rPr lang="cs-CZ" smtClean="0"/>
              <a:t>ovinně </a:t>
            </a:r>
            <a:r>
              <a:rPr lang="cs-CZ" dirty="0"/>
              <a:t>pro lesy nad 50 ha a státní lesy, ostatní dobrovolně</a:t>
            </a:r>
          </a:p>
        </p:txBody>
      </p:sp>
    </p:spTree>
    <p:extLst>
      <p:ext uri="{BB962C8B-B14F-4D97-AF65-F5344CB8AC3E}">
        <p14:creationId xmlns:p14="http://schemas.microsoft.com/office/powerpoint/2010/main" val="2376481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(§ 23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LHP pořizuje vlastník, schvaluje orgán státní správy lesů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Lesní hospodářské osnovy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/>
              <a:t>zjištění stavu lesa a pro výkon státní </a:t>
            </a:r>
            <a:r>
              <a:rPr lang="cs-CZ" dirty="0" smtClean="0"/>
              <a:t>správy</a:t>
            </a:r>
          </a:p>
          <a:p>
            <a:pPr>
              <a:buFontTx/>
              <a:buChar char="-"/>
            </a:pPr>
            <a:r>
              <a:rPr lang="cs-CZ" dirty="0" smtClean="0"/>
              <a:t>pro lesy do 50 ha ve vlastnictví FO a PO, pokud nemají LHP</a:t>
            </a:r>
          </a:p>
          <a:p>
            <a:pPr>
              <a:buFontTx/>
              <a:buChar char="-"/>
            </a:pPr>
            <a:r>
              <a:rPr lang="cs-CZ" dirty="0" smtClean="0"/>
              <a:t>pořizuje stát, pro vlastníka závazné, jestliže převezme protokolem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Plány a osnovy mohou zpracovávat pouze právnické nebo fyzické osoby, které mají k této činnosti licenci udělenou </a:t>
            </a:r>
            <a:r>
              <a:rPr lang="cs-CZ" dirty="0" smtClean="0"/>
              <a:t>Ministerstvem zemědělství.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12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zákon č. 289/1995 Sb., o lesích a o změně a doplnění některých zákonů (lesní zákon)</a:t>
            </a:r>
          </a:p>
          <a:p>
            <a:pPr>
              <a:buFontTx/>
              <a:buChar char="-"/>
            </a:pPr>
            <a:r>
              <a:rPr lang="cs-CZ" dirty="0" smtClean="0"/>
              <a:t>zákon č. 289/1991 Sb., o České inspekci životního prostředí a její působnosti v ochraně lesa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ákon č. 149/2003 Sb., o uvádění do oběhu reprodukčního materiálu lesních dřevin lesnicky významných druhů a umělých kříženců, určeného k obnově lesa a k zalesňování, a o změně některých souvisejících zákonů (zákon o obchodu s reprodukčním materiálem lesních dřevin)</a:t>
            </a:r>
          </a:p>
          <a:p>
            <a:pPr>
              <a:buFontTx/>
              <a:buChar char="-"/>
            </a:pPr>
            <a:r>
              <a:rPr lang="cs-CZ" dirty="0" smtClean="0"/>
              <a:t>prováděcí předpisy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670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hospodaření (§ 29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9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Obnova a výchova lesních porostů (§ 29 a § 31)</a:t>
            </a:r>
          </a:p>
          <a:p>
            <a:pPr marL="0" lvl="0" indent="0">
              <a:buNone/>
            </a:pPr>
            <a:r>
              <a:rPr lang="cs-CZ" dirty="0" smtClean="0"/>
              <a:t>- vhodné </a:t>
            </a:r>
            <a:r>
              <a:rPr lang="cs-CZ" dirty="0"/>
              <a:t>dřeviny (z odpovídajících lesních oblastí)</a:t>
            </a:r>
          </a:p>
          <a:p>
            <a:pPr marL="0" lvl="0" indent="0">
              <a:buNone/>
            </a:pPr>
            <a:r>
              <a:rPr lang="cs-CZ" dirty="0" smtClean="0"/>
              <a:t>- včas </a:t>
            </a:r>
            <a:r>
              <a:rPr lang="cs-CZ" dirty="0"/>
              <a:t>a soustavně → zvyšování odolnosti, zlepšování plnění funkcí lesa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Těžba (§ 31, § 33 a § 34)</a:t>
            </a:r>
          </a:p>
          <a:p>
            <a:pPr marL="0" indent="0">
              <a:buNone/>
            </a:pPr>
            <a:r>
              <a:rPr lang="cs-CZ" dirty="0" smtClean="0"/>
              <a:t>a) nahodilá - přednostně</a:t>
            </a:r>
          </a:p>
          <a:p>
            <a:pPr marL="0" indent="0">
              <a:buNone/>
            </a:pPr>
            <a:r>
              <a:rPr lang="cs-CZ" dirty="0" smtClean="0"/>
              <a:t>b) předmýtní/mýtní úmyslná – stanoveny parametry (LHP, LHO, zákon)</a:t>
            </a:r>
          </a:p>
          <a:p>
            <a:pPr marL="0" indent="0">
              <a:buNone/>
            </a:pPr>
            <a:r>
              <a:rPr lang="cs-CZ" dirty="0" smtClean="0"/>
              <a:t>c) mimořádná – podmíněna rozhodnutím orgánu státní správy lesů </a:t>
            </a:r>
          </a:p>
          <a:p>
            <a:pPr marL="0" indent="0">
              <a:buNone/>
            </a:pPr>
            <a:r>
              <a:rPr lang="cs-CZ" dirty="0" smtClean="0"/>
              <a:t>- těžba bez LHO nebo LHP jen souhlasem odborného lesního hospodáře</a:t>
            </a:r>
          </a:p>
        </p:txBody>
      </p:sp>
    </p:spTree>
    <p:extLst>
      <p:ext uri="{BB962C8B-B14F-4D97-AF65-F5344CB8AC3E}">
        <p14:creationId xmlns:p14="http://schemas.microsoft.com/office/powerpoint/2010/main" val="1466234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Regulace hospodaření (§ 29 a násl.)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Meliorace a hrazení bystřin (§ 35)</a:t>
            </a:r>
          </a:p>
          <a:p>
            <a:pPr marL="0" indent="0">
              <a:buNone/>
            </a:pPr>
            <a:r>
              <a:rPr lang="cs-CZ" dirty="0"/>
              <a:t>= biologická a technická opatření zaměřená na ochranu půdy a péči o vodohospodářské poměry - povinností vlastníka lesa</a:t>
            </a:r>
          </a:p>
          <a:p>
            <a:pPr marL="0" indent="0">
              <a:buNone/>
            </a:pPr>
            <a:r>
              <a:rPr lang="cs-CZ" dirty="0" smtClean="0"/>
              <a:t>- je-li </a:t>
            </a:r>
            <a:r>
              <a:rPr lang="cs-CZ" dirty="0"/>
              <a:t>z rozhodnutí orgánu státní správy lesů ve veřejném zájmu→ hradí stát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vlastník pozemku </a:t>
            </a:r>
            <a:r>
              <a:rPr lang="cs-CZ" dirty="0"/>
              <a:t>je povinen strpět, aby se jeho pozemku užilo v nezbytné míře k přípravě, budování a údržbě zařízení meliorací a hrazení bystřin v lesích a podílet se na realizaci nebo úhradě (financování) prací podle míry prospěchu, který má z jejich </a:t>
            </a:r>
            <a:r>
              <a:rPr lang="cs-CZ" dirty="0" smtClean="0"/>
              <a:t>provedení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903987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lesní hospodář (§ 37)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zabezpečuje </a:t>
            </a:r>
            <a:r>
              <a:rPr lang="cs-CZ" dirty="0"/>
              <a:t>vlastníku lesa odbornou úroveň hospodaření v lese </a:t>
            </a:r>
          </a:p>
          <a:p>
            <a:pPr marL="0" lvl="0" indent="0">
              <a:buNone/>
            </a:pPr>
            <a:r>
              <a:rPr lang="cs-CZ" dirty="0" smtClean="0"/>
              <a:t>- fyzická </a:t>
            </a:r>
            <a:r>
              <a:rPr lang="cs-CZ" dirty="0"/>
              <a:t>osoba nebo právnická osoba, která má k této činnosti licenci udělenou orgánem státní správy lesů (§ 41 - § 45)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/>
              <a:t>lesy s LHP povinně, ostatní </a:t>
            </a:r>
            <a:r>
              <a:rPr lang="cs-CZ" dirty="0" smtClean="0"/>
              <a:t>dobrovolně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pokud </a:t>
            </a:r>
            <a:r>
              <a:rPr lang="cs-CZ" dirty="0" smtClean="0"/>
              <a:t>si vlastník </a:t>
            </a:r>
            <a:r>
              <a:rPr lang="cs-CZ" dirty="0"/>
              <a:t>nevybere v lesích LHO, vykonává funkci OLH právnická osoba, která v určeném území vykonává právo hospodaření ve státních </a:t>
            </a:r>
            <a:r>
              <a:rPr lang="cs-CZ" dirty="0" smtClean="0"/>
              <a:t>lesích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854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Lesní hospodářská evidence (§ 40)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vlastník </a:t>
            </a:r>
            <a:r>
              <a:rPr lang="cs-CZ" dirty="0"/>
              <a:t>lesa je povinen vést lesní hospodářskou evidenci o plnění závazných ustanovení plánu a evidenci o provedené obnově lesa v jednotlivých </a:t>
            </a:r>
            <a:r>
              <a:rPr lang="cs-CZ" dirty="0" smtClean="0"/>
              <a:t>porostech → 1x ročně odevzdává OSSL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podrobnosti </a:t>
            </a:r>
            <a:r>
              <a:rPr lang="cs-CZ" dirty="0"/>
              <a:t>neupraveny žádným právním předpisem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781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Lesní stráž (§ 38)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9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zajišťuje ochrannou službu v lesích při obecném užívání</a:t>
            </a:r>
          </a:p>
          <a:p>
            <a:pPr>
              <a:buFontTx/>
              <a:buChar char="-"/>
            </a:pPr>
            <a:r>
              <a:rPr lang="cs-CZ" dirty="0" smtClean="0"/>
              <a:t>jmenována </a:t>
            </a:r>
            <a:r>
              <a:rPr lang="cs-CZ" dirty="0"/>
              <a:t>na návrh vlastníka lesa nebo z vlastního podnětu správního </a:t>
            </a:r>
            <a:r>
              <a:rPr lang="cs-CZ" dirty="0" smtClean="0"/>
              <a:t>orgánu</a:t>
            </a:r>
          </a:p>
          <a:p>
            <a:pPr>
              <a:buFontTx/>
              <a:buChar char="-"/>
            </a:pPr>
            <a:r>
              <a:rPr lang="cs-CZ" dirty="0" smtClean="0"/>
              <a:t>povinnosti: prokázat se průkazem, nosit odznak, </a:t>
            </a:r>
            <a:r>
              <a:rPr lang="cs-CZ" dirty="0"/>
              <a:t>oznamovací povinnost, dohlížet na dodržování povinností spojených s obecným užíváním lesů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oprávnění: zjišťovat totožnost, </a:t>
            </a:r>
            <a:r>
              <a:rPr lang="pl-PL" dirty="0"/>
              <a:t>projednat příkazem na místě přestupky, předvést bezodkladně policejnímu orgánu osobu, kterou přistihne při přestupku, nelze-li jinak zjistit její totožnost, požadovat požadovat pomoc nebo součinnost orgánů </a:t>
            </a:r>
            <a:r>
              <a:rPr lang="pl-PL" dirty="0" smtClean="0"/>
              <a:t>PČR, obecní </a:t>
            </a:r>
            <a:r>
              <a:rPr lang="pl-PL" dirty="0"/>
              <a:t>policie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783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(§ 51, § 53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- opatření:   - k </a:t>
            </a:r>
            <a:r>
              <a:rPr lang="cs-CZ" dirty="0"/>
              <a:t>odstranění zjištěných </a:t>
            </a:r>
            <a:r>
              <a:rPr lang="cs-CZ" dirty="0" smtClean="0"/>
              <a:t>nedostatků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 smtClean="0"/>
              <a:t>   	</a:t>
            </a:r>
            <a:r>
              <a:rPr lang="cs-CZ" dirty="0"/>
              <a:t>- ke zlepšení stavu lesů a plnění jejich </a:t>
            </a:r>
            <a:r>
              <a:rPr lang="cs-CZ" dirty="0" smtClean="0"/>
              <a:t>funkcí</a:t>
            </a:r>
          </a:p>
          <a:p>
            <a:pPr>
              <a:buFontTx/>
              <a:buChar char="-"/>
            </a:pPr>
            <a:r>
              <a:rPr lang="cs-CZ" dirty="0" smtClean="0"/>
              <a:t>rozhodnutí  </a:t>
            </a:r>
            <a:r>
              <a:rPr lang="cs-CZ" dirty="0"/>
              <a:t>o omezení nebo zastavení výroby nebo jiné činnosti v lese až do doby odstranění nedostatků nebo jejich </a:t>
            </a:r>
            <a:r>
              <a:rPr lang="cs-CZ" dirty="0" smtClean="0"/>
              <a:t>příčin (v případě hrozících škod)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řestupky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75127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 </a:t>
            </a:r>
            <a:r>
              <a:rPr lang="cs-CZ" dirty="0"/>
              <a:t>s reprodukčním materiálem lesních dřevin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zákon </a:t>
            </a:r>
            <a:r>
              <a:rPr lang="cs-CZ" dirty="0"/>
              <a:t>č. 149/2003 Sb., </a:t>
            </a:r>
            <a:r>
              <a:rPr lang="cs-CZ" dirty="0" smtClean="0"/>
              <a:t>zákon </a:t>
            </a:r>
            <a:r>
              <a:rPr lang="cs-CZ" dirty="0"/>
              <a:t>o obchodu s reprodukčním materiálem lesních </a:t>
            </a:r>
            <a:r>
              <a:rPr lang="cs-CZ" dirty="0" smtClean="0"/>
              <a:t>dřevin →</a:t>
            </a:r>
          </a:p>
          <a:p>
            <a:pPr>
              <a:buFontTx/>
              <a:buChar char="-"/>
            </a:pPr>
            <a:r>
              <a:rPr lang="cs-CZ" dirty="0" smtClean="0"/>
              <a:t>zásady </a:t>
            </a:r>
            <a:r>
              <a:rPr lang="cs-CZ" dirty="0"/>
              <a:t>ochrany a reprodukce genofondu lesních dřevin a podmínky, za nichž lze uvádět do oběhu reprodukční materiál lesních dřevin lesnicky významných druhů a umělých kříženců, určený k obnově lesa a k zalesňování a pro udržování a zvyšování biologické různorodosti lesa včetně genetické různorodosti stromů a pro trvale udržitelné hospodaření v </a:t>
            </a:r>
            <a:r>
              <a:rPr lang="cs-CZ" dirty="0" smtClean="0"/>
              <a:t>lesích</a:t>
            </a:r>
          </a:p>
          <a:p>
            <a:pPr>
              <a:buFontTx/>
              <a:buChar char="-"/>
            </a:pPr>
            <a:r>
              <a:rPr lang="cs-CZ" dirty="0" smtClean="0"/>
              <a:t>reprodukční </a:t>
            </a:r>
            <a:r>
              <a:rPr lang="cs-CZ" dirty="0"/>
              <a:t>materiál: semenný materiál, části rostlin, </a:t>
            </a:r>
            <a:r>
              <a:rPr lang="cs-CZ"/>
              <a:t>sadební </a:t>
            </a:r>
            <a:r>
              <a:rPr lang="cs-CZ" smtClean="0"/>
              <a:t>materiál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36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státní správy lesů (§ 47 a násl., zákon o ČIŽP)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obecní </a:t>
            </a:r>
            <a:r>
              <a:rPr lang="cs-CZ" dirty="0"/>
              <a:t>úřady obcí s rozšířenou působností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kraje – krajské úřady </a:t>
            </a:r>
          </a:p>
          <a:p>
            <a:pPr marL="0" indent="0">
              <a:buNone/>
            </a:pPr>
            <a:r>
              <a:rPr lang="cs-CZ" dirty="0" smtClean="0"/>
              <a:t>-  </a:t>
            </a:r>
            <a:r>
              <a:rPr lang="cs-CZ" dirty="0"/>
              <a:t>Ministerstvo zemědělství</a:t>
            </a:r>
          </a:p>
          <a:p>
            <a:pPr marL="0" indent="0">
              <a:buNone/>
            </a:pPr>
            <a:r>
              <a:rPr lang="cs-CZ" dirty="0" smtClean="0"/>
              <a:t>-  </a:t>
            </a:r>
            <a:r>
              <a:rPr lang="cs-CZ" dirty="0"/>
              <a:t>lesní stráž </a:t>
            </a:r>
          </a:p>
          <a:p>
            <a:pPr>
              <a:buFontTx/>
              <a:buChar char="-"/>
            </a:pPr>
            <a:r>
              <a:rPr lang="cs-CZ" dirty="0" smtClean="0"/>
              <a:t>Vojenský </a:t>
            </a:r>
            <a:r>
              <a:rPr lang="cs-CZ" dirty="0"/>
              <a:t>lesní </a:t>
            </a:r>
            <a:r>
              <a:rPr lang="cs-CZ" dirty="0" smtClean="0"/>
              <a:t>úřad, Ministerstvo obrany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--------</a:t>
            </a:r>
          </a:p>
          <a:p>
            <a:pPr marL="0" indent="0">
              <a:buNone/>
            </a:pPr>
            <a:r>
              <a:rPr lang="cs-CZ" dirty="0" smtClean="0"/>
              <a:t>- Česká inspekce životního prostředí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65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 a předmět lesního zákona (§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stanovuje předpoklady pro zachování lesa, péči o les a obnovu lesa jako národního bohatství, tvořícího nenahraditelnou složku životního prostředí, pro plnění všech jeho funkcí a pro podporu trvale udržitelného hospodaření v něm →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upravuje pravidla péče o les včetně jeho obnovy</a:t>
            </a:r>
          </a:p>
          <a:p>
            <a:pPr marL="0" indent="0">
              <a:buNone/>
            </a:pPr>
            <a:r>
              <a:rPr lang="cs-CZ" dirty="0"/>
              <a:t>- účelem je zachování lesa a všech jeho funkcí při trvale udržitelném </a:t>
            </a:r>
            <a:r>
              <a:rPr lang="cs-CZ" dirty="0" smtClean="0"/>
              <a:t>hospodaření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12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Les (§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/>
              <a:t>lesní porosty s jejich prostředím a pozemky určené k plnění funkcí </a:t>
            </a:r>
            <a:r>
              <a:rPr lang="cs-CZ" dirty="0" smtClean="0"/>
              <a:t>lesa</a:t>
            </a: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dirty="0"/>
              <a:t>lesní porosty - stromy a keře lesních dřevin, které v daných podmínkách plní funkce </a:t>
            </a:r>
            <a:r>
              <a:rPr lang="cs-CZ" dirty="0" smtClean="0"/>
              <a:t>lesa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porost - základní jednotka prostorového rozdělení lesa identifikovatelná v terénu a zobrazená na lesnické </a:t>
            </a:r>
            <a:r>
              <a:rPr lang="cs-CZ" dirty="0" smtClean="0"/>
              <a:t>mapě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92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Pozemky určené k plnění funkcí lesa- PUPFL</a:t>
            </a:r>
            <a:br>
              <a:rPr lang="cs-CZ" dirty="0" smtClean="0"/>
            </a:br>
            <a:r>
              <a:rPr lang="cs-CZ" dirty="0" smtClean="0"/>
              <a:t> (§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03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Pozitivní vymezení:</a:t>
            </a:r>
          </a:p>
          <a:p>
            <a:pPr marL="0" indent="0">
              <a:buNone/>
            </a:pPr>
            <a:r>
              <a:rPr lang="cs-CZ" dirty="0"/>
              <a:t>a) lesní pozemky = pozemky s lesními porosty a plochy, na nichž byly lesní porosty odstraněny za účelem obnovy, lesní průseky a nezpevněné lesní cesty, nejsou-li širší než 4 m, a pozemky, na nichž byly lesní porosty dočasně odstraněny na základě rozhodnutí orgánu státní správy lesů  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jiné pozemky = zpevněné lesní cesty, drobné vodní plochy, ostatní plochy, pozemky nad horní hranicí dřevinné vegetace (hole), s výjimkou pozemků zastavěných a jejich příjezdních komunikací, a lesní pastviny a políčka pro zvěř, pokud nejsou součástí zemědělského půdního fondu a jestliže s lesem souvisejí nebo slouží lesnímu </a:t>
            </a:r>
            <a:r>
              <a:rPr lang="cs-CZ" dirty="0" smtClean="0"/>
              <a:t>hospodářství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95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Pozemky určené k plnění funkcí lesa (§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2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Negativní vymezení: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školky a plantáže lesních dřevin založené na pozemcích, které nejsou určeny k plnění funkcí lesa, pokud orgán státní správy lesů na návrh vlastníka pozemku nerozhodne </a:t>
            </a:r>
            <a:r>
              <a:rPr lang="cs-CZ" dirty="0" smtClean="0"/>
              <a:t>jinak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ozemek x parcela  § 2 písm. a) a b) a § 3 odst. 1 písm. a) zákona           č. </a:t>
            </a:r>
            <a:r>
              <a:rPr lang="cs-CZ" dirty="0"/>
              <a:t>256/2013 Sb., o katastru nemovitostí (katastrální zákon)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28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-produkční </a:t>
            </a:r>
            <a:r>
              <a:rPr lang="cs-CZ" dirty="0"/>
              <a:t>(hospodářské)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-mimoprodukční </a:t>
            </a:r>
            <a:r>
              <a:rPr lang="cs-CZ" dirty="0"/>
              <a:t>(ekologické) – produkce kyslíku, rekreace, zachycování škodlivin, voda v krajině….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72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lesů (§ 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91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ochranné - na </a:t>
            </a:r>
            <a:r>
              <a:rPr lang="cs-CZ" dirty="0"/>
              <a:t>mimořádně nepříznivých stanovištích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/>
              <a:t>vysokohorské lesy pod hranicí stromové vegetace chránící </a:t>
            </a:r>
            <a:r>
              <a:rPr lang="cs-CZ" dirty="0" smtClean="0"/>
              <a:t>			níže </a:t>
            </a:r>
            <a:r>
              <a:rPr lang="cs-CZ" dirty="0"/>
              <a:t>položené lesy a lesy na exponovaných hřebenech,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/>
              <a:t>lesy v klečovém lesním vegetačním stupni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  zvláštního určení – které nejsou lesy ochrannými a nacházejí se:</a:t>
            </a:r>
          </a:p>
          <a:p>
            <a:pPr marL="0" lvl="0" indent="0">
              <a:buNone/>
            </a:pPr>
            <a:r>
              <a:rPr lang="cs-CZ" dirty="0" smtClean="0"/>
              <a:t>	- v </a:t>
            </a:r>
            <a:r>
              <a:rPr lang="cs-CZ" dirty="0"/>
              <a:t>pásmech hygienické ochrany vodních zdrojů I. stupně,</a:t>
            </a:r>
          </a:p>
          <a:p>
            <a:pPr marL="0" lvl="0" indent="0">
              <a:buNone/>
            </a:pPr>
            <a:r>
              <a:rPr lang="cs-CZ" dirty="0" smtClean="0"/>
              <a:t>	- v </a:t>
            </a:r>
            <a:r>
              <a:rPr lang="cs-CZ" dirty="0"/>
              <a:t>ochranných pásmech zdrojů přírodních léčivých a stolních </a:t>
            </a:r>
            <a:r>
              <a:rPr lang="cs-CZ" dirty="0" smtClean="0"/>
              <a:t>	minerálních </a:t>
            </a:r>
            <a:r>
              <a:rPr lang="cs-CZ" dirty="0"/>
              <a:t>vod</a:t>
            </a:r>
          </a:p>
          <a:p>
            <a:pPr marL="0" lvl="0" indent="0">
              <a:buNone/>
            </a:pPr>
            <a:r>
              <a:rPr lang="cs-CZ" dirty="0" smtClean="0"/>
              <a:t>	- na </a:t>
            </a:r>
            <a:r>
              <a:rPr lang="cs-CZ" dirty="0"/>
              <a:t>území národních parků a národních přírodních </a:t>
            </a:r>
            <a:r>
              <a:rPr lang="cs-CZ" dirty="0" smtClean="0"/>
              <a:t>rezervací</a:t>
            </a:r>
          </a:p>
          <a:p>
            <a:pPr marL="0" lvl="0" indent="0">
              <a:buNone/>
            </a:pPr>
            <a:r>
              <a:rPr lang="cs-CZ" dirty="0"/>
              <a:t>	</a:t>
            </a:r>
            <a:r>
              <a:rPr lang="cs-CZ" dirty="0" smtClean="0"/>
              <a:t>- mohou ty, u kterých je zájem mimoprodukční nadřazen produkčnímu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94431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1365</Words>
  <Application>Microsoft Office PowerPoint</Application>
  <PresentationFormat>Širokoúhlá obrazovka</PresentationFormat>
  <Paragraphs>160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Lesnictví</vt:lpstr>
      <vt:lpstr>Právní předpisy</vt:lpstr>
      <vt:lpstr>Orgány státní správy lesů (§ 47 a násl., zákon o ČIŽP)</vt:lpstr>
      <vt:lpstr>Účel  a předmět lesního zákona (§ 1)</vt:lpstr>
      <vt:lpstr>Les (§ 2)</vt:lpstr>
      <vt:lpstr>Pozemky určené k plnění funkcí lesa- PUPFL  (§ 3)</vt:lpstr>
      <vt:lpstr>Pozemky určené k plnění funkcí lesa (§ 3)</vt:lpstr>
      <vt:lpstr>Funkce lesa</vt:lpstr>
      <vt:lpstr>Kategorizace lesů (§ 6)</vt:lpstr>
      <vt:lpstr>Kategorizace lesů</vt:lpstr>
      <vt:lpstr>Výkon vlastnických práv</vt:lpstr>
      <vt:lpstr>Ochrana lesa (§ 11 a násl.)</vt:lpstr>
      <vt:lpstr>Obecné užívání (§ 19 a násl.)</vt:lpstr>
      <vt:lpstr>Obecné užívání </vt:lpstr>
      <vt:lpstr>Ochrana PUPFL (§ 13 a násl.)</vt:lpstr>
      <vt:lpstr>Ochrana před škodlivými činiteli (§ 32)</vt:lpstr>
      <vt:lpstr>Ochrana při hospodaření (§ 23 a násl.)</vt:lpstr>
      <vt:lpstr>Plánování (§ 23 a násl.)</vt:lpstr>
      <vt:lpstr>Plánování (§ 23 a násl.)</vt:lpstr>
      <vt:lpstr>Regulace hospodaření (§ 29 a násl.)</vt:lpstr>
      <vt:lpstr>Regulace hospodaření (§ 29 a násl.)</vt:lpstr>
      <vt:lpstr>Odborný lesní hospodář (§ 37)</vt:lpstr>
      <vt:lpstr>Lesní hospodářská evidence (§ 40)</vt:lpstr>
      <vt:lpstr>Lesní stráž (§ 38)</vt:lpstr>
      <vt:lpstr>Odpovědnost (§ 51, § 53 a násl.)</vt:lpstr>
      <vt:lpstr>Obchod s reprodukčním materiálem lesních dřevin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Lesnictví</dc:title>
  <dc:creator>spravce</dc:creator>
  <cp:lastModifiedBy>spravce</cp:lastModifiedBy>
  <cp:revision>33</cp:revision>
  <dcterms:created xsi:type="dcterms:W3CDTF">2018-10-17T19:45:10Z</dcterms:created>
  <dcterms:modified xsi:type="dcterms:W3CDTF">2018-10-22T21:38:49Z</dcterms:modified>
</cp:coreProperties>
</file>