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00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14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0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61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66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56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1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62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66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185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04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2144-7E3B-4510-8E44-27C9BE9DA073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CC26-8C00-42CF-80A0-E0FE09998C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4497" y="365125"/>
            <a:ext cx="10849303" cy="6025165"/>
          </a:xfrm>
        </p:spPr>
        <p:txBody>
          <a:bodyPr>
            <a:normAutofit/>
          </a:bodyPr>
          <a:lstStyle/>
          <a:p>
            <a:r>
              <a:rPr lang="cs-CZ" sz="7200" dirty="0" smtClean="0"/>
              <a:t>Myslivost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520875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Honitba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Obora</a:t>
            </a:r>
            <a:r>
              <a:rPr lang="cs-CZ" dirty="0"/>
              <a:t> =  druh honitby s podmínkami pro intenzivní chov zvěře s obvodem trvale a dokonale ohrazeným nebo jinak uzpůsobeným tak, že chovaná zvěř z obory nemůže volně vybíhat, min. výměra 50 ha (§ 2 písm. j))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Bažantnice</a:t>
            </a:r>
            <a:r>
              <a:rPr lang="cs-CZ" dirty="0"/>
              <a:t> = část honitby, v níž jsou vhodné podmínky pro intenzivní chov bažantů; (§ 2 písm. f))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Oblast chovu zvěře </a:t>
            </a:r>
            <a:r>
              <a:rPr lang="cs-CZ" dirty="0"/>
              <a:t>(§ 3 odst. 3) – souvislé území tvořené </a:t>
            </a:r>
            <a:r>
              <a:rPr lang="cs-CZ" dirty="0" smtClean="0"/>
              <a:t>souborem </a:t>
            </a:r>
            <a:r>
              <a:rPr lang="cs-CZ" dirty="0"/>
              <a:t>honiteb s přibližně stejnými vhodnými přírodními podmínkami </a:t>
            </a:r>
            <a:r>
              <a:rPr lang="cs-CZ" dirty="0" smtClean="0"/>
              <a:t>pro </a:t>
            </a:r>
            <a:r>
              <a:rPr lang="cs-CZ" dirty="0"/>
              <a:t>zvěř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825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honitby (§ 18, § 29)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uznání vlastníku </a:t>
            </a:r>
            <a:r>
              <a:rPr lang="cs-CZ" dirty="0"/>
              <a:t>pozemků: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 </a:t>
            </a:r>
            <a:r>
              <a:rPr lang="cs-CZ" dirty="0"/>
              <a:t>jednotlivec</a:t>
            </a:r>
          </a:p>
          <a:p>
            <a:pPr marL="0" indent="0">
              <a:buNone/>
            </a:pPr>
            <a:r>
              <a:rPr lang="cs-CZ" dirty="0"/>
              <a:t>	- honební společenstvo (§ 19 a násl.) = PO dle zákona o myslivosti </a:t>
            </a:r>
            <a:r>
              <a:rPr lang="cs-CZ" dirty="0" smtClean="0"/>
              <a:t>	(</a:t>
            </a:r>
            <a:r>
              <a:rPr lang="cs-CZ" dirty="0"/>
              <a:t>návrh podává přípravný výbor) – registrace, orgány- starosta, </a:t>
            </a:r>
            <a:r>
              <a:rPr lang="cs-CZ" dirty="0" smtClean="0"/>
              <a:t>	honební </a:t>
            </a:r>
            <a:r>
              <a:rPr lang="cs-CZ" dirty="0"/>
              <a:t>výbor, valná hromada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dirty="0"/>
              <a:t>= držitel honitby</a:t>
            </a:r>
          </a:p>
          <a:p>
            <a:pPr marL="0" indent="0">
              <a:buNone/>
            </a:pPr>
            <a:r>
              <a:rPr lang="cs-CZ" dirty="0" smtClean="0"/>
              <a:t>- přičleňování pozemků (§ 18 odst. 4, § </a:t>
            </a:r>
            <a:r>
              <a:rPr lang="cs-CZ" dirty="0" smtClean="0"/>
              <a:t>30)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457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honitby (§ 31 odst. 6)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zrušením, sloučením nebo rozdělením </a:t>
            </a:r>
            <a:r>
              <a:rPr lang="cs-CZ" dirty="0" smtClean="0"/>
              <a:t>honitby (rozhodnutím)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zrušením honebního společenstva,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poklesne-li výměra honitby pod minimální výměru v důsledku změny vlastnického práva k honebním </a:t>
            </a:r>
            <a:r>
              <a:rPr lang="cs-CZ" dirty="0" smtClean="0"/>
              <a:t>pozemkům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d) prohlásí-li orgán státní správy myslivosti v honitbě více než 10 % pozemků pod stanovenou minimální výměru za </a:t>
            </a:r>
            <a:r>
              <a:rPr lang="cs-CZ" dirty="0" smtClean="0"/>
              <a:t>nehonební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e) rozhodnutím orgánu státní správy myslivosti, není-li ohrazení obory funkční a nezjedná-li držitel honitby v přiměřené lhůtě stanovené orgánem státní správy myslivosti </a:t>
            </a:r>
            <a:r>
              <a:rPr lang="cs-CZ" dirty="0" smtClean="0"/>
              <a:t>nápravu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75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 honitby (§ 32)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a) držitel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b) </a:t>
            </a:r>
            <a:r>
              <a:rPr lang="cs-CZ" dirty="0"/>
              <a:t>u</a:t>
            </a:r>
            <a:r>
              <a:rPr lang="cs-CZ" dirty="0" smtClean="0"/>
              <a:t>živatel </a:t>
            </a:r>
            <a:r>
              <a:rPr lang="cs-CZ" dirty="0"/>
              <a:t>(= nájemce honitby ≠nájemce (pachtýř) pozemků) pouze:</a:t>
            </a:r>
          </a:p>
          <a:p>
            <a:pPr marL="0" indent="0">
              <a:buNone/>
            </a:pPr>
            <a:r>
              <a:rPr lang="cs-CZ" dirty="0" smtClean="0"/>
              <a:t>	-</a:t>
            </a:r>
            <a:r>
              <a:rPr lang="cs-CZ" dirty="0"/>
              <a:t>česká FO s loveckým lístkem</a:t>
            </a:r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myslivecké sdružení (spolek)</a:t>
            </a:r>
          </a:p>
          <a:p>
            <a:pPr marL="0" indent="0">
              <a:buNone/>
            </a:pPr>
            <a:r>
              <a:rPr lang="cs-CZ" dirty="0" smtClean="0"/>
              <a:t>	- </a:t>
            </a:r>
            <a:r>
              <a:rPr lang="cs-CZ" dirty="0"/>
              <a:t>česká PO, která hospodaří, má myslivost zapsanou v předmětu </a:t>
            </a:r>
            <a:r>
              <a:rPr lang="cs-CZ" dirty="0" smtClean="0"/>
              <a:t>	činnosti</a:t>
            </a:r>
            <a:r>
              <a:rPr lang="cs-CZ" dirty="0"/>
              <a:t>, a statutár má lovecký lístek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dirty="0"/>
              <a:t>na 10 let, honitbu lze pronajmout jen jako celek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697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Myslivecké hospodaření (§ 3 a § 35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ochrana </a:t>
            </a:r>
            <a:r>
              <a:rPr lang="cs-CZ" dirty="0"/>
              <a:t>zvěře, cílevědomý chov a lov zvěře, včetně vývojových stádií </a:t>
            </a:r>
            <a:r>
              <a:rPr lang="cs-CZ" dirty="0" smtClean="0"/>
              <a:t>zvěře s cílem udržování </a:t>
            </a:r>
            <a:r>
              <a:rPr lang="cs-CZ" dirty="0"/>
              <a:t>stavu zvěře mezi minimálními a normovanými stavy </a:t>
            </a:r>
          </a:p>
          <a:p>
            <a:pPr marL="0" indent="0">
              <a:buNone/>
            </a:pPr>
            <a:r>
              <a:rPr lang="cs-CZ" dirty="0"/>
              <a:t>Minimální stav - </a:t>
            </a:r>
            <a:r>
              <a:rPr lang="cs-CZ" dirty="0" smtClean="0"/>
              <a:t>stav</a:t>
            </a:r>
            <a:r>
              <a:rPr lang="cs-CZ" dirty="0"/>
              <a:t>, při kterém není druh ohrožen na existenci a jeho populační hustota zabezpečuje biologickou reprodukci </a:t>
            </a:r>
            <a:r>
              <a:rPr lang="cs-CZ" dirty="0" smtClean="0"/>
              <a:t>druhu</a:t>
            </a:r>
          </a:p>
          <a:p>
            <a:pPr marL="0" indent="0">
              <a:buNone/>
            </a:pPr>
            <a:r>
              <a:rPr lang="cs-CZ" dirty="0"/>
              <a:t>Normovaný stav - nejvýše přípustný jarní stav, který odpovídá kvalitě životního prostředí zvěře a úživnosti honitby</a:t>
            </a:r>
            <a:r>
              <a:rPr lang="cs-CZ" dirty="0" smtClean="0"/>
              <a:t>;</a:t>
            </a:r>
          </a:p>
          <a:p>
            <a:pPr marL="0" indent="0">
              <a:buNone/>
            </a:pPr>
            <a:r>
              <a:rPr lang="cs-CZ" dirty="0" smtClean="0"/>
              <a:t>- stanoveny v rozhodnutí o uznání honitby</a:t>
            </a:r>
          </a:p>
        </p:txBody>
      </p:sp>
    </p:spTree>
    <p:extLst>
      <p:ext uri="{BB962C8B-B14F-4D97-AF65-F5344CB8AC3E}">
        <p14:creationId xmlns:p14="http://schemas.microsoft.com/office/powerpoint/2010/main" val="4274666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mysliveckého hospodaření (§ 36)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písemně vypracovaný záměr uživatele honitby, jak bude od 1. dubna do 31. března roku následujícího v honitbě myslivecky </a:t>
            </a:r>
            <a:r>
              <a:rPr lang="cs-CZ" dirty="0" smtClean="0"/>
              <a:t>hospodařit 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 </a:t>
            </a:r>
            <a:r>
              <a:rPr lang="cs-CZ" dirty="0"/>
              <a:t>obsahuje cíle uživatele honitby zajišťující ochranu zvěře, cílevědomý chov a lov zvěře, včetně vývojových stádií zvěře</a:t>
            </a:r>
          </a:p>
          <a:p>
            <a:pPr lvl="0">
              <a:buFontTx/>
              <a:buChar char="-"/>
            </a:pPr>
            <a:r>
              <a:rPr lang="cs-CZ" dirty="0" smtClean="0"/>
              <a:t>podrobnosti - vyhláška </a:t>
            </a:r>
            <a:r>
              <a:rPr lang="cs-CZ" dirty="0"/>
              <a:t>č. 553/2004 Sb., o podmínkách, vzoru a bližších pokynech vypracování plánu mysliveckého hospodaření v honitbě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oznámení orgánu státní správy myslivosti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287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Myslivecký hospodář (§ 35)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cs-CZ" dirty="0" smtClean="0"/>
              <a:t>fyzická osoba</a:t>
            </a:r>
          </a:p>
          <a:p>
            <a:pPr lvl="0">
              <a:buFontTx/>
              <a:buChar char="-"/>
            </a:pPr>
            <a:r>
              <a:rPr lang="cs-CZ" dirty="0"/>
              <a:t>u</a:t>
            </a:r>
            <a:r>
              <a:rPr lang="cs-CZ" dirty="0" smtClean="0"/>
              <a:t>živatel honitby povinen navrhnout</a:t>
            </a:r>
          </a:p>
          <a:p>
            <a:pPr lvl="0">
              <a:buFontTx/>
              <a:buChar char="-"/>
            </a:pPr>
            <a:r>
              <a:rPr lang="cs-CZ" dirty="0" smtClean="0"/>
              <a:t>zabezpečuje </a:t>
            </a:r>
            <a:r>
              <a:rPr lang="cs-CZ" dirty="0"/>
              <a:t>uživateli odbornou úroveň mysliveckého hospodaření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valifikační předpoklady (§ 35 odst. 1)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ustanovuje </a:t>
            </a:r>
            <a:r>
              <a:rPr lang="cs-CZ" dirty="0"/>
              <a:t>orgán státní správy </a:t>
            </a:r>
            <a:r>
              <a:rPr lang="cs-CZ" dirty="0" smtClean="0"/>
              <a:t>myslivosti</a:t>
            </a:r>
          </a:p>
          <a:p>
            <a:pPr lvl="0">
              <a:buFontTx/>
              <a:buChar char="-"/>
            </a:pPr>
            <a:r>
              <a:rPr lang="cs-CZ" dirty="0" smtClean="0"/>
              <a:t>oprávnění (§ 35 odst. 4)</a:t>
            </a:r>
          </a:p>
          <a:p>
            <a:pPr lvl="0">
              <a:buFontTx/>
              <a:buChar char="-"/>
            </a:pPr>
            <a:r>
              <a:rPr lang="cs-CZ" dirty="0" smtClean="0"/>
              <a:t>povinnosti (§ 35 odst. 5)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≠ hajný </a:t>
            </a:r>
            <a:r>
              <a:rPr lang="cs-CZ" dirty="0"/>
              <a:t>-  jedno z nejstarších  označení lesního </a:t>
            </a:r>
            <a:r>
              <a:rPr lang="cs-CZ" dirty="0" smtClean="0"/>
              <a:t>personálu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598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Myslivecká stráž (§ 12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dohlíží </a:t>
            </a:r>
            <a:r>
              <a:rPr lang="cs-CZ" dirty="0"/>
              <a:t>nad dodržováním </a:t>
            </a:r>
            <a:r>
              <a:rPr lang="cs-CZ" dirty="0" smtClean="0"/>
              <a:t>povinností spojených s ochranou myslivosti</a:t>
            </a:r>
          </a:p>
          <a:p>
            <a:pPr>
              <a:buFontTx/>
              <a:buChar char="-"/>
            </a:pPr>
            <a:r>
              <a:rPr lang="cs-CZ" dirty="0" smtClean="0"/>
              <a:t>její </a:t>
            </a:r>
            <a:r>
              <a:rPr lang="cs-CZ" dirty="0"/>
              <a:t>ustanovení navrhuje uživatel honitby pro každých započatých 500 ha </a:t>
            </a:r>
            <a:r>
              <a:rPr lang="cs-CZ" dirty="0" smtClean="0"/>
              <a:t>honitby</a:t>
            </a:r>
          </a:p>
          <a:p>
            <a:pPr marL="0" indent="0">
              <a:buNone/>
            </a:pPr>
            <a:r>
              <a:rPr lang="cs-CZ" dirty="0" smtClean="0"/>
              <a:t>- kvalifikační předpoklady (§ 12 odst. 3)</a:t>
            </a:r>
          </a:p>
          <a:p>
            <a:pPr marL="0" indent="0">
              <a:buNone/>
            </a:pPr>
            <a:r>
              <a:rPr lang="cs-CZ" dirty="0" smtClean="0"/>
              <a:t>- ustanovení na 10 let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oprávnění (§ 14)</a:t>
            </a:r>
          </a:p>
          <a:p>
            <a:pPr>
              <a:buFontTx/>
              <a:buChar char="-"/>
            </a:pPr>
            <a:r>
              <a:rPr lang="cs-CZ" dirty="0" smtClean="0"/>
              <a:t>povinnosti (§ 15)</a:t>
            </a:r>
          </a:p>
          <a:p>
            <a:pPr>
              <a:buFontTx/>
              <a:buChar char="-"/>
            </a:pPr>
            <a:r>
              <a:rPr lang="cs-CZ" dirty="0" smtClean="0"/>
              <a:t>oznamovací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849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Lov (§ 42 a násl.)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2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činnost směřující k vyhledání a následnému odchytu nebo odstřelu </a:t>
            </a:r>
            <a:r>
              <a:rPr lang="cs-CZ" dirty="0" smtClean="0"/>
              <a:t>zvěře,</a:t>
            </a:r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/>
              <a:t>dohledávka (§ 43</a:t>
            </a:r>
            <a:r>
              <a:rPr lang="cs-CZ" dirty="0" smtClean="0"/>
              <a:t>) ≠ lov</a:t>
            </a:r>
            <a:endParaRPr lang="cs-CZ" dirty="0"/>
          </a:p>
          <a:p>
            <a:pPr marL="0" indent="0">
              <a:buNone/>
            </a:pPr>
            <a:r>
              <a:rPr lang="cs-CZ" u="sng" dirty="0"/>
              <a:t>Lovit lze jen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zvěř, která není hájena (§ 2 písm. c))</a:t>
            </a:r>
          </a:p>
          <a:p>
            <a:pPr>
              <a:buFontTx/>
              <a:buChar char="-"/>
            </a:pPr>
            <a:r>
              <a:rPr lang="cs-CZ" dirty="0" smtClean="0"/>
              <a:t>v</a:t>
            </a:r>
            <a:r>
              <a:rPr lang="cs-CZ" dirty="0"/>
              <a:t> době stanovené právním předpisem – vyhláška č.245/2002 Sb., o době lovu jednotlivých druhů zvěře a o bližších podmínkách provádění lovu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způsobem</a:t>
            </a:r>
            <a:r>
              <a:rPr lang="cs-CZ" dirty="0"/>
              <a:t>, který není zakázán (§ 45 odst. </a:t>
            </a:r>
            <a:r>
              <a:rPr lang="cs-CZ" dirty="0" smtClean="0"/>
              <a:t>1) 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s loveckým lístkem (§ </a:t>
            </a:r>
            <a:r>
              <a:rPr lang="cs-CZ" dirty="0" smtClean="0"/>
              <a:t>47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61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/>
              <a:t>s povolenkou k lovu (§ 46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s potvrzením o povinném pojištění (§ 48)</a:t>
            </a:r>
          </a:p>
          <a:p>
            <a:pPr marL="0" indent="0">
              <a:buNone/>
            </a:pPr>
            <a:r>
              <a:rPr lang="cs-CZ" dirty="0"/>
              <a:t>- zbrojní průkaz – při lovu se zbraní</a:t>
            </a:r>
          </a:p>
          <a:p>
            <a:pPr>
              <a:buFontTx/>
              <a:buChar char="-"/>
            </a:pPr>
            <a:r>
              <a:rPr lang="cs-CZ" dirty="0" smtClean="0"/>
              <a:t>evidenční </a:t>
            </a:r>
            <a:r>
              <a:rPr lang="cs-CZ" dirty="0"/>
              <a:t>karta – při lovu s </a:t>
            </a:r>
            <a:r>
              <a:rPr lang="cs-CZ" dirty="0" smtClean="0"/>
              <a:t>dravcem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Povinnost evidence (§ 49)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Neoprávněný lov zvěře  </a:t>
            </a:r>
            <a:r>
              <a:rPr lang="cs-CZ" dirty="0"/>
              <a:t>(§ 48a)</a:t>
            </a:r>
          </a:p>
          <a:p>
            <a:pPr marL="0" indent="0">
              <a:buNone/>
            </a:pPr>
            <a:r>
              <a:rPr lang="cs-CZ" dirty="0"/>
              <a:t>Neoprávněným lovem zvěře je lov zvěře bez povinných náležitostí stanovených v § </a:t>
            </a:r>
            <a:r>
              <a:rPr lang="cs-CZ" dirty="0" smtClean="0"/>
              <a:t>46. </a:t>
            </a:r>
            <a:r>
              <a:rPr lang="cs-CZ" dirty="0"/>
              <a:t>Neoprávněný lov zvěře se zakazuje.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07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zákon č. 449/2001 Sb., o myslivosti</a:t>
            </a:r>
          </a:p>
          <a:p>
            <a:pPr marL="0" indent="0">
              <a:buNone/>
            </a:pPr>
            <a:r>
              <a:rPr lang="cs-CZ" dirty="0"/>
              <a:t>-  vyhláška č. 244/2002 Sb., kterou se provádí některá ustanovení zákona </a:t>
            </a:r>
            <a:r>
              <a:rPr lang="cs-CZ" dirty="0" smtClean="0"/>
              <a:t>č.449/2001 </a:t>
            </a:r>
            <a:r>
              <a:rPr lang="cs-CZ" dirty="0"/>
              <a:t>Sb., o </a:t>
            </a:r>
            <a:r>
              <a:rPr lang="cs-CZ" dirty="0" smtClean="0"/>
              <a:t>myslivosti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245/2002 Sb., o době lovu jednotlivých druhů zvěře a o bližších podmínkách provádění </a:t>
            </a:r>
            <a:r>
              <a:rPr lang="cs-CZ" dirty="0" smtClean="0"/>
              <a:t>lovu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vyhláška </a:t>
            </a:r>
            <a:r>
              <a:rPr lang="cs-CZ" dirty="0"/>
              <a:t>č. 491/2002 Sb., o způsobu stanovení minimálních a normovaných stavů zvěře a o zařazování honiteb nebo jejich částí do jakostních tříd </a:t>
            </a:r>
          </a:p>
          <a:p>
            <a:pPr lvl="0">
              <a:buFontTx/>
              <a:buChar char="-"/>
            </a:pPr>
            <a:r>
              <a:rPr lang="cs-CZ" dirty="0" smtClean="0"/>
              <a:t>vyhláška </a:t>
            </a:r>
            <a:r>
              <a:rPr lang="cs-CZ" dirty="0"/>
              <a:t>č. 7/2004 Sb., o posouzení podmínek pro bažantnice a o postupu, jakým bude vymezena část honitby jako bažantnice </a:t>
            </a:r>
            <a:endParaRPr lang="cs-CZ" dirty="0" smtClean="0"/>
          </a:p>
          <a:p>
            <a:pPr lvl="0">
              <a:buFontTx/>
              <a:buChar char="-"/>
            </a:pPr>
            <a:r>
              <a:rPr lang="cs-CZ" dirty="0" smtClean="0"/>
              <a:t>vyhláška </a:t>
            </a:r>
            <a:r>
              <a:rPr lang="cs-CZ" dirty="0"/>
              <a:t>č. 553/2004 Sb., o podmínkách, vzoru a bližších pokynech vypracování plánu mysliveckého hospodaření v honitbě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237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Lov ve zvláštních případech (§ 39 a násl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 smtClean="0"/>
              <a:t>Rozhodnutí orgánu státní správy myslivosti:</a:t>
            </a:r>
          </a:p>
          <a:p>
            <a:pPr marL="0" lvl="0" indent="0">
              <a:buNone/>
            </a:pPr>
            <a:r>
              <a:rPr lang="cs-CZ" dirty="0" smtClean="0"/>
              <a:t>- snížení </a:t>
            </a:r>
            <a:r>
              <a:rPr lang="cs-CZ" dirty="0"/>
              <a:t>stavů zvěře, zrušení chovu – vyžaduje-li to zájem vlastníka pozemků, ochrany přírody, lesní výroby</a:t>
            </a:r>
            <a:r>
              <a:rPr lang="cs-CZ" dirty="0" smtClean="0"/>
              <a:t>… (§ 39)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lov </a:t>
            </a:r>
            <a:r>
              <a:rPr lang="cs-CZ" dirty="0"/>
              <a:t>mimo dobu lovu- pro vědecké účely, </a:t>
            </a:r>
            <a:r>
              <a:rPr lang="cs-CZ" dirty="0" smtClean="0"/>
              <a:t>odchyt </a:t>
            </a:r>
            <a:r>
              <a:rPr lang="cs-CZ" dirty="0"/>
              <a:t>zvěře, </a:t>
            </a:r>
            <a:r>
              <a:rPr lang="cs-CZ" dirty="0" smtClean="0"/>
              <a:t>lov </a:t>
            </a:r>
            <a:r>
              <a:rPr lang="cs-CZ" dirty="0"/>
              <a:t>poraněné zvěře a </a:t>
            </a:r>
            <a:r>
              <a:rPr lang="cs-CZ" dirty="0" smtClean="0"/>
              <a:t>lov </a:t>
            </a:r>
            <a:r>
              <a:rPr lang="cs-CZ" dirty="0"/>
              <a:t>zvěře pro účely výcviku a zkoušek loveckých psů a loveckých </a:t>
            </a:r>
            <a:r>
              <a:rPr lang="cs-CZ" dirty="0" smtClean="0"/>
              <a:t>dravců (§ 40)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 -lov </a:t>
            </a:r>
            <a:r>
              <a:rPr lang="cs-CZ" dirty="0"/>
              <a:t>na nehonebních </a:t>
            </a:r>
            <a:r>
              <a:rPr lang="cs-CZ" dirty="0" smtClean="0"/>
              <a:t>pozemcích (§ 41) </a:t>
            </a:r>
            <a:r>
              <a:rPr lang="cs-CZ" dirty="0"/>
              <a:t>– potřeba jednorázové nebo trvalé regulace</a:t>
            </a:r>
          </a:p>
          <a:p>
            <a:pPr marL="0" lvl="0" indent="0">
              <a:buNone/>
            </a:pPr>
            <a:r>
              <a:rPr lang="cs-CZ" dirty="0" smtClean="0"/>
              <a:t>-  použití loveckých dravců v sokolnictví (§ </a:t>
            </a:r>
            <a:r>
              <a:rPr lang="cs-CZ" dirty="0"/>
              <a:t>44)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168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Škody zvěří a na zvěři (§ 52 a násl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-uživatel </a:t>
            </a:r>
            <a:r>
              <a:rPr lang="cs-CZ" dirty="0"/>
              <a:t>honitby hradí škody </a:t>
            </a:r>
            <a:r>
              <a:rPr lang="cs-CZ" dirty="0" smtClean="0"/>
              <a:t>způsobené při provozování myslivosti a škody způsobené zvěří </a:t>
            </a:r>
            <a:r>
              <a:rPr lang="cs-CZ" dirty="0"/>
              <a:t>na honebních pozemcích nebo na polních plodinách dosud nesklizených, vinné révě nebo lesních porostech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za </a:t>
            </a:r>
            <a:r>
              <a:rPr lang="cs-CZ" dirty="0"/>
              <a:t>škodu na zvěři odpovídá každý, kdo ji způsobil porušením právní povinnosti      </a:t>
            </a:r>
          </a:p>
          <a:p>
            <a:pPr marL="0" lvl="0" indent="0">
              <a:buNone/>
            </a:pPr>
            <a:r>
              <a:rPr lang="cs-CZ" dirty="0" smtClean="0"/>
              <a:t>- přiměřená </a:t>
            </a:r>
            <a:r>
              <a:rPr lang="cs-CZ" dirty="0"/>
              <a:t>preventivní opatření (§ 53)</a:t>
            </a:r>
          </a:p>
          <a:p>
            <a:pPr marL="0" lvl="0" indent="0">
              <a:buNone/>
            </a:pPr>
            <a:r>
              <a:rPr lang="cs-CZ" dirty="0" smtClean="0"/>
              <a:t>- neuhrazované </a:t>
            </a:r>
            <a:r>
              <a:rPr lang="cs-CZ" dirty="0"/>
              <a:t>škody (§ 54)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084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Nápravná opatření (§ 61)</a:t>
            </a:r>
          </a:p>
          <a:p>
            <a:pPr marL="0" indent="0">
              <a:buNone/>
            </a:pPr>
            <a:r>
              <a:rPr lang="cs-CZ" dirty="0"/>
              <a:t>- opatření k odstranění zjištěných nedostatků </a:t>
            </a:r>
          </a:p>
          <a:p>
            <a:pPr marL="0" indent="0">
              <a:buNone/>
            </a:pPr>
            <a:r>
              <a:rPr lang="cs-CZ" dirty="0"/>
              <a:t>-  opatření ke zlepšení</a:t>
            </a:r>
          </a:p>
          <a:p>
            <a:pPr marL="0" indent="0">
              <a:buNone/>
            </a:pPr>
            <a:r>
              <a:rPr lang="cs-CZ" dirty="0"/>
              <a:t>- omezení užívání honitby do doby odstranění nedostatků nebo jejich příčin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Přestupky (§ 63 a násl.)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83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státní správy myslivosti (§ 57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- Ministerstvo </a:t>
            </a:r>
            <a:r>
              <a:rPr lang="cs-CZ" dirty="0"/>
              <a:t>zemědělství</a:t>
            </a:r>
          </a:p>
          <a:p>
            <a:pPr marL="0" lvl="0" indent="0">
              <a:buNone/>
            </a:pPr>
            <a:r>
              <a:rPr lang="cs-CZ" dirty="0" smtClean="0"/>
              <a:t>- Ministerstvo </a:t>
            </a:r>
            <a:r>
              <a:rPr lang="cs-CZ" dirty="0"/>
              <a:t>životního </a:t>
            </a:r>
            <a:r>
              <a:rPr lang="cs-CZ" dirty="0" smtClean="0"/>
              <a:t>prostředí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 smtClean="0"/>
              <a:t>krajské úřady</a:t>
            </a:r>
          </a:p>
          <a:p>
            <a:pPr lvl="0"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becní úřady obcí </a:t>
            </a:r>
            <a:r>
              <a:rPr lang="cs-CZ" dirty="0"/>
              <a:t>s rozšířenou </a:t>
            </a:r>
            <a:r>
              <a:rPr lang="cs-CZ" dirty="0" smtClean="0"/>
              <a:t>působností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myslivecká stráž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20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a účel zákona o myslivosti (§ 1 a §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89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Myslivost =  soubor činností prováděných v přírodě ve vztahu k volně žijící zvěři jako součásti ekosystému a spolková činnost směřující k udržení a rozvíjení mysliveckých tradic a zvyků jako součásti českého národního kulturního dědictví (§ 2 písm. a)), tj.:</a:t>
            </a:r>
          </a:p>
          <a:p>
            <a:pPr lvl="0"/>
            <a:r>
              <a:rPr lang="cs-CZ" dirty="0" smtClean="0"/>
              <a:t>chov </a:t>
            </a:r>
            <a:r>
              <a:rPr lang="cs-CZ" dirty="0"/>
              <a:t>a zachování druhů zvěře volně žijící na území ČR</a:t>
            </a:r>
          </a:p>
          <a:p>
            <a:pPr lvl="0"/>
            <a:r>
              <a:rPr lang="cs-CZ" dirty="0"/>
              <a:t>tvorba a využití honiteb</a:t>
            </a:r>
          </a:p>
          <a:p>
            <a:pPr lvl="0"/>
            <a:r>
              <a:rPr lang="cs-CZ" dirty="0"/>
              <a:t>postavení a právní poměry honebních společenstev</a:t>
            </a:r>
          </a:p>
          <a:p>
            <a:pPr lvl="0"/>
            <a:r>
              <a:rPr lang="cs-CZ" dirty="0"/>
              <a:t>provádění lovu zvěře</a:t>
            </a:r>
          </a:p>
          <a:p>
            <a:pPr lvl="0"/>
            <a:r>
              <a:rPr lang="cs-CZ" dirty="0"/>
              <a:t>…….</a:t>
            </a:r>
          </a:p>
          <a:p>
            <a:pPr marL="0" indent="0">
              <a:buNone/>
            </a:pPr>
            <a:r>
              <a:rPr lang="cs-CZ" dirty="0" smtClean="0"/>
              <a:t>- zákon o myslivosti se nevztahuje na uznané farmové chovy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93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myslivosti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souhrn práv a povinností zvěř chránit, cílevědomě chovat, lovit, přivlastňovat si ulovenou nebo nalezenou uhynulou zvěř, její vývojová stadia a shozy paroží, jakož i užívat k tomu v nezbytné míře honebních pozemků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lze vykonávat na cizím pozemku → služebnost </a:t>
            </a:r>
          </a:p>
          <a:p>
            <a:pPr>
              <a:buFontTx/>
              <a:buChar char="-"/>
            </a:pPr>
            <a:r>
              <a:rPr lang="cs-CZ" dirty="0" smtClean="0"/>
              <a:t>modifikace práva myslivosti dle § 21, § 30 a § 34 zákona č. 114/1992 Sb., o ochraně přírody a krajiny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51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Zvěř (§ 2 písm. b) – d)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obnovitelné přírodní bohatství představované populacemi druhů volně žijících živočichů uvedených v § 2 písm.  c) a d):</a:t>
            </a:r>
          </a:p>
          <a:p>
            <a:pPr marL="0" lvl="0" indent="0">
              <a:buNone/>
            </a:pPr>
            <a:r>
              <a:rPr lang="cs-CZ" dirty="0" smtClean="0"/>
              <a:t>a) druhy </a:t>
            </a:r>
            <a:r>
              <a:rPr lang="cs-CZ" dirty="0"/>
              <a:t>zvěře, které nelze lovit (písm. c)) – např. bobr evropský, kočka divoká, los evropský, medvěd hnědý, rys ostrovid, vlk euroasijský, havran polní, káně </a:t>
            </a:r>
            <a:r>
              <a:rPr lang="cs-CZ" dirty="0" smtClean="0"/>
              <a:t>lesní, </a:t>
            </a:r>
            <a:r>
              <a:rPr lang="cs-CZ" dirty="0"/>
              <a:t>kormorán </a:t>
            </a:r>
            <a:r>
              <a:rPr lang="cs-CZ" dirty="0" smtClean="0"/>
              <a:t>velký, </a:t>
            </a:r>
            <a:r>
              <a:rPr lang="cs-CZ" dirty="0"/>
              <a:t>koroptev polní… </a:t>
            </a:r>
            <a:r>
              <a:rPr lang="cs-CZ" dirty="0" smtClean="0"/>
              <a:t>krom ustanovení o lovu,  není vyňata z působnosti zákona o myslivosti 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b) druhy </a:t>
            </a:r>
            <a:r>
              <a:rPr lang="cs-CZ" dirty="0"/>
              <a:t>zvěře, kterou lze obhospodařovat lovem (písm. d))- např.  jelen evropský, jezevec </a:t>
            </a:r>
            <a:r>
              <a:rPr lang="cs-CZ" dirty="0" smtClean="0"/>
              <a:t>lesní,  </a:t>
            </a:r>
            <a:r>
              <a:rPr lang="cs-CZ" dirty="0"/>
              <a:t>králík </a:t>
            </a:r>
            <a:r>
              <a:rPr lang="cs-CZ" dirty="0" smtClean="0"/>
              <a:t>divoký, </a:t>
            </a:r>
            <a:r>
              <a:rPr lang="cs-CZ" dirty="0"/>
              <a:t>ondatra pižmová,  bažant obecný hrdlička zahradní, husa velká, straka </a:t>
            </a:r>
            <a:r>
              <a:rPr lang="cs-CZ" dirty="0" smtClean="0"/>
              <a:t>obecná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8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Zvěř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zvěř je věcí ničí </a:t>
            </a:r>
          </a:p>
          <a:p>
            <a:pPr marL="0" indent="0">
              <a:buNone/>
            </a:pPr>
            <a:r>
              <a:rPr lang="cs-CZ" dirty="0" smtClean="0"/>
              <a:t>Ochrana myslivosti a zvěře: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před </a:t>
            </a:r>
            <a:r>
              <a:rPr lang="cs-CZ" dirty="0"/>
              <a:t>nepříznivými vlivy prostředí, před nakažlivými nemocemi, před škodlivými zásahy lidí a před volně pobíhajícími domácími zvířaty (§ 8 - § 11):</a:t>
            </a:r>
          </a:p>
          <a:p>
            <a:pPr marL="0" lvl="0" indent="0">
              <a:buNone/>
            </a:pPr>
            <a:r>
              <a:rPr lang="cs-CZ" dirty="0" smtClean="0"/>
              <a:t>	- zákaz </a:t>
            </a:r>
            <a:r>
              <a:rPr lang="cs-CZ" dirty="0"/>
              <a:t>plašení, poškozování zařízení pro </a:t>
            </a:r>
            <a:r>
              <a:rPr lang="cs-CZ" dirty="0" smtClean="0"/>
              <a:t>přikrmování…omezení 	vstupu do honitby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	- zákaz </a:t>
            </a:r>
            <a:r>
              <a:rPr lang="cs-CZ" dirty="0"/>
              <a:t>volného pobíhání domácích </a:t>
            </a:r>
            <a:r>
              <a:rPr lang="cs-CZ" dirty="0" smtClean="0"/>
              <a:t>zvířat </a:t>
            </a:r>
            <a:r>
              <a:rPr lang="cs-CZ" dirty="0"/>
              <a:t>v honitbě mimo vliv </a:t>
            </a:r>
            <a:r>
              <a:rPr lang="cs-CZ" dirty="0" smtClean="0"/>
              <a:t>	svého majitele </a:t>
            </a:r>
            <a:r>
              <a:rPr lang="cs-CZ" dirty="0"/>
              <a:t>nebo </a:t>
            </a:r>
            <a:r>
              <a:rPr lang="cs-CZ" dirty="0" smtClean="0"/>
              <a:t>vedoucího</a:t>
            </a:r>
          </a:p>
          <a:p>
            <a:pPr marL="0" lvl="0" indent="0">
              <a:buNone/>
            </a:pPr>
            <a:r>
              <a:rPr lang="cs-CZ" dirty="0" smtClean="0"/>
              <a:t> 	- zakládání </a:t>
            </a:r>
            <a:r>
              <a:rPr lang="cs-CZ" dirty="0"/>
              <a:t>remízků, přikrmování</a:t>
            </a:r>
          </a:p>
          <a:p>
            <a:pPr marL="0" lvl="0" indent="0">
              <a:buNone/>
            </a:pPr>
            <a:r>
              <a:rPr lang="cs-CZ" dirty="0" smtClean="0"/>
              <a:t>	-………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210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Honitba (§ 17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3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soubor souvislých honebních pozemků jednoho nebo více vlastníků, v němž lze provádět právo </a:t>
            </a:r>
            <a:r>
              <a:rPr lang="cs-CZ" dirty="0" smtClean="0"/>
              <a:t>myslivosti</a:t>
            </a:r>
          </a:p>
          <a:p>
            <a:pPr>
              <a:buFontTx/>
              <a:buChar char="-"/>
            </a:pPr>
            <a:r>
              <a:rPr lang="cs-CZ" dirty="0" smtClean="0"/>
              <a:t>uznává </a:t>
            </a:r>
            <a:r>
              <a:rPr lang="cs-CZ" dirty="0"/>
              <a:t>orgán státní správy myslivosti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honební pozemky – negativní vymezení v § 2 písm. e) = pozemky uvnitř hranice současně zastavěného území obce, jako náměstí, návsi, tržiště, ulice, nádvoří, cesty, hřiště a parky, pokud nejde o zemědělské nebo lesní pozemky mimo toto území, dále pozemky zastavěné, sady, zahrady a školky řádně ohrazené, oplocené pozemky sloužící k farmovému chovu zvěře, obvod dráhy, dálnice, silnice, letiště se zpevněnými plochami, veřejná a neveřejná pohřebiště a dále pozemky, které byly za nehonební prohlášeny rozhodnutím orgánu státní správy myslivosti (§ 17 odst. 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0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Honitba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Souvislé honební pozemky </a:t>
            </a:r>
            <a:r>
              <a:rPr lang="cs-CZ" dirty="0" smtClean="0"/>
              <a:t>(§ 2 písm. g) -  </a:t>
            </a:r>
            <a:r>
              <a:rPr lang="cs-CZ" dirty="0"/>
              <a:t>jestliže se lze dostat z jednoho na druhý bez překročení cizího pozemku; úzké pozemkové pruhy nepřerušují tuto souvislost, leží-li však ve směru podélném, nezakládají souvislost mezi pozemky jimi spojenými; za takové pruhy se nepovažují dálnice, silnice dálničního typu, přehrady a letiště se zpevněnými </a:t>
            </a:r>
            <a:r>
              <a:rPr lang="cs-CZ" dirty="0" smtClean="0"/>
              <a:t>plochami</a:t>
            </a:r>
          </a:p>
          <a:p>
            <a:pPr marL="0" indent="0">
              <a:buNone/>
            </a:pPr>
            <a:r>
              <a:rPr lang="cs-CZ" u="sng" dirty="0" smtClean="0"/>
              <a:t>Zásady tvorby honiteb </a:t>
            </a:r>
            <a:r>
              <a:rPr lang="cs-CZ" dirty="0" smtClean="0"/>
              <a:t>(§ 17) </a:t>
            </a:r>
          </a:p>
          <a:p>
            <a:pPr marL="0" lvl="0" indent="0">
              <a:buNone/>
            </a:pPr>
            <a:r>
              <a:rPr lang="cs-CZ" dirty="0" smtClean="0"/>
              <a:t>-  pokud možno hranice přírodní,  nepřihlíží  se k</a:t>
            </a:r>
            <a:r>
              <a:rPr lang="cs-CZ" dirty="0"/>
              <a:t> administrativnímu členění území</a:t>
            </a:r>
          </a:p>
          <a:p>
            <a:pPr marL="0" lvl="0" indent="0">
              <a:buNone/>
            </a:pPr>
            <a:r>
              <a:rPr lang="cs-CZ" dirty="0" smtClean="0"/>
              <a:t>- min</a:t>
            </a:r>
            <a:r>
              <a:rPr lang="cs-CZ" dirty="0"/>
              <a:t>. výměra 500 </a:t>
            </a:r>
            <a:r>
              <a:rPr lang="cs-CZ" dirty="0" smtClean="0"/>
              <a:t>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406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1340</Words>
  <Application>Microsoft Office PowerPoint</Application>
  <PresentationFormat>Širokoúhlá obrazovka</PresentationFormat>
  <Paragraphs>139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Myslivost</vt:lpstr>
      <vt:lpstr>Právní předpisy</vt:lpstr>
      <vt:lpstr>Orgány státní správy myslivosti (§ 57 a násl.)</vt:lpstr>
      <vt:lpstr>Předmět a účel zákona o myslivosti (§ 1 a § 2)</vt:lpstr>
      <vt:lpstr>Právo myslivosti</vt:lpstr>
      <vt:lpstr>Zvěř (§ 2 písm. b) – d) a násl.)</vt:lpstr>
      <vt:lpstr>Zvěř</vt:lpstr>
      <vt:lpstr>Honitba (§ 17 a násl.)</vt:lpstr>
      <vt:lpstr>Honitba </vt:lpstr>
      <vt:lpstr>Honitba</vt:lpstr>
      <vt:lpstr>Vznik honitby (§ 18, § 29) </vt:lpstr>
      <vt:lpstr>Zánik honitby (§ 31 odst. 6) </vt:lpstr>
      <vt:lpstr>Užívání honitby (§ 32)</vt:lpstr>
      <vt:lpstr>Myslivecké hospodaření (§ 3 a § 35 a násl.)</vt:lpstr>
      <vt:lpstr>Plán mysliveckého hospodaření (§ 36)</vt:lpstr>
      <vt:lpstr>Myslivecký hospodář (§ 35)</vt:lpstr>
      <vt:lpstr>Myslivecká stráž (§ 12 a násl.)</vt:lpstr>
      <vt:lpstr>Lov (§ 42 a násl.) </vt:lpstr>
      <vt:lpstr>Lov</vt:lpstr>
      <vt:lpstr>Lov ve zvláštních případech (§ 39 a násl.)</vt:lpstr>
      <vt:lpstr>Škody zvěří a na zvěři (§ 52 a násl.)</vt:lpstr>
      <vt:lpstr>Odpovědnost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Myslivost</dc:title>
  <dc:creator>spravce</dc:creator>
  <cp:lastModifiedBy>spravce</cp:lastModifiedBy>
  <cp:revision>36</cp:revision>
  <dcterms:created xsi:type="dcterms:W3CDTF">2018-10-25T09:05:58Z</dcterms:created>
  <dcterms:modified xsi:type="dcterms:W3CDTF">2018-10-30T13:55:23Z</dcterms:modified>
</cp:coreProperties>
</file>