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70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40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75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2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43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16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18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68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80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265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53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15329-FBF2-413D-8F3A-A56C62044477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BB22-5DC1-432F-BE0D-5355AF076F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09903" y="365125"/>
            <a:ext cx="10943897" cy="6193330"/>
          </a:xfrm>
        </p:spPr>
        <p:txBody>
          <a:bodyPr>
            <a:normAutofit/>
          </a:bodyPr>
          <a:lstStyle/>
          <a:p>
            <a:r>
              <a:rPr lang="cs-CZ" sz="6600" dirty="0" smtClean="0"/>
              <a:t>Ochrana zemědělského půdního fondu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425320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plošné ochrany ZPF (§ 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Tx/>
              <a:buChar char="-"/>
            </a:pPr>
            <a:r>
              <a:rPr lang="cs-CZ" dirty="0" smtClean="0"/>
              <a:t>pro </a:t>
            </a:r>
            <a:r>
              <a:rPr lang="cs-CZ" dirty="0"/>
              <a:t>nezemědělské účely je nutno použít především nezemědělskou </a:t>
            </a:r>
            <a:r>
              <a:rPr lang="cs-CZ" dirty="0" smtClean="0"/>
              <a:t>půdu – v nezbytných případech  odnětí ze ZPF za podmínek § 4 odst. 1 písm. a) – f)</a:t>
            </a:r>
          </a:p>
          <a:p>
            <a:pPr lvl="0"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emědělskou </a:t>
            </a:r>
            <a:r>
              <a:rPr lang="cs-CZ" dirty="0"/>
              <a:t>půdu I. a II. třídy ochrany lze odejmout pouze v případech, kdy jiný veřejný zájem výrazně převažuje nad veřejným zájmem ochrany zemědělského půdního </a:t>
            </a:r>
            <a:r>
              <a:rPr lang="cs-CZ" dirty="0" smtClean="0"/>
              <a:t>fondu x plochy obsažené v územně plánovací dokumentaci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810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ZPF při vybraných činnostech (§ 5 a násl.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územně plánovací činnosti </a:t>
            </a:r>
          </a:p>
          <a:p>
            <a:pPr lvl="0"/>
            <a:r>
              <a:rPr lang="cs-CZ" dirty="0"/>
              <a:t>zpracování návrhů na stanovení dobývacích prostorů </a:t>
            </a:r>
          </a:p>
          <a:p>
            <a:pPr lvl="0"/>
            <a:r>
              <a:rPr lang="cs-CZ" dirty="0"/>
              <a:t>zpracování dokumentace pro umístění záměru </a:t>
            </a:r>
          </a:p>
          <a:p>
            <a:pPr lvl="0"/>
            <a:r>
              <a:rPr lang="cs-CZ" dirty="0"/>
              <a:t>stavební, těžební a průmyslové činnosti, terénních úpravy, geologický a hydrogeologický průzkumu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dodržovat </a:t>
            </a:r>
            <a:r>
              <a:rPr lang="cs-CZ" dirty="0"/>
              <a:t>zásady ochrany ZPF + vybrané specifické k vybraným činnostem</a:t>
            </a:r>
          </a:p>
          <a:p>
            <a:pPr marL="0" indent="0">
              <a:buNone/>
            </a:pPr>
            <a:r>
              <a:rPr lang="cs-CZ" dirty="0"/>
              <a:t>- téměř vždy vyjádření/stanovisko orgánu ochrany ZPF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336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Odnětí půdy ze ZPF (§ 9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k</a:t>
            </a:r>
            <a:r>
              <a:rPr lang="cs-CZ" dirty="0"/>
              <a:t> odnětí je třeba souhlasu orgánu ochrany ZPF – závazné stanovisko (je součástí navazujícího rozhodnutí)/</a:t>
            </a:r>
            <a:r>
              <a:rPr lang="cs-CZ" dirty="0" smtClean="0"/>
              <a:t>rozhodnutí – omezená platnost 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odejmout bez souhlasu lze ve vyjmenovaných </a:t>
            </a:r>
            <a:r>
              <a:rPr lang="cs-CZ" dirty="0" smtClean="0"/>
              <a:t>případech (§ 9 odst. 2)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rvale x dočasně</a:t>
            </a:r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zásady odnímání (§ 4 odst. 1)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 záměry dle § 9 odst. 5 nedopadá (§ 4 odst. 3 – odnětí I.  a II. třídy jen ve veřejném zájmu)</a:t>
            </a:r>
          </a:p>
          <a:p>
            <a:pPr>
              <a:buFontTx/>
              <a:buChar char="-"/>
            </a:pPr>
            <a:r>
              <a:rPr lang="cs-CZ" dirty="0" smtClean="0"/>
              <a:t>půda se odkládá na určená místa</a:t>
            </a:r>
          </a:p>
          <a:p>
            <a:pPr>
              <a:buFontTx/>
              <a:buChar char="-"/>
            </a:pPr>
            <a:r>
              <a:rPr lang="cs-CZ" dirty="0" smtClean="0"/>
              <a:t>postupování žádosti (§ 18 odst. 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98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Odvody (§ 11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osoba</a:t>
            </a:r>
            <a:r>
              <a:rPr lang="cs-CZ" dirty="0"/>
              <a:t>, které svědčí oprávnění k záměru, pro který byl vydán souhlas s odnětím zemědělské půdy ze </a:t>
            </a:r>
            <a:r>
              <a:rPr lang="cs-CZ" dirty="0" smtClean="0"/>
              <a:t>ZPF, </a:t>
            </a:r>
            <a:r>
              <a:rPr lang="cs-CZ" dirty="0"/>
              <a:t>je povinna za odňatou zemědělskou půdu zaplatit odvod ve výši stanovené podle přílohy k </a:t>
            </a:r>
            <a:r>
              <a:rPr lang="cs-CZ" dirty="0" smtClean="0"/>
              <a:t>zákonu o ZPF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orientační  výše odvodu je stanovena v souhlasu s odnětím půdy ze ZPF, konečná výše v rozhodnutí o odvodech</a:t>
            </a:r>
          </a:p>
          <a:p>
            <a:pPr>
              <a:buFontTx/>
              <a:buChar char="-"/>
            </a:pPr>
            <a:r>
              <a:rPr lang="cs-CZ" dirty="0" smtClean="0"/>
              <a:t>o výši odvodu se rozhoduje po zahájení realizace záměru</a:t>
            </a:r>
          </a:p>
          <a:p>
            <a:pPr>
              <a:buFontTx/>
              <a:buChar char="-"/>
            </a:pPr>
            <a:r>
              <a:rPr lang="cs-CZ" dirty="0" smtClean="0"/>
              <a:t>změna v povinné osobě (§ 11 odst. 6)</a:t>
            </a:r>
          </a:p>
          <a:p>
            <a:pPr>
              <a:buFontTx/>
              <a:buChar char="-"/>
            </a:pPr>
            <a:r>
              <a:rPr lang="cs-CZ" dirty="0" smtClean="0"/>
              <a:t>výjimky z povinnosti platit odvody (§ 11a)</a:t>
            </a:r>
          </a:p>
          <a:p>
            <a:pPr>
              <a:buFontTx/>
              <a:buChar char="-"/>
            </a:pPr>
            <a:r>
              <a:rPr lang="cs-CZ" dirty="0" smtClean="0"/>
              <a:t>platba jednorázová  x každoroční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852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Opatření k nápravě (§ 3c)</a:t>
            </a:r>
          </a:p>
          <a:p>
            <a:pPr>
              <a:buFontTx/>
              <a:buChar char="-"/>
            </a:pPr>
            <a:r>
              <a:rPr lang="cs-CZ" dirty="0" smtClean="0"/>
              <a:t>opatření k nápravě k odstranění závad vzniklých porušením povinností uvedených v § 3 (ohrožení erozí vyjmuto)</a:t>
            </a:r>
          </a:p>
          <a:p>
            <a:pPr>
              <a:buFontTx/>
              <a:buChar char="-"/>
            </a:pPr>
            <a:r>
              <a:rPr lang="cs-CZ" dirty="0" smtClean="0"/>
              <a:t>opatření k nápravě závadného stavu vzniklého neplněním podmínek souhlasů vydaných OOZPF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Sankce za přestupky (§ 20 a násl.)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598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(§ 3b)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Evidence informací o kvalitě zemědělské půdy – je součástí evidence půdy – ta je součástí Evidence využití půdy (zákon č. 252/1997 Sb., o </a:t>
            </a:r>
            <a:r>
              <a:rPr lang="cs-CZ" smtClean="0"/>
              <a:t>zemědělství)</a:t>
            </a:r>
          </a:p>
          <a:p>
            <a:pPr marL="0" indent="0">
              <a:buNone/>
            </a:pPr>
            <a:r>
              <a:rPr lang="cs-CZ" dirty="0" smtClean="0"/>
              <a:t>Evidence odnětí zemědělské půdy – vede MŽP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94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zákon </a:t>
            </a:r>
            <a:r>
              <a:rPr lang="cs-CZ" dirty="0"/>
              <a:t>č. 334/1992 Sb., o ochraně zemědělského půdního fondu</a:t>
            </a:r>
          </a:p>
          <a:p>
            <a:pPr marL="0" lvl="0" indent="0">
              <a:buNone/>
            </a:pPr>
            <a:r>
              <a:rPr lang="cs-CZ" dirty="0" smtClean="0"/>
              <a:t>- vyhláška </a:t>
            </a:r>
            <a:r>
              <a:rPr lang="cs-CZ" dirty="0"/>
              <a:t>č. 13/1994 Sb., kterou se upravují některé podrobnosti ochrany zemědělského půdního fondu</a:t>
            </a:r>
          </a:p>
          <a:p>
            <a:pPr marL="0" lvl="0" indent="0">
              <a:buNone/>
            </a:pPr>
            <a:r>
              <a:rPr lang="cs-CZ" dirty="0" smtClean="0"/>
              <a:t>- vyhláška </a:t>
            </a:r>
            <a:r>
              <a:rPr lang="cs-CZ" dirty="0"/>
              <a:t>č. 48/2011 Sb., o stanovení tříd ochrany</a:t>
            </a:r>
          </a:p>
          <a:p>
            <a:pPr marL="0" lvl="0" indent="0">
              <a:buNone/>
            </a:pPr>
            <a:r>
              <a:rPr lang="cs-CZ" dirty="0" smtClean="0"/>
              <a:t>- vyhláška </a:t>
            </a:r>
            <a:r>
              <a:rPr lang="cs-CZ" dirty="0"/>
              <a:t>č. 153/2016 Sb., o stanovení podrobností ochrany kvality zemědělské půdy a o změně vyhlášky č. 13/1994 Sb., kterou se upravují některé podrobnosti ochrany zemědělského půdního fondu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485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ochrany ZPF (§ 13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a) obecní úřad obce s rozšířenou </a:t>
            </a:r>
            <a:r>
              <a:rPr lang="cs-CZ" dirty="0" smtClean="0"/>
              <a:t>působností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krajský </a:t>
            </a:r>
            <a:r>
              <a:rPr lang="cs-CZ" dirty="0" smtClean="0"/>
              <a:t>úřad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správa národního parku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Česká inspekce životního prostředí </a:t>
            </a:r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Ministerstvo životního </a:t>
            </a:r>
            <a:r>
              <a:rPr lang="cs-CZ" dirty="0" smtClean="0"/>
              <a:t>prostředí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f) újezdní úřad</a:t>
            </a:r>
          </a:p>
        </p:txBody>
      </p:sp>
    </p:spTree>
    <p:extLst>
      <p:ext uri="{BB962C8B-B14F-4D97-AF65-F5344CB8AC3E}">
        <p14:creationId xmlns:p14="http://schemas.microsoft.com/office/powerpoint/2010/main" val="194319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účel zákona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ochrana zemědělského půdního fondu jako základního přírodního bohatství </a:t>
            </a:r>
            <a:r>
              <a:rPr lang="cs-CZ" dirty="0" smtClean="0"/>
              <a:t>ČR, jeho zvelebování a racionální využívání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 stanovení pravidel pro odnětí půdy ze zemědělského půdního fondu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47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Zemědělský půdní fond (§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základní přírodní bohatstvím naší země, nenahraditelný výrobní prostředek umožňující zemědělskou výrobu a jedna z hlavních složek životního prostředí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KN – druh pozemku x ochrana</a:t>
            </a:r>
          </a:p>
        </p:txBody>
      </p:sp>
    </p:spTree>
    <p:extLst>
      <p:ext uri="{BB962C8B-B14F-4D97-AF65-F5344CB8AC3E}">
        <p14:creationId xmlns:p14="http://schemas.microsoft.com/office/powerpoint/2010/main" val="270772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Zemědělský půdní fond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3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a) zemědělská půda – pozemky zemědělsky obhospodařované: orná 				     půda, chmelnice, vinice, zahrady, ovocné sady, 				      trvalé travní porosty</a:t>
            </a:r>
          </a:p>
          <a:p>
            <a:pPr marL="0" indent="0">
              <a:buNone/>
            </a:pPr>
            <a:r>
              <a:rPr lang="cs-CZ" dirty="0" smtClean="0"/>
              <a:t>			     - půda, která byla a má být nadále zemědělsky 				       obhospodařována, ale dočasně obdělávána není</a:t>
            </a:r>
          </a:p>
          <a:p>
            <a:pPr marL="0" indent="0">
              <a:buNone/>
            </a:pPr>
            <a:r>
              <a:rPr lang="cs-CZ" dirty="0" smtClean="0"/>
              <a:t>b) rybníky s chovem ryb nebo vodní drůbeže </a:t>
            </a:r>
          </a:p>
          <a:p>
            <a:pPr marL="0" indent="0">
              <a:buNone/>
            </a:pPr>
            <a:r>
              <a:rPr lang="cs-CZ" dirty="0" smtClean="0"/>
              <a:t>c)  nezemědělská půda potřebná k zajišťování zemědělské </a:t>
            </a:r>
            <a:r>
              <a:rPr lang="cs-CZ" dirty="0" smtClean="0"/>
              <a:t>výroby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trvalý travní porost lze změnit na ornou půdu jen se souhlasem orgánu ochrany ZPF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84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Třídy ochrany zemědělské </a:t>
            </a:r>
            <a:r>
              <a:rPr lang="cs-CZ" dirty="0" smtClean="0"/>
              <a:t>půdy (§ 3 odst. 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emědělská půda se dělí podle kvality do 5 tříd ochrany (vyhláška </a:t>
            </a:r>
            <a:r>
              <a:rPr lang="cs-CZ" dirty="0"/>
              <a:t>č. 48/2011 Sb., o stanovení tříd </a:t>
            </a:r>
            <a:r>
              <a:rPr lang="cs-CZ" dirty="0" smtClean="0"/>
              <a:t>ochrany) →</a:t>
            </a:r>
          </a:p>
          <a:p>
            <a:pPr>
              <a:buFontTx/>
              <a:buChar char="-"/>
            </a:pPr>
            <a:r>
              <a:rPr lang="cs-CZ" dirty="0" smtClean="0"/>
              <a:t>stanovují se pomocí </a:t>
            </a:r>
            <a:r>
              <a:rPr lang="cs-CZ" dirty="0"/>
              <a:t>bonitovaných půdně ekologických </a:t>
            </a:r>
            <a:r>
              <a:rPr lang="cs-CZ" dirty="0" smtClean="0"/>
              <a:t>jednotek, které jsou přiřazeny  </a:t>
            </a:r>
            <a:r>
              <a:rPr lang="cs-CZ" dirty="0"/>
              <a:t>jednotlivým </a:t>
            </a:r>
            <a:r>
              <a:rPr lang="cs-CZ" dirty="0" smtClean="0"/>
              <a:t>třídám dle přílohy  </a:t>
            </a:r>
            <a:r>
              <a:rPr lang="cs-CZ" dirty="0"/>
              <a:t>č. </a:t>
            </a:r>
            <a:r>
              <a:rPr lang="cs-CZ" dirty="0" smtClean="0"/>
              <a:t>1 - 5 </a:t>
            </a:r>
            <a:r>
              <a:rPr lang="cs-CZ" dirty="0"/>
              <a:t>k této vyhlášce </a:t>
            </a:r>
          </a:p>
          <a:p>
            <a:pPr>
              <a:buFontTx/>
              <a:buChar char="-"/>
            </a:pPr>
            <a:r>
              <a:rPr lang="cs-CZ" dirty="0" smtClean="0"/>
              <a:t>BPEJ  je charakterizována klimatickým regionem, hlavní půdní jednotkou, sklonitostí a expozicí, skeletovitostí a hloubkou půdy, jež specifikují hlavní půdní a klimatické podmínky hodnoceného pozemku (vyhláška č. 327/1998 Sb., od 1.1.2019 nahrazena vyhláškou č. 227/2018 Sb. o charakteristice bonitovaných půdně ekologických jednotek a postupu pro jejich vedení a aktualizaci) → pětimístný číselný kód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83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BPEJ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Číselný kód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limatický region – první číslice</a:t>
            </a:r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lavní půdní jednotka – druhá a třetí číslice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klonitost a expozice – čtvrtá číslice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keletovitost a hloubka půdy – pátá číslice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BPEJ </a:t>
            </a:r>
            <a:r>
              <a:rPr lang="cs-CZ" dirty="0" smtClean="0"/>
              <a:t>= základ pro ocenění zemědělského pozemku (§ </a:t>
            </a:r>
            <a:r>
              <a:rPr lang="cs-CZ" dirty="0"/>
              <a:t>8 odst. 4  </a:t>
            </a:r>
            <a:r>
              <a:rPr lang="cs-CZ" dirty="0" smtClean="0"/>
              <a:t>zákona č</a:t>
            </a:r>
            <a:r>
              <a:rPr lang="cs-CZ" dirty="0"/>
              <a:t>. 139/2002 Sb., o  pozemkových </a:t>
            </a:r>
            <a:r>
              <a:rPr lang="cs-CZ" dirty="0" smtClean="0"/>
              <a:t>úpravách)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81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ochrany zemědělské půdy (§ 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zákazy – znečišťovat, ohrožovat erozí, užívat k nezemědělským účelům, poškozovat zhutňováním, zamokřováním, vysoušením, překrýváním nebo narušováním erozí, používat upravené kaly nebo sedimenty (pokud došlo k překročení preventivních hodnot)</a:t>
            </a:r>
          </a:p>
          <a:p>
            <a:pPr>
              <a:buFontTx/>
              <a:buChar char="-"/>
            </a:pPr>
            <a:r>
              <a:rPr lang="cs-CZ" dirty="0"/>
              <a:t>u</a:t>
            </a:r>
            <a:r>
              <a:rPr lang="cs-CZ" dirty="0" smtClean="0"/>
              <a:t>žívat nebo udržovat půdu v souladu s „charakteristikou druhu pozemku“ (§ 3 odst. 4 písm. a), § 2)</a:t>
            </a:r>
          </a:p>
          <a:p>
            <a:pPr>
              <a:buFontTx/>
              <a:buChar char="-"/>
            </a:pPr>
            <a:r>
              <a:rPr lang="cs-CZ" dirty="0" smtClean="0"/>
              <a:t>podmínky pro plantáže dřevin (max. doba, rekultivace, třída ochrany)</a:t>
            </a:r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5975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</TotalTime>
  <Words>676</Words>
  <Application>Microsoft Office PowerPoint</Application>
  <PresentationFormat>Širokoúhlá obrazovka</PresentationFormat>
  <Paragraphs>83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Ochrana zemědělského půdního fondu</vt:lpstr>
      <vt:lpstr>Právní předpisy</vt:lpstr>
      <vt:lpstr>Orgány ochrany ZPF (§ 13 a násl.)</vt:lpstr>
      <vt:lpstr>Předmět a účel zákona </vt:lpstr>
      <vt:lpstr>Zemědělský půdní fond (§ 1)</vt:lpstr>
      <vt:lpstr>Zemědělský půdní fond </vt:lpstr>
      <vt:lpstr>Třídy ochrany zemědělské půdy (§ 3 odst. 5)</vt:lpstr>
      <vt:lpstr>BPEJ</vt:lpstr>
      <vt:lpstr>Zásady ochrany zemědělské půdy (§ 3)</vt:lpstr>
      <vt:lpstr>Zásady plošné ochrany ZPF (§ 4)</vt:lpstr>
      <vt:lpstr>Ochrana ZPF při vybraných činnostech (§ 5 a násl.</vt:lpstr>
      <vt:lpstr>Odnětí půdy ze ZPF (§ 9 a násl.)</vt:lpstr>
      <vt:lpstr>Odvody (§ 11 a násl.)</vt:lpstr>
      <vt:lpstr>Odpovědnost </vt:lpstr>
      <vt:lpstr>Informace (§ 3b)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zemědělského půdního fondu</dc:title>
  <dc:creator>spravce</dc:creator>
  <cp:lastModifiedBy>spravce</cp:lastModifiedBy>
  <cp:revision>28</cp:revision>
  <dcterms:created xsi:type="dcterms:W3CDTF">2018-11-01T10:02:59Z</dcterms:created>
  <dcterms:modified xsi:type="dcterms:W3CDTF">2018-11-06T10:28:03Z</dcterms:modified>
</cp:coreProperties>
</file>