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6" r:id="rId2"/>
    <p:sldId id="294" r:id="rId3"/>
    <p:sldId id="325" r:id="rId4"/>
    <p:sldId id="291" r:id="rId5"/>
    <p:sldId id="360" r:id="rId6"/>
    <p:sldId id="361" r:id="rId7"/>
    <p:sldId id="365" r:id="rId8"/>
    <p:sldId id="295" r:id="rId9"/>
    <p:sldId id="292" r:id="rId10"/>
    <p:sldId id="300" r:id="rId11"/>
    <p:sldId id="327" r:id="rId12"/>
    <p:sldId id="269" r:id="rId13"/>
    <p:sldId id="270" r:id="rId14"/>
    <p:sldId id="271" r:id="rId15"/>
    <p:sldId id="328" r:id="rId16"/>
    <p:sldId id="329" r:id="rId17"/>
    <p:sldId id="330" r:id="rId18"/>
    <p:sldId id="331" r:id="rId19"/>
    <p:sldId id="278" r:id="rId20"/>
    <p:sldId id="264" r:id="rId21"/>
    <p:sldId id="332" r:id="rId22"/>
    <p:sldId id="333" r:id="rId23"/>
    <p:sldId id="334" r:id="rId24"/>
    <p:sldId id="335" r:id="rId25"/>
    <p:sldId id="336" r:id="rId26"/>
    <p:sldId id="279" r:id="rId27"/>
    <p:sldId id="280" r:id="rId28"/>
    <p:sldId id="281" r:id="rId29"/>
    <p:sldId id="317" r:id="rId30"/>
    <p:sldId id="315" r:id="rId31"/>
    <p:sldId id="321" r:id="rId32"/>
    <p:sldId id="326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56" r:id="rId41"/>
    <p:sldId id="354" r:id="rId42"/>
    <p:sldId id="320" r:id="rId43"/>
    <p:sldId id="316" r:id="rId44"/>
    <p:sldId id="309" r:id="rId45"/>
    <p:sldId id="272" r:id="rId46"/>
    <p:sldId id="273" r:id="rId47"/>
    <p:sldId id="274" r:id="rId48"/>
    <p:sldId id="263" r:id="rId49"/>
    <p:sldId id="268" r:id="rId50"/>
    <p:sldId id="337" r:id="rId51"/>
    <p:sldId id="285" r:id="rId52"/>
    <p:sldId id="286" r:id="rId53"/>
    <p:sldId id="362" r:id="rId54"/>
    <p:sldId id="287" r:id="rId55"/>
    <p:sldId id="289" r:id="rId56"/>
    <p:sldId id="338" r:id="rId57"/>
    <p:sldId id="339" r:id="rId58"/>
    <p:sldId id="340" r:id="rId59"/>
    <p:sldId id="341" r:id="rId60"/>
    <p:sldId id="314" r:id="rId61"/>
    <p:sldId id="313" r:id="rId62"/>
    <p:sldId id="267" r:id="rId63"/>
    <p:sldId id="305" r:id="rId64"/>
    <p:sldId id="355" r:id="rId65"/>
    <p:sldId id="359" r:id="rId66"/>
    <p:sldId id="357" r:id="rId67"/>
    <p:sldId id="358" r:id="rId68"/>
    <p:sldId id="304" r:id="rId69"/>
    <p:sldId id="324" r:id="rId70"/>
    <p:sldId id="363" r:id="rId71"/>
    <p:sldId id="346" r:id="rId72"/>
    <p:sldId id="342" r:id="rId73"/>
    <p:sldId id="343" r:id="rId74"/>
    <p:sldId id="344" r:id="rId75"/>
    <p:sldId id="345" r:id="rId76"/>
    <p:sldId id="296" r:id="rId77"/>
    <p:sldId id="297" r:id="rId78"/>
    <p:sldId id="308" r:id="rId79"/>
    <p:sldId id="364" r:id="rId8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8">
          <p15:clr>
            <a:srgbClr val="A4A3A4"/>
          </p15:clr>
        </p15:guide>
        <p15:guide id="2" pos="3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  <a:srgbClr val="FFFF66"/>
    <a:srgbClr val="F00000"/>
    <a:srgbClr val="FFFF99"/>
    <a:srgbClr val="B9FFA3"/>
    <a:srgbClr val="FFFF00"/>
    <a:srgbClr val="FFCCFF"/>
    <a:srgbClr val="EAEAEA"/>
    <a:srgbClr val="CCFF99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864" y="-114"/>
      </p:cViewPr>
      <p:guideLst>
        <p:guide orient="horz" pos="178"/>
        <p:guide pos="32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2293152-71C8-443F-ADA7-B3A1CCBD90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5376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BEF24F-DF10-4371-B1CC-78F62EC13FFA}" type="slidenum">
              <a:rPr lang="cs-CZ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0402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5453E4-D54A-4B6B-8A95-8A0DFFCC2560}" type="slidenum">
              <a:rPr lang="cs-CZ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887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C5D18-96D3-4677-9B4D-D6EFBDB26A3B}" type="slidenum">
              <a:rPr lang="cs-CZ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0678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A6139C-873B-4B9E-B30F-9F184AE31834}" type="slidenum">
              <a:rPr lang="cs-CZ" smtClean="0">
                <a:latin typeface="Arial" pitchFamily="34" charset="0"/>
                <a:cs typeface="Arial" pitchFamily="34" charset="0"/>
              </a:rPr>
              <a:pPr/>
              <a:t>19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34" charset="0"/>
                <a:cs typeface="Arial" pitchFamily="34" charset="0"/>
              </a:rPr>
              <a:t>According to theory, secondary contact will produce a set of parallel coincident and concordant clines 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>
                <a:latin typeface="Arial" pitchFamily="34" charset="0"/>
                <a:cs typeface="Arial" pitchFamily="34" charset="0"/>
              </a:rPr>
              <a:t> it means that these clines have the same position and the same shape or at least the width. 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endParaRPr lang="cs-CZ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7286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3E7F5-EA8D-4CC5-B886-8CDAD1A2C4A6}" type="slidenum">
              <a:rPr lang="cs-CZ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4929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D88495B-3138-4DB5-891D-4919B3BB06BA}" type="slidenum">
              <a:rPr lang="en-GB" sz="1200"/>
              <a:pPr algn="r"/>
              <a:t>21</a:t>
            </a:fld>
            <a:endParaRPr lang="en-GB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838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940B4F6-2AC1-412F-9A02-32F1196922B6}" type="slidenum">
              <a:rPr lang="en-GB" sz="1200"/>
              <a:pPr algn="r"/>
              <a:t>22</a:t>
            </a:fld>
            <a:endParaRPr lang="en-GB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4184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9AF81A1-CD42-404A-BB0D-F8320F96606D}" type="slidenum">
              <a:rPr lang="en-GB" sz="1200"/>
              <a:pPr algn="r"/>
              <a:t>23</a:t>
            </a:fld>
            <a:endParaRPr lang="en-GB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9705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6A315AE-402F-4287-A6AE-FAFC1AA91D0A}" type="slidenum">
              <a:rPr lang="en-GB" sz="1200"/>
              <a:pPr algn="r"/>
              <a:t>24</a:t>
            </a:fld>
            <a:endParaRPr lang="en-GB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7418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F3EBBBC-A26D-4556-B2EE-53D99633B386}" type="slidenum">
              <a:rPr lang="en-GB" sz="1200"/>
              <a:pPr algn="r"/>
              <a:t>25</a:t>
            </a:fld>
            <a:endParaRPr lang="en-GB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40060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EA5715-873D-4446-A999-23AEBFAFA61D}" type="slidenum">
              <a:rPr lang="cs-CZ" smtClean="0">
                <a:latin typeface="Arial" pitchFamily="34" charset="0"/>
                <a:cs typeface="Arial" pitchFamily="34" charset="0"/>
              </a:rPr>
              <a:pPr/>
              <a:t>26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34" charset="0"/>
                <a:cs typeface="Arial" pitchFamily="34" charset="0"/>
              </a:rPr>
              <a:t>But as the time is passing, clines for neutral loci get wider in comparison with loci under selection 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>
                <a:latin typeface="Arial" pitchFamily="34" charset="0"/>
                <a:cs typeface="Arial" pitchFamily="34" charset="0"/>
              </a:rPr>
              <a:t> so concordance diminishes; conversely, selection against hybrids tends to maintain the clines at the same place. 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endParaRPr lang="cs-CZ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04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FB0B1A-D2D8-4C74-9AF3-DB7952D1F2B7}" type="slidenum">
              <a:rPr lang="cs-CZ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6094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FB9379-9E47-43F8-8AA5-8957A4F4C2E9}" type="slidenum">
              <a:rPr lang="cs-CZ" smtClean="0">
                <a:latin typeface="Arial" pitchFamily="34" charset="0"/>
                <a:cs typeface="Arial" pitchFamily="34" charset="0"/>
              </a:rPr>
              <a:pPr/>
              <a:t>27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34" charset="0"/>
                <a:cs typeface="Arial" pitchFamily="34" charset="0"/>
              </a:rPr>
              <a:t>But as the time is passing, clines for neutral loci get wider in comparison with loci under selection 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>
                <a:latin typeface="Arial" pitchFamily="34" charset="0"/>
                <a:cs typeface="Arial" pitchFamily="34" charset="0"/>
              </a:rPr>
              <a:t> so concordance diminishes; conversely, selection against hybrids tends to maintain the clines at the same place. 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endParaRPr lang="cs-CZ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56966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61712B-2AEF-4F40-B372-98CBA2FDC3A5}" type="slidenum">
              <a:rPr lang="cs-CZ" smtClean="0">
                <a:latin typeface="Arial" pitchFamily="34" charset="0"/>
                <a:cs typeface="Arial" pitchFamily="34" charset="0"/>
              </a:rPr>
              <a:pPr/>
              <a:t>28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34" charset="0"/>
                <a:cs typeface="Arial" pitchFamily="34" charset="0"/>
              </a:rPr>
              <a:t>Sometimes we can see one or more clines which are not coincident so we have to find some explanation for the pattern 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>
                <a:latin typeface="Arial" pitchFamily="34" charset="0"/>
                <a:cs typeface="Arial" pitchFamily="34" charset="0"/>
              </a:rPr>
              <a:t> but still it holds that the clines are parallel </a:t>
            </a:r>
          </a:p>
          <a:p>
            <a:pPr eaLnBrk="1" hangingPunct="1"/>
            <a:r>
              <a:rPr lang="en-US">
                <a:latin typeface="Arial" pitchFamily="34" charset="0"/>
                <a:cs typeface="Arial" pitchFamily="34" charset="0"/>
              </a:rPr>
              <a:t>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endParaRPr lang="cs-CZ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7828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120104-905C-4C74-A8D3-A255645C18EB}" type="slidenum">
              <a:rPr lang="cs-CZ" smtClean="0">
                <a:latin typeface="Arial" pitchFamily="34" charset="0"/>
                <a:cs typeface="Arial" pitchFamily="34" charset="0"/>
              </a:rPr>
              <a:pPr/>
              <a:t>29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34" charset="0"/>
                <a:cs typeface="Arial" pitchFamily="34" charset="0"/>
              </a:rPr>
              <a:t>So even in this case we can use cline models – either based on diffusion approximation – or any other model, and to estimate cline parameters. 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>
                <a:latin typeface="Arial" pitchFamily="34" charset="0"/>
                <a:cs typeface="Arial" pitchFamily="34" charset="0"/>
              </a:rPr>
              <a:t> But what to do when the clines are not parallel? 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>
                <a:latin typeface="Arial" pitchFamily="34" charset="0"/>
                <a:cs typeface="Arial" pitchFamily="34" charset="0"/>
              </a:rPr>
              <a:t> Clearly, in this case one of the basic assumptions of cline theory is violated and it is not obvious what should we do in such a case 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endParaRPr lang="cs-CZ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2625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6F2E92-1F0D-4056-9585-49EF7EB4FD3E}" type="slidenum">
              <a:rPr lang="cs-CZ" smtClean="0">
                <a:latin typeface="Arial" pitchFamily="34" charset="0"/>
                <a:cs typeface="Arial" pitchFamily="34" charset="0"/>
              </a:rPr>
              <a:pPr/>
              <a:t>30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351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CBAFD5-EC41-4768-AC34-F9570751E1A9}" type="slidenum">
              <a:rPr lang="cs-CZ" smtClean="0">
                <a:latin typeface="Arial" pitchFamily="34" charset="0"/>
                <a:cs typeface="Arial" pitchFamily="34" charset="0"/>
              </a:rPr>
              <a:pPr/>
              <a:t>31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96512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FFBFF0-3B48-43CF-8E0D-031C96984EF9}" type="slidenum">
              <a:rPr lang="cs-CZ" smtClean="0">
                <a:latin typeface="Arial" pitchFamily="34" charset="0"/>
                <a:cs typeface="Arial" pitchFamily="34" charset="0"/>
              </a:rPr>
              <a:pPr/>
              <a:t>33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42015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10F17B-6BD5-4619-A431-BB7D1006DF8D}" type="slidenum">
              <a:rPr lang="cs-CZ" smtClean="0">
                <a:latin typeface="Arial" pitchFamily="34" charset="0"/>
                <a:cs typeface="Arial" pitchFamily="34" charset="0"/>
              </a:rPr>
              <a:pPr/>
              <a:t>34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28108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2944B2-3521-4B6D-8638-C64453E76C8B}" type="slidenum">
              <a:rPr lang="cs-CZ" smtClean="0">
                <a:latin typeface="Arial" pitchFamily="34" charset="0"/>
                <a:cs typeface="Arial" pitchFamily="34" charset="0"/>
              </a:rPr>
              <a:pPr/>
              <a:t>35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65544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4466F8-83E1-4D6F-BA7A-7E716AB941CF}" type="slidenum">
              <a:rPr lang="cs-CZ" smtClean="0">
                <a:latin typeface="Arial" pitchFamily="34" charset="0"/>
                <a:cs typeface="Arial" pitchFamily="34" charset="0"/>
              </a:rPr>
              <a:pPr/>
              <a:t>36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61596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72032A-244B-4675-BE78-3CCC106F5F92}" type="slidenum">
              <a:rPr lang="cs-CZ" smtClean="0">
                <a:latin typeface="Arial" pitchFamily="34" charset="0"/>
                <a:cs typeface="Arial" pitchFamily="34" charset="0"/>
              </a:rPr>
              <a:pPr/>
              <a:t>37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6207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4C39D8-ED39-4E06-A0F6-A8B2A313F3B7}" type="slidenum">
              <a:rPr lang="cs-CZ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62666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6A3B43-821E-4CD5-BFD5-0293A3FCA6FE}" type="slidenum">
              <a:rPr lang="cs-CZ" smtClean="0">
                <a:latin typeface="Arial" pitchFamily="34" charset="0"/>
                <a:cs typeface="Arial" pitchFamily="34" charset="0"/>
              </a:rPr>
              <a:pPr/>
              <a:t>38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75118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77751F-3854-4450-AD61-20E787F10A5C}" type="slidenum">
              <a:rPr lang="cs-CZ" smtClean="0">
                <a:latin typeface="Arial" pitchFamily="34" charset="0"/>
                <a:cs typeface="Arial" pitchFamily="34" charset="0"/>
              </a:rPr>
              <a:pPr/>
              <a:t>41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98806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114395-A8A1-408E-B905-11A979271871}" type="slidenum">
              <a:rPr lang="cs-CZ" smtClean="0">
                <a:latin typeface="Arial" pitchFamily="34" charset="0"/>
                <a:cs typeface="Arial" pitchFamily="34" charset="0"/>
              </a:rPr>
              <a:pPr/>
              <a:t>42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24346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D3072D-6DE4-44BB-AA60-569E08BC29F7}" type="slidenum">
              <a:rPr lang="cs-CZ" smtClean="0">
                <a:latin typeface="Arial" pitchFamily="34" charset="0"/>
                <a:cs typeface="Arial" pitchFamily="34" charset="0"/>
              </a:rPr>
              <a:pPr/>
              <a:t>43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38667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54F4CE-85C9-4FC1-877F-DD3B58E010AC}" type="slidenum">
              <a:rPr lang="cs-CZ" smtClean="0">
                <a:latin typeface="Arial" pitchFamily="34" charset="0"/>
                <a:cs typeface="Arial" pitchFamily="34" charset="0"/>
              </a:rPr>
              <a:pPr/>
              <a:t>44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08293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FF2EA7-C68A-458D-9E85-B4681C3B449D}" type="slidenum">
              <a:rPr lang="cs-CZ" smtClean="0">
                <a:latin typeface="Arial" pitchFamily="34" charset="0"/>
                <a:cs typeface="Arial" pitchFamily="34" charset="0"/>
              </a:rPr>
              <a:pPr/>
              <a:t>45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38716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A1980C-6B7A-40DC-8EA0-8C339ABADF53}" type="slidenum">
              <a:rPr lang="cs-CZ" smtClean="0">
                <a:latin typeface="Arial" pitchFamily="34" charset="0"/>
                <a:cs typeface="Arial" pitchFamily="34" charset="0"/>
              </a:rPr>
              <a:pPr/>
              <a:t>46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46450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C0855D-5E51-4818-B6AF-07C9F5C3157E}" type="slidenum">
              <a:rPr lang="cs-CZ" smtClean="0">
                <a:latin typeface="Arial" pitchFamily="34" charset="0"/>
                <a:cs typeface="Arial" pitchFamily="34" charset="0"/>
              </a:rPr>
              <a:pPr/>
              <a:t>47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3944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CFDF8-6345-4A5D-AAB2-716CBA5EEC6D}" type="slidenum">
              <a:rPr lang="cs-CZ" smtClean="0">
                <a:latin typeface="Arial" pitchFamily="34" charset="0"/>
                <a:cs typeface="Arial" pitchFamily="34" charset="0"/>
              </a:rPr>
              <a:pPr/>
              <a:t>48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61501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23195-477E-4494-B996-0CDAAF8439DD}" type="slidenum">
              <a:rPr lang="cs-CZ" smtClean="0">
                <a:latin typeface="Arial" pitchFamily="34" charset="0"/>
                <a:cs typeface="Arial" pitchFamily="34" charset="0"/>
              </a:rPr>
              <a:pPr/>
              <a:t>49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8591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D05C34-2702-4C34-87DD-30FDDA93354A}" type="slidenum">
              <a:rPr lang="cs-CZ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210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D4B17F-5351-4608-9E35-20AEC39F7A3E}" type="slidenum">
              <a:rPr lang="cs-CZ" smtClean="0">
                <a:latin typeface="Arial" pitchFamily="34" charset="0"/>
                <a:cs typeface="Arial" pitchFamily="34" charset="0"/>
              </a:rPr>
              <a:pPr/>
              <a:t>50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51698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3F02CD-B2E9-40CA-8A0D-AF01322D0EEC}" type="slidenum">
              <a:rPr lang="cs-CZ" smtClean="0">
                <a:latin typeface="Arial" pitchFamily="34" charset="0"/>
                <a:cs typeface="Arial" pitchFamily="34" charset="0"/>
              </a:rPr>
              <a:pPr/>
              <a:t>51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34" charset="0"/>
                <a:cs typeface="Arial" pitchFamily="34" charset="0"/>
              </a:rPr>
              <a:t>orientations for individual markers 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>
                <a:latin typeface="Arial" pitchFamily="34" charset="0"/>
                <a:cs typeface="Arial" pitchFamily="34" charset="0"/>
              </a:rPr>
              <a:t> Y clearly different 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>
                <a:latin typeface="Arial" pitchFamily="34" charset="0"/>
                <a:cs typeface="Arial" pitchFamily="34" charset="0"/>
              </a:rPr>
              <a:t> this can be confirmed using likelihood profiles – the Y clear outlier, the difference highly significant 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endParaRPr lang="cs-CZ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6479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9E3B26-FC2C-45A2-AAE0-815CD4E11970}" type="slidenum">
              <a:rPr lang="cs-CZ" smtClean="0">
                <a:latin typeface="Arial" pitchFamily="34" charset="0"/>
                <a:cs typeface="Arial" pitchFamily="34" charset="0"/>
              </a:rPr>
              <a:pPr/>
              <a:t>52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34" charset="0"/>
                <a:cs typeface="Arial" pitchFamily="34" charset="0"/>
              </a:rPr>
              <a:t>Monotonic clines for all the markers along the consensus direction 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>
                <a:latin typeface="Arial" pitchFamily="34" charset="0"/>
                <a:cs typeface="Arial" pitchFamily="34" charset="0"/>
              </a:rPr>
              <a:t> all the autosomal and the X clines are pretty coincident 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>
                <a:latin typeface="Arial" pitchFamily="34" charset="0"/>
                <a:cs typeface="Arial" pitchFamily="34" charset="0"/>
              </a:rPr>
              <a:t> the Y, when the cline estimated for the consensus orientation, is wider and shifted to the west 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endParaRPr lang="cs-CZ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39394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BE787D-4EB3-4A50-A109-558B92EFC489}" type="slidenum">
              <a:rPr lang="cs-CZ" smtClean="0">
                <a:latin typeface="Arial" pitchFamily="34" charset="0"/>
                <a:cs typeface="Arial" pitchFamily="34" charset="0"/>
              </a:rPr>
              <a:pPr/>
              <a:t>53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34" charset="0"/>
                <a:cs typeface="Arial" pitchFamily="34" charset="0"/>
              </a:rPr>
              <a:t>Interestingly, trapping sex ratio was female biased in both areas without the Y introgression (so that the proportion of males was significantly different from parity) while in the D area with the </a:t>
            </a:r>
            <a:r>
              <a:rPr lang="en-US" i="1">
                <a:latin typeface="Arial" pitchFamily="34" charset="0"/>
                <a:cs typeface="Arial" pitchFamily="34" charset="0"/>
              </a:rPr>
              <a:t>musculus</a:t>
            </a:r>
            <a:r>
              <a:rPr lang="en-US">
                <a:latin typeface="Arial" pitchFamily="34" charset="0"/>
                <a:cs typeface="Arial" pitchFamily="34" charset="0"/>
              </a:rPr>
              <a:t> Y introgression the sex ratio was close to parity and significantly different from the former two. 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endParaRPr lang="cs-CZ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17039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439D21-55BA-4A22-A794-B55AB0A99024}" type="slidenum">
              <a:rPr lang="cs-CZ" smtClean="0">
                <a:latin typeface="Arial" pitchFamily="34" charset="0"/>
                <a:cs typeface="Arial" pitchFamily="34" charset="0"/>
              </a:rPr>
              <a:pPr/>
              <a:t>54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34" charset="0"/>
                <a:cs typeface="Arial" pitchFamily="34" charset="0"/>
              </a:rPr>
              <a:t>Here is the Y cline estimated along its own direction 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>
                <a:latin typeface="Arial" pitchFamily="34" charset="0"/>
                <a:cs typeface="Arial" pitchFamily="34" charset="0"/>
              </a:rPr>
              <a:t> you can notice that the change is very abrupt and similar to the change of the X chromosome along the consensus. 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>
                <a:latin typeface="Arial" pitchFamily="34" charset="0"/>
                <a:cs typeface="Arial" pitchFamily="34" charset="0"/>
              </a:rPr>
              <a:t> for comparison, we included also the Y monotonic cline for the consensus direction we saw on the previous slide. 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endParaRPr lang="cs-CZ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79698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BE787D-4EB3-4A50-A109-558B92EFC489}" type="slidenum">
              <a:rPr lang="cs-CZ" smtClean="0">
                <a:latin typeface="Arial" pitchFamily="34" charset="0"/>
                <a:cs typeface="Arial" pitchFamily="34" charset="0"/>
              </a:rPr>
              <a:pPr/>
              <a:t>55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34" charset="0"/>
                <a:cs typeface="Arial" pitchFamily="34" charset="0"/>
              </a:rPr>
              <a:t>Interestingly, trapping sex ratio was female biased in both areas without the Y introgression (so that the proportion of males was significantly different from parity) while in the D area with the </a:t>
            </a:r>
            <a:r>
              <a:rPr lang="en-US" i="1">
                <a:latin typeface="Arial" pitchFamily="34" charset="0"/>
                <a:cs typeface="Arial" pitchFamily="34" charset="0"/>
              </a:rPr>
              <a:t>musculus</a:t>
            </a:r>
            <a:r>
              <a:rPr lang="en-US">
                <a:latin typeface="Arial" pitchFamily="34" charset="0"/>
                <a:cs typeface="Arial" pitchFamily="34" charset="0"/>
              </a:rPr>
              <a:t> Y introgression the sex ratio was close to parity and significantly different from the former two. CLICK </a:t>
            </a:r>
            <a:r>
              <a:rPr lang="en-US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endParaRPr lang="cs-CZ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03958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0FA4A8-139D-44AD-9E8C-E6FFCF618B24}" type="slidenum">
              <a:rPr lang="cs-CZ" smtClean="0">
                <a:latin typeface="Arial" pitchFamily="34" charset="0"/>
                <a:cs typeface="Arial" pitchFamily="34" charset="0"/>
              </a:rPr>
              <a:pPr/>
              <a:t>58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88835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06E7C8-4AB0-4872-9BD3-AA4ADEC086D8}" type="slidenum">
              <a:rPr lang="cs-CZ" smtClean="0">
                <a:latin typeface="Arial" pitchFamily="34" charset="0"/>
                <a:cs typeface="Arial" pitchFamily="34" charset="0"/>
              </a:rPr>
              <a:pPr/>
              <a:t>59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52937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A275FB-5F0C-4609-A60C-A2472C9002C8}" type="slidenum">
              <a:rPr lang="cs-CZ" smtClean="0">
                <a:latin typeface="Arial" pitchFamily="34" charset="0"/>
                <a:cs typeface="Arial" pitchFamily="34" charset="0"/>
              </a:rPr>
              <a:pPr/>
              <a:t>60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29841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A45145-D822-413D-ACA9-80C7823BA148}" type="slidenum">
              <a:rPr lang="cs-CZ" smtClean="0">
                <a:latin typeface="Arial" pitchFamily="34" charset="0"/>
                <a:cs typeface="Arial" pitchFamily="34" charset="0"/>
              </a:rPr>
              <a:pPr/>
              <a:t>61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7339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E3B348-7963-48A2-92D9-1EA05AA44E07}" type="slidenum">
              <a:rPr lang="cs-CZ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8152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4D7A03-4171-43A1-8123-91E9A3B3C045}" type="slidenum">
              <a:rPr lang="cs-CZ" smtClean="0">
                <a:latin typeface="Arial" pitchFamily="34" charset="0"/>
                <a:cs typeface="Arial" pitchFamily="34" charset="0"/>
              </a:rPr>
              <a:pPr/>
              <a:t>62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73389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091171-354E-4A00-B754-0560E008BB7F}" type="slidenum">
              <a:rPr lang="cs-CZ" smtClean="0">
                <a:latin typeface="Arial" pitchFamily="34" charset="0"/>
                <a:cs typeface="Arial" pitchFamily="34" charset="0"/>
              </a:rPr>
              <a:pPr/>
              <a:t>63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0240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70DE38-62E7-499B-BC3A-55C1B2ED3B5C}" type="slidenum">
              <a:rPr lang="cs-CZ" smtClean="0">
                <a:latin typeface="Arial" pitchFamily="34" charset="0"/>
                <a:cs typeface="Arial" pitchFamily="34" charset="0"/>
              </a:rPr>
              <a:pPr/>
              <a:t>64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80994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70DE38-62E7-499B-BC3A-55C1B2ED3B5C}" type="slidenum">
              <a:rPr lang="cs-CZ" smtClean="0">
                <a:latin typeface="Arial" pitchFamily="34" charset="0"/>
                <a:cs typeface="Arial" pitchFamily="34" charset="0"/>
              </a:rPr>
              <a:pPr/>
              <a:t>65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12836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70DE38-62E7-499B-BC3A-55C1B2ED3B5C}" type="slidenum">
              <a:rPr lang="cs-CZ" smtClean="0">
                <a:latin typeface="Arial" pitchFamily="34" charset="0"/>
                <a:cs typeface="Arial" pitchFamily="34" charset="0"/>
              </a:rPr>
              <a:pPr/>
              <a:t>66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3121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70DE38-62E7-499B-BC3A-55C1B2ED3B5C}" type="slidenum">
              <a:rPr lang="cs-CZ" smtClean="0">
                <a:latin typeface="Arial" pitchFamily="34" charset="0"/>
                <a:cs typeface="Arial" pitchFamily="34" charset="0"/>
              </a:rPr>
              <a:pPr/>
              <a:t>67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86580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23990D-71CC-4D69-B8FC-42777114E29C}" type="slidenum">
              <a:rPr lang="cs-CZ" smtClean="0">
                <a:latin typeface="Arial" pitchFamily="34" charset="0"/>
                <a:cs typeface="Arial" pitchFamily="34" charset="0"/>
              </a:rPr>
              <a:pPr/>
              <a:t>68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84536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0CE0F0-3BA1-4FDD-BEC7-F1B494B23C81}" type="slidenum">
              <a:rPr lang="cs-CZ" smtClean="0">
                <a:latin typeface="Arial" pitchFamily="34" charset="0"/>
                <a:cs typeface="Arial" pitchFamily="34" charset="0"/>
              </a:rPr>
              <a:pPr/>
              <a:t>69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67948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0CE0F0-3BA1-4FDD-BEC7-F1B494B23C81}" type="slidenum">
              <a:rPr lang="cs-CZ" smtClean="0">
                <a:latin typeface="Arial" pitchFamily="34" charset="0"/>
                <a:cs typeface="Arial" pitchFamily="34" charset="0"/>
              </a:rPr>
              <a:pPr/>
              <a:t>70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42516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F958BC-6DD8-45AF-B2BF-3B677B091366}" type="slidenum">
              <a:rPr lang="en-GB" smtClean="0">
                <a:latin typeface="Arial" pitchFamily="34" charset="0"/>
                <a:cs typeface="Arial" pitchFamily="34" charset="0"/>
              </a:rPr>
              <a:pPr/>
              <a:t>72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6176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BF2192-21B0-4D19-91B2-ED364587E97E}" type="slidenum">
              <a:rPr lang="cs-CZ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14737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13478-EFC2-473C-B281-EA3DF840C8A8}" type="slidenum">
              <a:rPr lang="cs-CZ" smtClean="0">
                <a:latin typeface="Arial" pitchFamily="34" charset="0"/>
                <a:cs typeface="Arial" pitchFamily="34" charset="0"/>
              </a:rPr>
              <a:pPr/>
              <a:t>73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latin typeface="Arial" pitchFamily="34" charset="0"/>
                <a:cs typeface="Arial" pitchFamily="34" charset="0"/>
              </a:rPr>
              <a:t>Interlaced fingers, braid, fingerloop braiding, twist together</a:t>
            </a:r>
          </a:p>
        </p:txBody>
      </p:sp>
    </p:spTree>
    <p:extLst>
      <p:ext uri="{BB962C8B-B14F-4D97-AF65-F5344CB8AC3E}">
        <p14:creationId xmlns:p14="http://schemas.microsoft.com/office/powerpoint/2010/main" xmlns="" val="24896228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CF726F-CE2F-4F5E-A557-5FEDDB529F4A}" type="slidenum">
              <a:rPr lang="cs-CZ" smtClean="0">
                <a:latin typeface="Arial" pitchFamily="34" charset="0"/>
                <a:cs typeface="Arial" pitchFamily="34" charset="0"/>
              </a:rPr>
              <a:pPr/>
              <a:t>74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latin typeface="Arial" pitchFamily="34" charset="0"/>
                <a:cs typeface="Arial" pitchFamily="34" charset="0"/>
              </a:rPr>
              <a:t>Interlaced fingers, braid, fingerloop braiding, twist together</a:t>
            </a:r>
          </a:p>
        </p:txBody>
      </p:sp>
    </p:spTree>
    <p:extLst>
      <p:ext uri="{BB962C8B-B14F-4D97-AF65-F5344CB8AC3E}">
        <p14:creationId xmlns:p14="http://schemas.microsoft.com/office/powerpoint/2010/main" xmlns="" val="38716954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BCC5B8-A176-4231-A044-8363F29CF053}" type="slidenum">
              <a:rPr lang="cs-CZ" smtClean="0">
                <a:latin typeface="Arial" pitchFamily="34" charset="0"/>
                <a:cs typeface="Arial" pitchFamily="34" charset="0"/>
              </a:rPr>
              <a:pPr/>
              <a:t>75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latin typeface="Arial" pitchFamily="34" charset="0"/>
                <a:cs typeface="Arial" pitchFamily="34" charset="0"/>
              </a:rPr>
              <a:t>Interlaced fingers, braid, fingerloop braiding, twist together</a:t>
            </a:r>
          </a:p>
        </p:txBody>
      </p:sp>
    </p:spTree>
    <p:extLst>
      <p:ext uri="{BB962C8B-B14F-4D97-AF65-F5344CB8AC3E}">
        <p14:creationId xmlns:p14="http://schemas.microsoft.com/office/powerpoint/2010/main" xmlns="" val="129990639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680ECD-9519-4122-BDFE-B759E1AAA800}" type="slidenum">
              <a:rPr lang="cs-CZ" smtClean="0">
                <a:latin typeface="Arial" pitchFamily="34" charset="0"/>
                <a:cs typeface="Arial" pitchFamily="34" charset="0"/>
              </a:rPr>
              <a:pPr/>
              <a:t>76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71223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98C66B-F02A-449A-82E9-37C3EC6DF01A}" type="slidenum">
              <a:rPr lang="cs-CZ" smtClean="0">
                <a:latin typeface="Arial" pitchFamily="34" charset="0"/>
                <a:cs typeface="Arial" pitchFamily="34" charset="0"/>
              </a:rPr>
              <a:pPr/>
              <a:t>77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16040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0E47A9-A67D-430A-A3F9-3DD6020B5D5A}" type="slidenum">
              <a:rPr lang="cs-CZ" smtClean="0">
                <a:latin typeface="Arial" pitchFamily="34" charset="0"/>
                <a:cs typeface="Arial" pitchFamily="34" charset="0"/>
              </a:rPr>
              <a:pPr/>
              <a:t>78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3834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23E5B1-2D37-4BED-982B-F3C6574AA9AD}" type="slidenum">
              <a:rPr lang="cs-CZ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2943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5FEAE-BF92-4619-990E-0BB41059420D}" type="slidenum">
              <a:rPr lang="cs-CZ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6942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5040D7-66B4-4FDD-B80D-AFDB2081B5C4}" type="slidenum">
              <a:rPr lang="cs-CZ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241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6FFF2-956E-41CE-A567-0BC2EC4FF5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05C3C-EBEA-4426-82D0-505F95FA75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4F65C-1910-425A-9829-82262D54D3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5B9FB-62E6-4027-AB3B-DA782952312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4D99E-BD7F-4027-8617-5296F27E03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E858C-F3CB-4D51-8B2E-87DAD9DB19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E8074-E9B4-4E6B-9D15-DE160D231A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A9366-19A3-48FF-9D0B-E6BB9BE5C0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1D583-EF32-47A4-8F9B-D7EA08FAC4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D6D51-88D2-44FF-852B-B2FEA956C9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12437-BCEA-40E9-8A32-18ACB4AD92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4198F-4B42-4163-AC99-F8EFD9599C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8866AB9-01F0-45AF-B222-C4C03BD2FB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11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1.wmf"/><Relationship Id="rId5" Type="http://schemas.openxmlformats.org/officeDocument/2006/relationships/image" Target="../media/image70.jpeg"/><Relationship Id="rId4" Type="http://schemas.openxmlformats.org/officeDocument/2006/relationships/oleObject" Target="../embeddings/oleObject12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3.bin"/><Relationship Id="rId4" Type="http://schemas.openxmlformats.org/officeDocument/2006/relationships/image" Target="../media/image8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Lejsek černohlavý (Ficedula hypoleuca)"/>
          <p:cNvPicPr>
            <a:picLocks noChangeAspect="1" noChangeArrowheads="1"/>
          </p:cNvPicPr>
          <p:nvPr/>
        </p:nvPicPr>
        <p:blipFill>
          <a:blip r:embed="rId2" cstate="print"/>
          <a:srcRect l="23233" t="11739" b="14996"/>
          <a:stretch>
            <a:fillRect/>
          </a:stretch>
        </p:blipFill>
        <p:spPr bwMode="auto">
          <a:xfrm>
            <a:off x="2432518" y="2282545"/>
            <a:ext cx="2227262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1" descr="Bence"/>
          <p:cNvPicPr>
            <a:picLocks noChangeAspect="1" noChangeArrowheads="1"/>
          </p:cNvPicPr>
          <p:nvPr/>
        </p:nvPicPr>
        <p:blipFill>
          <a:blip r:embed="rId3" cstate="print"/>
          <a:srcRect r="8461"/>
          <a:stretch>
            <a:fillRect/>
          </a:stretch>
        </p:blipFill>
        <p:spPr bwMode="auto">
          <a:xfrm>
            <a:off x="173505" y="2284132"/>
            <a:ext cx="2178050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19" descr="main_photo"/>
          <p:cNvPicPr>
            <a:picLocks noChangeAspect="1" noChangeArrowheads="1"/>
          </p:cNvPicPr>
          <p:nvPr/>
        </p:nvPicPr>
        <p:blipFill>
          <a:blip r:embed="rId4" cstate="print"/>
          <a:srcRect l="15730" t="7649" r="7971" b="9300"/>
          <a:stretch>
            <a:fillRect/>
          </a:stretch>
        </p:blipFill>
        <p:spPr bwMode="auto">
          <a:xfrm>
            <a:off x="4623547" y="3956703"/>
            <a:ext cx="200183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21" descr="svartkraake11_1129806335_1175933268"/>
          <p:cNvPicPr>
            <a:picLocks noChangeAspect="1" noChangeArrowheads="1"/>
          </p:cNvPicPr>
          <p:nvPr/>
        </p:nvPicPr>
        <p:blipFill>
          <a:blip r:embed="rId5" cstate="print"/>
          <a:srcRect t="10510" r="8800"/>
          <a:stretch>
            <a:fillRect/>
          </a:stretch>
        </p:blipFill>
        <p:spPr bwMode="auto">
          <a:xfrm>
            <a:off x="6689911" y="4025060"/>
            <a:ext cx="2138363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17" descr="Iris-brevicaulis-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7194" y="3968844"/>
            <a:ext cx="1639887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5" descr="iris_fulva_r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9831" y="3972019"/>
            <a:ext cx="16478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22"/>
          <p:cNvPicPr>
            <a:picLocks noChangeAspect="1" noChangeArrowheads="1"/>
          </p:cNvPicPr>
          <p:nvPr/>
        </p:nvPicPr>
        <p:blipFill>
          <a:blip r:embed="rId8" cstate="print"/>
          <a:srcRect b="4379"/>
          <a:stretch>
            <a:fillRect/>
          </a:stretch>
        </p:blipFill>
        <p:spPr bwMode="auto">
          <a:xfrm>
            <a:off x="7062507" y="1691996"/>
            <a:ext cx="1781175" cy="20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6" descr="varie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43569" y="2125663"/>
            <a:ext cx="20796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249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</p:txBody>
      </p:sp>
      <p:sp>
        <p:nvSpPr>
          <p:cNvPr id="7179" name="Text Box 8"/>
          <p:cNvSpPr txBox="1">
            <a:spLocks noChangeArrowheads="1"/>
          </p:cNvSpPr>
          <p:nvPr/>
        </p:nvSpPr>
        <p:spPr bwMode="auto">
          <a:xfrm>
            <a:off x="1716088" y="257175"/>
            <a:ext cx="58928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cs-CZ" sz="1400">
                <a:solidFill>
                  <a:srgbClr val="006600"/>
                </a:solidFill>
                <a:ea typeface="SimSun" pitchFamily="2" charset="-122"/>
              </a:rPr>
              <a:t>MODULARIZACE VÝUKY EVOLUČNÍ A EKOLOGICKÉ BIOLOGIE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cs-CZ" sz="1400">
                <a:solidFill>
                  <a:srgbClr val="000000"/>
                </a:solidFill>
                <a:ea typeface="SimSun" pitchFamily="2" charset="-122"/>
              </a:rPr>
              <a:t>CZ.1.07/2.2.00/15.0204</a:t>
            </a:r>
          </a:p>
        </p:txBody>
      </p:sp>
      <p:pic>
        <p:nvPicPr>
          <p:cNvPr id="7180" name="Picture 11" descr="PF_72_100_grey_t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3838" y="133350"/>
            <a:ext cx="101123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2" descr="ubz_cz_black_transparen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32738" y="130175"/>
            <a:ext cx="100806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2" name="Text Box 5"/>
          <p:cNvSpPr txBox="1">
            <a:spLocks noChangeArrowheads="1"/>
          </p:cNvSpPr>
          <p:nvPr/>
        </p:nvSpPr>
        <p:spPr bwMode="auto">
          <a:xfrm>
            <a:off x="0" y="5554663"/>
            <a:ext cx="9144000" cy="1308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1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1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100">
                <a:solidFill>
                  <a:schemeClr val="bg1"/>
                </a:solidFill>
                <a:ea typeface="SimSun" pitchFamily="2" charset="-122"/>
              </a:rPr>
              <a:t> </a:t>
            </a:r>
          </a:p>
        </p:txBody>
      </p:sp>
      <p:pic>
        <p:nvPicPr>
          <p:cNvPr id="7183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89075" y="5672138"/>
            <a:ext cx="6281738" cy="1057275"/>
          </a:xfrm>
          <a:prstGeom prst="rect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</p:pic>
      <p:sp>
        <p:nvSpPr>
          <p:cNvPr id="7184" name="Text Box 4"/>
          <p:cNvSpPr txBox="1">
            <a:spLocks noChangeArrowheads="1"/>
          </p:cNvSpPr>
          <p:nvPr/>
        </p:nvSpPr>
        <p:spPr bwMode="auto">
          <a:xfrm>
            <a:off x="2131305" y="858748"/>
            <a:ext cx="4408258" cy="120032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HYBRIDIZACE A </a:t>
            </a:r>
            <a:endParaRPr lang="cs-CZ" sz="3600" b="1" dirty="0">
              <a:ln w="3175">
                <a:solidFill>
                  <a:schemeClr val="tx1"/>
                </a:solidFill>
              </a:ln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HYBRIDN</a:t>
            </a:r>
            <a:r>
              <a:rPr lang="cs-CZ" sz="36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Í ZÓNY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85396" y="1930094"/>
            <a:ext cx="3987800" cy="4392612"/>
          </a:xfrm>
          <a:noFill/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509588" y="3505200"/>
            <a:ext cx="2233612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i="1" dirty="0">
                <a:solidFill>
                  <a:srgbClr val="E60000"/>
                </a:solidFill>
              </a:rPr>
              <a:t>kuňka obecná</a:t>
            </a:r>
            <a:br>
              <a:rPr lang="cs-CZ" sz="2000" i="1" dirty="0">
                <a:solidFill>
                  <a:srgbClr val="E60000"/>
                </a:solidFill>
              </a:rPr>
            </a:br>
            <a:r>
              <a:rPr lang="cs-CZ" sz="2000" i="1" dirty="0">
                <a:solidFill>
                  <a:srgbClr val="E60000"/>
                </a:solidFill>
              </a:rPr>
              <a:t>B. </a:t>
            </a:r>
            <a:r>
              <a:rPr lang="cs-CZ" sz="2000" i="1" dirty="0" err="1">
                <a:solidFill>
                  <a:srgbClr val="E60000"/>
                </a:solidFill>
              </a:rPr>
              <a:t>bombina</a:t>
            </a:r>
            <a:r>
              <a:rPr lang="cs-CZ" sz="2000" dirty="0">
                <a:solidFill>
                  <a:srgbClr val="E60000"/>
                </a:solidFill>
              </a:rPr>
              <a:t>:</a:t>
            </a:r>
            <a:r>
              <a:rPr lang="cs-CZ" i="1" dirty="0"/>
              <a:t/>
            </a:r>
            <a:br>
              <a:rPr lang="cs-CZ" i="1" dirty="0"/>
            </a:br>
            <a:r>
              <a:rPr lang="cs-CZ" i="1" dirty="0"/>
              <a:t/>
            </a:r>
            <a:br>
              <a:rPr lang="cs-CZ" i="1" dirty="0"/>
            </a:br>
            <a:r>
              <a:rPr lang="cs-CZ" dirty="0"/>
              <a:t>nížiny</a:t>
            </a:r>
            <a:br>
              <a:rPr lang="cs-CZ" dirty="0"/>
            </a:br>
            <a:r>
              <a:rPr lang="cs-CZ" dirty="0"/>
              <a:t>převážně ve vodě</a:t>
            </a:r>
            <a:br>
              <a:rPr lang="cs-CZ" dirty="0"/>
            </a:br>
            <a:r>
              <a:rPr lang="cs-CZ" dirty="0"/>
              <a:t>větší vodní plochy</a:t>
            </a:r>
          </a:p>
          <a:p>
            <a:r>
              <a:rPr lang="cs-CZ" dirty="0"/>
              <a:t>tenčí kůže</a:t>
            </a:r>
            <a:br>
              <a:rPr lang="cs-CZ" dirty="0"/>
            </a:br>
            <a:r>
              <a:rPr lang="cs-CZ" dirty="0"/>
              <a:t>teritoriální</a:t>
            </a:r>
            <a:br>
              <a:rPr lang="cs-CZ" dirty="0"/>
            </a:br>
            <a:r>
              <a:rPr lang="cs-CZ" dirty="0"/>
              <a:t>530 Hz</a:t>
            </a:r>
            <a:br>
              <a:rPr lang="cs-CZ" dirty="0"/>
            </a:br>
            <a:r>
              <a:rPr lang="cs-CZ" dirty="0"/>
              <a:t>delší vývoj</a:t>
            </a: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6980238" y="3505200"/>
            <a:ext cx="19780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i="1" dirty="0">
                <a:solidFill>
                  <a:srgbClr val="E60000"/>
                </a:solidFill>
              </a:rPr>
              <a:t>k. žlutobřichá</a:t>
            </a:r>
            <a:br>
              <a:rPr lang="cs-CZ" sz="2000" i="1" dirty="0">
                <a:solidFill>
                  <a:srgbClr val="E60000"/>
                </a:solidFill>
              </a:rPr>
            </a:br>
            <a:r>
              <a:rPr lang="cs-CZ" sz="2000" i="1" dirty="0">
                <a:solidFill>
                  <a:srgbClr val="E60000"/>
                </a:solidFill>
              </a:rPr>
              <a:t>B. </a:t>
            </a:r>
            <a:r>
              <a:rPr lang="cs-CZ" sz="2000" i="1" dirty="0" err="1">
                <a:solidFill>
                  <a:srgbClr val="E60000"/>
                </a:solidFill>
              </a:rPr>
              <a:t>variegata</a:t>
            </a:r>
            <a:r>
              <a:rPr lang="cs-CZ" sz="2000" dirty="0">
                <a:solidFill>
                  <a:srgbClr val="E60000"/>
                </a:solidFill>
              </a:rPr>
              <a:t>:</a:t>
            </a:r>
            <a:r>
              <a:rPr lang="cs-CZ" i="1" dirty="0"/>
              <a:t/>
            </a:r>
            <a:br>
              <a:rPr lang="cs-CZ" i="1" dirty="0"/>
            </a:br>
            <a:r>
              <a:rPr lang="cs-CZ" i="1" dirty="0"/>
              <a:t/>
            </a:r>
            <a:br>
              <a:rPr lang="cs-CZ" i="1" dirty="0"/>
            </a:br>
            <a:r>
              <a:rPr lang="cs-CZ" dirty="0"/>
              <a:t>hory, pahorkatiny</a:t>
            </a:r>
            <a:br>
              <a:rPr lang="cs-CZ" dirty="0"/>
            </a:br>
            <a:r>
              <a:rPr lang="cs-CZ" dirty="0"/>
              <a:t>terestrická</a:t>
            </a:r>
            <a:br>
              <a:rPr lang="cs-CZ" dirty="0"/>
            </a:br>
            <a:r>
              <a:rPr lang="cs-CZ" dirty="0" err="1"/>
              <a:t>rozmn</a:t>
            </a:r>
            <a:r>
              <a:rPr lang="cs-CZ" dirty="0"/>
              <a:t>. v loužích</a:t>
            </a:r>
            <a:br>
              <a:rPr lang="cs-CZ" dirty="0"/>
            </a:br>
            <a:r>
              <a:rPr lang="cs-CZ" dirty="0"/>
              <a:t>tlustá kůže</a:t>
            </a:r>
          </a:p>
          <a:p>
            <a:r>
              <a:rPr lang="cs-CZ" dirty="0"/>
              <a:t>neteritoriální</a:t>
            </a:r>
            <a:br>
              <a:rPr lang="cs-CZ" dirty="0"/>
            </a:br>
            <a:r>
              <a:rPr lang="cs-CZ" dirty="0"/>
              <a:t>580 Hz</a:t>
            </a:r>
            <a:br>
              <a:rPr lang="cs-CZ" dirty="0"/>
            </a:br>
            <a:r>
              <a:rPr lang="cs-CZ" dirty="0"/>
              <a:t>kratší vývoj</a:t>
            </a:r>
          </a:p>
        </p:txBody>
      </p:sp>
      <p:sp>
        <p:nvSpPr>
          <p:cNvPr id="13317" name="Text Box 11"/>
          <p:cNvSpPr txBox="1">
            <a:spLocks noChangeArrowheads="1"/>
          </p:cNvSpPr>
          <p:nvPr/>
        </p:nvSpPr>
        <p:spPr bwMode="auto">
          <a:xfrm>
            <a:off x="3879623" y="273050"/>
            <a:ext cx="14863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i="1" dirty="0" err="1">
                <a:solidFill>
                  <a:srgbClr val="E60000"/>
                </a:solidFill>
              </a:rPr>
              <a:t>Bombina</a:t>
            </a:r>
            <a:r>
              <a:rPr lang="cs-CZ" sz="2400" dirty="0">
                <a:solidFill>
                  <a:srgbClr val="E60000"/>
                </a:solidFill>
              </a:rPr>
              <a:t>:</a:t>
            </a:r>
            <a:endParaRPr lang="cs-CZ" sz="2400" i="1" dirty="0">
              <a:solidFill>
                <a:srgbClr val="E60000"/>
              </a:solidFill>
            </a:endParaRPr>
          </a:p>
        </p:txBody>
      </p:sp>
      <p:pic>
        <p:nvPicPr>
          <p:cNvPr id="13318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" y="596900"/>
            <a:ext cx="2066925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19" name="Picture 16" descr="IMG_1756_2"/>
          <p:cNvPicPr>
            <a:picLocks noChangeAspect="1" noChangeArrowheads="1"/>
          </p:cNvPicPr>
          <p:nvPr/>
        </p:nvPicPr>
        <p:blipFill>
          <a:blip r:embed="rId4" cstate="print"/>
          <a:srcRect l="15471" t="14444" r="15471" b="9499"/>
          <a:stretch>
            <a:fillRect/>
          </a:stretch>
        </p:blipFill>
        <p:spPr bwMode="auto">
          <a:xfrm>
            <a:off x="6943725" y="900113"/>
            <a:ext cx="196691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3320" name="AutoShape 18"/>
          <p:cNvSpPr>
            <a:spLocks noChangeArrowheads="1"/>
          </p:cNvSpPr>
          <p:nvPr/>
        </p:nvSpPr>
        <p:spPr bwMode="auto">
          <a:xfrm>
            <a:off x="3922647" y="1021976"/>
            <a:ext cx="2878364" cy="831850"/>
          </a:xfrm>
          <a:prstGeom prst="wedgeRectCallout">
            <a:avLst>
              <a:gd name="adj1" fmla="val -24571"/>
              <a:gd name="adj2" fmla="val 10239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/>
              <a:t>v Chorvatsku mozaiková HZ, v Polsku 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t="4131" r="10596" b="25545"/>
          <a:stretch>
            <a:fillRect/>
          </a:stretch>
        </p:blipFill>
        <p:spPr bwMode="auto">
          <a:xfrm>
            <a:off x="982663" y="1200150"/>
            <a:ext cx="22653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Oválný popisek 7"/>
          <p:cNvSpPr/>
          <p:nvPr/>
        </p:nvSpPr>
        <p:spPr>
          <a:xfrm>
            <a:off x="3992563" y="974725"/>
            <a:ext cx="3529012" cy="1630363"/>
          </a:xfrm>
          <a:prstGeom prst="wedgeEllipseCallout">
            <a:avLst>
              <a:gd name="adj1" fmla="val -96714"/>
              <a:gd name="adj2" fmla="val 23770"/>
            </a:avLst>
          </a:prstGeom>
          <a:solidFill>
            <a:srgbClr val="B9FFA3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Most hybrid zones are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0066FF"/>
                </a:solidFill>
              </a:rPr>
              <a:t>tension zones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340" name="TextovéPole 8"/>
          <p:cNvSpPr txBox="1">
            <a:spLocks noChangeArrowheads="1"/>
          </p:cNvSpPr>
          <p:nvPr/>
        </p:nvSpPr>
        <p:spPr bwMode="auto">
          <a:xfrm>
            <a:off x="1516063" y="3868738"/>
            <a:ext cx="12430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Nick Barton</a:t>
            </a:r>
            <a:endParaRPr lang="cs-CZ" sz="1600"/>
          </a:p>
        </p:txBody>
      </p:sp>
      <p:sp>
        <p:nvSpPr>
          <p:cNvPr id="14341" name="TextovéPole 9"/>
          <p:cNvSpPr txBox="1">
            <a:spLocks noChangeArrowheads="1"/>
          </p:cNvSpPr>
          <p:nvPr/>
        </p:nvSpPr>
        <p:spPr bwMode="auto">
          <a:xfrm>
            <a:off x="2732088" y="4691063"/>
            <a:ext cx="58054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... i.e., they are maintained by balance between dispersal and selection (Barton &amp; Hewitt, 1985)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minn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638" y="2622550"/>
            <a:ext cx="15748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jer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0" y="2651125"/>
            <a:ext cx="1862138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2690813" y="2184400"/>
            <a:ext cx="1644650" cy="323691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4340225" y="2184400"/>
            <a:ext cx="1644650" cy="3235325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3671888" y="2189163"/>
            <a:ext cx="1368425" cy="3227387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0066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5367" name="Text Box 8"/>
          <p:cNvSpPr txBox="1">
            <a:spLocks noChangeArrowheads="1"/>
          </p:cNvSpPr>
          <p:nvPr/>
        </p:nvSpPr>
        <p:spPr bwMode="auto">
          <a:xfrm>
            <a:off x="2625725" y="515938"/>
            <a:ext cx="37019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E60000"/>
                </a:solidFill>
              </a:rPr>
              <a:t>Tenzní zóna je když…</a:t>
            </a: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 flipH="1">
            <a:off x="2281238" y="3240088"/>
            <a:ext cx="44783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1" name="AutoShape 13"/>
          <p:cNvSpPr>
            <a:spLocks noChangeArrowheads="1"/>
          </p:cNvSpPr>
          <p:nvPr/>
        </p:nvSpPr>
        <p:spPr bwMode="auto">
          <a:xfrm rot="-2653547">
            <a:off x="6556375" y="2787650"/>
            <a:ext cx="236538" cy="185738"/>
          </a:xfrm>
          <a:custGeom>
            <a:avLst/>
            <a:gdLst>
              <a:gd name="T0" fmla="*/ 1710272848 w 21600"/>
              <a:gd name="T1" fmla="*/ 102821321 h 21600"/>
              <a:gd name="T2" fmla="*/ 461111040 w 21600"/>
              <a:gd name="T3" fmla="*/ 507760042 h 21600"/>
              <a:gd name="T4" fmla="*/ 1710272848 w 21600"/>
              <a:gd name="T5" fmla="*/ 1015520084 h 21600"/>
              <a:gd name="T6" fmla="*/ 2147483647 w 21600"/>
              <a:gd name="T7" fmla="*/ 50776004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2542" name="AutoShape 14"/>
          <p:cNvSpPr>
            <a:spLocks noChangeArrowheads="1"/>
          </p:cNvSpPr>
          <p:nvPr/>
        </p:nvSpPr>
        <p:spPr bwMode="auto">
          <a:xfrm rot="-600915">
            <a:off x="6884988" y="2584450"/>
            <a:ext cx="155575" cy="139700"/>
          </a:xfrm>
          <a:custGeom>
            <a:avLst/>
            <a:gdLst>
              <a:gd name="T0" fmla="*/ 210504596 w 21600"/>
              <a:gd name="T1" fmla="*/ 24749870 h 21600"/>
              <a:gd name="T2" fmla="*/ 56754676 w 21600"/>
              <a:gd name="T3" fmla="*/ 122218363 h 21600"/>
              <a:gd name="T4" fmla="*/ 210504596 w 21600"/>
              <a:gd name="T5" fmla="*/ 244436934 h 21600"/>
              <a:gd name="T6" fmla="*/ 361927129 w 21600"/>
              <a:gd name="T7" fmla="*/ 1222183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 animBg="1"/>
      <p:bldP spid="22541" grpId="0" animBg="1"/>
      <p:bldP spid="225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minn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638" y="2622550"/>
            <a:ext cx="15748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 descr="jer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0" y="2651125"/>
            <a:ext cx="1862138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2690813" y="2184400"/>
            <a:ext cx="3289300" cy="32369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0066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2625725" y="515938"/>
            <a:ext cx="37019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E60000"/>
                </a:solidFill>
              </a:rPr>
              <a:t>Tenzní zóna je když…</a:t>
            </a:r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 flipH="1">
            <a:off x="2990850" y="4040188"/>
            <a:ext cx="2913063" cy="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3817938" y="4184650"/>
            <a:ext cx="1214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/>
              <a:t>disperze</a:t>
            </a:r>
          </a:p>
        </p:txBody>
      </p:sp>
      <p:sp>
        <p:nvSpPr>
          <p:cNvPr id="16392" name="Text Box 12"/>
          <p:cNvSpPr txBox="1">
            <a:spLocks noChangeArrowheads="1"/>
          </p:cNvSpPr>
          <p:nvPr/>
        </p:nvSpPr>
        <p:spPr bwMode="auto">
          <a:xfrm>
            <a:off x="2965450" y="5640388"/>
            <a:ext cx="2789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60000"/>
                </a:solidFill>
                <a:sym typeface="Symbol" pitchFamily="18" charset="2"/>
              </a:rPr>
              <a:t> rozšiřování zóny</a:t>
            </a:r>
          </a:p>
        </p:txBody>
      </p:sp>
      <p:sp>
        <p:nvSpPr>
          <p:cNvPr id="16393" name="Line 13"/>
          <p:cNvSpPr>
            <a:spLocks noChangeShapeType="1"/>
          </p:cNvSpPr>
          <p:nvPr/>
        </p:nvSpPr>
        <p:spPr bwMode="auto">
          <a:xfrm>
            <a:off x="2747963" y="3654425"/>
            <a:ext cx="2995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minn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638" y="2622550"/>
            <a:ext cx="15748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jer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0" y="2651125"/>
            <a:ext cx="1862138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2690813" y="2184400"/>
            <a:ext cx="1644650" cy="323691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4340225" y="2184400"/>
            <a:ext cx="1644650" cy="3235325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4141788" y="2189163"/>
            <a:ext cx="428625" cy="3227387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0066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2625725" y="515938"/>
            <a:ext cx="37019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E60000"/>
                </a:solidFill>
              </a:rPr>
              <a:t>Tenzní zóna je když…</a:t>
            </a:r>
          </a:p>
        </p:txBody>
      </p:sp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3643313" y="3678238"/>
            <a:ext cx="14255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b="1"/>
              <a:t>selekce</a:t>
            </a:r>
          </a:p>
          <a:p>
            <a:pPr algn="ctr"/>
            <a:r>
              <a:rPr lang="cs-CZ" sz="2000" b="1"/>
              <a:t>proti</a:t>
            </a:r>
          </a:p>
          <a:p>
            <a:pPr algn="ctr"/>
            <a:r>
              <a:rPr lang="cs-CZ" sz="2000" b="1"/>
              <a:t>hybridům!</a:t>
            </a:r>
          </a:p>
        </p:txBody>
      </p:sp>
      <p:sp>
        <p:nvSpPr>
          <p:cNvPr id="17417" name="Text Box 14"/>
          <p:cNvSpPr txBox="1">
            <a:spLocks noChangeArrowheads="1"/>
          </p:cNvSpPr>
          <p:nvPr/>
        </p:nvSpPr>
        <p:spPr bwMode="auto">
          <a:xfrm>
            <a:off x="3819525" y="2338388"/>
            <a:ext cx="8699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7200" b="1"/>
              <a:t>♀</a:t>
            </a:r>
          </a:p>
        </p:txBody>
      </p:sp>
      <p:sp>
        <p:nvSpPr>
          <p:cNvPr id="17418" name="Text Box 15"/>
          <p:cNvSpPr txBox="1">
            <a:spLocks noChangeArrowheads="1"/>
          </p:cNvSpPr>
          <p:nvPr/>
        </p:nvSpPr>
        <p:spPr bwMode="auto">
          <a:xfrm rot="1187619">
            <a:off x="4198938" y="2036763"/>
            <a:ext cx="8699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7200" b="1"/>
              <a:t>♂</a:t>
            </a:r>
          </a:p>
        </p:txBody>
      </p:sp>
      <p:sp>
        <p:nvSpPr>
          <p:cNvPr id="17419" name="Text Box 16"/>
          <p:cNvSpPr txBox="1">
            <a:spLocks noChangeArrowheads="1"/>
          </p:cNvSpPr>
          <p:nvPr/>
        </p:nvSpPr>
        <p:spPr bwMode="auto">
          <a:xfrm>
            <a:off x="3929063" y="1890713"/>
            <a:ext cx="8540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9600" b="1">
                <a:solidFill>
                  <a:srgbClr val="00CC00"/>
                </a:solidFill>
                <a:sym typeface="Symbol" pitchFamily="18" charset="2"/>
              </a:rPr>
              <a:t></a:t>
            </a:r>
          </a:p>
        </p:txBody>
      </p:sp>
      <p:sp>
        <p:nvSpPr>
          <p:cNvPr id="17420" name="Text Box 17"/>
          <p:cNvSpPr txBox="1">
            <a:spLocks noChangeArrowheads="1"/>
          </p:cNvSpPr>
          <p:nvPr/>
        </p:nvSpPr>
        <p:spPr bwMode="auto">
          <a:xfrm>
            <a:off x="3101975" y="5640388"/>
            <a:ext cx="2517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60000"/>
                </a:solidFill>
                <a:sym typeface="Symbol" pitchFamily="18" charset="2"/>
              </a:rPr>
              <a:t> zužování zóny</a:t>
            </a: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0" y="6202363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/>
              <a:t>Tenzní zóna udržována dynamickou rovnováhou mezi </a:t>
            </a:r>
            <a:r>
              <a:rPr lang="cs-CZ" sz="2000" i="1"/>
              <a:t>disperzí</a:t>
            </a:r>
            <a:r>
              <a:rPr lang="cs-CZ" sz="2000"/>
              <a:t> a </a:t>
            </a:r>
            <a:r>
              <a:rPr lang="cs-CZ" sz="2000" i="1"/>
              <a:t>selekcí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7" descr="Hybridization_Fig.3.jpg"/>
          <p:cNvPicPr>
            <a:picLocks noChangeAspect="1"/>
          </p:cNvPicPr>
          <p:nvPr/>
        </p:nvPicPr>
        <p:blipFill>
          <a:blip r:embed="rId3" cstate="print"/>
          <a:srcRect l="2518" r="51945" b="48672"/>
          <a:stretch>
            <a:fillRect/>
          </a:stretch>
        </p:blipFill>
        <p:spPr bwMode="auto">
          <a:xfrm>
            <a:off x="2124075" y="765175"/>
            <a:ext cx="475138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aoblený obdélníkový popisek 8"/>
          <p:cNvSpPr/>
          <p:nvPr/>
        </p:nvSpPr>
        <p:spPr>
          <a:xfrm>
            <a:off x="265113" y="3987800"/>
            <a:ext cx="2906712" cy="1023938"/>
          </a:xfrm>
          <a:prstGeom prst="wedgeRoundRectCallout">
            <a:avLst>
              <a:gd name="adj1" fmla="val 63070"/>
              <a:gd name="adj2" fmla="val -111614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tenzní zóna se pohybuje ve směru gradientu populační hustoty</a:t>
            </a:r>
          </a:p>
        </p:txBody>
      </p:sp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509588" y="5347607"/>
            <a:ext cx="8122783" cy="10156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000" dirty="0">
                <a:solidFill>
                  <a:srgbClr val="F00000"/>
                </a:solidFill>
              </a:rPr>
              <a:t>Tenzní zóna není závislá na vnějších podmínkách (</a:t>
            </a:r>
            <a:r>
              <a:rPr lang="cs-CZ" sz="2000" i="1" dirty="0" err="1">
                <a:solidFill>
                  <a:srgbClr val="F00000"/>
                </a:solidFill>
              </a:rPr>
              <a:t>intrinsic</a:t>
            </a:r>
            <a:r>
              <a:rPr lang="cs-CZ" sz="2000" i="1" dirty="0">
                <a:solidFill>
                  <a:srgbClr val="F00000"/>
                </a:solidFill>
              </a:rPr>
              <a:t> </a:t>
            </a:r>
            <a:r>
              <a:rPr lang="cs-CZ" sz="2000" i="1" dirty="0" err="1">
                <a:solidFill>
                  <a:srgbClr val="F00000"/>
                </a:solidFill>
              </a:rPr>
              <a:t>selection</a:t>
            </a:r>
            <a:r>
              <a:rPr lang="cs-CZ" sz="2000" dirty="0">
                <a:solidFill>
                  <a:srgbClr val="F00000"/>
                </a:solidFill>
              </a:rPr>
              <a:t>) </a:t>
            </a:r>
          </a:p>
          <a:p>
            <a:pPr algn="ctr"/>
            <a:r>
              <a:rPr lang="cs-CZ" sz="2000" dirty="0">
                <a:solidFill>
                  <a:srgbClr val="F00000"/>
                </a:solidFill>
                <a:sym typeface="Symbol" pitchFamily="18" charset="2"/>
              </a:rPr>
              <a:t> </a:t>
            </a:r>
            <a:r>
              <a:rPr lang="cs-CZ" sz="2000" dirty="0">
                <a:solidFill>
                  <a:srgbClr val="F00000"/>
                </a:solidFill>
              </a:rPr>
              <a:t>její pozice se ustálí na místě geografické překážky </a:t>
            </a:r>
          </a:p>
          <a:p>
            <a:pPr algn="ctr"/>
            <a:r>
              <a:rPr lang="cs-CZ" sz="2000" dirty="0">
                <a:solidFill>
                  <a:srgbClr val="F00000"/>
                </a:solidFill>
              </a:rPr>
              <a:t>nebo nejnižší populační hustoty („</a:t>
            </a:r>
            <a:r>
              <a:rPr lang="cs-CZ" sz="2000" i="1" dirty="0" err="1">
                <a:solidFill>
                  <a:srgbClr val="F00000"/>
                </a:solidFill>
              </a:rPr>
              <a:t>population</a:t>
            </a:r>
            <a:r>
              <a:rPr lang="cs-CZ" sz="2000" i="1" dirty="0">
                <a:solidFill>
                  <a:srgbClr val="F00000"/>
                </a:solidFill>
              </a:rPr>
              <a:t> </a:t>
            </a:r>
            <a:r>
              <a:rPr lang="cs-CZ" sz="2000" i="1" dirty="0" err="1">
                <a:solidFill>
                  <a:srgbClr val="F00000"/>
                </a:solidFill>
              </a:rPr>
              <a:t>trough</a:t>
            </a:r>
            <a:r>
              <a:rPr lang="cs-CZ" sz="2000" dirty="0">
                <a:solidFill>
                  <a:srgbClr val="F00000"/>
                </a:solidFill>
              </a:rPr>
              <a:t>“)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5" descr="Hybridization_Fig.3.jpg"/>
          <p:cNvPicPr>
            <a:picLocks noChangeAspect="1"/>
          </p:cNvPicPr>
          <p:nvPr/>
        </p:nvPicPr>
        <p:blipFill>
          <a:blip r:embed="rId3" cstate="print"/>
          <a:srcRect l="2518" r="51945"/>
          <a:stretch>
            <a:fillRect/>
          </a:stretch>
        </p:blipFill>
        <p:spPr bwMode="auto">
          <a:xfrm>
            <a:off x="2124075" y="765175"/>
            <a:ext cx="4751388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aoblený obdélníkový popisek 3"/>
          <p:cNvSpPr/>
          <p:nvPr/>
        </p:nvSpPr>
        <p:spPr>
          <a:xfrm>
            <a:off x="6372225" y="3141663"/>
            <a:ext cx="2303463" cy="574675"/>
          </a:xfrm>
          <a:prstGeom prst="wedgeRoundRectCallout">
            <a:avLst>
              <a:gd name="adj1" fmla="val -130303"/>
              <a:gd name="adj2" fmla="val 56954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„</a:t>
            </a:r>
            <a:r>
              <a:rPr lang="cs-CZ" dirty="0" err="1">
                <a:solidFill>
                  <a:schemeClr val="tx1"/>
                </a:solidFill>
              </a:rPr>
              <a:t>population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trough</a:t>
            </a:r>
            <a:r>
              <a:rPr lang="cs-CZ" dirty="0">
                <a:solidFill>
                  <a:schemeClr val="tx1"/>
                </a:solidFill>
              </a:rPr>
              <a:t>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1" descr="Hybridization_Fig.3.jpg"/>
          <p:cNvPicPr>
            <a:picLocks noChangeAspect="1"/>
          </p:cNvPicPr>
          <p:nvPr/>
        </p:nvPicPr>
        <p:blipFill>
          <a:blip r:embed="rId3" cstate="print"/>
          <a:srcRect l="56149" b="51247"/>
          <a:stretch>
            <a:fillRect/>
          </a:stretch>
        </p:blipFill>
        <p:spPr bwMode="auto">
          <a:xfrm>
            <a:off x="1258888" y="1484313"/>
            <a:ext cx="654843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aoblený obdélníkový popisek 5"/>
          <p:cNvSpPr/>
          <p:nvPr/>
        </p:nvSpPr>
        <p:spPr>
          <a:xfrm>
            <a:off x="592138" y="1214438"/>
            <a:ext cx="2906712" cy="1025525"/>
          </a:xfrm>
          <a:prstGeom prst="wedgeRoundRectCallout">
            <a:avLst>
              <a:gd name="adj1" fmla="val 85203"/>
              <a:gd name="adj2" fmla="val 118652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tenzní zóna se pohybuje ve směru gradientu populační hustoty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2" descr="Hybridization_Fig.3.jpg"/>
          <p:cNvPicPr>
            <a:picLocks noChangeAspect="1"/>
          </p:cNvPicPr>
          <p:nvPr/>
        </p:nvPicPr>
        <p:blipFill>
          <a:blip r:embed="rId3" cstate="print"/>
          <a:srcRect l="56149" t="52428" b="-1187"/>
          <a:stretch>
            <a:fillRect/>
          </a:stretch>
        </p:blipFill>
        <p:spPr bwMode="auto">
          <a:xfrm>
            <a:off x="1258888" y="1484313"/>
            <a:ext cx="654843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/>
          <p:cNvSpPr>
            <a:spLocks noChangeAspect="1" noChangeArrowheads="1"/>
          </p:cNvSpPr>
          <p:nvPr/>
        </p:nvSpPr>
        <p:spPr bwMode="auto">
          <a:xfrm>
            <a:off x="3654425" y="2566988"/>
            <a:ext cx="1073150" cy="842962"/>
          </a:xfrm>
          <a:prstGeom prst="rightArrow">
            <a:avLst>
              <a:gd name="adj1" fmla="val 50000"/>
              <a:gd name="adj2" fmla="val 31827"/>
            </a:avLst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7107" name="AutoShape 3"/>
          <p:cNvSpPr>
            <a:spLocks noChangeAspect="1" noChangeArrowheads="1"/>
          </p:cNvSpPr>
          <p:nvPr/>
        </p:nvSpPr>
        <p:spPr bwMode="auto">
          <a:xfrm flipH="1">
            <a:off x="4727575" y="2566988"/>
            <a:ext cx="1073150" cy="842962"/>
          </a:xfrm>
          <a:prstGeom prst="rightArrow">
            <a:avLst>
              <a:gd name="adj1" fmla="val 50000"/>
              <a:gd name="adj2" fmla="val 3182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7108" name="AutoShape 4"/>
          <p:cNvSpPr>
            <a:spLocks noChangeAspect="1" noChangeArrowheads="1"/>
          </p:cNvSpPr>
          <p:nvPr/>
        </p:nvSpPr>
        <p:spPr bwMode="auto">
          <a:xfrm>
            <a:off x="3654425" y="3797300"/>
            <a:ext cx="1073150" cy="842963"/>
          </a:xfrm>
          <a:prstGeom prst="rightArrow">
            <a:avLst>
              <a:gd name="adj1" fmla="val 50000"/>
              <a:gd name="adj2" fmla="val 31827"/>
            </a:avLst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7109" name="AutoShape 5"/>
          <p:cNvSpPr>
            <a:spLocks noChangeAspect="1" noChangeArrowheads="1"/>
          </p:cNvSpPr>
          <p:nvPr/>
        </p:nvSpPr>
        <p:spPr bwMode="auto">
          <a:xfrm flipH="1">
            <a:off x="4727575" y="3797300"/>
            <a:ext cx="1073150" cy="842963"/>
          </a:xfrm>
          <a:prstGeom prst="rightArrow">
            <a:avLst>
              <a:gd name="adj1" fmla="val 50000"/>
              <a:gd name="adj2" fmla="val 3182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17650" y="2138363"/>
            <a:ext cx="6400800" cy="3070225"/>
            <a:chOff x="2174" y="1518"/>
            <a:chExt cx="1559" cy="1934"/>
          </a:xfrm>
        </p:grpSpPr>
        <p:sp>
          <p:nvSpPr>
            <p:cNvPr id="22541" name="Rectangle 7"/>
            <p:cNvSpPr>
              <a:spLocks noChangeArrowheads="1"/>
            </p:cNvSpPr>
            <p:nvPr/>
          </p:nvSpPr>
          <p:spPr bwMode="auto">
            <a:xfrm>
              <a:off x="2174" y="1518"/>
              <a:ext cx="1559" cy="193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2542" name="Rectangle 8"/>
            <p:cNvSpPr>
              <a:spLocks noChangeArrowheads="1"/>
            </p:cNvSpPr>
            <p:nvPr/>
          </p:nvSpPr>
          <p:spPr bwMode="auto">
            <a:xfrm>
              <a:off x="2174" y="1518"/>
              <a:ext cx="783" cy="1934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4594225" y="2138363"/>
            <a:ext cx="246063" cy="3067050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7418" name="Text Box 13"/>
          <p:cNvSpPr txBox="1">
            <a:spLocks noChangeArrowheads="1"/>
          </p:cNvSpPr>
          <p:nvPr/>
        </p:nvSpPr>
        <p:spPr bwMode="auto">
          <a:xfrm>
            <a:off x="1176338" y="1323975"/>
            <a:ext cx="2397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se</a:t>
            </a:r>
            <a:r>
              <a:rPr lang="cs-CZ" sz="2000"/>
              <a:t>kundární kontakt</a:t>
            </a:r>
            <a:r>
              <a:rPr lang="en-US" sz="2000"/>
              <a:t>:</a:t>
            </a:r>
            <a:endParaRPr lang="en-US" sz="2000">
              <a:sym typeface="Symbol" pitchFamily="18" charset="2"/>
            </a:endParaRP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4318000" y="1323975"/>
            <a:ext cx="3867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  <a:sym typeface="Symbol" pitchFamily="18" charset="2"/>
              </a:rPr>
              <a:t>k</a:t>
            </a:r>
            <a:r>
              <a:rPr lang="en-US" sz="2000">
                <a:solidFill>
                  <a:srgbClr val="E60000"/>
                </a:solidFill>
                <a:sym typeface="Symbol" pitchFamily="18" charset="2"/>
              </a:rPr>
              <a:t>oincident</a:t>
            </a:r>
            <a:r>
              <a:rPr lang="cs-CZ" sz="2000">
                <a:solidFill>
                  <a:srgbClr val="E60000"/>
                </a:solidFill>
                <a:sym typeface="Symbol" pitchFamily="18" charset="2"/>
              </a:rPr>
              <a:t>ní</a:t>
            </a:r>
            <a:r>
              <a:rPr lang="en-US" sz="2000">
                <a:solidFill>
                  <a:srgbClr val="E60000"/>
                </a:solidFill>
                <a:sym typeface="Symbol" pitchFamily="18" charset="2"/>
              </a:rPr>
              <a:t> a </a:t>
            </a:r>
            <a:r>
              <a:rPr lang="cs-CZ" sz="2000">
                <a:solidFill>
                  <a:srgbClr val="E60000"/>
                </a:solidFill>
                <a:sym typeface="Symbol" pitchFamily="18" charset="2"/>
              </a:rPr>
              <a:t>k</a:t>
            </a:r>
            <a:r>
              <a:rPr lang="en-US" sz="2000">
                <a:solidFill>
                  <a:srgbClr val="E60000"/>
                </a:solidFill>
                <a:sym typeface="Symbol" pitchFamily="18" charset="2"/>
              </a:rPr>
              <a:t>on</a:t>
            </a:r>
            <a:r>
              <a:rPr lang="cs-CZ" sz="2000">
                <a:solidFill>
                  <a:srgbClr val="E60000"/>
                </a:solidFill>
                <a:sym typeface="Symbol" pitchFamily="18" charset="2"/>
              </a:rPr>
              <a:t>k</a:t>
            </a:r>
            <a:r>
              <a:rPr lang="en-US" sz="2000">
                <a:solidFill>
                  <a:srgbClr val="E60000"/>
                </a:solidFill>
                <a:sym typeface="Symbol" pitchFamily="18" charset="2"/>
              </a:rPr>
              <a:t>ordant</a:t>
            </a:r>
            <a:r>
              <a:rPr lang="cs-CZ" sz="2000">
                <a:solidFill>
                  <a:srgbClr val="E60000"/>
                </a:solidFill>
                <a:sym typeface="Symbol" pitchFamily="18" charset="2"/>
              </a:rPr>
              <a:t>ní</a:t>
            </a:r>
            <a:r>
              <a:rPr lang="en-US" sz="200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sz="2000">
                <a:solidFill>
                  <a:srgbClr val="E60000"/>
                </a:solidFill>
                <a:sym typeface="Symbol" pitchFamily="18" charset="2"/>
              </a:rPr>
              <a:t>k</a:t>
            </a:r>
            <a:r>
              <a:rPr lang="en-US" sz="2000">
                <a:solidFill>
                  <a:srgbClr val="E60000"/>
                </a:solidFill>
                <a:sym typeface="Symbol" pitchFamily="18" charset="2"/>
              </a:rPr>
              <a:t>lin</a:t>
            </a:r>
            <a:r>
              <a:rPr lang="cs-CZ" sz="2000">
                <a:solidFill>
                  <a:srgbClr val="E60000"/>
                </a:solidFill>
                <a:sym typeface="Symbol" pitchFamily="18" charset="2"/>
              </a:rPr>
              <a:t>y</a:t>
            </a:r>
            <a:endParaRPr lang="cs-CZ" sz="2000">
              <a:solidFill>
                <a:srgbClr val="E60000"/>
              </a:solidFill>
            </a:endParaRPr>
          </a:p>
        </p:txBody>
      </p:sp>
      <p:sp>
        <p:nvSpPr>
          <p:cNvPr id="47119" name="AutoShape 15"/>
          <p:cNvSpPr>
            <a:spLocks noChangeArrowheads="1"/>
          </p:cNvSpPr>
          <p:nvPr/>
        </p:nvSpPr>
        <p:spPr bwMode="auto">
          <a:xfrm>
            <a:off x="3765550" y="1333500"/>
            <a:ext cx="476250" cy="376238"/>
          </a:xfrm>
          <a:prstGeom prst="rightArrow">
            <a:avLst>
              <a:gd name="adj1" fmla="val 50000"/>
              <a:gd name="adj2" fmla="val 31646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2539" name="Text Box 16"/>
          <p:cNvSpPr txBox="1">
            <a:spLocks noChangeArrowheads="1"/>
          </p:cNvSpPr>
          <p:nvPr/>
        </p:nvSpPr>
        <p:spPr bwMode="auto">
          <a:xfrm>
            <a:off x="3443742" y="273050"/>
            <a:ext cx="180171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Teorie klin</a:t>
            </a:r>
            <a:r>
              <a:rPr lang="en-US" sz="2400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</a:t>
            </a:r>
            <a:endParaRPr lang="cs-CZ" sz="2400" b="1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540" name="TextovéPole 15"/>
          <p:cNvSpPr txBox="1">
            <a:spLocks noChangeArrowheads="1"/>
          </p:cNvSpPr>
          <p:nvPr/>
        </p:nvSpPr>
        <p:spPr bwMode="auto">
          <a:xfrm>
            <a:off x="509588" y="5574620"/>
            <a:ext cx="835998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dirty="0"/>
              <a:t>Klina =</a:t>
            </a:r>
            <a:r>
              <a:rPr lang="en-GB" sz="2400" dirty="0"/>
              <a:t> gradient </a:t>
            </a:r>
            <a:r>
              <a:rPr lang="cs-CZ" sz="2400" dirty="0"/>
              <a:t>znaku</a:t>
            </a:r>
            <a:r>
              <a:rPr lang="en-GB" sz="2400" dirty="0"/>
              <a:t> (</a:t>
            </a:r>
            <a:r>
              <a:rPr lang="cs-CZ" sz="2400" dirty="0" err="1"/>
              <a:t>např</a:t>
            </a:r>
            <a:r>
              <a:rPr lang="en-GB" sz="2400" dirty="0"/>
              <a:t>. </a:t>
            </a:r>
            <a:r>
              <a:rPr lang="en-GB" sz="2400" dirty="0" err="1"/>
              <a:t>fre</a:t>
            </a:r>
            <a:r>
              <a:rPr lang="cs-CZ" sz="2400" dirty="0" err="1"/>
              <a:t>kv</a:t>
            </a:r>
            <a:r>
              <a:rPr lang="en-GB" sz="2400" dirty="0"/>
              <a:t>enc</a:t>
            </a:r>
            <a:r>
              <a:rPr lang="cs-CZ" sz="2400" dirty="0"/>
              <a:t>e alely nebo průměr </a:t>
            </a:r>
          </a:p>
          <a:p>
            <a:pPr defTabSz="360000"/>
            <a:r>
              <a:rPr lang="cs-CZ" sz="2400" dirty="0"/>
              <a:t>	kvantitativního znaku</a:t>
            </a:r>
            <a:r>
              <a:rPr lang="en-GB" sz="2400" dirty="0"/>
              <a:t>)</a:t>
            </a:r>
            <a:r>
              <a:rPr lang="cs-CZ" sz="2400" dirty="0"/>
              <a:t> přes prostorově kontinuální h</a:t>
            </a:r>
            <a:r>
              <a:rPr lang="en-GB" sz="2400" dirty="0" err="1"/>
              <a:t>abitat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nimBg="1"/>
      <p:bldP spid="47107" grpId="0" animBg="1"/>
      <p:bldP spid="47108" grpId="0" animBg="1"/>
      <p:bldP spid="47109" grpId="0" animBg="1"/>
      <p:bldP spid="47113" grpId="0" animBg="1"/>
      <p:bldP spid="17418" grpId="0"/>
      <p:bldP spid="47118" grpId="0"/>
      <p:bldP spid="471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 cstate="print"/>
          <a:srcRect l="9000" t="5377" r="6166" b="7600"/>
          <a:stretch>
            <a:fillRect/>
          </a:stretch>
        </p:blipFill>
        <p:spPr bwMode="auto">
          <a:xfrm>
            <a:off x="4892675" y="3086100"/>
            <a:ext cx="4040188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4892675" y="6229350"/>
            <a:ext cx="406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600"/>
              <a:t>budníček zelený (</a:t>
            </a:r>
            <a:r>
              <a:rPr lang="cs-CZ" sz="1600" i="1"/>
              <a:t>Philloscopus trochiloides</a:t>
            </a:r>
            <a:r>
              <a:rPr lang="cs-CZ" sz="1600"/>
              <a:t>)</a:t>
            </a: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481013" y="1052513"/>
            <a:ext cx="1862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/>
              <a:t>kruhové druhy:</a:t>
            </a:r>
          </a:p>
        </p:txBody>
      </p:sp>
      <p:pic>
        <p:nvPicPr>
          <p:cNvPr id="83975" name="Picture 7" descr="Ensatina_r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313" y="1730375"/>
            <a:ext cx="3668712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282575" y="6367463"/>
            <a:ext cx="3071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600" i="1"/>
              <a:t>Ensatina eschscholtzii - klauberi</a:t>
            </a:r>
            <a:endParaRPr lang="cs-CZ" sz="1600"/>
          </a:p>
        </p:txBody>
      </p:sp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692604" y="357641"/>
            <a:ext cx="28376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60000"/>
                </a:solidFill>
              </a:rPr>
              <a:t>Sekundární kontakt</a:t>
            </a:r>
          </a:p>
        </p:txBody>
      </p:sp>
      <p:grpSp>
        <p:nvGrpSpPr>
          <p:cNvPr id="8200" name="Group 11"/>
          <p:cNvGrpSpPr>
            <a:grpSpLocks/>
          </p:cNvGrpSpPr>
          <p:nvPr/>
        </p:nvGrpSpPr>
        <p:grpSpPr bwMode="auto">
          <a:xfrm>
            <a:off x="4264026" y="303213"/>
            <a:ext cx="4471988" cy="2586037"/>
            <a:chOff x="2686" y="191"/>
            <a:chExt cx="2817" cy="1629"/>
          </a:xfrm>
        </p:grpSpPr>
        <p:pic>
          <p:nvPicPr>
            <p:cNvPr id="820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89" y="287"/>
              <a:ext cx="2314" cy="1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3" name="Text Box 3"/>
            <p:cNvSpPr txBox="1">
              <a:spLocks noChangeArrowheads="1"/>
            </p:cNvSpPr>
            <p:nvPr/>
          </p:nvSpPr>
          <p:spPr bwMode="auto">
            <a:xfrm>
              <a:off x="2686" y="191"/>
              <a:ext cx="80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Chorthippus</a:t>
              </a:r>
              <a:r>
                <a:rPr lang="cs-CZ" sz="1600" i="1" dirty="0"/>
                <a:t/>
              </a:r>
              <a:br>
                <a:rPr lang="cs-CZ" sz="1600" i="1" dirty="0"/>
              </a:br>
              <a:r>
                <a:rPr lang="cs-CZ" sz="1600" i="1" dirty="0"/>
                <a:t> </a:t>
              </a:r>
              <a:r>
                <a:rPr lang="cs-CZ" sz="1600" i="1" dirty="0" err="1"/>
                <a:t>parallelus</a:t>
              </a:r>
              <a:endParaRPr lang="cs-CZ" sz="1600" i="1" dirty="0"/>
            </a:p>
          </p:txBody>
        </p:sp>
        <p:sp>
          <p:nvSpPr>
            <p:cNvPr id="8204" name="Line 10"/>
            <p:cNvSpPr>
              <a:spLocks noChangeShapeType="1"/>
            </p:cNvSpPr>
            <p:nvPr/>
          </p:nvSpPr>
          <p:spPr bwMode="auto">
            <a:xfrm>
              <a:off x="3684" y="1230"/>
              <a:ext cx="170" cy="135"/>
            </a:xfrm>
            <a:prstGeom prst="line">
              <a:avLst/>
            </a:prstGeom>
            <a:noFill/>
            <a:ln w="76200">
              <a:solidFill>
                <a:srgbClr val="F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201" name="AutoShape 12"/>
          <p:cNvSpPr>
            <a:spLocks noChangeArrowheads="1"/>
          </p:cNvSpPr>
          <p:nvPr/>
        </p:nvSpPr>
        <p:spPr bwMode="auto">
          <a:xfrm>
            <a:off x="3838575" y="1154113"/>
            <a:ext cx="1517650" cy="609600"/>
          </a:xfrm>
          <a:prstGeom prst="wedgeRectCallout">
            <a:avLst>
              <a:gd name="adj1" fmla="val 96130"/>
              <a:gd name="adj2" fmla="val 338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/>
              <a:t>postgl</a:t>
            </a:r>
            <a:r>
              <a:rPr lang="cs-CZ" sz="1600"/>
              <a:t>a</a:t>
            </a:r>
            <a:r>
              <a:rPr lang="en-US" sz="1600"/>
              <a:t>ci</a:t>
            </a:r>
            <a:r>
              <a:rPr lang="cs-CZ" sz="1600"/>
              <a:t>ální expanze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/>
      <p:bldP spid="83974" grpId="0"/>
      <p:bldP spid="8397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10"/>
          <p:cNvGrpSpPr>
            <a:grpSpLocks noChangeAspect="1"/>
          </p:cNvGrpSpPr>
          <p:nvPr/>
        </p:nvGrpSpPr>
        <p:grpSpPr bwMode="auto">
          <a:xfrm>
            <a:off x="1309816" y="814015"/>
            <a:ext cx="3605851" cy="5325957"/>
            <a:chOff x="1740" y="581"/>
            <a:chExt cx="1698" cy="2508"/>
          </a:xfrm>
        </p:grpSpPr>
        <p:grpSp>
          <p:nvGrpSpPr>
            <p:cNvPr id="24582" name="Group 8"/>
            <p:cNvGrpSpPr>
              <a:grpSpLocks/>
            </p:cNvGrpSpPr>
            <p:nvPr/>
          </p:nvGrpSpPr>
          <p:grpSpPr bwMode="auto">
            <a:xfrm>
              <a:off x="1740" y="1924"/>
              <a:ext cx="1698" cy="1165"/>
              <a:chOff x="1740" y="1924"/>
              <a:chExt cx="1698" cy="1165"/>
            </a:xfrm>
          </p:grpSpPr>
          <p:sp>
            <p:nvSpPr>
              <p:cNvPr id="24586" name="Freeform 4"/>
              <p:cNvSpPr>
                <a:spLocks/>
              </p:cNvSpPr>
              <p:nvPr/>
            </p:nvSpPr>
            <p:spPr bwMode="auto">
              <a:xfrm>
                <a:off x="1740" y="1930"/>
                <a:ext cx="1698" cy="1159"/>
              </a:xfrm>
              <a:custGeom>
                <a:avLst/>
                <a:gdLst>
                  <a:gd name="T0" fmla="*/ 0 w 1698"/>
                  <a:gd name="T1" fmla="*/ 1158 h 1159"/>
                  <a:gd name="T2" fmla="*/ 1698 w 1698"/>
                  <a:gd name="T3" fmla="*/ 0 h 1159"/>
                  <a:gd name="T4" fmla="*/ 0 60000 65536"/>
                  <a:gd name="T5" fmla="*/ 0 60000 65536"/>
                  <a:gd name="T6" fmla="*/ 0 w 1698"/>
                  <a:gd name="T7" fmla="*/ 0 h 1159"/>
                  <a:gd name="T8" fmla="*/ 1698 w 1698"/>
                  <a:gd name="T9" fmla="*/ 1159 h 115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698" h="1159">
                    <a:moveTo>
                      <a:pt x="0" y="1158"/>
                    </a:moveTo>
                    <a:cubicBezTo>
                      <a:pt x="1570" y="1159"/>
                      <a:pt x="197" y="1"/>
                      <a:pt x="1698" y="0"/>
                    </a:cubicBezTo>
                  </a:path>
                </a:pathLst>
              </a:custGeom>
              <a:noFill/>
              <a:ln w="57150" cmpd="sng">
                <a:solidFill>
                  <a:srgbClr val="F0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587" name="Freeform 6"/>
              <p:cNvSpPr>
                <a:spLocks/>
              </p:cNvSpPr>
              <p:nvPr/>
            </p:nvSpPr>
            <p:spPr bwMode="auto">
              <a:xfrm>
                <a:off x="1740" y="1924"/>
                <a:ext cx="1696" cy="1165"/>
              </a:xfrm>
              <a:custGeom>
                <a:avLst/>
                <a:gdLst>
                  <a:gd name="T0" fmla="*/ 0 w 1696"/>
                  <a:gd name="T1" fmla="*/ 1165 h 1165"/>
                  <a:gd name="T2" fmla="*/ 1396 w 1696"/>
                  <a:gd name="T3" fmla="*/ 2 h 1165"/>
                  <a:gd name="T4" fmla="*/ 1696 w 1696"/>
                  <a:gd name="T5" fmla="*/ 4 h 1165"/>
                  <a:gd name="T6" fmla="*/ 0 60000 65536"/>
                  <a:gd name="T7" fmla="*/ 0 60000 65536"/>
                  <a:gd name="T8" fmla="*/ 0 60000 65536"/>
                  <a:gd name="T9" fmla="*/ 0 w 1696"/>
                  <a:gd name="T10" fmla="*/ 0 h 1165"/>
                  <a:gd name="T11" fmla="*/ 1696 w 1696"/>
                  <a:gd name="T12" fmla="*/ 1165 h 116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96" h="1165">
                    <a:moveTo>
                      <a:pt x="0" y="1165"/>
                    </a:moveTo>
                    <a:cubicBezTo>
                      <a:pt x="1121" y="1165"/>
                      <a:pt x="196" y="6"/>
                      <a:pt x="1396" y="2"/>
                    </a:cubicBezTo>
                    <a:cubicBezTo>
                      <a:pt x="1448" y="2"/>
                      <a:pt x="1694" y="0"/>
                      <a:pt x="1696" y="4"/>
                    </a:cubicBezTo>
                  </a:path>
                </a:pathLst>
              </a:custGeom>
              <a:noFill/>
              <a:ln w="57150" cmpd="sng">
                <a:solidFill>
                  <a:srgbClr val="008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4583" name="Group 9"/>
            <p:cNvGrpSpPr>
              <a:grpSpLocks/>
            </p:cNvGrpSpPr>
            <p:nvPr/>
          </p:nvGrpSpPr>
          <p:grpSpPr bwMode="auto">
            <a:xfrm>
              <a:off x="1740" y="581"/>
              <a:ext cx="1698" cy="1159"/>
              <a:chOff x="1740" y="493"/>
              <a:chExt cx="1698" cy="1159"/>
            </a:xfrm>
          </p:grpSpPr>
          <p:sp>
            <p:nvSpPr>
              <p:cNvPr id="24584" name="Freeform 2"/>
              <p:cNvSpPr>
                <a:spLocks/>
              </p:cNvSpPr>
              <p:nvPr/>
            </p:nvSpPr>
            <p:spPr bwMode="auto">
              <a:xfrm>
                <a:off x="1740" y="493"/>
                <a:ext cx="1698" cy="1158"/>
              </a:xfrm>
              <a:custGeom>
                <a:avLst/>
                <a:gdLst>
                  <a:gd name="T0" fmla="*/ 0 w 2526"/>
                  <a:gd name="T1" fmla="*/ 423 h 1620"/>
                  <a:gd name="T2" fmla="*/ 516 w 2526"/>
                  <a:gd name="T3" fmla="*/ 0 h 1620"/>
                  <a:gd name="T4" fmla="*/ 0 60000 65536"/>
                  <a:gd name="T5" fmla="*/ 0 60000 65536"/>
                  <a:gd name="T6" fmla="*/ 0 w 2526"/>
                  <a:gd name="T7" fmla="*/ 0 h 1620"/>
                  <a:gd name="T8" fmla="*/ 2526 w 2526"/>
                  <a:gd name="T9" fmla="*/ 1620 h 162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526" h="1620">
                    <a:moveTo>
                      <a:pt x="0" y="1620"/>
                    </a:moveTo>
                    <a:cubicBezTo>
                      <a:pt x="1500" y="1614"/>
                      <a:pt x="962" y="6"/>
                      <a:pt x="2526" y="0"/>
                    </a:cubicBezTo>
                  </a:path>
                </a:pathLst>
              </a:custGeom>
              <a:noFill/>
              <a:ln w="57150" cmpd="sng">
                <a:solidFill>
                  <a:srgbClr val="F0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585" name="Freeform 7"/>
              <p:cNvSpPr>
                <a:spLocks/>
              </p:cNvSpPr>
              <p:nvPr/>
            </p:nvSpPr>
            <p:spPr bwMode="auto">
              <a:xfrm>
                <a:off x="1740" y="493"/>
                <a:ext cx="1698" cy="1159"/>
              </a:xfrm>
              <a:custGeom>
                <a:avLst/>
                <a:gdLst>
                  <a:gd name="T0" fmla="*/ 0 w 1698"/>
                  <a:gd name="T1" fmla="*/ 1158 h 1159"/>
                  <a:gd name="T2" fmla="*/ 1698 w 1698"/>
                  <a:gd name="T3" fmla="*/ 0 h 1159"/>
                  <a:gd name="T4" fmla="*/ 0 60000 65536"/>
                  <a:gd name="T5" fmla="*/ 0 60000 65536"/>
                  <a:gd name="T6" fmla="*/ 0 w 1698"/>
                  <a:gd name="T7" fmla="*/ 0 h 1159"/>
                  <a:gd name="T8" fmla="*/ 1698 w 1698"/>
                  <a:gd name="T9" fmla="*/ 1159 h 115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698" h="1159">
                    <a:moveTo>
                      <a:pt x="0" y="1158"/>
                    </a:moveTo>
                    <a:cubicBezTo>
                      <a:pt x="1570" y="1159"/>
                      <a:pt x="197" y="1"/>
                      <a:pt x="1698" y="0"/>
                    </a:cubicBezTo>
                  </a:path>
                </a:pathLst>
              </a:custGeom>
              <a:noFill/>
              <a:ln w="57150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24579" name="Text Box 11"/>
          <p:cNvSpPr txBox="1">
            <a:spLocks noChangeArrowheads="1"/>
          </p:cNvSpPr>
          <p:nvPr/>
        </p:nvSpPr>
        <p:spPr bwMode="auto">
          <a:xfrm>
            <a:off x="4454558" y="1628468"/>
            <a:ext cx="38170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 smtClean="0">
                <a:solidFill>
                  <a:srgbClr val="E60000"/>
                </a:solidFill>
              </a:rPr>
              <a:t>koincidence (</a:t>
            </a:r>
            <a:r>
              <a:rPr lang="cs-CZ" sz="2400" i="1" dirty="0" err="1" smtClean="0">
                <a:solidFill>
                  <a:srgbClr val="E60000"/>
                </a:solidFill>
              </a:rPr>
              <a:t>coincidence</a:t>
            </a:r>
            <a:r>
              <a:rPr lang="cs-CZ" sz="2400" dirty="0" smtClean="0">
                <a:solidFill>
                  <a:srgbClr val="E60000"/>
                </a:solidFill>
              </a:rPr>
              <a:t>)</a:t>
            </a:r>
            <a:r>
              <a:rPr lang="cs-CZ" sz="2400" dirty="0" smtClean="0">
                <a:solidFill>
                  <a:srgbClr val="F00000"/>
                </a:solidFill>
              </a:rPr>
              <a:t> </a:t>
            </a:r>
          </a:p>
          <a:p>
            <a:pPr algn="ctr"/>
            <a:r>
              <a:rPr lang="cs-CZ" sz="2400" dirty="0" smtClean="0"/>
              <a:t>= </a:t>
            </a:r>
            <a:r>
              <a:rPr lang="cs-CZ" sz="2400" dirty="0"/>
              <a:t>souhlasná pozice středů</a:t>
            </a:r>
          </a:p>
        </p:txBody>
      </p:sp>
      <p:sp>
        <p:nvSpPr>
          <p:cNvPr id="24580" name="Text Box 12"/>
          <p:cNvSpPr txBox="1">
            <a:spLocks noChangeArrowheads="1"/>
          </p:cNvSpPr>
          <p:nvPr/>
        </p:nvSpPr>
        <p:spPr bwMode="auto">
          <a:xfrm>
            <a:off x="3995519" y="4463449"/>
            <a:ext cx="4089581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 smtClean="0">
                <a:solidFill>
                  <a:srgbClr val="E60000"/>
                </a:solidFill>
              </a:rPr>
              <a:t>konkordance (</a:t>
            </a:r>
            <a:r>
              <a:rPr lang="cs-CZ" sz="2400" i="1" dirty="0" err="1" smtClean="0">
                <a:solidFill>
                  <a:srgbClr val="E60000"/>
                </a:solidFill>
              </a:rPr>
              <a:t>concordance</a:t>
            </a:r>
            <a:r>
              <a:rPr lang="cs-CZ" sz="2400" dirty="0" smtClean="0">
                <a:solidFill>
                  <a:srgbClr val="E60000"/>
                </a:solidFill>
              </a:rPr>
              <a:t>)</a:t>
            </a:r>
            <a:r>
              <a:rPr lang="cs-CZ" sz="2400" dirty="0" smtClean="0"/>
              <a:t> </a:t>
            </a:r>
          </a:p>
          <a:p>
            <a:pPr algn="ctr"/>
            <a:r>
              <a:rPr lang="cs-CZ" sz="2400" dirty="0" smtClean="0"/>
              <a:t>= </a:t>
            </a:r>
            <a:r>
              <a:rPr lang="cs-CZ" sz="2400" dirty="0"/>
              <a:t>souhlasný tvar klin</a:t>
            </a:r>
          </a:p>
          <a:p>
            <a:pPr algn="ctr"/>
            <a:r>
              <a:rPr lang="cs-CZ" sz="2000" dirty="0"/>
              <a:t>(v praxi většinou souhlasné šířky)</a:t>
            </a:r>
          </a:p>
        </p:txBody>
      </p:sp>
      <p:sp>
        <p:nvSpPr>
          <p:cNvPr id="11" name="Zaoblený obdélníkový popisek 10"/>
          <p:cNvSpPr/>
          <p:nvPr/>
        </p:nvSpPr>
        <p:spPr>
          <a:xfrm>
            <a:off x="1732472" y="1402915"/>
            <a:ext cx="903288" cy="436562"/>
          </a:xfrm>
          <a:prstGeom prst="wedgeRoundRectCallout">
            <a:avLst>
              <a:gd name="adj1" fmla="val 109493"/>
              <a:gd name="adj2" fmla="val 48385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dirty="0">
                <a:solidFill>
                  <a:schemeClr val="tx1"/>
                </a:solidFill>
              </a:rPr>
              <a:t>kliny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73100"/>
            <a:ext cx="89281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3486150" y="6073775"/>
            <a:ext cx="2181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i="1" dirty="0"/>
              <a:t>Geographic scale</a:t>
            </a:r>
            <a:endParaRPr lang="en-GB" sz="2000" dirty="0"/>
          </a:p>
        </p:txBody>
      </p:sp>
      <p:sp>
        <p:nvSpPr>
          <p:cNvPr id="23556" name="TextovéPole 6"/>
          <p:cNvSpPr txBox="1">
            <a:spLocks noChangeArrowheads="1"/>
          </p:cNvSpPr>
          <p:nvPr/>
        </p:nvSpPr>
        <p:spPr bwMode="auto">
          <a:xfrm>
            <a:off x="546100" y="1103313"/>
            <a:ext cx="23487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se</a:t>
            </a:r>
            <a:r>
              <a:rPr lang="cs-CZ" sz="2000" dirty="0" err="1"/>
              <a:t>kundární</a:t>
            </a:r>
            <a:r>
              <a:rPr lang="en-US" sz="2000" dirty="0"/>
              <a:t> </a:t>
            </a:r>
            <a:r>
              <a:rPr lang="cs-CZ" sz="2000" dirty="0"/>
              <a:t>k</a:t>
            </a:r>
            <a:r>
              <a:rPr lang="en-US" sz="2000" dirty="0" err="1"/>
              <a:t>onta</a:t>
            </a:r>
            <a:r>
              <a:rPr lang="cs-CZ" sz="2000" dirty="0"/>
              <a:t>k</a:t>
            </a:r>
            <a:r>
              <a:rPr lang="en-US" sz="2000" dirty="0"/>
              <a:t>t</a:t>
            </a:r>
            <a:endParaRPr lang="cs-CZ" sz="2000" dirty="0"/>
          </a:p>
        </p:txBody>
      </p:sp>
      <p:sp>
        <p:nvSpPr>
          <p:cNvPr id="5" name="Zaoblený obdélníkový popisek 4"/>
          <p:cNvSpPr/>
          <p:nvPr/>
        </p:nvSpPr>
        <p:spPr>
          <a:xfrm>
            <a:off x="2825750" y="2805113"/>
            <a:ext cx="903288" cy="436562"/>
          </a:xfrm>
          <a:prstGeom prst="wedgeRoundRectCallout">
            <a:avLst>
              <a:gd name="adj1" fmla="val 137196"/>
              <a:gd name="adj2" fmla="val 55876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dirty="0">
                <a:solidFill>
                  <a:schemeClr val="tx1"/>
                </a:solidFill>
              </a:rPr>
              <a:t>klina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3486150" y="6073775"/>
            <a:ext cx="2181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i="1"/>
              <a:t>Geographic scale</a:t>
            </a:r>
            <a:endParaRPr lang="en-GB" sz="2000"/>
          </a:p>
        </p:txBody>
      </p:sp>
      <p:sp>
        <p:nvSpPr>
          <p:cNvPr id="26628" name="TextovéPole 8"/>
          <p:cNvSpPr txBox="1">
            <a:spLocks noChangeArrowheads="1"/>
          </p:cNvSpPr>
          <p:nvPr/>
        </p:nvSpPr>
        <p:spPr bwMode="auto">
          <a:xfrm>
            <a:off x="546100" y="1103313"/>
            <a:ext cx="33602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dif</a:t>
            </a:r>
            <a:r>
              <a:rPr lang="cs-CZ" sz="2000" dirty="0" err="1"/>
              <a:t>uze</a:t>
            </a:r>
            <a:r>
              <a:rPr lang="en-US" sz="2000" dirty="0"/>
              <a:t> </a:t>
            </a:r>
            <a:r>
              <a:rPr lang="en-US" sz="2000" dirty="0" err="1"/>
              <a:t>neutr</a:t>
            </a:r>
            <a:r>
              <a:rPr lang="cs-CZ" sz="2000" dirty="0"/>
              <a:t>á</a:t>
            </a:r>
            <a:r>
              <a:rPr lang="en-US" sz="2000" dirty="0"/>
              <a:t>l</a:t>
            </a:r>
            <a:r>
              <a:rPr lang="cs-CZ" sz="2000" dirty="0" err="1"/>
              <a:t>ního</a:t>
            </a:r>
            <a:r>
              <a:rPr lang="en-US" sz="2000" dirty="0"/>
              <a:t> marker</a:t>
            </a:r>
            <a:r>
              <a:rPr lang="cs-CZ" sz="2000" dirty="0"/>
              <a:t>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3486150" y="6073775"/>
            <a:ext cx="2181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i="1"/>
              <a:t>Geographic scale</a:t>
            </a:r>
            <a:endParaRPr lang="en-GB" sz="2000"/>
          </a:p>
        </p:txBody>
      </p:sp>
      <p:sp>
        <p:nvSpPr>
          <p:cNvPr id="5" name="TextovéPole 8"/>
          <p:cNvSpPr txBox="1">
            <a:spLocks noChangeArrowheads="1"/>
          </p:cNvSpPr>
          <p:nvPr/>
        </p:nvSpPr>
        <p:spPr bwMode="auto">
          <a:xfrm>
            <a:off x="546100" y="1103313"/>
            <a:ext cx="33602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dif</a:t>
            </a:r>
            <a:r>
              <a:rPr lang="cs-CZ" sz="2000" dirty="0" err="1"/>
              <a:t>uze</a:t>
            </a:r>
            <a:r>
              <a:rPr lang="en-US" sz="2000" dirty="0"/>
              <a:t> </a:t>
            </a:r>
            <a:r>
              <a:rPr lang="en-US" sz="2000" dirty="0" err="1"/>
              <a:t>neutr</a:t>
            </a:r>
            <a:r>
              <a:rPr lang="cs-CZ" sz="2000" dirty="0"/>
              <a:t>á</a:t>
            </a:r>
            <a:r>
              <a:rPr lang="en-US" sz="2000" dirty="0"/>
              <a:t>l</a:t>
            </a:r>
            <a:r>
              <a:rPr lang="cs-CZ" sz="2000" dirty="0" err="1"/>
              <a:t>ního</a:t>
            </a:r>
            <a:r>
              <a:rPr lang="en-US" sz="2000" dirty="0"/>
              <a:t> marker</a:t>
            </a:r>
            <a:r>
              <a:rPr lang="cs-CZ" sz="2000" dirty="0"/>
              <a:t>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-228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/>
              <a:t/>
            </a:r>
            <a:br>
              <a:rPr lang="en-GB"/>
            </a:br>
            <a:endParaRPr lang="en-GB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3486150" y="6073775"/>
            <a:ext cx="2181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i="1"/>
              <a:t>Geographic scale</a:t>
            </a:r>
            <a:endParaRPr lang="en-GB" sz="2000"/>
          </a:p>
        </p:txBody>
      </p:sp>
      <p:sp>
        <p:nvSpPr>
          <p:cNvPr id="6" name="TextovéPole 8"/>
          <p:cNvSpPr txBox="1">
            <a:spLocks noChangeArrowheads="1"/>
          </p:cNvSpPr>
          <p:nvPr/>
        </p:nvSpPr>
        <p:spPr bwMode="auto">
          <a:xfrm>
            <a:off x="546100" y="1103313"/>
            <a:ext cx="33602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dif</a:t>
            </a:r>
            <a:r>
              <a:rPr lang="cs-CZ" sz="2000" dirty="0" err="1"/>
              <a:t>uze</a:t>
            </a:r>
            <a:r>
              <a:rPr lang="en-US" sz="2000" dirty="0"/>
              <a:t> </a:t>
            </a:r>
            <a:r>
              <a:rPr lang="en-US" sz="2000" dirty="0" err="1"/>
              <a:t>neutr</a:t>
            </a:r>
            <a:r>
              <a:rPr lang="cs-CZ" sz="2000" dirty="0"/>
              <a:t>á</a:t>
            </a:r>
            <a:r>
              <a:rPr lang="en-US" sz="2000" dirty="0"/>
              <a:t>l</a:t>
            </a:r>
            <a:r>
              <a:rPr lang="cs-CZ" sz="2000" dirty="0" err="1"/>
              <a:t>ního</a:t>
            </a:r>
            <a:r>
              <a:rPr lang="en-US" sz="2000" dirty="0"/>
              <a:t> marker</a:t>
            </a:r>
            <a:r>
              <a:rPr lang="cs-CZ" sz="2000" dirty="0"/>
              <a:t>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50" y="679450"/>
            <a:ext cx="89027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3486150" y="6073775"/>
            <a:ext cx="2181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i="1"/>
              <a:t>Geographic scale</a:t>
            </a:r>
            <a:endParaRPr lang="en-GB" sz="2000"/>
          </a:p>
        </p:txBody>
      </p:sp>
      <p:sp>
        <p:nvSpPr>
          <p:cNvPr id="5" name="TextovéPole 8"/>
          <p:cNvSpPr txBox="1">
            <a:spLocks noChangeArrowheads="1"/>
          </p:cNvSpPr>
          <p:nvPr/>
        </p:nvSpPr>
        <p:spPr bwMode="auto">
          <a:xfrm>
            <a:off x="546100" y="1103313"/>
            <a:ext cx="33602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dif</a:t>
            </a:r>
            <a:r>
              <a:rPr lang="cs-CZ" sz="2000" dirty="0" err="1"/>
              <a:t>uze</a:t>
            </a:r>
            <a:r>
              <a:rPr lang="en-US" sz="2000" dirty="0"/>
              <a:t> </a:t>
            </a:r>
            <a:r>
              <a:rPr lang="en-US" sz="2000" dirty="0" err="1"/>
              <a:t>neutr</a:t>
            </a:r>
            <a:r>
              <a:rPr lang="cs-CZ" sz="2000" dirty="0"/>
              <a:t>á</a:t>
            </a:r>
            <a:r>
              <a:rPr lang="en-US" sz="2000" dirty="0"/>
              <a:t>l</a:t>
            </a:r>
            <a:r>
              <a:rPr lang="cs-CZ" sz="2000" dirty="0" err="1"/>
              <a:t>ního</a:t>
            </a:r>
            <a:r>
              <a:rPr lang="en-US" sz="2000" dirty="0"/>
              <a:t> marker</a:t>
            </a:r>
            <a:r>
              <a:rPr lang="cs-CZ" sz="2000" dirty="0"/>
              <a:t>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6050643" y="2388053"/>
            <a:ext cx="242888" cy="306705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6052231" y="2388053"/>
            <a:ext cx="246062" cy="3067050"/>
          </a:xfrm>
          <a:prstGeom prst="rect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9157" name="AutoShape 5"/>
          <p:cNvSpPr>
            <a:spLocks noChangeArrowheads="1"/>
          </p:cNvSpPr>
          <p:nvPr/>
        </p:nvSpPr>
        <p:spPr bwMode="auto">
          <a:xfrm>
            <a:off x="4631418" y="4127953"/>
            <a:ext cx="1466850" cy="304800"/>
          </a:xfrm>
          <a:prstGeom prst="rightArrow">
            <a:avLst>
              <a:gd name="adj1" fmla="val 50000"/>
              <a:gd name="adj2" fmla="val 120313"/>
            </a:avLst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9158" name="AutoShape 6"/>
          <p:cNvSpPr>
            <a:spLocks noChangeArrowheads="1"/>
          </p:cNvSpPr>
          <p:nvPr/>
        </p:nvSpPr>
        <p:spPr bwMode="auto">
          <a:xfrm rot="10799992">
            <a:off x="5021943" y="3208791"/>
            <a:ext cx="2863850" cy="304800"/>
          </a:xfrm>
          <a:prstGeom prst="rightArrow">
            <a:avLst>
              <a:gd name="adj1" fmla="val 50000"/>
              <a:gd name="adj2" fmla="val 23489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9159" name="AutoShape 7"/>
          <p:cNvSpPr>
            <a:spLocks noChangeArrowheads="1"/>
          </p:cNvSpPr>
          <p:nvPr/>
        </p:nvSpPr>
        <p:spPr bwMode="auto">
          <a:xfrm rot="10800000">
            <a:off x="6226856" y="4407353"/>
            <a:ext cx="1484312" cy="304800"/>
          </a:xfrm>
          <a:prstGeom prst="rightArrow">
            <a:avLst>
              <a:gd name="adj1" fmla="val 50000"/>
              <a:gd name="adj2" fmla="val 1217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9160" name="AutoShape 8"/>
          <p:cNvSpPr>
            <a:spLocks noChangeArrowheads="1"/>
          </p:cNvSpPr>
          <p:nvPr/>
        </p:nvSpPr>
        <p:spPr bwMode="auto">
          <a:xfrm>
            <a:off x="4193268" y="2899228"/>
            <a:ext cx="3070225" cy="300038"/>
          </a:xfrm>
          <a:prstGeom prst="rightArrow">
            <a:avLst>
              <a:gd name="adj1" fmla="val 50000"/>
              <a:gd name="adj2" fmla="val 255820"/>
            </a:avLst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5608" name="Text Box 9"/>
          <p:cNvSpPr txBox="1">
            <a:spLocks noChangeArrowheads="1"/>
          </p:cNvSpPr>
          <p:nvPr/>
        </p:nvSpPr>
        <p:spPr bwMode="auto">
          <a:xfrm>
            <a:off x="2760663" y="1243013"/>
            <a:ext cx="3851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F9900"/>
                </a:solidFill>
                <a:sym typeface="Symbol" pitchFamily="18" charset="2"/>
              </a:rPr>
              <a:t>neutr</a:t>
            </a:r>
            <a:r>
              <a:rPr lang="cs-CZ" sz="2000">
                <a:solidFill>
                  <a:srgbClr val="FF9900"/>
                </a:solidFill>
                <a:sym typeface="Symbol" pitchFamily="18" charset="2"/>
              </a:rPr>
              <a:t>á</a:t>
            </a:r>
            <a:r>
              <a:rPr lang="en-US" sz="2000">
                <a:solidFill>
                  <a:srgbClr val="FF9900"/>
                </a:solidFill>
                <a:sym typeface="Symbol" pitchFamily="18" charset="2"/>
              </a:rPr>
              <a:t>l</a:t>
            </a:r>
            <a:r>
              <a:rPr lang="cs-CZ" sz="2000">
                <a:solidFill>
                  <a:srgbClr val="FF9900"/>
                </a:solidFill>
                <a:sym typeface="Symbol" pitchFamily="18" charset="2"/>
              </a:rPr>
              <a:t>ní</a:t>
            </a:r>
            <a:r>
              <a:rPr lang="en-US" sz="2000">
                <a:sym typeface="Symbol" pitchFamily="18" charset="2"/>
              </a:rPr>
              <a:t> vs. </a:t>
            </a:r>
            <a:r>
              <a:rPr lang="en-US" sz="2000">
                <a:solidFill>
                  <a:srgbClr val="CC0099"/>
                </a:solidFill>
                <a:sym typeface="Symbol" pitchFamily="18" charset="2"/>
              </a:rPr>
              <a:t>sele</a:t>
            </a:r>
            <a:r>
              <a:rPr lang="cs-CZ" sz="2000">
                <a:solidFill>
                  <a:srgbClr val="CC0099"/>
                </a:solidFill>
                <a:sym typeface="Symbol" pitchFamily="18" charset="2"/>
              </a:rPr>
              <a:t>k</a:t>
            </a:r>
            <a:r>
              <a:rPr lang="en-US" sz="2000">
                <a:solidFill>
                  <a:srgbClr val="CC0099"/>
                </a:solidFill>
                <a:sym typeface="Symbol" pitchFamily="18" charset="2"/>
              </a:rPr>
              <a:t>t</a:t>
            </a:r>
            <a:r>
              <a:rPr lang="cs-CZ" sz="2000">
                <a:solidFill>
                  <a:srgbClr val="CC0099"/>
                </a:solidFill>
                <a:sym typeface="Symbol" pitchFamily="18" charset="2"/>
              </a:rPr>
              <a:t>ované</a:t>
            </a:r>
            <a:r>
              <a:rPr lang="en-US" sz="2000">
                <a:sym typeface="Symbol" pitchFamily="18" charset="2"/>
              </a:rPr>
              <a:t> lo</a:t>
            </a:r>
            <a:r>
              <a:rPr lang="cs-CZ" sz="2000">
                <a:sym typeface="Symbol" pitchFamily="18" charset="2"/>
              </a:rPr>
              <a:t>kusy</a:t>
            </a:r>
            <a:r>
              <a:rPr lang="en-US" sz="2000"/>
              <a:t> </a:t>
            </a:r>
            <a:endParaRPr lang="cs-CZ" sz="2000">
              <a:sym typeface="Symbol" pitchFamily="18" charset="2"/>
            </a:endParaRP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1728788" y="2941864"/>
            <a:ext cx="18517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FF9900"/>
                </a:solidFill>
              </a:rPr>
              <a:t>neutrální </a:t>
            </a:r>
            <a:r>
              <a:rPr lang="en-US" sz="2000" dirty="0">
                <a:solidFill>
                  <a:srgbClr val="FF9900"/>
                </a:solidFill>
              </a:rPr>
              <a:t>lo</a:t>
            </a:r>
            <a:r>
              <a:rPr lang="cs-CZ" sz="2000" dirty="0">
                <a:solidFill>
                  <a:srgbClr val="FF9900"/>
                </a:solidFill>
              </a:rPr>
              <a:t>k</a:t>
            </a:r>
            <a:r>
              <a:rPr lang="en-US" sz="2000" dirty="0">
                <a:solidFill>
                  <a:srgbClr val="FF9900"/>
                </a:solidFill>
              </a:rPr>
              <a:t>us</a:t>
            </a:r>
            <a:endParaRPr lang="cs-CZ" sz="2000" dirty="0">
              <a:solidFill>
                <a:srgbClr val="FF9900"/>
              </a:solidFill>
            </a:endParaRP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1097416" y="4244295"/>
            <a:ext cx="27494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CC0099"/>
                </a:solidFill>
              </a:rPr>
              <a:t>selekce proti hybridům</a:t>
            </a:r>
          </a:p>
        </p:txBody>
      </p:sp>
      <p:sp>
        <p:nvSpPr>
          <p:cNvPr id="25611" name="Text Box 12"/>
          <p:cNvSpPr txBox="1">
            <a:spLocks noChangeArrowheads="1"/>
          </p:cNvSpPr>
          <p:nvPr/>
        </p:nvSpPr>
        <p:spPr bwMode="auto">
          <a:xfrm>
            <a:off x="3509056" y="273050"/>
            <a:ext cx="165737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60000"/>
                </a:solidFill>
              </a:rPr>
              <a:t>Teorie klin</a:t>
            </a:r>
            <a:r>
              <a:rPr lang="en-US" sz="2400">
                <a:solidFill>
                  <a:srgbClr val="E60000"/>
                </a:solidFill>
              </a:rPr>
              <a:t>:</a:t>
            </a:r>
            <a:endParaRPr lang="cs-CZ" sz="240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nimBg="1"/>
      <p:bldP spid="49158" grpId="0" animBg="1"/>
      <p:bldP spid="49159" grpId="0" animBg="1"/>
      <p:bldP spid="49160" grpId="0" animBg="1"/>
      <p:bldP spid="49162" grpId="0"/>
      <p:bldP spid="4916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4358368" y="1963511"/>
            <a:ext cx="427038" cy="306705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506006" y="1963511"/>
            <a:ext cx="134937" cy="3067050"/>
          </a:xfrm>
          <a:prstGeom prst="rect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0724" name="AutoShape 5"/>
          <p:cNvSpPr>
            <a:spLocks noChangeArrowheads="1"/>
          </p:cNvSpPr>
          <p:nvPr/>
        </p:nvSpPr>
        <p:spPr bwMode="auto">
          <a:xfrm>
            <a:off x="3031218" y="3703411"/>
            <a:ext cx="1466850" cy="304800"/>
          </a:xfrm>
          <a:prstGeom prst="rightArrow">
            <a:avLst>
              <a:gd name="adj1" fmla="val 50000"/>
              <a:gd name="adj2" fmla="val 120313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0725" name="AutoShape 6"/>
          <p:cNvSpPr>
            <a:spLocks noChangeArrowheads="1"/>
          </p:cNvSpPr>
          <p:nvPr/>
        </p:nvSpPr>
        <p:spPr bwMode="auto">
          <a:xfrm rot="10799992">
            <a:off x="3421743" y="2784249"/>
            <a:ext cx="2863850" cy="304800"/>
          </a:xfrm>
          <a:prstGeom prst="rightArrow">
            <a:avLst>
              <a:gd name="adj1" fmla="val 50000"/>
              <a:gd name="adj2" fmla="val 23489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0726" name="AutoShape 7"/>
          <p:cNvSpPr>
            <a:spLocks noChangeArrowheads="1"/>
          </p:cNvSpPr>
          <p:nvPr/>
        </p:nvSpPr>
        <p:spPr bwMode="auto">
          <a:xfrm rot="10800000">
            <a:off x="4626656" y="3982811"/>
            <a:ext cx="1484312" cy="304800"/>
          </a:xfrm>
          <a:prstGeom prst="rightArrow">
            <a:avLst>
              <a:gd name="adj1" fmla="val 50000"/>
              <a:gd name="adj2" fmla="val 1217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0727" name="AutoShape 8"/>
          <p:cNvSpPr>
            <a:spLocks noChangeArrowheads="1"/>
          </p:cNvSpPr>
          <p:nvPr/>
        </p:nvSpPr>
        <p:spPr bwMode="auto">
          <a:xfrm>
            <a:off x="2593068" y="2474686"/>
            <a:ext cx="3070225" cy="300038"/>
          </a:xfrm>
          <a:prstGeom prst="rightArrow">
            <a:avLst>
              <a:gd name="adj1" fmla="val 50000"/>
              <a:gd name="adj2" fmla="val 25582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767670" y="5529489"/>
            <a:ext cx="78549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ym typeface="Symbol" pitchFamily="18" charset="2"/>
              </a:rPr>
              <a:t>... </a:t>
            </a:r>
            <a:r>
              <a:rPr lang="cs-CZ" sz="2000">
                <a:sym typeface="Symbol" pitchFamily="18" charset="2"/>
              </a:rPr>
              <a:t>ale (u tenzní zóny) selekce tlačí kliny pro jednotlivé lokusy k sobě </a:t>
            </a:r>
            <a:br>
              <a:rPr lang="cs-CZ" sz="2000">
                <a:sym typeface="Symbol" pitchFamily="18" charset="2"/>
              </a:rPr>
            </a:br>
            <a:r>
              <a:rPr lang="cs-CZ" sz="2000">
                <a:sym typeface="Symbol" pitchFamily="18" charset="2"/>
              </a:rPr>
              <a:t> udržuje koincidenci</a:t>
            </a:r>
          </a:p>
        </p:txBody>
      </p:sp>
      <p:sp>
        <p:nvSpPr>
          <p:cNvPr id="30729" name="Text Box 13"/>
          <p:cNvSpPr txBox="1">
            <a:spLocks noChangeArrowheads="1"/>
          </p:cNvSpPr>
          <p:nvPr/>
        </p:nvSpPr>
        <p:spPr bwMode="auto">
          <a:xfrm>
            <a:off x="2251528" y="1126218"/>
            <a:ext cx="497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ym typeface="Symbol" pitchFamily="18" charset="2"/>
              </a:rPr>
              <a:t>s postupujícím časem konkordance mizí</a:t>
            </a:r>
            <a:r>
              <a:rPr lang="en-US" sz="2000" dirty="0"/>
              <a:t> ...</a:t>
            </a:r>
            <a:endParaRPr lang="cs-CZ" sz="2000" dirty="0">
              <a:sym typeface="Symbol" pitchFamily="18" charset="2"/>
            </a:endParaRPr>
          </a:p>
        </p:txBody>
      </p:sp>
      <p:sp>
        <p:nvSpPr>
          <p:cNvPr id="30731" name="Text Box 16"/>
          <p:cNvSpPr txBox="1">
            <a:spLocks noChangeArrowheads="1"/>
          </p:cNvSpPr>
          <p:nvPr/>
        </p:nvSpPr>
        <p:spPr bwMode="auto">
          <a:xfrm>
            <a:off x="2347228" y="273050"/>
            <a:ext cx="46346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FF9900"/>
                </a:solidFill>
                <a:sym typeface="Symbol" pitchFamily="18" charset="2"/>
              </a:rPr>
              <a:t>neutr</a:t>
            </a:r>
            <a:r>
              <a:rPr lang="cs-CZ" sz="2400" dirty="0">
                <a:solidFill>
                  <a:srgbClr val="FF9900"/>
                </a:solidFill>
                <a:sym typeface="Symbol" pitchFamily="18" charset="2"/>
              </a:rPr>
              <a:t>á</a:t>
            </a:r>
            <a:r>
              <a:rPr lang="en-US" sz="2400" dirty="0">
                <a:solidFill>
                  <a:srgbClr val="FF9900"/>
                </a:solidFill>
                <a:sym typeface="Symbol" pitchFamily="18" charset="2"/>
              </a:rPr>
              <a:t>l</a:t>
            </a:r>
            <a:r>
              <a:rPr lang="cs-CZ" sz="2400" dirty="0">
                <a:solidFill>
                  <a:srgbClr val="FF9900"/>
                </a:solidFill>
                <a:sym typeface="Symbol" pitchFamily="18" charset="2"/>
              </a:rPr>
              <a:t>ní</a:t>
            </a:r>
            <a:r>
              <a:rPr lang="en-US" sz="2400" dirty="0">
                <a:sym typeface="Symbol" pitchFamily="18" charset="2"/>
              </a:rPr>
              <a:t> vs. </a:t>
            </a:r>
            <a:r>
              <a:rPr lang="en-US" sz="2400" dirty="0" err="1">
                <a:solidFill>
                  <a:srgbClr val="CC0099"/>
                </a:solidFill>
                <a:sym typeface="Symbol" pitchFamily="18" charset="2"/>
              </a:rPr>
              <a:t>sele</a:t>
            </a:r>
            <a:r>
              <a:rPr lang="cs-CZ" sz="2400" dirty="0">
                <a:solidFill>
                  <a:srgbClr val="CC0099"/>
                </a:solidFill>
                <a:sym typeface="Symbol" pitchFamily="18" charset="2"/>
              </a:rPr>
              <a:t>k</a:t>
            </a:r>
            <a:r>
              <a:rPr lang="en-US" sz="2400" dirty="0">
                <a:solidFill>
                  <a:srgbClr val="CC0099"/>
                </a:solidFill>
                <a:sym typeface="Symbol" pitchFamily="18" charset="2"/>
              </a:rPr>
              <a:t>t</a:t>
            </a:r>
            <a:r>
              <a:rPr lang="cs-CZ" sz="2400" dirty="0" err="1">
                <a:solidFill>
                  <a:srgbClr val="CC0099"/>
                </a:solidFill>
                <a:sym typeface="Symbol" pitchFamily="18" charset="2"/>
              </a:rPr>
              <a:t>ované</a:t>
            </a:r>
            <a:r>
              <a:rPr lang="en-US" sz="2400" dirty="0">
                <a:sym typeface="Symbol" pitchFamily="18" charset="2"/>
              </a:rPr>
              <a:t> lo</a:t>
            </a:r>
            <a:r>
              <a:rPr lang="cs-CZ" sz="2400" dirty="0">
                <a:sym typeface="Symbol" pitchFamily="18" charset="2"/>
              </a:rPr>
              <a:t>kusy</a:t>
            </a:r>
            <a:r>
              <a:rPr lang="en-US" sz="2400" dirty="0"/>
              <a:t> </a:t>
            </a:r>
            <a:endParaRPr lang="cs-CZ" sz="2400" dirty="0">
              <a:sym typeface="Symbol" pitchFamily="18" charset="2"/>
            </a:endParaRPr>
          </a:p>
        </p:txBody>
      </p:sp>
      <p:sp>
        <p:nvSpPr>
          <p:cNvPr id="30732" name="Text Box 17"/>
          <p:cNvSpPr txBox="1">
            <a:spLocks noChangeArrowheads="1"/>
          </p:cNvSpPr>
          <p:nvPr/>
        </p:nvSpPr>
        <p:spPr bwMode="auto">
          <a:xfrm>
            <a:off x="6611031" y="2582636"/>
            <a:ext cx="1058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9900"/>
                </a:solidFill>
              </a:rPr>
              <a:t>lo</a:t>
            </a:r>
            <a:r>
              <a:rPr lang="cs-CZ" sz="2000" b="1">
                <a:solidFill>
                  <a:srgbClr val="FF9900"/>
                </a:solidFill>
              </a:rPr>
              <a:t>k</a:t>
            </a:r>
            <a:r>
              <a:rPr lang="en-US" sz="2000" b="1">
                <a:solidFill>
                  <a:srgbClr val="FF9900"/>
                </a:solidFill>
              </a:rPr>
              <a:t>us 1</a:t>
            </a:r>
            <a:endParaRPr lang="cs-CZ" sz="2000" b="1">
              <a:solidFill>
                <a:srgbClr val="FF9900"/>
              </a:solidFill>
            </a:endParaRPr>
          </a:p>
        </p:txBody>
      </p:sp>
      <p:sp>
        <p:nvSpPr>
          <p:cNvPr id="30733" name="Text Box 18"/>
          <p:cNvSpPr txBox="1">
            <a:spLocks noChangeArrowheads="1"/>
          </p:cNvSpPr>
          <p:nvPr/>
        </p:nvSpPr>
        <p:spPr bwMode="auto">
          <a:xfrm>
            <a:off x="6611031" y="3765324"/>
            <a:ext cx="1058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CC0099"/>
                </a:solidFill>
              </a:rPr>
              <a:t>lo</a:t>
            </a:r>
            <a:r>
              <a:rPr lang="cs-CZ" sz="2000" b="1">
                <a:solidFill>
                  <a:srgbClr val="CC0099"/>
                </a:solidFill>
              </a:rPr>
              <a:t>k</a:t>
            </a:r>
            <a:r>
              <a:rPr lang="en-US" sz="2000" b="1">
                <a:solidFill>
                  <a:srgbClr val="CC0099"/>
                </a:solidFill>
              </a:rPr>
              <a:t>us 2</a:t>
            </a:r>
            <a:endParaRPr lang="cs-CZ" sz="2000" b="1">
              <a:solidFill>
                <a:srgbClr val="CC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4364038" y="1970088"/>
            <a:ext cx="427038" cy="306705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4511676" y="1970088"/>
            <a:ext cx="134937" cy="3067050"/>
          </a:xfrm>
          <a:prstGeom prst="rect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3995285" y="938213"/>
            <a:ext cx="11414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ym typeface="Symbol" pitchFamily="18" charset="2"/>
              </a:rPr>
              <a:t>občas</a:t>
            </a:r>
            <a:r>
              <a:rPr lang="en-US" sz="2000" dirty="0">
                <a:sym typeface="Symbol" pitchFamily="18" charset="2"/>
              </a:rPr>
              <a:t> ...</a:t>
            </a:r>
            <a:endParaRPr lang="cs-CZ" sz="2000" dirty="0">
              <a:sym typeface="Symbol" pitchFamily="18" charset="2"/>
            </a:endParaRP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3128963" y="5807075"/>
            <a:ext cx="3033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00000"/>
                </a:solidFill>
                <a:sym typeface="Symbol" pitchFamily="18" charset="2"/>
              </a:rPr>
              <a:t>... </a:t>
            </a:r>
            <a:r>
              <a:rPr lang="cs-CZ" sz="2000">
                <a:solidFill>
                  <a:srgbClr val="F00000"/>
                </a:solidFill>
                <a:sym typeface="Symbol" pitchFamily="18" charset="2"/>
              </a:rPr>
              <a:t>ale kliny stále paralelní</a:t>
            </a:r>
          </a:p>
        </p:txBody>
      </p:sp>
      <p:sp>
        <p:nvSpPr>
          <p:cNvPr id="31750" name="Text Box 12"/>
          <p:cNvSpPr txBox="1">
            <a:spLocks noChangeArrowheads="1"/>
          </p:cNvSpPr>
          <p:nvPr/>
        </p:nvSpPr>
        <p:spPr bwMode="auto">
          <a:xfrm>
            <a:off x="6719888" y="3028950"/>
            <a:ext cx="1058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9900"/>
                </a:solidFill>
              </a:rPr>
              <a:t>lo</a:t>
            </a:r>
            <a:r>
              <a:rPr lang="cs-CZ" sz="2000" b="1">
                <a:solidFill>
                  <a:srgbClr val="FF9900"/>
                </a:solidFill>
              </a:rPr>
              <a:t>k</a:t>
            </a:r>
            <a:r>
              <a:rPr lang="en-US" sz="2000" b="1">
                <a:solidFill>
                  <a:srgbClr val="FF9900"/>
                </a:solidFill>
              </a:rPr>
              <a:t>us 1</a:t>
            </a:r>
            <a:endParaRPr lang="cs-CZ" sz="2000" b="1">
              <a:solidFill>
                <a:srgbClr val="FF9900"/>
              </a:solidFill>
            </a:endParaRPr>
          </a:p>
        </p:txBody>
      </p:sp>
      <p:sp>
        <p:nvSpPr>
          <p:cNvPr id="31751" name="Text Box 13"/>
          <p:cNvSpPr txBox="1">
            <a:spLocks noChangeArrowheads="1"/>
          </p:cNvSpPr>
          <p:nvPr/>
        </p:nvSpPr>
        <p:spPr bwMode="auto">
          <a:xfrm>
            <a:off x="6719888" y="4211638"/>
            <a:ext cx="1058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CC0099"/>
                </a:solidFill>
              </a:rPr>
              <a:t>lo</a:t>
            </a:r>
            <a:r>
              <a:rPr lang="cs-CZ" sz="2000" b="1">
                <a:solidFill>
                  <a:srgbClr val="CC0099"/>
                </a:solidFill>
              </a:rPr>
              <a:t>k</a:t>
            </a:r>
            <a:r>
              <a:rPr lang="en-US" sz="2000" b="1">
                <a:solidFill>
                  <a:srgbClr val="CC0099"/>
                </a:solidFill>
              </a:rPr>
              <a:t>us 2</a:t>
            </a:r>
            <a:endParaRPr lang="cs-CZ" sz="2000" b="1">
              <a:solidFill>
                <a:srgbClr val="CC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-0.06007 -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023 L 0.05573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nimBg="1"/>
      <p:bldP spid="53251" grpId="0" animBg="1"/>
      <p:bldP spid="532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972057" y="282575"/>
            <a:ext cx="76420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smtClean="0"/>
              <a:t>klinální modely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sz="2000" dirty="0" err="1" smtClean="0"/>
              <a:t>diffu</a:t>
            </a:r>
            <a:r>
              <a:rPr lang="cs-CZ" sz="2000" dirty="0" smtClean="0"/>
              <a:t>zní aproximace atd.</a:t>
            </a:r>
            <a:r>
              <a:rPr lang="en-US" sz="2000" dirty="0" smtClean="0"/>
              <a:t>), </a:t>
            </a:r>
            <a:r>
              <a:rPr lang="cs-CZ" sz="2000" dirty="0" smtClean="0"/>
              <a:t>vazebná nerovnováha</a:t>
            </a:r>
            <a:r>
              <a:rPr lang="en-US" sz="2000" dirty="0" smtClean="0"/>
              <a:t>, </a:t>
            </a:r>
            <a:endParaRPr lang="en-US" sz="2000" dirty="0"/>
          </a:p>
          <a:p>
            <a:r>
              <a:rPr lang="en-US" sz="2000" dirty="0" err="1" smtClean="0"/>
              <a:t>evolu</a:t>
            </a:r>
            <a:r>
              <a:rPr lang="cs-CZ" sz="2000" dirty="0" smtClean="0"/>
              <a:t>ční parametry</a:t>
            </a:r>
            <a:endParaRPr lang="cs-CZ" sz="2000" dirty="0"/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6927850" y="3789363"/>
            <a:ext cx="803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00000"/>
                </a:solidFill>
                <a:latin typeface="Arial Black" pitchFamily="34" charset="0"/>
              </a:rPr>
              <a:t>??</a:t>
            </a:r>
            <a:endParaRPr lang="cs-CZ" sz="4000">
              <a:solidFill>
                <a:srgbClr val="F00000"/>
              </a:solidFill>
              <a:latin typeface="Arial Black" pitchFamily="34" charset="0"/>
            </a:endParaRP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2935288" y="5946775"/>
            <a:ext cx="28511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</a:rPr>
              <a:t>problém, jak analyzovat</a:t>
            </a: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 rot="-1157507">
            <a:off x="4412797" y="1876425"/>
            <a:ext cx="427038" cy="306705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 rot="1498588">
            <a:off x="4560435" y="1876425"/>
            <a:ext cx="134937" cy="3067050"/>
          </a:xfrm>
          <a:prstGeom prst="rect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7353" name="Freeform 9"/>
          <p:cNvSpPr>
            <a:spLocks/>
          </p:cNvSpPr>
          <p:nvPr/>
        </p:nvSpPr>
        <p:spPr bwMode="auto">
          <a:xfrm>
            <a:off x="2663372" y="2671763"/>
            <a:ext cx="4057650" cy="1524000"/>
          </a:xfrm>
          <a:custGeom>
            <a:avLst/>
            <a:gdLst>
              <a:gd name="T0" fmla="*/ 0 w 1706"/>
              <a:gd name="T1" fmla="*/ 2147483647 h 713"/>
              <a:gd name="T2" fmla="*/ 2147483647 w 1706"/>
              <a:gd name="T3" fmla="*/ 0 h 713"/>
              <a:gd name="T4" fmla="*/ 0 60000 65536"/>
              <a:gd name="T5" fmla="*/ 0 60000 65536"/>
              <a:gd name="T6" fmla="*/ 0 w 1706"/>
              <a:gd name="T7" fmla="*/ 0 h 713"/>
              <a:gd name="T8" fmla="*/ 1706 w 1706"/>
              <a:gd name="T9" fmla="*/ 713 h 71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06" h="713">
                <a:moveTo>
                  <a:pt x="0" y="713"/>
                </a:moveTo>
                <a:cubicBezTo>
                  <a:pt x="449" y="362"/>
                  <a:pt x="998" y="109"/>
                  <a:pt x="1706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7354" name="Freeform 10"/>
          <p:cNvSpPr>
            <a:spLocks/>
          </p:cNvSpPr>
          <p:nvPr/>
        </p:nvSpPr>
        <p:spPr bwMode="auto">
          <a:xfrm rot="401754" flipH="1">
            <a:off x="2520497" y="2765425"/>
            <a:ext cx="4057650" cy="1524000"/>
          </a:xfrm>
          <a:custGeom>
            <a:avLst/>
            <a:gdLst>
              <a:gd name="T0" fmla="*/ 0 w 1706"/>
              <a:gd name="T1" fmla="*/ 2147483647 h 713"/>
              <a:gd name="T2" fmla="*/ 2147483647 w 1706"/>
              <a:gd name="T3" fmla="*/ 0 h 713"/>
              <a:gd name="T4" fmla="*/ 0 60000 65536"/>
              <a:gd name="T5" fmla="*/ 0 60000 65536"/>
              <a:gd name="T6" fmla="*/ 0 w 1706"/>
              <a:gd name="T7" fmla="*/ 0 h 713"/>
              <a:gd name="T8" fmla="*/ 1706 w 1706"/>
              <a:gd name="T9" fmla="*/ 713 h 71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06" h="713">
                <a:moveTo>
                  <a:pt x="0" y="713"/>
                </a:moveTo>
                <a:cubicBezTo>
                  <a:pt x="449" y="362"/>
                  <a:pt x="998" y="109"/>
                  <a:pt x="1706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5065260" y="1878013"/>
            <a:ext cx="134937" cy="3067050"/>
          </a:xfrm>
          <a:prstGeom prst="rect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3869872" y="1878013"/>
            <a:ext cx="427038" cy="306705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/>
      <p:bldP spid="57350" grpId="0" animBg="1"/>
      <p:bldP spid="57351" grpId="0" animBg="1"/>
      <p:bldP spid="57352" grpId="0" animBg="1"/>
      <p:bldP spid="57353" grpId="0" animBg="1"/>
      <p:bldP spid="57354" grpId="0" animBg="1"/>
      <p:bldP spid="57355" grpId="0" animBg="1"/>
      <p:bldP spid="5735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ovéPole 3"/>
          <p:cNvSpPr txBox="1">
            <a:spLocks noChangeArrowheads="1"/>
          </p:cNvSpPr>
          <p:nvPr/>
        </p:nvSpPr>
        <p:spPr bwMode="auto">
          <a:xfrm>
            <a:off x="509588" y="273050"/>
            <a:ext cx="843731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2400" dirty="0">
                <a:solidFill>
                  <a:srgbClr val="E60000"/>
                </a:solidFill>
              </a:rPr>
              <a:t>Hybridizace: </a:t>
            </a:r>
            <a:br>
              <a:rPr lang="cs-CZ" sz="2400" dirty="0">
                <a:solidFill>
                  <a:srgbClr val="E60000"/>
                </a:solidFill>
              </a:rPr>
            </a:br>
            <a:r>
              <a:rPr lang="cs-CZ" sz="2400" dirty="0">
                <a:solidFill>
                  <a:srgbClr val="E60000"/>
                </a:solidFill>
              </a:rPr>
              <a:t/>
            </a:r>
            <a:br>
              <a:rPr lang="cs-CZ" sz="2400" dirty="0">
                <a:solidFill>
                  <a:srgbClr val="E60000"/>
                </a:solidFill>
              </a:rPr>
            </a:br>
            <a:r>
              <a:rPr lang="cs-CZ" sz="2000" dirty="0" err="1" smtClean="0"/>
              <a:t>James</a:t>
            </a:r>
            <a:r>
              <a:rPr lang="cs-CZ" sz="2000" dirty="0" smtClean="0"/>
              <a:t> </a:t>
            </a:r>
            <a:r>
              <a:rPr lang="cs-CZ" sz="2000" dirty="0" err="1" smtClean="0"/>
              <a:t>Mallet</a:t>
            </a:r>
            <a:r>
              <a:rPr lang="cs-CZ" sz="2000" dirty="0" smtClean="0"/>
              <a:t> (TREE, 2005): </a:t>
            </a:r>
          </a:p>
          <a:p>
            <a:pPr defTabSz="360000">
              <a:spcAft>
                <a:spcPts val="1200"/>
              </a:spcAft>
            </a:pPr>
            <a:r>
              <a:rPr lang="cs-CZ" sz="2000" dirty="0" smtClean="0"/>
              <a:t>25</a:t>
            </a:r>
            <a:r>
              <a:rPr lang="cs-CZ" sz="2000" dirty="0"/>
              <a:t>% druhů cévnatých </a:t>
            </a:r>
            <a:r>
              <a:rPr lang="cs-CZ" sz="2000" dirty="0" smtClean="0"/>
              <a:t>rostlin, 10</a:t>
            </a:r>
            <a:r>
              <a:rPr lang="cs-CZ" sz="2000" dirty="0"/>
              <a:t>% druhů živočichů</a:t>
            </a:r>
          </a:p>
          <a:p>
            <a:pPr defTabSz="360000">
              <a:spcAft>
                <a:spcPts val="1200"/>
              </a:spcAft>
            </a:pPr>
            <a:r>
              <a:rPr lang="cs-CZ" sz="2000" dirty="0"/>
              <a:t>pravděpodobně podhodnocení (jen nápadné druhy: kachny, rajky, motýli)</a:t>
            </a:r>
          </a:p>
          <a:p>
            <a:pPr defTabSz="360000">
              <a:spcAft>
                <a:spcPts val="1200"/>
              </a:spcAft>
            </a:pPr>
            <a:r>
              <a:rPr lang="cs-CZ" sz="2000" dirty="0"/>
              <a:t>často důvodem narušení prostředí: </a:t>
            </a:r>
            <a:br>
              <a:rPr lang="cs-CZ" sz="2000" dirty="0"/>
            </a:br>
            <a:r>
              <a:rPr lang="cs-CZ" sz="2000" dirty="0"/>
              <a:t>	např. </a:t>
            </a:r>
            <a:r>
              <a:rPr lang="cs-CZ" sz="2000" dirty="0" err="1" smtClean="0"/>
              <a:t>cichlidy</a:t>
            </a:r>
            <a:r>
              <a:rPr lang="cs-CZ" sz="2000" dirty="0" smtClean="0"/>
              <a:t> ve Viktoriině jezeře</a:t>
            </a:r>
            <a:br>
              <a:rPr lang="cs-CZ" sz="2000" dirty="0" smtClean="0"/>
            </a:br>
            <a:r>
              <a:rPr lang="cs-CZ" sz="2000" dirty="0" smtClean="0"/>
              <a:t>	„</a:t>
            </a:r>
            <a:r>
              <a:rPr lang="cs-CZ" sz="2000" dirty="0"/>
              <a:t>Darwinovy pěnkavy“ </a:t>
            </a:r>
            <a:r>
              <a:rPr lang="cs-CZ" sz="2000" i="1" dirty="0" err="1"/>
              <a:t>Geospiza</a:t>
            </a:r>
            <a:r>
              <a:rPr lang="cs-CZ" sz="2000" i="1" dirty="0"/>
              <a:t> </a:t>
            </a:r>
            <a:r>
              <a:rPr lang="en-GB" sz="2000" i="1" dirty="0" err="1"/>
              <a:t>fuliginosa</a:t>
            </a:r>
            <a:r>
              <a:rPr lang="en-GB" sz="2000" dirty="0"/>
              <a:t>, </a:t>
            </a:r>
            <a:r>
              <a:rPr lang="en-GB" sz="2000" i="1" dirty="0"/>
              <a:t>G. </a:t>
            </a:r>
            <a:r>
              <a:rPr lang="en-GB" sz="2000" i="1" dirty="0" err="1"/>
              <a:t>fortis</a:t>
            </a:r>
            <a:r>
              <a:rPr lang="en-GB" sz="2000" dirty="0"/>
              <a:t> a </a:t>
            </a:r>
            <a:r>
              <a:rPr lang="en-GB" sz="2000" i="1" dirty="0" smtClean="0"/>
              <a:t>G</a:t>
            </a:r>
            <a:r>
              <a:rPr lang="en-GB" sz="2000" i="1" dirty="0"/>
              <a:t>. </a:t>
            </a:r>
            <a:r>
              <a:rPr lang="en-GB" sz="2000" i="1" dirty="0" err="1"/>
              <a:t>scandens</a:t>
            </a:r>
            <a:r>
              <a:rPr lang="cs-CZ" sz="2000" dirty="0"/>
              <a:t>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	po </a:t>
            </a:r>
            <a:r>
              <a:rPr lang="cs-CZ" sz="2000" dirty="0"/>
              <a:t>El Ni</a:t>
            </a:r>
            <a:r>
              <a:rPr lang="en-US" sz="2000" dirty="0">
                <a:sym typeface="Arial Special G1" pitchFamily="34" charset="2"/>
              </a:rPr>
              <a:t>ñ</a:t>
            </a:r>
            <a:r>
              <a:rPr lang="cs-CZ" sz="2000" dirty="0">
                <a:sym typeface="Arial Special G1" pitchFamily="34" charset="2"/>
              </a:rPr>
              <a:t>o</a:t>
            </a:r>
            <a:endParaRPr lang="cs-CZ" sz="2000" dirty="0"/>
          </a:p>
        </p:txBody>
      </p:sp>
      <p:pic>
        <p:nvPicPr>
          <p:cNvPr id="9219" name="Obrázek 2" descr="Geospiza fortis.jpg"/>
          <p:cNvPicPr>
            <a:picLocks noChangeAspect="1"/>
          </p:cNvPicPr>
          <p:nvPr/>
        </p:nvPicPr>
        <p:blipFill>
          <a:blip r:embed="rId2" cstate="print"/>
          <a:srcRect l="15681" r="3461"/>
          <a:stretch>
            <a:fillRect/>
          </a:stretch>
        </p:blipFill>
        <p:spPr bwMode="auto">
          <a:xfrm>
            <a:off x="3546702" y="4193672"/>
            <a:ext cx="2517231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0" name="Obrázek 3" descr="small-ground-finch-(geospiza-fuliginosa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8" y="4200023"/>
            <a:ext cx="2733272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1" name="Obrázek 6" descr="Cactus-Finch-Galapagos-2-655-cr-300x24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1906" y="4193672"/>
            <a:ext cx="2565518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Obdélník 5"/>
          <p:cNvSpPr/>
          <p:nvPr/>
        </p:nvSpPr>
        <p:spPr>
          <a:xfrm>
            <a:off x="882181" y="6196644"/>
            <a:ext cx="1972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Geospiza</a:t>
            </a:r>
            <a:r>
              <a:rPr lang="cs-CZ" sz="1600" i="1" dirty="0"/>
              <a:t> </a:t>
            </a:r>
            <a:r>
              <a:rPr lang="en-GB" sz="1600" i="1" dirty="0" err="1"/>
              <a:t>fuliginosa</a:t>
            </a:r>
            <a:endParaRPr lang="cs-CZ" sz="1600" dirty="0"/>
          </a:p>
        </p:txBody>
      </p:sp>
      <p:sp>
        <p:nvSpPr>
          <p:cNvPr id="7" name="Obdélník 6"/>
          <p:cNvSpPr/>
          <p:nvPr/>
        </p:nvSpPr>
        <p:spPr>
          <a:xfrm>
            <a:off x="4271654" y="6196644"/>
            <a:ext cx="9060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G. </a:t>
            </a:r>
            <a:r>
              <a:rPr lang="en-GB" sz="1600" i="1" dirty="0" err="1"/>
              <a:t>fortis</a:t>
            </a:r>
            <a:endParaRPr lang="cs-CZ" sz="1600" dirty="0"/>
          </a:p>
        </p:txBody>
      </p:sp>
      <p:sp>
        <p:nvSpPr>
          <p:cNvPr id="8" name="Obdélník 7"/>
          <p:cNvSpPr/>
          <p:nvPr/>
        </p:nvSpPr>
        <p:spPr>
          <a:xfrm>
            <a:off x="7011281" y="6196644"/>
            <a:ext cx="1394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G. </a:t>
            </a:r>
            <a:r>
              <a:rPr lang="en-GB" sz="1600" i="1" dirty="0" err="1"/>
              <a:t>scandens</a:t>
            </a:r>
            <a:r>
              <a:rPr lang="cs-CZ" sz="1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ovéPole 39"/>
          <p:cNvSpPr txBox="1">
            <a:spLocks noChangeArrowheads="1"/>
          </p:cNvSpPr>
          <p:nvPr/>
        </p:nvSpPr>
        <p:spPr bwMode="auto">
          <a:xfrm>
            <a:off x="2113189" y="282575"/>
            <a:ext cx="4602163" cy="58578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Studium hybridní zóny</a:t>
            </a:r>
          </a:p>
        </p:txBody>
      </p:sp>
      <p:sp>
        <p:nvSpPr>
          <p:cNvPr id="33795" name="TextovéPole 40"/>
          <p:cNvSpPr txBox="1">
            <a:spLocks noChangeArrowheads="1"/>
          </p:cNvSpPr>
          <p:nvPr/>
        </p:nvSpPr>
        <p:spPr bwMode="auto">
          <a:xfrm>
            <a:off x="509588" y="1396320"/>
            <a:ext cx="8281434" cy="399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spcAft>
                <a:spcPts val="1000"/>
              </a:spcAft>
              <a:buFontTx/>
              <a:buAutoNum type="arabicPeriod"/>
            </a:pPr>
            <a:r>
              <a:rPr lang="cs-CZ" sz="2000" dirty="0"/>
              <a:t>Vzorky podél lineárního nebo 2D </a:t>
            </a:r>
            <a:r>
              <a:rPr lang="cs-CZ" sz="2000" dirty="0" err="1"/>
              <a:t>transektu</a:t>
            </a:r>
            <a:r>
              <a:rPr lang="cs-CZ" sz="2000" dirty="0"/>
              <a:t>, geografické koordináty </a:t>
            </a:r>
            <a:br>
              <a:rPr lang="cs-CZ" sz="2000" dirty="0"/>
            </a:br>
            <a:r>
              <a:rPr lang="cs-CZ" sz="2000" dirty="0"/>
              <a:t>lokalit</a:t>
            </a:r>
          </a:p>
          <a:p>
            <a:pPr marL="457200" indent="-457200">
              <a:spcAft>
                <a:spcPts val="1000"/>
              </a:spcAft>
              <a:buFontTx/>
              <a:buAutoNum type="arabicPeriod"/>
            </a:pPr>
            <a:r>
              <a:rPr lang="cs-CZ" sz="2000" dirty="0"/>
              <a:t>Genetická (morfologická, behaviorální atd. analýza)</a:t>
            </a:r>
            <a:br>
              <a:rPr lang="cs-CZ" sz="2000" dirty="0"/>
            </a:br>
            <a:r>
              <a:rPr lang="cs-CZ" sz="2000" dirty="0"/>
              <a:t>… problém nezávislosti vzorků (F</a:t>
            </a:r>
            <a:r>
              <a:rPr lang="cs-CZ" sz="2000" baseline="-25000" dirty="0"/>
              <a:t>ST</a:t>
            </a:r>
            <a:r>
              <a:rPr lang="cs-CZ" sz="2000" dirty="0"/>
              <a:t>, F</a:t>
            </a:r>
            <a:r>
              <a:rPr lang="cs-CZ" sz="2000" baseline="-25000" dirty="0"/>
              <a:t>IS</a:t>
            </a:r>
            <a:r>
              <a:rPr lang="cs-CZ" sz="2000" dirty="0"/>
              <a:t> … efektivní počet alel)</a:t>
            </a:r>
          </a:p>
          <a:p>
            <a:pPr marL="457200" indent="-457200">
              <a:spcAft>
                <a:spcPts val="1000"/>
              </a:spcAft>
              <a:buFontTx/>
              <a:buAutoNum type="arabicPeriod"/>
            </a:pPr>
            <a:r>
              <a:rPr lang="cs-CZ" sz="2000" dirty="0"/>
              <a:t>Geografické kliny</a:t>
            </a:r>
          </a:p>
          <a:p>
            <a:pPr marL="457200" indent="-457200">
              <a:spcAft>
                <a:spcPts val="1000"/>
              </a:spcAft>
              <a:buFontTx/>
              <a:buAutoNum type="arabicPeriod"/>
            </a:pPr>
            <a:r>
              <a:rPr lang="cs-CZ" sz="2000" dirty="0"/>
              <a:t>Odhad disperze, selekce a dalších parametrů</a:t>
            </a:r>
          </a:p>
          <a:p>
            <a:pPr marL="457200" indent="-457200">
              <a:spcAft>
                <a:spcPts val="1000"/>
              </a:spcAft>
              <a:buFontTx/>
              <a:buAutoNum type="arabicPeriod"/>
            </a:pPr>
            <a:r>
              <a:rPr lang="cs-CZ" sz="2000" dirty="0"/>
              <a:t>Alternativní přístupy:</a:t>
            </a:r>
            <a:br>
              <a:rPr lang="cs-CZ" sz="2000" dirty="0"/>
            </a:br>
            <a:r>
              <a:rPr lang="cs-CZ" sz="2000" dirty="0"/>
              <a:t>monotónní kliny</a:t>
            </a:r>
            <a:br>
              <a:rPr lang="cs-CZ" sz="2000" dirty="0"/>
            </a:br>
            <a:r>
              <a:rPr lang="cs-CZ" sz="2000" dirty="0"/>
              <a:t>2D analýza</a:t>
            </a:r>
            <a:br>
              <a:rPr lang="cs-CZ" sz="2000" dirty="0"/>
            </a:br>
            <a:r>
              <a:rPr lang="cs-CZ" sz="2000" dirty="0" err="1"/>
              <a:t>genomické</a:t>
            </a:r>
            <a:r>
              <a:rPr lang="cs-CZ" sz="2000" dirty="0"/>
              <a:t> kliny</a:t>
            </a:r>
            <a:br>
              <a:rPr lang="cs-CZ" sz="2000" dirty="0"/>
            </a:br>
            <a:r>
              <a:rPr lang="cs-CZ" sz="2000" dirty="0" err="1"/>
              <a:t>konkordanční</a:t>
            </a:r>
            <a:r>
              <a:rPr lang="cs-CZ" sz="2000" dirty="0"/>
              <a:t> analýza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ovéPole 18"/>
          <p:cNvSpPr txBox="1">
            <a:spLocks noChangeArrowheads="1"/>
          </p:cNvSpPr>
          <p:nvPr/>
        </p:nvSpPr>
        <p:spPr bwMode="auto">
          <a:xfrm>
            <a:off x="1168400" y="271463"/>
            <a:ext cx="6670416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60000"/>
                </a:solidFill>
              </a:rPr>
              <a:t>Případová studie: hybridní zóna domácích myší</a:t>
            </a:r>
          </a:p>
        </p:txBody>
      </p:sp>
      <p:pic>
        <p:nvPicPr>
          <p:cNvPr id="34819" name="Obrázek 19" descr="Map Europ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3638" y="1239838"/>
            <a:ext cx="6618287" cy="490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33" descr="Titul_mys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020763"/>
            <a:ext cx="5335588" cy="442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Zaoblený obdélníkový popisek 4"/>
          <p:cNvSpPr/>
          <p:nvPr/>
        </p:nvSpPr>
        <p:spPr>
          <a:xfrm>
            <a:off x="6578600" y="890588"/>
            <a:ext cx="1439863" cy="431800"/>
          </a:xfrm>
          <a:prstGeom prst="wedgeRoundRectCallout">
            <a:avLst>
              <a:gd name="adj1" fmla="val -126313"/>
              <a:gd name="adj2" fmla="val 243058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i="1" dirty="0">
                <a:solidFill>
                  <a:srgbClr val="DE0000"/>
                </a:solidFill>
              </a:rPr>
              <a:t>musculus</a:t>
            </a:r>
          </a:p>
        </p:txBody>
      </p:sp>
      <p:sp>
        <p:nvSpPr>
          <p:cNvPr id="6" name="Zaoblený obdélníkový popisek 5"/>
          <p:cNvSpPr/>
          <p:nvPr/>
        </p:nvSpPr>
        <p:spPr>
          <a:xfrm>
            <a:off x="611188" y="4005263"/>
            <a:ext cx="1439862" cy="431800"/>
          </a:xfrm>
          <a:prstGeom prst="wedgeRoundRectCallout">
            <a:avLst>
              <a:gd name="adj1" fmla="val 164573"/>
              <a:gd name="adj2" fmla="val -76868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i="1" dirty="0">
                <a:solidFill>
                  <a:srgbClr val="003399"/>
                </a:solidFill>
              </a:rPr>
              <a:t>domesticus</a:t>
            </a:r>
          </a:p>
        </p:txBody>
      </p:sp>
      <p:pic>
        <p:nvPicPr>
          <p:cNvPr id="35845" name="Picture 3" descr="muscul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1484313"/>
            <a:ext cx="2205038" cy="18478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6" name="Picture 4" descr="domestic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4708525"/>
            <a:ext cx="2879725" cy="18256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3"/>
          <p:cNvPicPr>
            <a:picLocks noChangeAspect="1" noChangeArrowheads="1"/>
          </p:cNvPicPr>
          <p:nvPr/>
        </p:nvPicPr>
        <p:blipFill>
          <a:blip r:embed="rId3" cstate="print"/>
          <a:srcRect l="8102" r="8331" b="2492"/>
          <a:stretch>
            <a:fillRect/>
          </a:stretch>
        </p:blipFill>
        <p:spPr bwMode="auto">
          <a:xfrm>
            <a:off x="327025" y="950913"/>
            <a:ext cx="8456613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5" name="Přímá spojovací šipka 4"/>
          <p:cNvCxnSpPr/>
          <p:nvPr/>
        </p:nvCxnSpPr>
        <p:spPr>
          <a:xfrm rot="10800000" flipV="1">
            <a:off x="7839075" y="5519738"/>
            <a:ext cx="650875" cy="377825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šipka 5"/>
          <p:cNvCxnSpPr/>
          <p:nvPr/>
        </p:nvCxnSpPr>
        <p:spPr>
          <a:xfrm rot="10800000" flipV="1">
            <a:off x="7064375" y="5040313"/>
            <a:ext cx="1611313" cy="250825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9" name="TextovéPole 9"/>
          <p:cNvSpPr txBox="1">
            <a:spLocks noChangeArrowheads="1"/>
          </p:cNvSpPr>
          <p:nvPr/>
        </p:nvSpPr>
        <p:spPr bwMode="auto">
          <a:xfrm>
            <a:off x="7413625" y="468313"/>
            <a:ext cx="77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99"/>
                </a:solidFill>
              </a:rPr>
              <a:t>Neolit</a:t>
            </a:r>
            <a:endParaRPr lang="cs-CZ">
              <a:solidFill>
                <a:srgbClr val="003399"/>
              </a:solidFill>
            </a:endParaRPr>
          </a:p>
        </p:txBody>
      </p:sp>
      <p:sp>
        <p:nvSpPr>
          <p:cNvPr id="36870" name="TextovéPole 6"/>
          <p:cNvSpPr txBox="1">
            <a:spLocks noChangeArrowheads="1"/>
          </p:cNvSpPr>
          <p:nvPr/>
        </p:nvSpPr>
        <p:spPr bwMode="auto">
          <a:xfrm>
            <a:off x="6516688" y="6256338"/>
            <a:ext cx="22494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/>
              <a:t>Cucchi et al. (2005)</a:t>
            </a:r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395288" y="188913"/>
            <a:ext cx="365601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DE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Myší kolonizace Evropy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3"/>
          <p:cNvPicPr>
            <a:picLocks noChangeAspect="1" noChangeArrowheads="1"/>
          </p:cNvPicPr>
          <p:nvPr/>
        </p:nvPicPr>
        <p:blipFill>
          <a:blip r:embed="rId3" cstate="print"/>
          <a:srcRect l="8102" r="8331" b="2492"/>
          <a:stretch>
            <a:fillRect/>
          </a:stretch>
        </p:blipFill>
        <p:spPr bwMode="auto">
          <a:xfrm>
            <a:off x="327025" y="950913"/>
            <a:ext cx="8456613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7891" name="TextovéPole 2"/>
          <p:cNvSpPr txBox="1">
            <a:spLocks noChangeArrowheads="1"/>
          </p:cNvSpPr>
          <p:nvPr/>
        </p:nvSpPr>
        <p:spPr bwMode="auto">
          <a:xfrm>
            <a:off x="6084888" y="468313"/>
            <a:ext cx="28019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3399"/>
                </a:solidFill>
              </a:rPr>
              <a:t>Doba bronzová a železná</a:t>
            </a:r>
          </a:p>
        </p:txBody>
      </p:sp>
      <p:sp>
        <p:nvSpPr>
          <p:cNvPr id="4" name="Volný tvar 3"/>
          <p:cNvSpPr/>
          <p:nvPr/>
        </p:nvSpPr>
        <p:spPr>
          <a:xfrm>
            <a:off x="5480050" y="4883150"/>
            <a:ext cx="709613" cy="898525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419" h="898996">
                <a:moveTo>
                  <a:pt x="709419" y="898996"/>
                </a:moveTo>
                <a:cubicBezTo>
                  <a:pt x="347882" y="789150"/>
                  <a:pt x="94343" y="578922"/>
                  <a:pt x="0" y="0"/>
                </a:cubicBezTo>
                <a:lnTo>
                  <a:pt x="0" y="0"/>
                </a:ln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Volný tvar 4"/>
          <p:cNvSpPr/>
          <p:nvPr/>
        </p:nvSpPr>
        <p:spPr>
          <a:xfrm>
            <a:off x="1982788" y="3708400"/>
            <a:ext cx="4410075" cy="2279650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2408824 w 2408824"/>
              <a:gd name="connsiteY0" fmla="*/ 898996 h 898996"/>
              <a:gd name="connsiteX1" fmla="*/ 1733910 w 2408824"/>
              <a:gd name="connsiteY1" fmla="*/ 17253 h 898996"/>
              <a:gd name="connsiteX2" fmla="*/ 0 w 2408824"/>
              <a:gd name="connsiteY2" fmla="*/ 0 h 898996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0" fmla="*/ 4039216 w 4039216"/>
              <a:gd name="connsiteY0" fmla="*/ 700588 h 700588"/>
              <a:gd name="connsiteX1" fmla="*/ 0 w 4039216"/>
              <a:gd name="connsiteY1" fmla="*/ 0 h 700588"/>
              <a:gd name="connsiteX0" fmla="*/ 4039216 w 4039216"/>
              <a:gd name="connsiteY0" fmla="*/ 1726179 h 1726179"/>
              <a:gd name="connsiteX1" fmla="*/ 0 w 4039216"/>
              <a:gd name="connsiteY1" fmla="*/ 1025591 h 1726179"/>
              <a:gd name="connsiteX0" fmla="*/ 3461246 w 3461246"/>
              <a:gd name="connsiteY0" fmla="*/ 1303485 h 1303485"/>
              <a:gd name="connsiteX1" fmla="*/ 0 w 3461246"/>
              <a:gd name="connsiteY1" fmla="*/ 1025591 h 1303485"/>
              <a:gd name="connsiteX0" fmla="*/ 3461246 w 3461246"/>
              <a:gd name="connsiteY0" fmla="*/ 1303485 h 1676718"/>
              <a:gd name="connsiteX1" fmla="*/ 0 w 3461246"/>
              <a:gd name="connsiteY1" fmla="*/ 1025591 h 1676718"/>
              <a:gd name="connsiteX0" fmla="*/ 4410152 w 4410152"/>
              <a:gd name="connsiteY0" fmla="*/ 1631289 h 2004522"/>
              <a:gd name="connsiteX1" fmla="*/ 0 w 4410152"/>
              <a:gd name="connsiteY1" fmla="*/ 1025591 h 2004522"/>
              <a:gd name="connsiteX0" fmla="*/ 4410152 w 4410152"/>
              <a:gd name="connsiteY0" fmla="*/ 1631289 h 1711224"/>
              <a:gd name="connsiteX1" fmla="*/ 0 w 4410152"/>
              <a:gd name="connsiteY1" fmla="*/ 1025591 h 1711224"/>
              <a:gd name="connsiteX0" fmla="*/ 4410152 w 4410152"/>
              <a:gd name="connsiteY0" fmla="*/ 2200632 h 2280567"/>
              <a:gd name="connsiteX1" fmla="*/ 0 w 4410152"/>
              <a:gd name="connsiteY1" fmla="*/ 1594934 h 228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10152" h="2280567">
                <a:moveTo>
                  <a:pt x="4410152" y="2200632"/>
                </a:moveTo>
                <a:cubicBezTo>
                  <a:pt x="2884050" y="2280567"/>
                  <a:pt x="2613256" y="0"/>
                  <a:pt x="0" y="1594934"/>
                </a:cubicBez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3778250" y="3743325"/>
            <a:ext cx="871538" cy="1328738"/>
          </a:xfrm>
          <a:custGeom>
            <a:avLst/>
            <a:gdLst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2" fmla="*/ 0 w 1061050"/>
              <a:gd name="connsiteY2" fmla="*/ 0 h 1345721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2" fmla="*/ 0 w 1061050"/>
              <a:gd name="connsiteY2" fmla="*/ 0 h 1345721"/>
              <a:gd name="connsiteX0" fmla="*/ 1061050 w 1061050"/>
              <a:gd name="connsiteY0" fmla="*/ 1431985 h 1431985"/>
              <a:gd name="connsiteX1" fmla="*/ 0 w 1061050"/>
              <a:gd name="connsiteY1" fmla="*/ 86264 h 1431985"/>
              <a:gd name="connsiteX2" fmla="*/ 232913 w 1061050"/>
              <a:gd name="connsiteY2" fmla="*/ 0 h 1431985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0" fmla="*/ 871269 w 871269"/>
              <a:gd name="connsiteY0" fmla="*/ 1328468 h 1328468"/>
              <a:gd name="connsiteX1" fmla="*/ 0 w 871269"/>
              <a:gd name="connsiteY1" fmla="*/ 0 h 1328468"/>
              <a:gd name="connsiteX0" fmla="*/ 871269 w 871269"/>
              <a:gd name="connsiteY0" fmla="*/ 1328468 h 1328468"/>
              <a:gd name="connsiteX1" fmla="*/ 0 w 871269"/>
              <a:gd name="connsiteY1" fmla="*/ 0 h 1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1269" h="1328468">
                <a:moveTo>
                  <a:pt x="871269" y="1328468"/>
                </a:moveTo>
                <a:cubicBezTo>
                  <a:pt x="451451" y="1061049"/>
                  <a:pt x="23003" y="724620"/>
                  <a:pt x="0" y="0"/>
                </a:cubicBezTo>
              </a:path>
            </a:pathLst>
          </a:custGeom>
          <a:ln w="76200">
            <a:solidFill>
              <a:srgbClr val="0033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 rot="8352611">
            <a:off x="2862263" y="2205038"/>
            <a:ext cx="709612" cy="900112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419" h="898996">
                <a:moveTo>
                  <a:pt x="709419" y="898996"/>
                </a:moveTo>
                <a:cubicBezTo>
                  <a:pt x="347882" y="789150"/>
                  <a:pt x="94343" y="578922"/>
                  <a:pt x="0" y="0"/>
                </a:cubicBezTo>
                <a:lnTo>
                  <a:pt x="0" y="0"/>
                </a:lnTo>
              </a:path>
            </a:pathLst>
          </a:custGeom>
          <a:ln w="76200">
            <a:solidFill>
              <a:srgbClr val="0033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-244475" y="3155950"/>
            <a:ext cx="2012950" cy="2557463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709419 w 1158949"/>
              <a:gd name="connsiteY0" fmla="*/ 2600205 h 2600205"/>
              <a:gd name="connsiteX1" fmla="*/ 0 w 1158949"/>
              <a:gd name="connsiteY1" fmla="*/ 1701209 h 2600205"/>
              <a:gd name="connsiteX2" fmla="*/ 1158949 w 1158949"/>
              <a:gd name="connsiteY2" fmla="*/ 0 h 2600205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0" fmla="*/ 361537 w 1033000"/>
              <a:gd name="connsiteY0" fmla="*/ 2217433 h 2217433"/>
              <a:gd name="connsiteX1" fmla="*/ 938657 w 1033000"/>
              <a:gd name="connsiteY1" fmla="*/ 0 h 2217433"/>
              <a:gd name="connsiteX0" fmla="*/ 361537 w 1288182"/>
              <a:gd name="connsiteY0" fmla="*/ 2557675 h 2557675"/>
              <a:gd name="connsiteX1" fmla="*/ 1193839 w 1288182"/>
              <a:gd name="connsiteY1" fmla="*/ 0 h 2557675"/>
              <a:gd name="connsiteX0" fmla="*/ 1084550 w 2011195"/>
              <a:gd name="connsiteY0" fmla="*/ 2557675 h 2557675"/>
              <a:gd name="connsiteX1" fmla="*/ 1916852 w 2011195"/>
              <a:gd name="connsiteY1" fmla="*/ 0 h 2557675"/>
              <a:gd name="connsiteX0" fmla="*/ 1084550 w 1916852"/>
              <a:gd name="connsiteY0" fmla="*/ 2557675 h 2557675"/>
              <a:gd name="connsiteX1" fmla="*/ 1916852 w 1916852"/>
              <a:gd name="connsiteY1" fmla="*/ 0 h 2557675"/>
              <a:gd name="connsiteX0" fmla="*/ 1180243 w 2012545"/>
              <a:gd name="connsiteY0" fmla="*/ 2557675 h 2557675"/>
              <a:gd name="connsiteX1" fmla="*/ 2012545 w 2012545"/>
              <a:gd name="connsiteY1" fmla="*/ 0 h 255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2545" h="2557675">
                <a:moveTo>
                  <a:pt x="1180243" y="2557675"/>
                </a:moveTo>
                <a:cubicBezTo>
                  <a:pt x="0" y="1724814"/>
                  <a:pt x="1107427" y="111090"/>
                  <a:pt x="2012545" y="0"/>
                </a:cubicBez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395288" y="188913"/>
            <a:ext cx="365601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DE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Myší kolonizace Evropy</a:t>
            </a:r>
          </a:p>
        </p:txBody>
      </p:sp>
      <p:sp>
        <p:nvSpPr>
          <p:cNvPr id="37898" name="TextovéPole 13"/>
          <p:cNvSpPr txBox="1">
            <a:spLocks noChangeArrowheads="1"/>
          </p:cNvSpPr>
          <p:nvPr/>
        </p:nvSpPr>
        <p:spPr bwMode="auto">
          <a:xfrm>
            <a:off x="6516688" y="6256338"/>
            <a:ext cx="22494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/>
              <a:t>Cucchi et al. (2005)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3"/>
          <p:cNvPicPr>
            <a:picLocks noChangeAspect="1" noChangeArrowheads="1"/>
          </p:cNvPicPr>
          <p:nvPr/>
        </p:nvPicPr>
        <p:blipFill>
          <a:blip r:embed="rId3" cstate="print"/>
          <a:srcRect l="8102" r="8331" b="2492"/>
          <a:stretch>
            <a:fillRect/>
          </a:stretch>
        </p:blipFill>
        <p:spPr bwMode="auto">
          <a:xfrm>
            <a:off x="327025" y="950913"/>
            <a:ext cx="8456613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8915" name="TextovéPole 2"/>
          <p:cNvSpPr txBox="1">
            <a:spLocks noChangeArrowheads="1"/>
          </p:cNvSpPr>
          <p:nvPr/>
        </p:nvSpPr>
        <p:spPr bwMode="auto">
          <a:xfrm>
            <a:off x="6721475" y="479425"/>
            <a:ext cx="15192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3399"/>
                </a:solidFill>
              </a:rPr>
              <a:t>Pozdní neolit</a:t>
            </a:r>
          </a:p>
        </p:txBody>
      </p:sp>
      <p:sp>
        <p:nvSpPr>
          <p:cNvPr id="38916" name="TextovéPole 3"/>
          <p:cNvSpPr txBox="1">
            <a:spLocks noChangeArrowheads="1"/>
          </p:cNvSpPr>
          <p:nvPr/>
        </p:nvSpPr>
        <p:spPr bwMode="auto">
          <a:xfrm>
            <a:off x="6291489" y="1102178"/>
            <a:ext cx="2235200" cy="400050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3399"/>
                </a:solidFill>
              </a:rPr>
              <a:t>pol.</a:t>
            </a:r>
            <a:r>
              <a:rPr lang="en-US" sz="2000">
                <a:solidFill>
                  <a:srgbClr val="003399"/>
                </a:solidFill>
              </a:rPr>
              <a:t> 4</a:t>
            </a:r>
            <a:r>
              <a:rPr lang="cs-CZ" sz="2000">
                <a:solidFill>
                  <a:srgbClr val="003399"/>
                </a:solidFill>
              </a:rPr>
              <a:t>.</a:t>
            </a:r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cs-CZ" sz="2000">
                <a:solidFill>
                  <a:srgbClr val="003399"/>
                </a:solidFill>
              </a:rPr>
              <a:t>tisíciletí</a:t>
            </a:r>
            <a:r>
              <a:rPr lang="en-US" sz="2000">
                <a:solidFill>
                  <a:srgbClr val="003399"/>
                </a:solidFill>
              </a:rPr>
              <a:t> BC</a:t>
            </a:r>
            <a:endParaRPr lang="cs-CZ" sz="2000">
              <a:solidFill>
                <a:srgbClr val="003399"/>
              </a:solidFill>
            </a:endParaRPr>
          </a:p>
        </p:txBody>
      </p:sp>
      <p:sp>
        <p:nvSpPr>
          <p:cNvPr id="7" name="Volný tvar 6"/>
          <p:cNvSpPr/>
          <p:nvPr/>
        </p:nvSpPr>
        <p:spPr>
          <a:xfrm>
            <a:off x="5118100" y="3062288"/>
            <a:ext cx="3376613" cy="2254250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985074"/>
              <a:gd name="connsiteY0" fmla="*/ 486871 h 486871"/>
              <a:gd name="connsiteX1" fmla="*/ 985074 w 985074"/>
              <a:gd name="connsiteY1" fmla="*/ 158966 h 486871"/>
              <a:gd name="connsiteX2" fmla="*/ 0 w 985074"/>
              <a:gd name="connsiteY2" fmla="*/ 64608 h 486871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1102032"/>
              <a:gd name="connsiteY0" fmla="*/ 523526 h 523526"/>
              <a:gd name="connsiteX1" fmla="*/ 1102032 w 1102032"/>
              <a:gd name="connsiteY1" fmla="*/ 142458 h 523526"/>
              <a:gd name="connsiteX2" fmla="*/ 0 w 1102032"/>
              <a:gd name="connsiteY2" fmla="*/ 101263 h 523526"/>
              <a:gd name="connsiteX0" fmla="*/ 1102032 w 1102032"/>
              <a:gd name="connsiteY0" fmla="*/ 142458 h 242017"/>
              <a:gd name="connsiteX1" fmla="*/ 0 w 1102032"/>
              <a:gd name="connsiteY1" fmla="*/ 101263 h 242017"/>
              <a:gd name="connsiteX0" fmla="*/ 1102032 w 1102032"/>
              <a:gd name="connsiteY0" fmla="*/ 206254 h 305813"/>
              <a:gd name="connsiteX1" fmla="*/ 1091399 w 1102032"/>
              <a:gd name="connsiteY1" fmla="*/ 121194 h 305813"/>
              <a:gd name="connsiteX2" fmla="*/ 0 w 1102032"/>
              <a:gd name="connsiteY2" fmla="*/ 165059 h 305813"/>
              <a:gd name="connsiteX0" fmla="*/ 3462460 w 3462460"/>
              <a:gd name="connsiteY0" fmla="*/ 206254 h 3038381"/>
              <a:gd name="connsiteX1" fmla="*/ 3451827 w 3462460"/>
              <a:gd name="connsiteY1" fmla="*/ 121194 h 3038381"/>
              <a:gd name="connsiteX2" fmla="*/ 0 w 3462460"/>
              <a:gd name="connsiteY2" fmla="*/ 2897627 h 3038381"/>
              <a:gd name="connsiteX0" fmla="*/ 3462460 w 3462460"/>
              <a:gd name="connsiteY0" fmla="*/ 206254 h 2897627"/>
              <a:gd name="connsiteX1" fmla="*/ 3451827 w 3462460"/>
              <a:gd name="connsiteY1" fmla="*/ 121194 h 2897627"/>
              <a:gd name="connsiteX2" fmla="*/ 0 w 3462460"/>
              <a:gd name="connsiteY2" fmla="*/ 2897627 h 2897627"/>
              <a:gd name="connsiteX0" fmla="*/ 3462460 w 3462460"/>
              <a:gd name="connsiteY0" fmla="*/ 85060 h 2776433"/>
              <a:gd name="connsiteX1" fmla="*/ 3451827 w 3462460"/>
              <a:gd name="connsiteY1" fmla="*/ 0 h 2776433"/>
              <a:gd name="connsiteX2" fmla="*/ 0 w 3462460"/>
              <a:gd name="connsiteY2" fmla="*/ 2776433 h 2776433"/>
              <a:gd name="connsiteX0" fmla="*/ 3462460 w 3462460"/>
              <a:gd name="connsiteY0" fmla="*/ 1141919 h 3833292"/>
              <a:gd name="connsiteX1" fmla="*/ 3451827 w 3462460"/>
              <a:gd name="connsiteY1" fmla="*/ 1056859 h 3833292"/>
              <a:gd name="connsiteX2" fmla="*/ 0 w 3462460"/>
              <a:gd name="connsiteY2" fmla="*/ 3833292 h 3833292"/>
              <a:gd name="connsiteX0" fmla="*/ 3462460 w 3462460"/>
              <a:gd name="connsiteY0" fmla="*/ 1120654 h 3812027"/>
              <a:gd name="connsiteX1" fmla="*/ 2813873 w 3462460"/>
              <a:gd name="connsiteY1" fmla="*/ 1056859 h 3812027"/>
              <a:gd name="connsiteX2" fmla="*/ 0 w 3462460"/>
              <a:gd name="connsiteY2" fmla="*/ 3812027 h 3812027"/>
              <a:gd name="connsiteX0" fmla="*/ 2813873 w 2813873"/>
              <a:gd name="connsiteY0" fmla="*/ 1056859 h 3812027"/>
              <a:gd name="connsiteX1" fmla="*/ 0 w 2813873"/>
              <a:gd name="connsiteY1" fmla="*/ 3812027 h 3812027"/>
              <a:gd name="connsiteX0" fmla="*/ 3451826 w 3451826"/>
              <a:gd name="connsiteY0" fmla="*/ 1056859 h 3737600"/>
              <a:gd name="connsiteX1" fmla="*/ 0 w 3451826"/>
              <a:gd name="connsiteY1" fmla="*/ 3737600 h 3737600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3419928 w 3419928"/>
              <a:gd name="connsiteY0" fmla="*/ 1208245 h 1911330"/>
              <a:gd name="connsiteX1" fmla="*/ 0 w 3419928"/>
              <a:gd name="connsiteY1" fmla="*/ 1911330 h 1911330"/>
              <a:gd name="connsiteX0" fmla="*/ 3419928 w 3419928"/>
              <a:gd name="connsiteY0" fmla="*/ 291315 h 2698140"/>
              <a:gd name="connsiteX1" fmla="*/ 0 w 3419928"/>
              <a:gd name="connsiteY1" fmla="*/ 994400 h 2698140"/>
              <a:gd name="connsiteX0" fmla="*/ 3419928 w 3419928"/>
              <a:gd name="connsiteY0" fmla="*/ 323212 h 2730037"/>
              <a:gd name="connsiteX1" fmla="*/ 0 w 3419928"/>
              <a:gd name="connsiteY1" fmla="*/ 1026297 h 2730037"/>
              <a:gd name="connsiteX0" fmla="*/ 3377398 w 3377398"/>
              <a:gd name="connsiteY0" fmla="*/ 323212 h 2793833"/>
              <a:gd name="connsiteX1" fmla="*/ 0 w 3377398"/>
              <a:gd name="connsiteY1" fmla="*/ 1090093 h 2793833"/>
              <a:gd name="connsiteX0" fmla="*/ 3377398 w 3377398"/>
              <a:gd name="connsiteY0" fmla="*/ 323212 h 2836364"/>
              <a:gd name="connsiteX1" fmla="*/ 0 w 3377398"/>
              <a:gd name="connsiteY1" fmla="*/ 1090093 h 2836364"/>
              <a:gd name="connsiteX0" fmla="*/ 3377398 w 3377398"/>
              <a:gd name="connsiteY0" fmla="*/ 323212 h 2836364"/>
              <a:gd name="connsiteX1" fmla="*/ 1389111 w 3377398"/>
              <a:gd name="connsiteY1" fmla="*/ 1067491 h 2836364"/>
              <a:gd name="connsiteX2" fmla="*/ 0 w 3377398"/>
              <a:gd name="connsiteY2" fmla="*/ 1090093 h 2836364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187151 h 2700303"/>
              <a:gd name="connsiteX1" fmla="*/ 1389111 w 3377398"/>
              <a:gd name="connsiteY1" fmla="*/ 931430 h 2700303"/>
              <a:gd name="connsiteX2" fmla="*/ 0 w 3377398"/>
              <a:gd name="connsiteY2" fmla="*/ 954032 h 2700303"/>
              <a:gd name="connsiteX0" fmla="*/ 3377398 w 3377398"/>
              <a:gd name="connsiteY0" fmla="*/ 0 h 766881"/>
              <a:gd name="connsiteX1" fmla="*/ 0 w 3377398"/>
              <a:gd name="connsiteY1" fmla="*/ 766881 h 766881"/>
              <a:gd name="connsiteX0" fmla="*/ 3377398 w 3377398"/>
              <a:gd name="connsiteY0" fmla="*/ 0 h 2116770"/>
              <a:gd name="connsiteX1" fmla="*/ 0 w 3377398"/>
              <a:gd name="connsiteY1" fmla="*/ 766881 h 211677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0 h 2116770"/>
              <a:gd name="connsiteX1" fmla="*/ 3132850 w 3377398"/>
              <a:gd name="connsiteY1" fmla="*/ 53163 h 2116770"/>
              <a:gd name="connsiteX2" fmla="*/ 0 w 3377398"/>
              <a:gd name="connsiteY2" fmla="*/ 766881 h 2116770"/>
              <a:gd name="connsiteX0" fmla="*/ 3377398 w 3377398"/>
              <a:gd name="connsiteY0" fmla="*/ 0 h 2254993"/>
              <a:gd name="connsiteX1" fmla="*/ 3132850 w 3377398"/>
              <a:gd name="connsiteY1" fmla="*/ 53163 h 2254993"/>
              <a:gd name="connsiteX2" fmla="*/ 0 w 3377398"/>
              <a:gd name="connsiteY2" fmla="*/ 766881 h 225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7398" h="2254993">
                <a:moveTo>
                  <a:pt x="3377398" y="0"/>
                </a:moveTo>
                <a:lnTo>
                  <a:pt x="3132850" y="53163"/>
                </a:lnTo>
                <a:cubicBezTo>
                  <a:pt x="826836" y="106772"/>
                  <a:pt x="1604264" y="2254993"/>
                  <a:pt x="0" y="766881"/>
                </a:cubicBezTo>
              </a:path>
            </a:pathLst>
          </a:cu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4706938" y="2263775"/>
            <a:ext cx="3533775" cy="782638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985074"/>
              <a:gd name="connsiteY0" fmla="*/ 486871 h 486871"/>
              <a:gd name="connsiteX1" fmla="*/ 985074 w 985074"/>
              <a:gd name="connsiteY1" fmla="*/ 158966 h 486871"/>
              <a:gd name="connsiteX2" fmla="*/ 0 w 985074"/>
              <a:gd name="connsiteY2" fmla="*/ 64608 h 486871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1102032"/>
              <a:gd name="connsiteY0" fmla="*/ 523526 h 523526"/>
              <a:gd name="connsiteX1" fmla="*/ 1102032 w 1102032"/>
              <a:gd name="connsiteY1" fmla="*/ 142458 h 523526"/>
              <a:gd name="connsiteX2" fmla="*/ 0 w 1102032"/>
              <a:gd name="connsiteY2" fmla="*/ 101263 h 523526"/>
              <a:gd name="connsiteX0" fmla="*/ 1102032 w 1102032"/>
              <a:gd name="connsiteY0" fmla="*/ 142458 h 242017"/>
              <a:gd name="connsiteX1" fmla="*/ 0 w 1102032"/>
              <a:gd name="connsiteY1" fmla="*/ 101263 h 242017"/>
              <a:gd name="connsiteX0" fmla="*/ 1102032 w 1102032"/>
              <a:gd name="connsiteY0" fmla="*/ 206254 h 305813"/>
              <a:gd name="connsiteX1" fmla="*/ 1091399 w 1102032"/>
              <a:gd name="connsiteY1" fmla="*/ 121194 h 305813"/>
              <a:gd name="connsiteX2" fmla="*/ 0 w 1102032"/>
              <a:gd name="connsiteY2" fmla="*/ 165059 h 305813"/>
              <a:gd name="connsiteX0" fmla="*/ 3462460 w 3462460"/>
              <a:gd name="connsiteY0" fmla="*/ 206254 h 3038381"/>
              <a:gd name="connsiteX1" fmla="*/ 3451827 w 3462460"/>
              <a:gd name="connsiteY1" fmla="*/ 121194 h 3038381"/>
              <a:gd name="connsiteX2" fmla="*/ 0 w 3462460"/>
              <a:gd name="connsiteY2" fmla="*/ 2897627 h 3038381"/>
              <a:gd name="connsiteX0" fmla="*/ 3462460 w 3462460"/>
              <a:gd name="connsiteY0" fmla="*/ 206254 h 2897627"/>
              <a:gd name="connsiteX1" fmla="*/ 3451827 w 3462460"/>
              <a:gd name="connsiteY1" fmla="*/ 121194 h 2897627"/>
              <a:gd name="connsiteX2" fmla="*/ 0 w 3462460"/>
              <a:gd name="connsiteY2" fmla="*/ 2897627 h 2897627"/>
              <a:gd name="connsiteX0" fmla="*/ 3462460 w 3462460"/>
              <a:gd name="connsiteY0" fmla="*/ 85060 h 2776433"/>
              <a:gd name="connsiteX1" fmla="*/ 3451827 w 3462460"/>
              <a:gd name="connsiteY1" fmla="*/ 0 h 2776433"/>
              <a:gd name="connsiteX2" fmla="*/ 0 w 3462460"/>
              <a:gd name="connsiteY2" fmla="*/ 2776433 h 2776433"/>
              <a:gd name="connsiteX0" fmla="*/ 3462460 w 3462460"/>
              <a:gd name="connsiteY0" fmla="*/ 1141919 h 3833292"/>
              <a:gd name="connsiteX1" fmla="*/ 3451827 w 3462460"/>
              <a:gd name="connsiteY1" fmla="*/ 1056859 h 3833292"/>
              <a:gd name="connsiteX2" fmla="*/ 0 w 3462460"/>
              <a:gd name="connsiteY2" fmla="*/ 3833292 h 3833292"/>
              <a:gd name="connsiteX0" fmla="*/ 3462460 w 3462460"/>
              <a:gd name="connsiteY0" fmla="*/ 1120654 h 3812027"/>
              <a:gd name="connsiteX1" fmla="*/ 2813873 w 3462460"/>
              <a:gd name="connsiteY1" fmla="*/ 1056859 h 3812027"/>
              <a:gd name="connsiteX2" fmla="*/ 0 w 3462460"/>
              <a:gd name="connsiteY2" fmla="*/ 3812027 h 3812027"/>
              <a:gd name="connsiteX0" fmla="*/ 2813873 w 2813873"/>
              <a:gd name="connsiteY0" fmla="*/ 1056859 h 3812027"/>
              <a:gd name="connsiteX1" fmla="*/ 0 w 2813873"/>
              <a:gd name="connsiteY1" fmla="*/ 3812027 h 3812027"/>
              <a:gd name="connsiteX0" fmla="*/ 3451826 w 3451826"/>
              <a:gd name="connsiteY0" fmla="*/ 1056859 h 3737600"/>
              <a:gd name="connsiteX1" fmla="*/ 0 w 3451826"/>
              <a:gd name="connsiteY1" fmla="*/ 3737600 h 3737600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3419928 w 3419928"/>
              <a:gd name="connsiteY0" fmla="*/ 1208245 h 1911330"/>
              <a:gd name="connsiteX1" fmla="*/ 0 w 3419928"/>
              <a:gd name="connsiteY1" fmla="*/ 1911330 h 1911330"/>
              <a:gd name="connsiteX0" fmla="*/ 3419928 w 3419928"/>
              <a:gd name="connsiteY0" fmla="*/ 291315 h 2698140"/>
              <a:gd name="connsiteX1" fmla="*/ 0 w 3419928"/>
              <a:gd name="connsiteY1" fmla="*/ 994400 h 2698140"/>
              <a:gd name="connsiteX0" fmla="*/ 3419928 w 3419928"/>
              <a:gd name="connsiteY0" fmla="*/ 323212 h 2730037"/>
              <a:gd name="connsiteX1" fmla="*/ 0 w 3419928"/>
              <a:gd name="connsiteY1" fmla="*/ 1026297 h 2730037"/>
              <a:gd name="connsiteX0" fmla="*/ 3377398 w 3377398"/>
              <a:gd name="connsiteY0" fmla="*/ 323212 h 2793833"/>
              <a:gd name="connsiteX1" fmla="*/ 0 w 3377398"/>
              <a:gd name="connsiteY1" fmla="*/ 1090093 h 2793833"/>
              <a:gd name="connsiteX0" fmla="*/ 3377398 w 3377398"/>
              <a:gd name="connsiteY0" fmla="*/ 323212 h 2836364"/>
              <a:gd name="connsiteX1" fmla="*/ 0 w 3377398"/>
              <a:gd name="connsiteY1" fmla="*/ 1090093 h 2836364"/>
              <a:gd name="connsiteX0" fmla="*/ 3377398 w 3377398"/>
              <a:gd name="connsiteY0" fmla="*/ 323212 h 2836364"/>
              <a:gd name="connsiteX1" fmla="*/ 1389111 w 3377398"/>
              <a:gd name="connsiteY1" fmla="*/ 1067491 h 2836364"/>
              <a:gd name="connsiteX2" fmla="*/ 0 w 3377398"/>
              <a:gd name="connsiteY2" fmla="*/ 1090093 h 2836364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187151 h 2700303"/>
              <a:gd name="connsiteX1" fmla="*/ 1389111 w 3377398"/>
              <a:gd name="connsiteY1" fmla="*/ 931430 h 2700303"/>
              <a:gd name="connsiteX2" fmla="*/ 0 w 3377398"/>
              <a:gd name="connsiteY2" fmla="*/ 954032 h 2700303"/>
              <a:gd name="connsiteX0" fmla="*/ 3377398 w 3377398"/>
              <a:gd name="connsiteY0" fmla="*/ 0 h 766881"/>
              <a:gd name="connsiteX1" fmla="*/ 0 w 3377398"/>
              <a:gd name="connsiteY1" fmla="*/ 766881 h 766881"/>
              <a:gd name="connsiteX0" fmla="*/ 3377398 w 3377398"/>
              <a:gd name="connsiteY0" fmla="*/ 0 h 2116770"/>
              <a:gd name="connsiteX1" fmla="*/ 0 w 3377398"/>
              <a:gd name="connsiteY1" fmla="*/ 766881 h 211677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0 h 2116770"/>
              <a:gd name="connsiteX1" fmla="*/ 3132850 w 3377398"/>
              <a:gd name="connsiteY1" fmla="*/ 53163 h 2116770"/>
              <a:gd name="connsiteX2" fmla="*/ 0 w 3377398"/>
              <a:gd name="connsiteY2" fmla="*/ 766881 h 2116770"/>
              <a:gd name="connsiteX0" fmla="*/ 3377398 w 3377398"/>
              <a:gd name="connsiteY0" fmla="*/ 0 h 2254993"/>
              <a:gd name="connsiteX1" fmla="*/ 3132850 w 3377398"/>
              <a:gd name="connsiteY1" fmla="*/ 53163 h 2254993"/>
              <a:gd name="connsiteX2" fmla="*/ 0 w 3377398"/>
              <a:gd name="connsiteY2" fmla="*/ 766881 h 2254993"/>
              <a:gd name="connsiteX0" fmla="*/ 3377398 w 3377398"/>
              <a:gd name="connsiteY0" fmla="*/ 0 h 766881"/>
              <a:gd name="connsiteX1" fmla="*/ 3132850 w 3377398"/>
              <a:gd name="connsiteY1" fmla="*/ 53163 h 766881"/>
              <a:gd name="connsiteX2" fmla="*/ 0 w 3377398"/>
              <a:gd name="connsiteY2" fmla="*/ 766881 h 766881"/>
              <a:gd name="connsiteX0" fmla="*/ 4232584 w 4232584"/>
              <a:gd name="connsiteY0" fmla="*/ 381789 h 640586"/>
              <a:gd name="connsiteX1" fmla="*/ 3988036 w 4232584"/>
              <a:gd name="connsiteY1" fmla="*/ 434952 h 640586"/>
              <a:gd name="connsiteX2" fmla="*/ 0 w 4232584"/>
              <a:gd name="connsiteY2" fmla="*/ 640586 h 640586"/>
              <a:gd name="connsiteX0" fmla="*/ 4232584 w 4232584"/>
              <a:gd name="connsiteY0" fmla="*/ 224108 h 482905"/>
              <a:gd name="connsiteX1" fmla="*/ 3988036 w 4232584"/>
              <a:gd name="connsiteY1" fmla="*/ 277271 h 482905"/>
              <a:gd name="connsiteX2" fmla="*/ 0 w 4232584"/>
              <a:gd name="connsiteY2" fmla="*/ 482905 h 482905"/>
              <a:gd name="connsiteX0" fmla="*/ 5362076 w 5362076"/>
              <a:gd name="connsiteY0" fmla="*/ 197828 h 482905"/>
              <a:gd name="connsiteX1" fmla="*/ 3988036 w 5362076"/>
              <a:gd name="connsiteY1" fmla="*/ 277271 h 482905"/>
              <a:gd name="connsiteX2" fmla="*/ 0 w 5362076"/>
              <a:gd name="connsiteY2" fmla="*/ 482905 h 482905"/>
              <a:gd name="connsiteX0" fmla="*/ 5362076 w 5362076"/>
              <a:gd name="connsiteY0" fmla="*/ 0 h 285077"/>
              <a:gd name="connsiteX1" fmla="*/ 0 w 5362076"/>
              <a:gd name="connsiteY1" fmla="*/ 285077 h 285077"/>
              <a:gd name="connsiteX0" fmla="*/ 5362076 w 5362076"/>
              <a:gd name="connsiteY0" fmla="*/ 360498 h 645575"/>
              <a:gd name="connsiteX1" fmla="*/ 0 w 5362076"/>
              <a:gd name="connsiteY1" fmla="*/ 645575 h 645575"/>
              <a:gd name="connsiteX0" fmla="*/ 5362076 w 5362076"/>
              <a:gd name="connsiteY0" fmla="*/ 360498 h 645575"/>
              <a:gd name="connsiteX1" fmla="*/ 0 w 5362076"/>
              <a:gd name="connsiteY1" fmla="*/ 645575 h 64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62076" h="645575">
                <a:moveTo>
                  <a:pt x="5362076" y="360498"/>
                </a:moveTo>
                <a:cubicBezTo>
                  <a:pt x="2638851" y="0"/>
                  <a:pt x="1545326" y="217666"/>
                  <a:pt x="0" y="645575"/>
                </a:cubicBezTo>
              </a:path>
            </a:pathLst>
          </a:cu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395288" y="188913"/>
            <a:ext cx="365601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DE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Myší kolonizace Evropy</a:t>
            </a:r>
          </a:p>
        </p:txBody>
      </p:sp>
      <p:sp>
        <p:nvSpPr>
          <p:cNvPr id="38920" name="TextovéPole 10"/>
          <p:cNvSpPr txBox="1">
            <a:spLocks noChangeArrowheads="1"/>
          </p:cNvSpPr>
          <p:nvPr/>
        </p:nvSpPr>
        <p:spPr bwMode="auto">
          <a:xfrm>
            <a:off x="6597650" y="6256338"/>
            <a:ext cx="2168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/>
              <a:t>Cucchi et al. (20</a:t>
            </a:r>
            <a:r>
              <a:rPr lang="cs-CZ"/>
              <a:t>11</a:t>
            </a:r>
            <a:r>
              <a:rPr lang="en-US"/>
              <a:t>)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3"/>
          <p:cNvPicPr>
            <a:picLocks noChangeAspect="1" noChangeArrowheads="1"/>
          </p:cNvPicPr>
          <p:nvPr/>
        </p:nvPicPr>
        <p:blipFill>
          <a:blip r:embed="rId3" cstate="print"/>
          <a:srcRect l="8102" r="8331" b="2492"/>
          <a:stretch>
            <a:fillRect/>
          </a:stretch>
        </p:blipFill>
        <p:spPr bwMode="auto">
          <a:xfrm>
            <a:off x="327025" y="950913"/>
            <a:ext cx="8456613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9939" name="TextovéPole 2"/>
          <p:cNvSpPr txBox="1">
            <a:spLocks noChangeArrowheads="1"/>
          </p:cNvSpPr>
          <p:nvPr/>
        </p:nvSpPr>
        <p:spPr bwMode="auto">
          <a:xfrm>
            <a:off x="7137400" y="479425"/>
            <a:ext cx="1181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99"/>
                </a:solidFill>
              </a:rPr>
              <a:t>Viking</a:t>
            </a:r>
            <a:r>
              <a:rPr lang="cs-CZ">
                <a:solidFill>
                  <a:srgbClr val="003399"/>
                </a:solidFill>
              </a:rPr>
              <a:t>ové</a:t>
            </a:r>
          </a:p>
        </p:txBody>
      </p:sp>
      <p:sp>
        <p:nvSpPr>
          <p:cNvPr id="4" name="Volný tvar 3"/>
          <p:cNvSpPr/>
          <p:nvPr/>
        </p:nvSpPr>
        <p:spPr>
          <a:xfrm>
            <a:off x="3937000" y="1128713"/>
            <a:ext cx="765175" cy="1200150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81352 w 764195"/>
              <a:gd name="connsiteY0" fmla="*/ 1199085 h 1199085"/>
              <a:gd name="connsiteX1" fmla="*/ 0 w 764195"/>
              <a:gd name="connsiteY1" fmla="*/ 0 h 11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4195" h="1199085">
                <a:moveTo>
                  <a:pt x="81352" y="1199085"/>
                </a:moveTo>
                <a:cubicBezTo>
                  <a:pt x="199026" y="831679"/>
                  <a:pt x="764195" y="345006"/>
                  <a:pt x="0" y="0"/>
                </a:cubicBezTo>
              </a:path>
            </a:pathLst>
          </a:custGeom>
          <a:ln w="76200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Volný tvar 4"/>
          <p:cNvSpPr/>
          <p:nvPr/>
        </p:nvSpPr>
        <p:spPr>
          <a:xfrm>
            <a:off x="3870325" y="1762125"/>
            <a:ext cx="214313" cy="422275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651" h="422263">
                <a:moveTo>
                  <a:pt x="214651" y="422263"/>
                </a:moveTo>
                <a:cubicBezTo>
                  <a:pt x="147258" y="265001"/>
                  <a:pt x="213164" y="328443"/>
                  <a:pt x="0" y="0"/>
                </a:cubicBezTo>
              </a:path>
            </a:pathLst>
          </a:custGeom>
          <a:ln w="76200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Volný tvar 5"/>
          <p:cNvSpPr/>
          <p:nvPr/>
        </p:nvSpPr>
        <p:spPr>
          <a:xfrm flipH="1">
            <a:off x="4295775" y="1119188"/>
            <a:ext cx="534988" cy="636587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404657 w 404657"/>
              <a:gd name="connsiteY0" fmla="*/ 754772 h 754772"/>
              <a:gd name="connsiteX1" fmla="*/ 0 w 404657"/>
              <a:gd name="connsiteY1" fmla="*/ 0 h 754772"/>
              <a:gd name="connsiteX0" fmla="*/ 494314 w 494314"/>
              <a:gd name="connsiteY0" fmla="*/ 754772 h 754772"/>
              <a:gd name="connsiteX1" fmla="*/ 89657 w 494314"/>
              <a:gd name="connsiteY1" fmla="*/ 0 h 754772"/>
              <a:gd name="connsiteX0" fmla="*/ 429000 w 429000"/>
              <a:gd name="connsiteY0" fmla="*/ 754772 h 754772"/>
              <a:gd name="connsiteX1" fmla="*/ 24343 w 429000"/>
              <a:gd name="connsiteY1" fmla="*/ 0 h 754772"/>
              <a:gd name="connsiteX0" fmla="*/ 559628 w 559628"/>
              <a:gd name="connsiteY0" fmla="*/ 636018 h 636018"/>
              <a:gd name="connsiteX1" fmla="*/ 24343 w 559628"/>
              <a:gd name="connsiteY1" fmla="*/ 0 h 636018"/>
              <a:gd name="connsiteX0" fmla="*/ 535285 w 535285"/>
              <a:gd name="connsiteY0" fmla="*/ 636018 h 636018"/>
              <a:gd name="connsiteX1" fmla="*/ 0 w 535285"/>
              <a:gd name="connsiteY1" fmla="*/ 0 h 636018"/>
              <a:gd name="connsiteX0" fmla="*/ 535285 w 535285"/>
              <a:gd name="connsiteY0" fmla="*/ 636018 h 636018"/>
              <a:gd name="connsiteX1" fmla="*/ 0 w 535285"/>
              <a:gd name="connsiteY1" fmla="*/ 0 h 636018"/>
              <a:gd name="connsiteX0" fmla="*/ 535285 w 535285"/>
              <a:gd name="connsiteY0" fmla="*/ 636018 h 636018"/>
              <a:gd name="connsiteX1" fmla="*/ 0 w 535285"/>
              <a:gd name="connsiteY1" fmla="*/ 0 h 636018"/>
              <a:gd name="connsiteX0" fmla="*/ 535285 w 535285"/>
              <a:gd name="connsiteY0" fmla="*/ 636018 h 636018"/>
              <a:gd name="connsiteX1" fmla="*/ 0 w 535285"/>
              <a:gd name="connsiteY1" fmla="*/ 0 h 636018"/>
              <a:gd name="connsiteX0" fmla="*/ 535285 w 535285"/>
              <a:gd name="connsiteY0" fmla="*/ 636018 h 636018"/>
              <a:gd name="connsiteX1" fmla="*/ 0 w 535285"/>
              <a:gd name="connsiteY1" fmla="*/ 0 h 636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5285" h="636018">
                <a:moveTo>
                  <a:pt x="535285" y="636018"/>
                </a:moveTo>
                <a:cubicBezTo>
                  <a:pt x="396640" y="425317"/>
                  <a:pt x="272540" y="304693"/>
                  <a:pt x="0" y="0"/>
                </a:cubicBezTo>
              </a:path>
            </a:pathLst>
          </a:custGeom>
          <a:ln w="76200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1754188" y="812800"/>
            <a:ext cx="1985962" cy="1019175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1889072 w 1889072"/>
              <a:gd name="connsiteY0" fmla="*/ 157262 h 1203473"/>
              <a:gd name="connsiteX1" fmla="*/ 0 w 1889072"/>
              <a:gd name="connsiteY1" fmla="*/ 875030 h 1203473"/>
              <a:gd name="connsiteX0" fmla="*/ 1889072 w 1889072"/>
              <a:gd name="connsiteY0" fmla="*/ 301638 h 1019406"/>
              <a:gd name="connsiteX1" fmla="*/ 0 w 1889072"/>
              <a:gd name="connsiteY1" fmla="*/ 1019406 h 1019406"/>
              <a:gd name="connsiteX0" fmla="*/ 1889072 w 2092931"/>
              <a:gd name="connsiteY0" fmla="*/ 301638 h 1019406"/>
              <a:gd name="connsiteX1" fmla="*/ 2092931 w 2092931"/>
              <a:gd name="connsiteY1" fmla="*/ 345181 h 1019406"/>
              <a:gd name="connsiteX2" fmla="*/ 0 w 2092931"/>
              <a:gd name="connsiteY2" fmla="*/ 1019406 h 1019406"/>
              <a:gd name="connsiteX0" fmla="*/ 2092931 w 2092931"/>
              <a:gd name="connsiteY0" fmla="*/ 345181 h 1019406"/>
              <a:gd name="connsiteX1" fmla="*/ 0 w 2092931"/>
              <a:gd name="connsiteY1" fmla="*/ 1019406 h 1019406"/>
              <a:gd name="connsiteX0" fmla="*/ 2092931 w 2092931"/>
              <a:gd name="connsiteY0" fmla="*/ 345181 h 1019406"/>
              <a:gd name="connsiteX1" fmla="*/ 0 w 2092931"/>
              <a:gd name="connsiteY1" fmla="*/ 1019406 h 1019406"/>
              <a:gd name="connsiteX0" fmla="*/ 1986053 w 1986053"/>
              <a:gd name="connsiteY0" fmla="*/ 386745 h 1019406"/>
              <a:gd name="connsiteX1" fmla="*/ 0 w 1986053"/>
              <a:gd name="connsiteY1" fmla="*/ 1019406 h 101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86053" h="1019406">
                <a:moveTo>
                  <a:pt x="1986053" y="386745"/>
                </a:moveTo>
                <a:cubicBezTo>
                  <a:pt x="1411980" y="108750"/>
                  <a:pt x="325980" y="0"/>
                  <a:pt x="0" y="1019406"/>
                </a:cubicBezTo>
              </a:path>
            </a:pathLst>
          </a:custGeom>
          <a:ln w="76200">
            <a:solidFill>
              <a:srgbClr val="0033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365125" y="2179638"/>
            <a:ext cx="3462338" cy="2457450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985074"/>
              <a:gd name="connsiteY0" fmla="*/ 486871 h 486871"/>
              <a:gd name="connsiteX1" fmla="*/ 985074 w 985074"/>
              <a:gd name="connsiteY1" fmla="*/ 158966 h 486871"/>
              <a:gd name="connsiteX2" fmla="*/ 0 w 985074"/>
              <a:gd name="connsiteY2" fmla="*/ 64608 h 486871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1102032"/>
              <a:gd name="connsiteY0" fmla="*/ 523526 h 523526"/>
              <a:gd name="connsiteX1" fmla="*/ 1102032 w 1102032"/>
              <a:gd name="connsiteY1" fmla="*/ 142458 h 523526"/>
              <a:gd name="connsiteX2" fmla="*/ 0 w 1102032"/>
              <a:gd name="connsiteY2" fmla="*/ 101263 h 523526"/>
              <a:gd name="connsiteX0" fmla="*/ 1102032 w 1102032"/>
              <a:gd name="connsiteY0" fmla="*/ 142458 h 242017"/>
              <a:gd name="connsiteX1" fmla="*/ 0 w 1102032"/>
              <a:gd name="connsiteY1" fmla="*/ 101263 h 242017"/>
              <a:gd name="connsiteX0" fmla="*/ 1102032 w 1102032"/>
              <a:gd name="connsiteY0" fmla="*/ 206254 h 305813"/>
              <a:gd name="connsiteX1" fmla="*/ 1091399 w 1102032"/>
              <a:gd name="connsiteY1" fmla="*/ 121194 h 305813"/>
              <a:gd name="connsiteX2" fmla="*/ 0 w 1102032"/>
              <a:gd name="connsiteY2" fmla="*/ 165059 h 305813"/>
              <a:gd name="connsiteX0" fmla="*/ 3462460 w 3462460"/>
              <a:gd name="connsiteY0" fmla="*/ 206254 h 3038381"/>
              <a:gd name="connsiteX1" fmla="*/ 3451827 w 3462460"/>
              <a:gd name="connsiteY1" fmla="*/ 121194 h 3038381"/>
              <a:gd name="connsiteX2" fmla="*/ 0 w 3462460"/>
              <a:gd name="connsiteY2" fmla="*/ 2897627 h 3038381"/>
              <a:gd name="connsiteX0" fmla="*/ 3462460 w 3462460"/>
              <a:gd name="connsiteY0" fmla="*/ 206254 h 2897627"/>
              <a:gd name="connsiteX1" fmla="*/ 3451827 w 3462460"/>
              <a:gd name="connsiteY1" fmla="*/ 121194 h 2897627"/>
              <a:gd name="connsiteX2" fmla="*/ 0 w 3462460"/>
              <a:gd name="connsiteY2" fmla="*/ 2897627 h 2897627"/>
              <a:gd name="connsiteX0" fmla="*/ 3462460 w 3462460"/>
              <a:gd name="connsiteY0" fmla="*/ 85060 h 2776433"/>
              <a:gd name="connsiteX1" fmla="*/ 3451827 w 3462460"/>
              <a:gd name="connsiteY1" fmla="*/ 0 h 2776433"/>
              <a:gd name="connsiteX2" fmla="*/ 0 w 3462460"/>
              <a:gd name="connsiteY2" fmla="*/ 2776433 h 2776433"/>
              <a:gd name="connsiteX0" fmla="*/ 3462460 w 3462460"/>
              <a:gd name="connsiteY0" fmla="*/ 1141919 h 3833292"/>
              <a:gd name="connsiteX1" fmla="*/ 3451827 w 3462460"/>
              <a:gd name="connsiteY1" fmla="*/ 1056859 h 3833292"/>
              <a:gd name="connsiteX2" fmla="*/ 0 w 3462460"/>
              <a:gd name="connsiteY2" fmla="*/ 3833292 h 3833292"/>
              <a:gd name="connsiteX0" fmla="*/ 3462460 w 3462460"/>
              <a:gd name="connsiteY0" fmla="*/ 1120654 h 3812027"/>
              <a:gd name="connsiteX1" fmla="*/ 2813873 w 3462460"/>
              <a:gd name="connsiteY1" fmla="*/ 1056859 h 3812027"/>
              <a:gd name="connsiteX2" fmla="*/ 0 w 3462460"/>
              <a:gd name="connsiteY2" fmla="*/ 3812027 h 3812027"/>
              <a:gd name="connsiteX0" fmla="*/ 2813873 w 2813873"/>
              <a:gd name="connsiteY0" fmla="*/ 1056859 h 3812027"/>
              <a:gd name="connsiteX1" fmla="*/ 0 w 2813873"/>
              <a:gd name="connsiteY1" fmla="*/ 3812027 h 3812027"/>
              <a:gd name="connsiteX0" fmla="*/ 3451826 w 3451826"/>
              <a:gd name="connsiteY0" fmla="*/ 1056859 h 3737600"/>
              <a:gd name="connsiteX1" fmla="*/ 0 w 3451826"/>
              <a:gd name="connsiteY1" fmla="*/ 3737600 h 3737600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3462459 w 3462459"/>
              <a:gd name="connsiteY0" fmla="*/ 0 h 2457457"/>
              <a:gd name="connsiteX1" fmla="*/ 0 w 3462459"/>
              <a:gd name="connsiteY1" fmla="*/ 2457457 h 245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62459" h="2457457">
                <a:moveTo>
                  <a:pt x="3462459" y="0"/>
                </a:moveTo>
                <a:cubicBezTo>
                  <a:pt x="1514700" y="1409895"/>
                  <a:pt x="805196" y="546127"/>
                  <a:pt x="0" y="2457457"/>
                </a:cubicBez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9945" name="TextovéPole 8"/>
          <p:cNvSpPr txBox="1">
            <a:spLocks noChangeArrowheads="1"/>
          </p:cNvSpPr>
          <p:nvPr/>
        </p:nvSpPr>
        <p:spPr bwMode="auto">
          <a:xfrm>
            <a:off x="4521200" y="6256338"/>
            <a:ext cx="4262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/>
              <a:t>Prager et al. (1993); Searle et al. (2009)</a:t>
            </a:r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395288" y="188913"/>
            <a:ext cx="365601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DE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Myší kolonizace Evropy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3"/>
          <p:cNvPicPr>
            <a:picLocks noChangeAspect="1" noChangeArrowheads="1"/>
          </p:cNvPicPr>
          <p:nvPr/>
        </p:nvPicPr>
        <p:blipFill>
          <a:blip r:embed="rId3" cstate="print"/>
          <a:srcRect l="8102" r="8331" b="2492"/>
          <a:stretch>
            <a:fillRect/>
          </a:stretch>
        </p:blipFill>
        <p:spPr bwMode="auto">
          <a:xfrm>
            <a:off x="327025" y="950913"/>
            <a:ext cx="8456613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Volný tvar 9"/>
          <p:cNvSpPr/>
          <p:nvPr/>
        </p:nvSpPr>
        <p:spPr>
          <a:xfrm>
            <a:off x="3317875" y="2274888"/>
            <a:ext cx="3241675" cy="2828925"/>
          </a:xfrm>
          <a:custGeom>
            <a:avLst/>
            <a:gdLst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967518"/>
              <a:gd name="connsiteX1" fmla="*/ 1340441 w 3072810"/>
              <a:gd name="connsiteY1" fmla="*/ 2497913 h 2967518"/>
              <a:gd name="connsiteX2" fmla="*/ 3072810 w 3072810"/>
              <a:gd name="connsiteY2" fmla="*/ 2817628 h 2967518"/>
              <a:gd name="connsiteX3" fmla="*/ 3072810 w 3072810"/>
              <a:gd name="connsiteY3" fmla="*/ 2817628 h 2967518"/>
              <a:gd name="connsiteX0" fmla="*/ 0 w 3072810"/>
              <a:gd name="connsiteY0" fmla="*/ 0 h 3361218"/>
              <a:gd name="connsiteX1" fmla="*/ 1207091 w 3072810"/>
              <a:gd name="connsiteY1" fmla="*/ 2891613 h 3361218"/>
              <a:gd name="connsiteX2" fmla="*/ 3072810 w 3072810"/>
              <a:gd name="connsiteY2" fmla="*/ 2817628 h 3361218"/>
              <a:gd name="connsiteX3" fmla="*/ 3072810 w 3072810"/>
              <a:gd name="connsiteY3" fmla="*/ 2817628 h 336121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  <a:gd name="connsiteX3" fmla="*/ 3901854 w 3901854"/>
              <a:gd name="connsiteY3" fmla="*/ 2817628 h 345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1854" h="3450118">
                <a:moveTo>
                  <a:pt x="829044" y="0"/>
                </a:moveTo>
                <a:cubicBezTo>
                  <a:pt x="1782701" y="1044969"/>
                  <a:pt x="0" y="1221858"/>
                  <a:pt x="2036135" y="2891613"/>
                </a:cubicBezTo>
                <a:cubicBezTo>
                  <a:pt x="2999120" y="3450118"/>
                  <a:pt x="2927326" y="2726242"/>
                  <a:pt x="3901854" y="2817628"/>
                </a:cubicBezTo>
                <a:lnTo>
                  <a:pt x="3901854" y="2817628"/>
                </a:ln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0964" name="TextovéPole 10"/>
          <p:cNvSpPr txBox="1">
            <a:spLocks noChangeArrowheads="1"/>
          </p:cNvSpPr>
          <p:nvPr/>
        </p:nvSpPr>
        <p:spPr bwMode="auto">
          <a:xfrm>
            <a:off x="5076825" y="333375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95288" y="188913"/>
            <a:ext cx="36020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DE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Hybridní zóna v Evropě</a:t>
            </a:r>
          </a:p>
        </p:txBody>
      </p:sp>
      <p:sp>
        <p:nvSpPr>
          <p:cNvPr id="6" name="Zaoblený obdélníkový popisek 5"/>
          <p:cNvSpPr/>
          <p:nvPr/>
        </p:nvSpPr>
        <p:spPr>
          <a:xfrm>
            <a:off x="6011863" y="2349500"/>
            <a:ext cx="1800225" cy="647700"/>
          </a:xfrm>
          <a:prstGeom prst="wedgeRoundRectCallout">
            <a:avLst>
              <a:gd name="adj1" fmla="val -126313"/>
              <a:gd name="adj2" fmla="val 243058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dirty="0">
                <a:solidFill>
                  <a:schemeClr val="tx1"/>
                </a:solidFill>
              </a:rPr>
              <a:t>neznáme přesně dobu vzniku…</a:t>
            </a:r>
          </a:p>
        </p:txBody>
      </p:sp>
      <p:pic>
        <p:nvPicPr>
          <p:cNvPr id="7" name="Picture 3" descr="muscul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932" y="282575"/>
            <a:ext cx="2205038" cy="18478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4" descr="domestic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607" y="4871585"/>
            <a:ext cx="2879725" cy="18256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3008313" y="6156325"/>
            <a:ext cx="17427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i="1" dirty="0" err="1">
                <a:solidFill>
                  <a:srgbClr val="003399"/>
                </a:solidFill>
              </a:rPr>
              <a:t>domesticus</a:t>
            </a:r>
            <a:endParaRPr lang="cs-CZ" sz="2400" i="1" dirty="0">
              <a:solidFill>
                <a:srgbClr val="003399"/>
              </a:solidFill>
            </a:endParaRPr>
          </a:p>
        </p:txBody>
      </p:sp>
      <p:sp>
        <p:nvSpPr>
          <p:cNvPr id="12" name="TextovéPole 11"/>
          <p:cNvSpPr txBox="1">
            <a:spLocks noChangeArrowheads="1"/>
          </p:cNvSpPr>
          <p:nvPr/>
        </p:nvSpPr>
        <p:spPr bwMode="auto">
          <a:xfrm>
            <a:off x="5285921" y="282575"/>
            <a:ext cx="14863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i="1" dirty="0" err="1">
                <a:solidFill>
                  <a:srgbClr val="DE0000"/>
                </a:solidFill>
              </a:rPr>
              <a:t>musculus</a:t>
            </a:r>
            <a:endParaRPr lang="cs-CZ" sz="2000" i="1" dirty="0">
              <a:solidFill>
                <a:srgbClr val="DE0000"/>
              </a:solidFill>
            </a:endParaRPr>
          </a:p>
        </p:txBody>
      </p:sp>
      <p:cxnSp>
        <p:nvCxnSpPr>
          <p:cNvPr id="14" name="Přímá spojovací čára 13"/>
          <p:cNvCxnSpPr/>
          <p:nvPr/>
        </p:nvCxnSpPr>
        <p:spPr>
          <a:xfrm>
            <a:off x="3805238" y="2014538"/>
            <a:ext cx="123825" cy="12700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Volný tvar 20"/>
          <p:cNvSpPr/>
          <p:nvPr/>
        </p:nvSpPr>
        <p:spPr>
          <a:xfrm>
            <a:off x="3916363" y="952500"/>
            <a:ext cx="128587" cy="314325"/>
          </a:xfrm>
          <a:custGeom>
            <a:avLst/>
            <a:gdLst>
              <a:gd name="connsiteX0" fmla="*/ 94695 w 94695"/>
              <a:gd name="connsiteY0" fmla="*/ 313678 h 313678"/>
              <a:gd name="connsiteX1" fmla="*/ 0 w 94695"/>
              <a:gd name="connsiteY1" fmla="*/ 0 h 313678"/>
              <a:gd name="connsiteX2" fmla="*/ 0 w 94695"/>
              <a:gd name="connsiteY2" fmla="*/ 0 h 313678"/>
              <a:gd name="connsiteX0" fmla="*/ 95681 w 95681"/>
              <a:gd name="connsiteY0" fmla="*/ 313678 h 313678"/>
              <a:gd name="connsiteX1" fmla="*/ 986 w 95681"/>
              <a:gd name="connsiteY1" fmla="*/ 0 h 313678"/>
              <a:gd name="connsiteX2" fmla="*/ 986 w 95681"/>
              <a:gd name="connsiteY2" fmla="*/ 0 h 313678"/>
              <a:gd name="connsiteX0" fmla="*/ 129220 w 129220"/>
              <a:gd name="connsiteY0" fmla="*/ 313678 h 313678"/>
              <a:gd name="connsiteX1" fmla="*/ 34525 w 129220"/>
              <a:gd name="connsiteY1" fmla="*/ 0 h 313678"/>
              <a:gd name="connsiteX2" fmla="*/ 34525 w 129220"/>
              <a:gd name="connsiteY2" fmla="*/ 0 h 313678"/>
              <a:gd name="connsiteX0" fmla="*/ 129220 w 129220"/>
              <a:gd name="connsiteY0" fmla="*/ 319597 h 319597"/>
              <a:gd name="connsiteX1" fmla="*/ 34525 w 129220"/>
              <a:gd name="connsiteY1" fmla="*/ 5919 h 319597"/>
              <a:gd name="connsiteX2" fmla="*/ 46362 w 129220"/>
              <a:gd name="connsiteY2" fmla="*/ 0 h 319597"/>
              <a:gd name="connsiteX0" fmla="*/ 129220 w 129220"/>
              <a:gd name="connsiteY0" fmla="*/ 313678 h 313678"/>
              <a:gd name="connsiteX1" fmla="*/ 34525 w 129220"/>
              <a:gd name="connsiteY1" fmla="*/ 0 h 313678"/>
              <a:gd name="connsiteX2" fmla="*/ 49321 w 129220"/>
              <a:gd name="connsiteY2" fmla="*/ 5918 h 313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220" h="313678">
                <a:moveTo>
                  <a:pt x="129220" y="313678"/>
                </a:moveTo>
                <a:cubicBezTo>
                  <a:pt x="0" y="206160"/>
                  <a:pt x="33539" y="131192"/>
                  <a:pt x="34525" y="0"/>
                </a:cubicBezTo>
                <a:lnTo>
                  <a:pt x="49321" y="5918"/>
                </a:ln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grpSp>
        <p:nvGrpSpPr>
          <p:cNvPr id="2" name="Skupina 22"/>
          <p:cNvGrpSpPr>
            <a:grpSpLocks/>
          </p:cNvGrpSpPr>
          <p:nvPr/>
        </p:nvGrpSpPr>
        <p:grpSpPr bwMode="auto">
          <a:xfrm>
            <a:off x="3571875" y="2490788"/>
            <a:ext cx="1376363" cy="550862"/>
            <a:chOff x="3572540" y="2491562"/>
            <a:chExt cx="1375144" cy="549349"/>
          </a:xfrm>
        </p:grpSpPr>
        <p:sp>
          <p:nvSpPr>
            <p:cNvPr id="13" name="Šipka doprava 12"/>
            <p:cNvSpPr/>
            <p:nvPr/>
          </p:nvSpPr>
          <p:spPr>
            <a:xfrm rot="20955100">
              <a:off x="3572540" y="2637211"/>
              <a:ext cx="542444" cy="403700"/>
            </a:xfrm>
            <a:prstGeom prst="rightArrow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7" name="Šipka doprava 16"/>
            <p:cNvSpPr/>
            <p:nvPr/>
          </p:nvSpPr>
          <p:spPr>
            <a:xfrm rot="10072685">
              <a:off x="4405240" y="2491562"/>
              <a:ext cx="542444" cy="403700"/>
            </a:xfrm>
            <a:prstGeom prst="rightArrow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grpSp>
        <p:nvGrpSpPr>
          <p:cNvPr id="3" name="Skupina 21"/>
          <p:cNvGrpSpPr>
            <a:grpSpLocks/>
          </p:cNvGrpSpPr>
          <p:nvPr/>
        </p:nvGrpSpPr>
        <p:grpSpPr bwMode="auto">
          <a:xfrm>
            <a:off x="3671888" y="3525838"/>
            <a:ext cx="1257300" cy="709612"/>
            <a:chOff x="3671775" y="3526463"/>
            <a:chExt cx="1258189" cy="708840"/>
          </a:xfrm>
        </p:grpSpPr>
        <p:sp>
          <p:nvSpPr>
            <p:cNvPr id="15" name="Šipka doprava 14"/>
            <p:cNvSpPr/>
            <p:nvPr/>
          </p:nvSpPr>
          <p:spPr>
            <a:xfrm rot="20347061">
              <a:off x="3671775" y="3830931"/>
              <a:ext cx="541720" cy="404372"/>
            </a:xfrm>
            <a:prstGeom prst="rightArrow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8" name="Šipka doprava 17"/>
            <p:cNvSpPr/>
            <p:nvPr/>
          </p:nvSpPr>
          <p:spPr>
            <a:xfrm rot="9573599">
              <a:off x="4388243" y="3526463"/>
              <a:ext cx="541721" cy="404372"/>
            </a:xfrm>
            <a:prstGeom prst="rightArrow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grpSp>
        <p:nvGrpSpPr>
          <p:cNvPr id="4" name="Skupina 19"/>
          <p:cNvGrpSpPr>
            <a:grpSpLocks/>
          </p:cNvGrpSpPr>
          <p:nvPr/>
        </p:nvGrpSpPr>
        <p:grpSpPr bwMode="auto">
          <a:xfrm>
            <a:off x="5954713" y="3967163"/>
            <a:ext cx="622300" cy="1273175"/>
            <a:chOff x="5954454" y="3967713"/>
            <a:chExt cx="623026" cy="1272368"/>
          </a:xfrm>
        </p:grpSpPr>
        <p:sp>
          <p:nvSpPr>
            <p:cNvPr id="16" name="Šipka doprava 15"/>
            <p:cNvSpPr/>
            <p:nvPr/>
          </p:nvSpPr>
          <p:spPr>
            <a:xfrm rot="15144486">
              <a:off x="6104342" y="4766943"/>
              <a:ext cx="542581" cy="403695"/>
            </a:xfrm>
            <a:prstGeom prst="rightArrow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9" name="Šipka doprava 18"/>
            <p:cNvSpPr/>
            <p:nvPr/>
          </p:nvSpPr>
          <p:spPr>
            <a:xfrm rot="4344556">
              <a:off x="5885011" y="4037156"/>
              <a:ext cx="542581" cy="403695"/>
            </a:xfrm>
            <a:prstGeom prst="rightArrow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3"/>
          <p:cNvPicPr>
            <a:picLocks noChangeAspect="1" noChangeArrowheads="1"/>
          </p:cNvPicPr>
          <p:nvPr/>
        </p:nvPicPr>
        <p:blipFill>
          <a:blip r:embed="rId3" cstate="print"/>
          <a:srcRect l="8102" r="8331" b="2492"/>
          <a:stretch>
            <a:fillRect/>
          </a:stretch>
        </p:blipFill>
        <p:spPr bwMode="auto">
          <a:xfrm>
            <a:off x="327025" y="950913"/>
            <a:ext cx="8456613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Volný tvar 9"/>
          <p:cNvSpPr/>
          <p:nvPr/>
        </p:nvSpPr>
        <p:spPr>
          <a:xfrm>
            <a:off x="3317875" y="2274888"/>
            <a:ext cx="3241675" cy="2828925"/>
          </a:xfrm>
          <a:custGeom>
            <a:avLst/>
            <a:gdLst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967518"/>
              <a:gd name="connsiteX1" fmla="*/ 1340441 w 3072810"/>
              <a:gd name="connsiteY1" fmla="*/ 2497913 h 2967518"/>
              <a:gd name="connsiteX2" fmla="*/ 3072810 w 3072810"/>
              <a:gd name="connsiteY2" fmla="*/ 2817628 h 2967518"/>
              <a:gd name="connsiteX3" fmla="*/ 3072810 w 3072810"/>
              <a:gd name="connsiteY3" fmla="*/ 2817628 h 2967518"/>
              <a:gd name="connsiteX0" fmla="*/ 0 w 3072810"/>
              <a:gd name="connsiteY0" fmla="*/ 0 h 3361218"/>
              <a:gd name="connsiteX1" fmla="*/ 1207091 w 3072810"/>
              <a:gd name="connsiteY1" fmla="*/ 2891613 h 3361218"/>
              <a:gd name="connsiteX2" fmla="*/ 3072810 w 3072810"/>
              <a:gd name="connsiteY2" fmla="*/ 2817628 h 3361218"/>
              <a:gd name="connsiteX3" fmla="*/ 3072810 w 3072810"/>
              <a:gd name="connsiteY3" fmla="*/ 2817628 h 336121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  <a:gd name="connsiteX3" fmla="*/ 3901854 w 39018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01854" h="3450118">
                <a:moveTo>
                  <a:pt x="829044" y="0"/>
                </a:moveTo>
                <a:cubicBezTo>
                  <a:pt x="1782701" y="1044969"/>
                  <a:pt x="0" y="1221858"/>
                  <a:pt x="2036135" y="2891613"/>
                </a:cubicBezTo>
                <a:cubicBezTo>
                  <a:pt x="2999120" y="3450118"/>
                  <a:pt x="2927326" y="2726242"/>
                  <a:pt x="3901854" y="2817628"/>
                </a:cubicBez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95288" y="188913"/>
            <a:ext cx="36020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DE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Hybridní zóna v Evropě</a:t>
            </a:r>
          </a:p>
        </p:txBody>
      </p:sp>
      <p:sp>
        <p:nvSpPr>
          <p:cNvPr id="9" name="Zaoblený obdélníkový popisek 8"/>
          <p:cNvSpPr/>
          <p:nvPr/>
        </p:nvSpPr>
        <p:spPr>
          <a:xfrm>
            <a:off x="6000750" y="1343025"/>
            <a:ext cx="1622425" cy="442913"/>
          </a:xfrm>
          <a:prstGeom prst="wedgeRoundRectCallout">
            <a:avLst>
              <a:gd name="adj1" fmla="val -155221"/>
              <a:gd name="adj2" fmla="val 244853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dirty="0">
                <a:solidFill>
                  <a:schemeClr val="tx1"/>
                </a:solidFill>
              </a:rPr>
              <a:t>… než SZ část</a:t>
            </a:r>
          </a:p>
        </p:txBody>
      </p:sp>
      <p:sp>
        <p:nvSpPr>
          <p:cNvPr id="8" name="Zaoblený obdélníkový popisek 7"/>
          <p:cNvSpPr/>
          <p:nvPr/>
        </p:nvSpPr>
        <p:spPr>
          <a:xfrm>
            <a:off x="6846888" y="5165725"/>
            <a:ext cx="1689100" cy="649288"/>
          </a:xfrm>
          <a:prstGeom prst="wedgeRoundRectCallout">
            <a:avLst>
              <a:gd name="adj1" fmla="val -71287"/>
              <a:gd name="adj2" fmla="val -138934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dirty="0">
                <a:solidFill>
                  <a:schemeClr val="tx1"/>
                </a:solidFill>
              </a:rPr>
              <a:t>… ale JV část  je starší …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565775" y="6251575"/>
            <a:ext cx="2940050" cy="400050"/>
          </a:xfrm>
          <a:prstGeom prst="rect">
            <a:avLst/>
          </a:prstGeom>
          <a:solidFill>
            <a:srgbClr val="DDDDDD">
              <a:alpha val="50196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dirty="0">
                <a:solidFill>
                  <a:srgbClr val="DE0000"/>
                </a:solidFill>
                <a:effectLst>
                  <a:outerShdw blurRad="60007" dist="190500" dir="132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Co tuto zónu ovlivňuje?</a:t>
            </a:r>
            <a:endParaRPr lang="cs-CZ" sz="2000" i="1" dirty="0">
              <a:solidFill>
                <a:srgbClr val="DE0000"/>
              </a:solidFill>
              <a:effectLst>
                <a:outerShdw blurRad="60007" dist="190500" dir="132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grpSp>
        <p:nvGrpSpPr>
          <p:cNvPr id="2" name="Skupina 18"/>
          <p:cNvGrpSpPr>
            <a:grpSpLocks/>
          </p:cNvGrpSpPr>
          <p:nvPr/>
        </p:nvGrpSpPr>
        <p:grpSpPr bwMode="auto">
          <a:xfrm>
            <a:off x="3805238" y="952500"/>
            <a:ext cx="239712" cy="1074738"/>
            <a:chOff x="3805561" y="952870"/>
            <a:chExt cx="239697" cy="1074198"/>
          </a:xfrm>
        </p:grpSpPr>
        <p:cxnSp>
          <p:nvCxnSpPr>
            <p:cNvPr id="17" name="Přímá spojovací čára 16"/>
            <p:cNvCxnSpPr/>
            <p:nvPr/>
          </p:nvCxnSpPr>
          <p:spPr>
            <a:xfrm>
              <a:off x="3805561" y="2015961"/>
              <a:ext cx="123817" cy="11107"/>
            </a:xfrm>
            <a:prstGeom prst="line">
              <a:avLst/>
            </a:prstGeom>
            <a:ln w="5715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Volný tvar 17"/>
            <p:cNvSpPr/>
            <p:nvPr/>
          </p:nvSpPr>
          <p:spPr>
            <a:xfrm>
              <a:off x="3916679" y="952870"/>
              <a:ext cx="128579" cy="314167"/>
            </a:xfrm>
            <a:custGeom>
              <a:avLst/>
              <a:gdLst>
                <a:gd name="connsiteX0" fmla="*/ 94695 w 94695"/>
                <a:gd name="connsiteY0" fmla="*/ 313678 h 313678"/>
                <a:gd name="connsiteX1" fmla="*/ 0 w 94695"/>
                <a:gd name="connsiteY1" fmla="*/ 0 h 313678"/>
                <a:gd name="connsiteX2" fmla="*/ 0 w 94695"/>
                <a:gd name="connsiteY2" fmla="*/ 0 h 313678"/>
                <a:gd name="connsiteX0" fmla="*/ 95681 w 95681"/>
                <a:gd name="connsiteY0" fmla="*/ 313678 h 313678"/>
                <a:gd name="connsiteX1" fmla="*/ 986 w 95681"/>
                <a:gd name="connsiteY1" fmla="*/ 0 h 313678"/>
                <a:gd name="connsiteX2" fmla="*/ 986 w 95681"/>
                <a:gd name="connsiteY2" fmla="*/ 0 h 313678"/>
                <a:gd name="connsiteX0" fmla="*/ 129220 w 129220"/>
                <a:gd name="connsiteY0" fmla="*/ 313678 h 313678"/>
                <a:gd name="connsiteX1" fmla="*/ 34525 w 129220"/>
                <a:gd name="connsiteY1" fmla="*/ 0 h 313678"/>
                <a:gd name="connsiteX2" fmla="*/ 34525 w 129220"/>
                <a:gd name="connsiteY2" fmla="*/ 0 h 313678"/>
                <a:gd name="connsiteX0" fmla="*/ 129220 w 129220"/>
                <a:gd name="connsiteY0" fmla="*/ 319597 h 319597"/>
                <a:gd name="connsiteX1" fmla="*/ 34525 w 129220"/>
                <a:gd name="connsiteY1" fmla="*/ 5919 h 319597"/>
                <a:gd name="connsiteX2" fmla="*/ 46362 w 129220"/>
                <a:gd name="connsiteY2" fmla="*/ 0 h 319597"/>
                <a:gd name="connsiteX0" fmla="*/ 129220 w 129220"/>
                <a:gd name="connsiteY0" fmla="*/ 313678 h 313678"/>
                <a:gd name="connsiteX1" fmla="*/ 34525 w 129220"/>
                <a:gd name="connsiteY1" fmla="*/ 0 h 313678"/>
                <a:gd name="connsiteX2" fmla="*/ 49321 w 129220"/>
                <a:gd name="connsiteY2" fmla="*/ 5918 h 31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220" h="313678">
                  <a:moveTo>
                    <a:pt x="129220" y="313678"/>
                  </a:moveTo>
                  <a:cubicBezTo>
                    <a:pt x="0" y="206160"/>
                    <a:pt x="33539" y="131192"/>
                    <a:pt x="34525" y="0"/>
                  </a:cubicBezTo>
                  <a:lnTo>
                    <a:pt x="49321" y="5918"/>
                  </a:lnTo>
                </a:path>
              </a:pathLst>
            </a:custGeom>
            <a:ln w="5715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ázek 1" descr="Europe climat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9550" y="595313"/>
            <a:ext cx="5816600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kupina 10"/>
          <p:cNvGrpSpPr>
            <a:grpSpLocks/>
          </p:cNvGrpSpPr>
          <p:nvPr/>
        </p:nvGrpSpPr>
        <p:grpSpPr bwMode="auto">
          <a:xfrm>
            <a:off x="3502025" y="1398588"/>
            <a:ext cx="1944688" cy="2965450"/>
            <a:chOff x="3501430" y="1397794"/>
            <a:chExt cx="1945749" cy="2965941"/>
          </a:xfrm>
        </p:grpSpPr>
        <p:sp>
          <p:nvSpPr>
            <p:cNvPr id="3" name="Volný tvar 2"/>
            <p:cNvSpPr/>
            <p:nvPr/>
          </p:nvSpPr>
          <p:spPr>
            <a:xfrm rot="21407837">
              <a:off x="3501430" y="2761682"/>
              <a:ext cx="1945749" cy="1602053"/>
            </a:xfrm>
            <a:custGeom>
              <a:avLst/>
              <a:gdLst>
                <a:gd name="connsiteX0" fmla="*/ 0 w 3072810"/>
                <a:gd name="connsiteY0" fmla="*/ 0 h 2817628"/>
                <a:gd name="connsiteX1" fmla="*/ 3072810 w 3072810"/>
                <a:gd name="connsiteY1" fmla="*/ 2817628 h 2817628"/>
                <a:gd name="connsiteX2" fmla="*/ 3072810 w 3072810"/>
                <a:gd name="connsiteY2" fmla="*/ 2817628 h 2817628"/>
                <a:gd name="connsiteX0" fmla="*/ 0 w 3072810"/>
                <a:gd name="connsiteY0" fmla="*/ 0 h 2817628"/>
                <a:gd name="connsiteX1" fmla="*/ 3072810 w 3072810"/>
                <a:gd name="connsiteY1" fmla="*/ 2817628 h 2817628"/>
                <a:gd name="connsiteX2" fmla="*/ 3072810 w 3072810"/>
                <a:gd name="connsiteY2" fmla="*/ 2817628 h 2817628"/>
                <a:gd name="connsiteX0" fmla="*/ 0 w 3072810"/>
                <a:gd name="connsiteY0" fmla="*/ 0 h 2817628"/>
                <a:gd name="connsiteX1" fmla="*/ 3072810 w 3072810"/>
                <a:gd name="connsiteY1" fmla="*/ 2817628 h 2817628"/>
                <a:gd name="connsiteX2" fmla="*/ 3072810 w 3072810"/>
                <a:gd name="connsiteY2" fmla="*/ 2817628 h 2817628"/>
                <a:gd name="connsiteX0" fmla="*/ 0 w 3072810"/>
                <a:gd name="connsiteY0" fmla="*/ 0 h 2967518"/>
                <a:gd name="connsiteX1" fmla="*/ 1340441 w 3072810"/>
                <a:gd name="connsiteY1" fmla="*/ 2497913 h 2967518"/>
                <a:gd name="connsiteX2" fmla="*/ 3072810 w 3072810"/>
                <a:gd name="connsiteY2" fmla="*/ 2817628 h 2967518"/>
                <a:gd name="connsiteX3" fmla="*/ 3072810 w 3072810"/>
                <a:gd name="connsiteY3" fmla="*/ 2817628 h 2967518"/>
                <a:gd name="connsiteX0" fmla="*/ 0 w 3072810"/>
                <a:gd name="connsiteY0" fmla="*/ 0 h 3361218"/>
                <a:gd name="connsiteX1" fmla="*/ 1207091 w 3072810"/>
                <a:gd name="connsiteY1" fmla="*/ 2891613 h 3361218"/>
                <a:gd name="connsiteX2" fmla="*/ 3072810 w 3072810"/>
                <a:gd name="connsiteY2" fmla="*/ 2817628 h 3361218"/>
                <a:gd name="connsiteX3" fmla="*/ 3072810 w 3072810"/>
                <a:gd name="connsiteY3" fmla="*/ 2817628 h 3361218"/>
                <a:gd name="connsiteX0" fmla="*/ 0 w 3072810"/>
                <a:gd name="connsiteY0" fmla="*/ 0 h 3405668"/>
                <a:gd name="connsiteX1" fmla="*/ 1207091 w 3072810"/>
                <a:gd name="connsiteY1" fmla="*/ 2891613 h 3405668"/>
                <a:gd name="connsiteX2" fmla="*/ 3072810 w 3072810"/>
                <a:gd name="connsiteY2" fmla="*/ 2817628 h 3405668"/>
                <a:gd name="connsiteX3" fmla="*/ 3072810 w 3072810"/>
                <a:gd name="connsiteY3" fmla="*/ 2817628 h 3405668"/>
                <a:gd name="connsiteX0" fmla="*/ 0 w 3072810"/>
                <a:gd name="connsiteY0" fmla="*/ 0 h 3405668"/>
                <a:gd name="connsiteX1" fmla="*/ 1207091 w 3072810"/>
                <a:gd name="connsiteY1" fmla="*/ 2891613 h 3405668"/>
                <a:gd name="connsiteX2" fmla="*/ 3072810 w 3072810"/>
                <a:gd name="connsiteY2" fmla="*/ 2817628 h 3405668"/>
                <a:gd name="connsiteX3" fmla="*/ 3072810 w 3072810"/>
                <a:gd name="connsiteY3" fmla="*/ 2817628 h 3405668"/>
                <a:gd name="connsiteX0" fmla="*/ 0 w 3072810"/>
                <a:gd name="connsiteY0" fmla="*/ 0 h 3450118"/>
                <a:gd name="connsiteX1" fmla="*/ 1207091 w 3072810"/>
                <a:gd name="connsiteY1" fmla="*/ 2891613 h 3450118"/>
                <a:gd name="connsiteX2" fmla="*/ 3072810 w 3072810"/>
                <a:gd name="connsiteY2" fmla="*/ 2817628 h 3450118"/>
                <a:gd name="connsiteX3" fmla="*/ 3072810 w 3072810"/>
                <a:gd name="connsiteY3" fmla="*/ 2817628 h 3450118"/>
                <a:gd name="connsiteX0" fmla="*/ 0 w 3072810"/>
                <a:gd name="connsiteY0" fmla="*/ 0 h 3450118"/>
                <a:gd name="connsiteX1" fmla="*/ 1207091 w 3072810"/>
                <a:gd name="connsiteY1" fmla="*/ 2891613 h 3450118"/>
                <a:gd name="connsiteX2" fmla="*/ 3072810 w 3072810"/>
                <a:gd name="connsiteY2" fmla="*/ 2817628 h 3450118"/>
                <a:gd name="connsiteX3" fmla="*/ 3072810 w 3072810"/>
                <a:gd name="connsiteY3" fmla="*/ 2817628 h 3450118"/>
                <a:gd name="connsiteX0" fmla="*/ 428994 w 3501804"/>
                <a:gd name="connsiteY0" fmla="*/ 0 h 3450118"/>
                <a:gd name="connsiteX1" fmla="*/ 1636085 w 3501804"/>
                <a:gd name="connsiteY1" fmla="*/ 2891613 h 3450118"/>
                <a:gd name="connsiteX2" fmla="*/ 3501804 w 3501804"/>
                <a:gd name="connsiteY2" fmla="*/ 2817628 h 3450118"/>
                <a:gd name="connsiteX3" fmla="*/ 3501804 w 3501804"/>
                <a:gd name="connsiteY3" fmla="*/ 2817628 h 3450118"/>
                <a:gd name="connsiteX0" fmla="*/ 428994 w 3501804"/>
                <a:gd name="connsiteY0" fmla="*/ 0 h 3450118"/>
                <a:gd name="connsiteX1" fmla="*/ 1636085 w 3501804"/>
                <a:gd name="connsiteY1" fmla="*/ 2891613 h 3450118"/>
                <a:gd name="connsiteX2" fmla="*/ 3501804 w 3501804"/>
                <a:gd name="connsiteY2" fmla="*/ 2817628 h 3450118"/>
                <a:gd name="connsiteX3" fmla="*/ 3501804 w 3501804"/>
                <a:gd name="connsiteY3" fmla="*/ 2817628 h 3450118"/>
                <a:gd name="connsiteX0" fmla="*/ 981444 w 4054254"/>
                <a:gd name="connsiteY0" fmla="*/ 0 h 3450118"/>
                <a:gd name="connsiteX1" fmla="*/ 2188535 w 4054254"/>
                <a:gd name="connsiteY1" fmla="*/ 2891613 h 3450118"/>
                <a:gd name="connsiteX2" fmla="*/ 4054254 w 4054254"/>
                <a:gd name="connsiteY2" fmla="*/ 2817628 h 3450118"/>
                <a:gd name="connsiteX3" fmla="*/ 4054254 w 4054254"/>
                <a:gd name="connsiteY3" fmla="*/ 2817628 h 3450118"/>
                <a:gd name="connsiteX0" fmla="*/ 981444 w 4054254"/>
                <a:gd name="connsiteY0" fmla="*/ 0 h 3450118"/>
                <a:gd name="connsiteX1" fmla="*/ 2188535 w 4054254"/>
                <a:gd name="connsiteY1" fmla="*/ 2891613 h 3450118"/>
                <a:gd name="connsiteX2" fmla="*/ 4054254 w 4054254"/>
                <a:gd name="connsiteY2" fmla="*/ 2817628 h 3450118"/>
                <a:gd name="connsiteX3" fmla="*/ 4054254 w 4054254"/>
                <a:gd name="connsiteY3" fmla="*/ 2817628 h 3450118"/>
                <a:gd name="connsiteX0" fmla="*/ 879844 w 3952654"/>
                <a:gd name="connsiteY0" fmla="*/ 0 h 3450118"/>
                <a:gd name="connsiteX1" fmla="*/ 2086935 w 3952654"/>
                <a:gd name="connsiteY1" fmla="*/ 2891613 h 3450118"/>
                <a:gd name="connsiteX2" fmla="*/ 3952654 w 3952654"/>
                <a:gd name="connsiteY2" fmla="*/ 2817628 h 3450118"/>
                <a:gd name="connsiteX3" fmla="*/ 3952654 w 3952654"/>
                <a:gd name="connsiteY3" fmla="*/ 2817628 h 3450118"/>
                <a:gd name="connsiteX0" fmla="*/ 879844 w 3952654"/>
                <a:gd name="connsiteY0" fmla="*/ 0 h 3450118"/>
                <a:gd name="connsiteX1" fmla="*/ 2086935 w 3952654"/>
                <a:gd name="connsiteY1" fmla="*/ 2891613 h 3450118"/>
                <a:gd name="connsiteX2" fmla="*/ 3952654 w 3952654"/>
                <a:gd name="connsiteY2" fmla="*/ 2817628 h 3450118"/>
                <a:gd name="connsiteX3" fmla="*/ 3952654 w 3952654"/>
                <a:gd name="connsiteY3" fmla="*/ 2817628 h 3450118"/>
                <a:gd name="connsiteX0" fmla="*/ 829044 w 3901854"/>
                <a:gd name="connsiteY0" fmla="*/ 0 h 3450118"/>
                <a:gd name="connsiteX1" fmla="*/ 2036135 w 3901854"/>
                <a:gd name="connsiteY1" fmla="*/ 2891613 h 3450118"/>
                <a:gd name="connsiteX2" fmla="*/ 3901854 w 3901854"/>
                <a:gd name="connsiteY2" fmla="*/ 2817628 h 3450118"/>
                <a:gd name="connsiteX3" fmla="*/ 3901854 w 3901854"/>
                <a:gd name="connsiteY3" fmla="*/ 2817628 h 3450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1854" h="3450118">
                  <a:moveTo>
                    <a:pt x="829044" y="0"/>
                  </a:moveTo>
                  <a:cubicBezTo>
                    <a:pt x="1782701" y="1044969"/>
                    <a:pt x="0" y="1221858"/>
                    <a:pt x="2036135" y="2891613"/>
                  </a:cubicBezTo>
                  <a:cubicBezTo>
                    <a:pt x="2999120" y="3450118"/>
                    <a:pt x="2927326" y="2726242"/>
                    <a:pt x="3901854" y="2817628"/>
                  </a:cubicBezTo>
                  <a:lnTo>
                    <a:pt x="3901854" y="2817628"/>
                  </a:lnTo>
                </a:path>
              </a:pathLst>
            </a:cu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cxnSp>
          <p:nvCxnSpPr>
            <p:cNvPr id="5" name="Přímá spojovací čára 4"/>
            <p:cNvCxnSpPr/>
            <p:nvPr/>
          </p:nvCxnSpPr>
          <p:spPr>
            <a:xfrm>
              <a:off x="3709506" y="2660065"/>
              <a:ext cx="101655" cy="3176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Volný tvar 8"/>
            <p:cNvSpPr/>
            <p:nvPr/>
          </p:nvSpPr>
          <p:spPr>
            <a:xfrm>
              <a:off x="3650736" y="1397794"/>
              <a:ext cx="462215" cy="795469"/>
            </a:xfrm>
            <a:custGeom>
              <a:avLst/>
              <a:gdLst>
                <a:gd name="connsiteX0" fmla="*/ 0 w 257175"/>
                <a:gd name="connsiteY0" fmla="*/ 804068 h 804068"/>
                <a:gd name="connsiteX1" fmla="*/ 166687 w 257175"/>
                <a:gd name="connsiteY1" fmla="*/ 132556 h 804068"/>
                <a:gd name="connsiteX2" fmla="*/ 257175 w 257175"/>
                <a:gd name="connsiteY2" fmla="*/ 8731 h 804068"/>
                <a:gd name="connsiteX0" fmla="*/ 0 w 257175"/>
                <a:gd name="connsiteY0" fmla="*/ 795337 h 795337"/>
                <a:gd name="connsiteX1" fmla="*/ 257175 w 257175"/>
                <a:gd name="connsiteY1" fmla="*/ 0 h 795337"/>
                <a:gd name="connsiteX0" fmla="*/ 0 w 257175"/>
                <a:gd name="connsiteY0" fmla="*/ 795337 h 795337"/>
                <a:gd name="connsiteX1" fmla="*/ 257175 w 257175"/>
                <a:gd name="connsiteY1" fmla="*/ 0 h 795337"/>
                <a:gd name="connsiteX0" fmla="*/ 176212 w 433387"/>
                <a:gd name="connsiteY0" fmla="*/ 795337 h 795337"/>
                <a:gd name="connsiteX1" fmla="*/ 433387 w 433387"/>
                <a:gd name="connsiteY1" fmla="*/ 0 h 795337"/>
                <a:gd name="connsiteX0" fmla="*/ 176212 w 433387"/>
                <a:gd name="connsiteY0" fmla="*/ 795337 h 795337"/>
                <a:gd name="connsiteX1" fmla="*/ 433387 w 433387"/>
                <a:gd name="connsiteY1" fmla="*/ 0 h 795337"/>
                <a:gd name="connsiteX0" fmla="*/ 176212 w 461962"/>
                <a:gd name="connsiteY0" fmla="*/ 795337 h 795337"/>
                <a:gd name="connsiteX1" fmla="*/ 461962 w 461962"/>
                <a:gd name="connsiteY1" fmla="*/ 0 h 79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2" h="795337">
                  <a:moveTo>
                    <a:pt x="176212" y="795337"/>
                  </a:moveTo>
                  <a:cubicBezTo>
                    <a:pt x="0" y="623093"/>
                    <a:pt x="261938" y="290512"/>
                    <a:pt x="461962" y="0"/>
                  </a:cubicBezTo>
                </a:path>
              </a:pathLst>
            </a:custGeom>
            <a:ln w="57150">
              <a:solidFill>
                <a:srgbClr val="C8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12" name="Zaoblený obdélníkový popisek 11"/>
          <p:cNvSpPr/>
          <p:nvPr/>
        </p:nvSpPr>
        <p:spPr>
          <a:xfrm>
            <a:off x="6011863" y="2506663"/>
            <a:ext cx="2149475" cy="490537"/>
          </a:xfrm>
          <a:prstGeom prst="wedgeRoundRectCallout">
            <a:avLst>
              <a:gd name="adj1" fmla="val -118436"/>
              <a:gd name="adj2" fmla="val 116679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dirty="0">
                <a:solidFill>
                  <a:schemeClr val="tx1"/>
                </a:solidFill>
              </a:rPr>
              <a:t>kontinentální klima</a:t>
            </a:r>
          </a:p>
        </p:txBody>
      </p:sp>
      <p:sp>
        <p:nvSpPr>
          <p:cNvPr id="13" name="Zaoblený obdélníkový popisek 12"/>
          <p:cNvSpPr/>
          <p:nvPr/>
        </p:nvSpPr>
        <p:spPr>
          <a:xfrm>
            <a:off x="609600" y="3403600"/>
            <a:ext cx="1738313" cy="490538"/>
          </a:xfrm>
          <a:prstGeom prst="wedgeRoundRectCallout">
            <a:avLst>
              <a:gd name="adj1" fmla="val 114650"/>
              <a:gd name="adj2" fmla="val -11998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dirty="0">
                <a:solidFill>
                  <a:schemeClr val="tx1"/>
                </a:solidFill>
              </a:rPr>
              <a:t>oceánské klima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6" descr="Hybridizac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2913" y="862013"/>
            <a:ext cx="5146675" cy="552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AutoShape 25"/>
          <p:cNvSpPr>
            <a:spLocks noChangeArrowheads="1"/>
          </p:cNvSpPr>
          <p:nvPr/>
        </p:nvSpPr>
        <p:spPr bwMode="auto">
          <a:xfrm>
            <a:off x="260350" y="2008188"/>
            <a:ext cx="1792288" cy="762000"/>
          </a:xfrm>
          <a:prstGeom prst="wedgeRectCallout">
            <a:avLst>
              <a:gd name="adj1" fmla="val 77694"/>
              <a:gd name="adj2" fmla="val -1208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dirty="0" err="1"/>
              <a:t>hybridn</a:t>
            </a:r>
            <a:r>
              <a:rPr lang="cs-CZ" dirty="0"/>
              <a:t>í</a:t>
            </a:r>
            <a:r>
              <a:rPr lang="en-US" dirty="0"/>
              <a:t> </a:t>
            </a:r>
            <a:r>
              <a:rPr lang="cs-CZ" dirty="0"/>
              <a:t>roj</a:t>
            </a:r>
          </a:p>
          <a:p>
            <a:pPr algn="ctr"/>
            <a:r>
              <a:rPr lang="cs-CZ" dirty="0"/>
              <a:t>(hybrid </a:t>
            </a:r>
            <a:r>
              <a:rPr lang="cs-CZ" dirty="0" err="1"/>
              <a:t>swarm</a:t>
            </a:r>
            <a:r>
              <a:rPr lang="cs-CZ" dirty="0"/>
              <a:t>)</a:t>
            </a:r>
          </a:p>
        </p:txBody>
      </p:sp>
      <p:sp>
        <p:nvSpPr>
          <p:cNvPr id="10244" name="AutoShape 26"/>
          <p:cNvSpPr>
            <a:spLocks noChangeArrowheads="1"/>
          </p:cNvSpPr>
          <p:nvPr/>
        </p:nvSpPr>
        <p:spPr bwMode="auto">
          <a:xfrm>
            <a:off x="6661150" y="1273175"/>
            <a:ext cx="1747838" cy="422275"/>
          </a:xfrm>
          <a:prstGeom prst="wedgeRectCallout">
            <a:avLst>
              <a:gd name="adj1" fmla="val -74023"/>
              <a:gd name="adj2" fmla="val 1755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hybridn</a:t>
            </a:r>
            <a:r>
              <a:rPr lang="cs-CZ"/>
              <a:t>í</a:t>
            </a:r>
            <a:r>
              <a:rPr lang="en-US"/>
              <a:t> </a:t>
            </a:r>
            <a:r>
              <a:rPr lang="cs-CZ"/>
              <a:t>zóna</a:t>
            </a:r>
          </a:p>
        </p:txBody>
      </p:sp>
      <p:sp>
        <p:nvSpPr>
          <p:cNvPr id="10245" name="Text Box 32"/>
          <p:cNvSpPr txBox="1">
            <a:spLocks noChangeArrowheads="1"/>
          </p:cNvSpPr>
          <p:nvPr/>
        </p:nvSpPr>
        <p:spPr bwMode="auto">
          <a:xfrm>
            <a:off x="2349500" y="269875"/>
            <a:ext cx="40206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</a:rPr>
              <a:t>Možné výsledky hybridizace</a:t>
            </a:r>
          </a:p>
        </p:txBody>
      </p:sp>
      <p:sp>
        <p:nvSpPr>
          <p:cNvPr id="10246" name="AutoShape 22"/>
          <p:cNvSpPr>
            <a:spLocks noChangeArrowheads="1"/>
          </p:cNvSpPr>
          <p:nvPr/>
        </p:nvSpPr>
        <p:spPr bwMode="auto">
          <a:xfrm>
            <a:off x="6719888" y="3711575"/>
            <a:ext cx="1743075" cy="474663"/>
          </a:xfrm>
          <a:prstGeom prst="wedgeRectCallout">
            <a:avLst>
              <a:gd name="adj1" fmla="val -55194"/>
              <a:gd name="adj2" fmla="val 20319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hybridn</a:t>
            </a:r>
            <a:r>
              <a:rPr lang="cs-CZ"/>
              <a:t>í</a:t>
            </a:r>
            <a:r>
              <a:rPr lang="en-US"/>
              <a:t> taxon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ázek 1" descr="Europe climate.gif"/>
          <p:cNvPicPr>
            <a:picLocks noChangeAspect="1"/>
          </p:cNvPicPr>
          <p:nvPr/>
        </p:nvPicPr>
        <p:blipFill>
          <a:blip r:embed="rId2" cstate="print"/>
          <a:srcRect b="20965"/>
          <a:stretch>
            <a:fillRect/>
          </a:stretch>
        </p:blipFill>
        <p:spPr bwMode="auto">
          <a:xfrm>
            <a:off x="1479550" y="595313"/>
            <a:ext cx="5816600" cy="4597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kupina 10"/>
          <p:cNvGrpSpPr>
            <a:grpSpLocks/>
          </p:cNvGrpSpPr>
          <p:nvPr/>
        </p:nvGrpSpPr>
        <p:grpSpPr bwMode="auto">
          <a:xfrm>
            <a:off x="3502025" y="1398588"/>
            <a:ext cx="1944688" cy="2965450"/>
            <a:chOff x="3501430" y="1397794"/>
            <a:chExt cx="1945749" cy="2965941"/>
          </a:xfrm>
        </p:grpSpPr>
        <p:sp>
          <p:nvSpPr>
            <p:cNvPr id="3" name="Volný tvar 2"/>
            <p:cNvSpPr/>
            <p:nvPr/>
          </p:nvSpPr>
          <p:spPr>
            <a:xfrm rot="21407837">
              <a:off x="3501430" y="2761682"/>
              <a:ext cx="1945749" cy="1602053"/>
            </a:xfrm>
            <a:custGeom>
              <a:avLst/>
              <a:gdLst>
                <a:gd name="connsiteX0" fmla="*/ 0 w 3072810"/>
                <a:gd name="connsiteY0" fmla="*/ 0 h 2817628"/>
                <a:gd name="connsiteX1" fmla="*/ 3072810 w 3072810"/>
                <a:gd name="connsiteY1" fmla="*/ 2817628 h 2817628"/>
                <a:gd name="connsiteX2" fmla="*/ 3072810 w 3072810"/>
                <a:gd name="connsiteY2" fmla="*/ 2817628 h 2817628"/>
                <a:gd name="connsiteX0" fmla="*/ 0 w 3072810"/>
                <a:gd name="connsiteY0" fmla="*/ 0 h 2817628"/>
                <a:gd name="connsiteX1" fmla="*/ 3072810 w 3072810"/>
                <a:gd name="connsiteY1" fmla="*/ 2817628 h 2817628"/>
                <a:gd name="connsiteX2" fmla="*/ 3072810 w 3072810"/>
                <a:gd name="connsiteY2" fmla="*/ 2817628 h 2817628"/>
                <a:gd name="connsiteX0" fmla="*/ 0 w 3072810"/>
                <a:gd name="connsiteY0" fmla="*/ 0 h 2817628"/>
                <a:gd name="connsiteX1" fmla="*/ 3072810 w 3072810"/>
                <a:gd name="connsiteY1" fmla="*/ 2817628 h 2817628"/>
                <a:gd name="connsiteX2" fmla="*/ 3072810 w 3072810"/>
                <a:gd name="connsiteY2" fmla="*/ 2817628 h 2817628"/>
                <a:gd name="connsiteX0" fmla="*/ 0 w 3072810"/>
                <a:gd name="connsiteY0" fmla="*/ 0 h 2967518"/>
                <a:gd name="connsiteX1" fmla="*/ 1340441 w 3072810"/>
                <a:gd name="connsiteY1" fmla="*/ 2497913 h 2967518"/>
                <a:gd name="connsiteX2" fmla="*/ 3072810 w 3072810"/>
                <a:gd name="connsiteY2" fmla="*/ 2817628 h 2967518"/>
                <a:gd name="connsiteX3" fmla="*/ 3072810 w 3072810"/>
                <a:gd name="connsiteY3" fmla="*/ 2817628 h 2967518"/>
                <a:gd name="connsiteX0" fmla="*/ 0 w 3072810"/>
                <a:gd name="connsiteY0" fmla="*/ 0 h 3361218"/>
                <a:gd name="connsiteX1" fmla="*/ 1207091 w 3072810"/>
                <a:gd name="connsiteY1" fmla="*/ 2891613 h 3361218"/>
                <a:gd name="connsiteX2" fmla="*/ 3072810 w 3072810"/>
                <a:gd name="connsiteY2" fmla="*/ 2817628 h 3361218"/>
                <a:gd name="connsiteX3" fmla="*/ 3072810 w 3072810"/>
                <a:gd name="connsiteY3" fmla="*/ 2817628 h 3361218"/>
                <a:gd name="connsiteX0" fmla="*/ 0 w 3072810"/>
                <a:gd name="connsiteY0" fmla="*/ 0 h 3405668"/>
                <a:gd name="connsiteX1" fmla="*/ 1207091 w 3072810"/>
                <a:gd name="connsiteY1" fmla="*/ 2891613 h 3405668"/>
                <a:gd name="connsiteX2" fmla="*/ 3072810 w 3072810"/>
                <a:gd name="connsiteY2" fmla="*/ 2817628 h 3405668"/>
                <a:gd name="connsiteX3" fmla="*/ 3072810 w 3072810"/>
                <a:gd name="connsiteY3" fmla="*/ 2817628 h 3405668"/>
                <a:gd name="connsiteX0" fmla="*/ 0 w 3072810"/>
                <a:gd name="connsiteY0" fmla="*/ 0 h 3405668"/>
                <a:gd name="connsiteX1" fmla="*/ 1207091 w 3072810"/>
                <a:gd name="connsiteY1" fmla="*/ 2891613 h 3405668"/>
                <a:gd name="connsiteX2" fmla="*/ 3072810 w 3072810"/>
                <a:gd name="connsiteY2" fmla="*/ 2817628 h 3405668"/>
                <a:gd name="connsiteX3" fmla="*/ 3072810 w 3072810"/>
                <a:gd name="connsiteY3" fmla="*/ 2817628 h 3405668"/>
                <a:gd name="connsiteX0" fmla="*/ 0 w 3072810"/>
                <a:gd name="connsiteY0" fmla="*/ 0 h 3450118"/>
                <a:gd name="connsiteX1" fmla="*/ 1207091 w 3072810"/>
                <a:gd name="connsiteY1" fmla="*/ 2891613 h 3450118"/>
                <a:gd name="connsiteX2" fmla="*/ 3072810 w 3072810"/>
                <a:gd name="connsiteY2" fmla="*/ 2817628 h 3450118"/>
                <a:gd name="connsiteX3" fmla="*/ 3072810 w 3072810"/>
                <a:gd name="connsiteY3" fmla="*/ 2817628 h 3450118"/>
                <a:gd name="connsiteX0" fmla="*/ 0 w 3072810"/>
                <a:gd name="connsiteY0" fmla="*/ 0 h 3450118"/>
                <a:gd name="connsiteX1" fmla="*/ 1207091 w 3072810"/>
                <a:gd name="connsiteY1" fmla="*/ 2891613 h 3450118"/>
                <a:gd name="connsiteX2" fmla="*/ 3072810 w 3072810"/>
                <a:gd name="connsiteY2" fmla="*/ 2817628 h 3450118"/>
                <a:gd name="connsiteX3" fmla="*/ 3072810 w 3072810"/>
                <a:gd name="connsiteY3" fmla="*/ 2817628 h 3450118"/>
                <a:gd name="connsiteX0" fmla="*/ 428994 w 3501804"/>
                <a:gd name="connsiteY0" fmla="*/ 0 h 3450118"/>
                <a:gd name="connsiteX1" fmla="*/ 1636085 w 3501804"/>
                <a:gd name="connsiteY1" fmla="*/ 2891613 h 3450118"/>
                <a:gd name="connsiteX2" fmla="*/ 3501804 w 3501804"/>
                <a:gd name="connsiteY2" fmla="*/ 2817628 h 3450118"/>
                <a:gd name="connsiteX3" fmla="*/ 3501804 w 3501804"/>
                <a:gd name="connsiteY3" fmla="*/ 2817628 h 3450118"/>
                <a:gd name="connsiteX0" fmla="*/ 428994 w 3501804"/>
                <a:gd name="connsiteY0" fmla="*/ 0 h 3450118"/>
                <a:gd name="connsiteX1" fmla="*/ 1636085 w 3501804"/>
                <a:gd name="connsiteY1" fmla="*/ 2891613 h 3450118"/>
                <a:gd name="connsiteX2" fmla="*/ 3501804 w 3501804"/>
                <a:gd name="connsiteY2" fmla="*/ 2817628 h 3450118"/>
                <a:gd name="connsiteX3" fmla="*/ 3501804 w 3501804"/>
                <a:gd name="connsiteY3" fmla="*/ 2817628 h 3450118"/>
                <a:gd name="connsiteX0" fmla="*/ 981444 w 4054254"/>
                <a:gd name="connsiteY0" fmla="*/ 0 h 3450118"/>
                <a:gd name="connsiteX1" fmla="*/ 2188535 w 4054254"/>
                <a:gd name="connsiteY1" fmla="*/ 2891613 h 3450118"/>
                <a:gd name="connsiteX2" fmla="*/ 4054254 w 4054254"/>
                <a:gd name="connsiteY2" fmla="*/ 2817628 h 3450118"/>
                <a:gd name="connsiteX3" fmla="*/ 4054254 w 4054254"/>
                <a:gd name="connsiteY3" fmla="*/ 2817628 h 3450118"/>
                <a:gd name="connsiteX0" fmla="*/ 981444 w 4054254"/>
                <a:gd name="connsiteY0" fmla="*/ 0 h 3450118"/>
                <a:gd name="connsiteX1" fmla="*/ 2188535 w 4054254"/>
                <a:gd name="connsiteY1" fmla="*/ 2891613 h 3450118"/>
                <a:gd name="connsiteX2" fmla="*/ 4054254 w 4054254"/>
                <a:gd name="connsiteY2" fmla="*/ 2817628 h 3450118"/>
                <a:gd name="connsiteX3" fmla="*/ 4054254 w 4054254"/>
                <a:gd name="connsiteY3" fmla="*/ 2817628 h 3450118"/>
                <a:gd name="connsiteX0" fmla="*/ 879844 w 3952654"/>
                <a:gd name="connsiteY0" fmla="*/ 0 h 3450118"/>
                <a:gd name="connsiteX1" fmla="*/ 2086935 w 3952654"/>
                <a:gd name="connsiteY1" fmla="*/ 2891613 h 3450118"/>
                <a:gd name="connsiteX2" fmla="*/ 3952654 w 3952654"/>
                <a:gd name="connsiteY2" fmla="*/ 2817628 h 3450118"/>
                <a:gd name="connsiteX3" fmla="*/ 3952654 w 3952654"/>
                <a:gd name="connsiteY3" fmla="*/ 2817628 h 3450118"/>
                <a:gd name="connsiteX0" fmla="*/ 879844 w 3952654"/>
                <a:gd name="connsiteY0" fmla="*/ 0 h 3450118"/>
                <a:gd name="connsiteX1" fmla="*/ 2086935 w 3952654"/>
                <a:gd name="connsiteY1" fmla="*/ 2891613 h 3450118"/>
                <a:gd name="connsiteX2" fmla="*/ 3952654 w 3952654"/>
                <a:gd name="connsiteY2" fmla="*/ 2817628 h 3450118"/>
                <a:gd name="connsiteX3" fmla="*/ 3952654 w 3952654"/>
                <a:gd name="connsiteY3" fmla="*/ 2817628 h 3450118"/>
                <a:gd name="connsiteX0" fmla="*/ 829044 w 3901854"/>
                <a:gd name="connsiteY0" fmla="*/ 0 h 3450118"/>
                <a:gd name="connsiteX1" fmla="*/ 2036135 w 3901854"/>
                <a:gd name="connsiteY1" fmla="*/ 2891613 h 3450118"/>
                <a:gd name="connsiteX2" fmla="*/ 3901854 w 3901854"/>
                <a:gd name="connsiteY2" fmla="*/ 2817628 h 3450118"/>
                <a:gd name="connsiteX3" fmla="*/ 3901854 w 3901854"/>
                <a:gd name="connsiteY3" fmla="*/ 2817628 h 3450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1854" h="3450118">
                  <a:moveTo>
                    <a:pt x="829044" y="0"/>
                  </a:moveTo>
                  <a:cubicBezTo>
                    <a:pt x="1782701" y="1044969"/>
                    <a:pt x="0" y="1221858"/>
                    <a:pt x="2036135" y="2891613"/>
                  </a:cubicBezTo>
                  <a:cubicBezTo>
                    <a:pt x="2999120" y="3450118"/>
                    <a:pt x="2927326" y="2726242"/>
                    <a:pt x="3901854" y="2817628"/>
                  </a:cubicBezTo>
                  <a:lnTo>
                    <a:pt x="3901854" y="2817628"/>
                  </a:lnTo>
                </a:path>
              </a:pathLst>
            </a:cu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cxnSp>
          <p:nvCxnSpPr>
            <p:cNvPr id="5" name="Přímá spojovací čára 4"/>
            <p:cNvCxnSpPr/>
            <p:nvPr/>
          </p:nvCxnSpPr>
          <p:spPr>
            <a:xfrm>
              <a:off x="3709506" y="2660065"/>
              <a:ext cx="101655" cy="3176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Volný tvar 8"/>
            <p:cNvSpPr/>
            <p:nvPr/>
          </p:nvSpPr>
          <p:spPr>
            <a:xfrm>
              <a:off x="3650736" y="1397794"/>
              <a:ext cx="462215" cy="795469"/>
            </a:xfrm>
            <a:custGeom>
              <a:avLst/>
              <a:gdLst>
                <a:gd name="connsiteX0" fmla="*/ 0 w 257175"/>
                <a:gd name="connsiteY0" fmla="*/ 804068 h 804068"/>
                <a:gd name="connsiteX1" fmla="*/ 166687 w 257175"/>
                <a:gd name="connsiteY1" fmla="*/ 132556 h 804068"/>
                <a:gd name="connsiteX2" fmla="*/ 257175 w 257175"/>
                <a:gd name="connsiteY2" fmla="*/ 8731 h 804068"/>
                <a:gd name="connsiteX0" fmla="*/ 0 w 257175"/>
                <a:gd name="connsiteY0" fmla="*/ 795337 h 795337"/>
                <a:gd name="connsiteX1" fmla="*/ 257175 w 257175"/>
                <a:gd name="connsiteY1" fmla="*/ 0 h 795337"/>
                <a:gd name="connsiteX0" fmla="*/ 0 w 257175"/>
                <a:gd name="connsiteY0" fmla="*/ 795337 h 795337"/>
                <a:gd name="connsiteX1" fmla="*/ 257175 w 257175"/>
                <a:gd name="connsiteY1" fmla="*/ 0 h 795337"/>
                <a:gd name="connsiteX0" fmla="*/ 176212 w 433387"/>
                <a:gd name="connsiteY0" fmla="*/ 795337 h 795337"/>
                <a:gd name="connsiteX1" fmla="*/ 433387 w 433387"/>
                <a:gd name="connsiteY1" fmla="*/ 0 h 795337"/>
                <a:gd name="connsiteX0" fmla="*/ 176212 w 433387"/>
                <a:gd name="connsiteY0" fmla="*/ 795337 h 795337"/>
                <a:gd name="connsiteX1" fmla="*/ 433387 w 433387"/>
                <a:gd name="connsiteY1" fmla="*/ 0 h 795337"/>
                <a:gd name="connsiteX0" fmla="*/ 176212 w 461962"/>
                <a:gd name="connsiteY0" fmla="*/ 795337 h 795337"/>
                <a:gd name="connsiteX1" fmla="*/ 461962 w 461962"/>
                <a:gd name="connsiteY1" fmla="*/ 0 h 79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962" h="795337">
                  <a:moveTo>
                    <a:pt x="176212" y="795337"/>
                  </a:moveTo>
                  <a:cubicBezTo>
                    <a:pt x="0" y="623093"/>
                    <a:pt x="261938" y="290512"/>
                    <a:pt x="461962" y="0"/>
                  </a:cubicBezTo>
                </a:path>
              </a:pathLst>
            </a:custGeom>
            <a:ln w="57150">
              <a:solidFill>
                <a:srgbClr val="C8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12" name="Zaoblený obdélníkový popisek 11"/>
          <p:cNvSpPr/>
          <p:nvPr/>
        </p:nvSpPr>
        <p:spPr>
          <a:xfrm>
            <a:off x="6011863" y="2506663"/>
            <a:ext cx="2149475" cy="490537"/>
          </a:xfrm>
          <a:prstGeom prst="wedgeRoundRectCallout">
            <a:avLst>
              <a:gd name="adj1" fmla="val -118436"/>
              <a:gd name="adj2" fmla="val 116679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dirty="0">
                <a:solidFill>
                  <a:schemeClr val="tx1"/>
                </a:solidFill>
              </a:rPr>
              <a:t>kontinentální klima</a:t>
            </a:r>
          </a:p>
        </p:txBody>
      </p:sp>
      <p:sp>
        <p:nvSpPr>
          <p:cNvPr id="13" name="Zaoblený obdélníkový popisek 12"/>
          <p:cNvSpPr/>
          <p:nvPr/>
        </p:nvSpPr>
        <p:spPr>
          <a:xfrm>
            <a:off x="609600" y="3403600"/>
            <a:ext cx="1738313" cy="490538"/>
          </a:xfrm>
          <a:prstGeom prst="wedgeRoundRectCallout">
            <a:avLst>
              <a:gd name="adj1" fmla="val 114650"/>
              <a:gd name="adj2" fmla="val -11998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dirty="0">
                <a:solidFill>
                  <a:schemeClr val="tx1"/>
                </a:solidFill>
              </a:rPr>
              <a:t>oceánské klima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232836" y="5560828"/>
            <a:ext cx="4070345" cy="46166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DE0000"/>
                </a:solidFill>
                <a:effectLst>
                  <a:outerShdw blurRad="60007" dist="200025" dir="138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klimatick</a:t>
            </a:r>
            <a:r>
              <a:rPr lang="cs-CZ" sz="2400" dirty="0">
                <a:solidFill>
                  <a:srgbClr val="DE0000"/>
                </a:solidFill>
                <a:effectLst>
                  <a:outerShdw blurRad="60007" dist="200025" dir="138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é </a:t>
            </a:r>
            <a:r>
              <a:rPr lang="en-US" sz="2400" dirty="0" err="1">
                <a:solidFill>
                  <a:srgbClr val="DE0000"/>
                </a:solidFill>
                <a:effectLst>
                  <a:outerShdw blurRad="60007" dist="200025" dir="138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faktory</a:t>
            </a:r>
            <a:r>
              <a:rPr lang="cs-CZ" sz="2400" dirty="0">
                <a:solidFill>
                  <a:srgbClr val="DE0000"/>
                </a:solidFill>
                <a:effectLst>
                  <a:outerShdw blurRad="60007" dist="200025" dir="138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nehrají roli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3"/>
          <p:cNvPicPr>
            <a:picLocks noChangeAspect="1" noChangeArrowheads="1"/>
          </p:cNvPicPr>
          <p:nvPr/>
        </p:nvPicPr>
        <p:blipFill>
          <a:blip r:embed="rId3" cstate="print"/>
          <a:srcRect l="8102" r="8331" b="2492"/>
          <a:stretch>
            <a:fillRect/>
          </a:stretch>
        </p:blipFill>
        <p:spPr bwMode="auto">
          <a:xfrm>
            <a:off x="327025" y="950913"/>
            <a:ext cx="8456613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Volný tvar 9"/>
          <p:cNvSpPr/>
          <p:nvPr/>
        </p:nvSpPr>
        <p:spPr>
          <a:xfrm>
            <a:off x="3317875" y="2274888"/>
            <a:ext cx="3241675" cy="2828925"/>
          </a:xfrm>
          <a:custGeom>
            <a:avLst/>
            <a:gdLst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967518"/>
              <a:gd name="connsiteX1" fmla="*/ 1340441 w 3072810"/>
              <a:gd name="connsiteY1" fmla="*/ 2497913 h 2967518"/>
              <a:gd name="connsiteX2" fmla="*/ 3072810 w 3072810"/>
              <a:gd name="connsiteY2" fmla="*/ 2817628 h 2967518"/>
              <a:gd name="connsiteX3" fmla="*/ 3072810 w 3072810"/>
              <a:gd name="connsiteY3" fmla="*/ 2817628 h 2967518"/>
              <a:gd name="connsiteX0" fmla="*/ 0 w 3072810"/>
              <a:gd name="connsiteY0" fmla="*/ 0 h 3361218"/>
              <a:gd name="connsiteX1" fmla="*/ 1207091 w 3072810"/>
              <a:gd name="connsiteY1" fmla="*/ 2891613 h 3361218"/>
              <a:gd name="connsiteX2" fmla="*/ 3072810 w 3072810"/>
              <a:gd name="connsiteY2" fmla="*/ 2817628 h 3361218"/>
              <a:gd name="connsiteX3" fmla="*/ 3072810 w 3072810"/>
              <a:gd name="connsiteY3" fmla="*/ 2817628 h 336121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  <a:gd name="connsiteX3" fmla="*/ 3901854 w 39018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01854" h="3450118">
                <a:moveTo>
                  <a:pt x="829044" y="0"/>
                </a:moveTo>
                <a:cubicBezTo>
                  <a:pt x="1782701" y="1044969"/>
                  <a:pt x="0" y="1221858"/>
                  <a:pt x="2036135" y="2891613"/>
                </a:cubicBezTo>
                <a:cubicBezTo>
                  <a:pt x="2999120" y="3450118"/>
                  <a:pt x="2927326" y="2726242"/>
                  <a:pt x="3901854" y="2817628"/>
                </a:cubicBez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95288" y="188913"/>
            <a:ext cx="36020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DE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Hybridní zóna v Evropě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t="4131" r="10596" b="25545"/>
          <a:stretch>
            <a:fillRect/>
          </a:stretch>
        </p:blipFill>
        <p:spPr bwMode="auto">
          <a:xfrm>
            <a:off x="107950" y="3922713"/>
            <a:ext cx="2265363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/>
          <p:cNvSpPr txBox="1">
            <a:spLocks noChangeArrowheads="1"/>
          </p:cNvSpPr>
          <p:nvPr/>
        </p:nvSpPr>
        <p:spPr bwMode="auto">
          <a:xfrm>
            <a:off x="2403475" y="6272213"/>
            <a:ext cx="1111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Nick Barton</a:t>
            </a:r>
            <a:endParaRPr lang="cs-CZ" sz="1400"/>
          </a:p>
        </p:txBody>
      </p:sp>
      <p:sp>
        <p:nvSpPr>
          <p:cNvPr id="15" name="Oválný popisek 14"/>
          <p:cNvSpPr/>
          <p:nvPr/>
        </p:nvSpPr>
        <p:spPr>
          <a:xfrm>
            <a:off x="2679700" y="2944813"/>
            <a:ext cx="4125913" cy="1222375"/>
          </a:xfrm>
          <a:prstGeom prst="wedgeEllipseCallout">
            <a:avLst>
              <a:gd name="adj1" fmla="val -78146"/>
              <a:gd name="adj2" fmla="val 100761"/>
            </a:avLst>
          </a:prstGeom>
          <a:solidFill>
            <a:srgbClr val="CCFF33">
              <a:alpha val="63922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dirty="0">
                <a:solidFill>
                  <a:schemeClr val="tx1"/>
                </a:solidFill>
              </a:rPr>
              <a:t>Většina hybridních zón je </a:t>
            </a:r>
            <a:r>
              <a:rPr lang="cs-CZ" sz="2000" dirty="0">
                <a:solidFill>
                  <a:srgbClr val="DE0000"/>
                </a:solidFill>
              </a:rPr>
              <a:t>„tenzních“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695825" y="6296025"/>
            <a:ext cx="36433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dirty="0">
                <a:solidFill>
                  <a:srgbClr val="DE0000"/>
                </a:solidFill>
                <a:effectLst>
                  <a:outerShdw blurRad="60007" dist="190500" dir="132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 myší hybridní zóna je tenzní?</a:t>
            </a:r>
            <a:endParaRPr lang="cs-CZ" sz="2000" i="1" dirty="0">
              <a:solidFill>
                <a:srgbClr val="DE0000"/>
              </a:solidFill>
              <a:effectLst>
                <a:outerShdw blurRad="60007" dist="190500" dir="132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grpSp>
        <p:nvGrpSpPr>
          <p:cNvPr id="44041" name="Skupina 18"/>
          <p:cNvGrpSpPr>
            <a:grpSpLocks/>
          </p:cNvGrpSpPr>
          <p:nvPr/>
        </p:nvGrpSpPr>
        <p:grpSpPr bwMode="auto">
          <a:xfrm>
            <a:off x="3805238" y="952500"/>
            <a:ext cx="239712" cy="1074738"/>
            <a:chOff x="3805561" y="952870"/>
            <a:chExt cx="239697" cy="1074198"/>
          </a:xfrm>
        </p:grpSpPr>
        <p:cxnSp>
          <p:nvCxnSpPr>
            <p:cNvPr id="17" name="Přímá spojovací čára 16"/>
            <p:cNvCxnSpPr/>
            <p:nvPr/>
          </p:nvCxnSpPr>
          <p:spPr>
            <a:xfrm>
              <a:off x="3805561" y="2015961"/>
              <a:ext cx="123817" cy="11107"/>
            </a:xfrm>
            <a:prstGeom prst="line">
              <a:avLst/>
            </a:prstGeom>
            <a:ln w="5715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Volný tvar 17"/>
            <p:cNvSpPr/>
            <p:nvPr/>
          </p:nvSpPr>
          <p:spPr>
            <a:xfrm>
              <a:off x="3916679" y="952870"/>
              <a:ext cx="128579" cy="314167"/>
            </a:xfrm>
            <a:custGeom>
              <a:avLst/>
              <a:gdLst>
                <a:gd name="connsiteX0" fmla="*/ 94695 w 94695"/>
                <a:gd name="connsiteY0" fmla="*/ 313678 h 313678"/>
                <a:gd name="connsiteX1" fmla="*/ 0 w 94695"/>
                <a:gd name="connsiteY1" fmla="*/ 0 h 313678"/>
                <a:gd name="connsiteX2" fmla="*/ 0 w 94695"/>
                <a:gd name="connsiteY2" fmla="*/ 0 h 313678"/>
                <a:gd name="connsiteX0" fmla="*/ 95681 w 95681"/>
                <a:gd name="connsiteY0" fmla="*/ 313678 h 313678"/>
                <a:gd name="connsiteX1" fmla="*/ 986 w 95681"/>
                <a:gd name="connsiteY1" fmla="*/ 0 h 313678"/>
                <a:gd name="connsiteX2" fmla="*/ 986 w 95681"/>
                <a:gd name="connsiteY2" fmla="*/ 0 h 313678"/>
                <a:gd name="connsiteX0" fmla="*/ 129220 w 129220"/>
                <a:gd name="connsiteY0" fmla="*/ 313678 h 313678"/>
                <a:gd name="connsiteX1" fmla="*/ 34525 w 129220"/>
                <a:gd name="connsiteY1" fmla="*/ 0 h 313678"/>
                <a:gd name="connsiteX2" fmla="*/ 34525 w 129220"/>
                <a:gd name="connsiteY2" fmla="*/ 0 h 313678"/>
                <a:gd name="connsiteX0" fmla="*/ 129220 w 129220"/>
                <a:gd name="connsiteY0" fmla="*/ 319597 h 319597"/>
                <a:gd name="connsiteX1" fmla="*/ 34525 w 129220"/>
                <a:gd name="connsiteY1" fmla="*/ 5919 h 319597"/>
                <a:gd name="connsiteX2" fmla="*/ 46362 w 129220"/>
                <a:gd name="connsiteY2" fmla="*/ 0 h 319597"/>
                <a:gd name="connsiteX0" fmla="*/ 129220 w 129220"/>
                <a:gd name="connsiteY0" fmla="*/ 313678 h 313678"/>
                <a:gd name="connsiteX1" fmla="*/ 34525 w 129220"/>
                <a:gd name="connsiteY1" fmla="*/ 0 h 313678"/>
                <a:gd name="connsiteX2" fmla="*/ 49321 w 129220"/>
                <a:gd name="connsiteY2" fmla="*/ 5918 h 31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220" h="313678">
                  <a:moveTo>
                    <a:pt x="129220" y="313678"/>
                  </a:moveTo>
                  <a:cubicBezTo>
                    <a:pt x="0" y="206160"/>
                    <a:pt x="33539" y="131192"/>
                    <a:pt x="34525" y="0"/>
                  </a:cubicBezTo>
                  <a:lnTo>
                    <a:pt x="49321" y="5918"/>
                  </a:lnTo>
                </a:path>
              </a:pathLst>
            </a:custGeom>
            <a:ln w="5715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Ob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413" y="3833813"/>
            <a:ext cx="8377237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555625" y="4719638"/>
            <a:ext cx="7894638" cy="720725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 flipH="1">
            <a:off x="3916363" y="3856038"/>
            <a:ext cx="1365250" cy="2665412"/>
          </a:xfrm>
          <a:prstGeom prst="line">
            <a:avLst/>
          </a:prstGeom>
          <a:noFill/>
          <a:ln w="76200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2205038" y="3856038"/>
            <a:ext cx="5124450" cy="26003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46086" name="Group 22"/>
          <p:cNvGrpSpPr>
            <a:grpSpLocks/>
          </p:cNvGrpSpPr>
          <p:nvPr/>
        </p:nvGrpSpPr>
        <p:grpSpPr bwMode="auto">
          <a:xfrm>
            <a:off x="1209675" y="455613"/>
            <a:ext cx="6927850" cy="2216150"/>
            <a:chOff x="491" y="344"/>
            <a:chExt cx="4784" cy="1660"/>
          </a:xfrm>
        </p:grpSpPr>
        <p:sp>
          <p:nvSpPr>
            <p:cNvPr id="46089" name="Freeform 7"/>
            <p:cNvSpPr>
              <a:spLocks/>
            </p:cNvSpPr>
            <p:nvPr/>
          </p:nvSpPr>
          <p:spPr bwMode="auto">
            <a:xfrm>
              <a:off x="861" y="522"/>
              <a:ext cx="3754" cy="1167"/>
            </a:xfrm>
            <a:custGeom>
              <a:avLst/>
              <a:gdLst>
                <a:gd name="T0" fmla="*/ 0 w 4459"/>
                <a:gd name="T1" fmla="*/ 139 h 1703"/>
                <a:gd name="T2" fmla="*/ 480 w 4459"/>
                <a:gd name="T3" fmla="*/ 281 h 1703"/>
                <a:gd name="T4" fmla="*/ 567 w 4459"/>
                <a:gd name="T5" fmla="*/ 45 h 1703"/>
                <a:gd name="T6" fmla="*/ 983 w 4459"/>
                <a:gd name="T7" fmla="*/ 244 h 1703"/>
                <a:gd name="T8" fmla="*/ 1249 w 4459"/>
                <a:gd name="T9" fmla="*/ 149 h 1703"/>
                <a:gd name="T10" fmla="*/ 1610 w 4459"/>
                <a:gd name="T11" fmla="*/ 66 h 1703"/>
                <a:gd name="T12" fmla="*/ 1981 w 4459"/>
                <a:gd name="T13" fmla="*/ 184 h 1703"/>
                <a:gd name="T14" fmla="*/ 2239 w 4459"/>
                <a:gd name="T15" fmla="*/ 181 h 17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459"/>
                <a:gd name="T25" fmla="*/ 0 h 1703"/>
                <a:gd name="T26" fmla="*/ 4459 w 4459"/>
                <a:gd name="T27" fmla="*/ 1703 h 17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59" h="1703">
                  <a:moveTo>
                    <a:pt x="0" y="630"/>
                  </a:moveTo>
                  <a:cubicBezTo>
                    <a:pt x="159" y="737"/>
                    <a:pt x="390" y="1703"/>
                    <a:pt x="955" y="1274"/>
                  </a:cubicBezTo>
                  <a:cubicBezTo>
                    <a:pt x="1179" y="1098"/>
                    <a:pt x="686" y="354"/>
                    <a:pt x="1131" y="203"/>
                  </a:cubicBezTo>
                  <a:cubicBezTo>
                    <a:pt x="1721" y="0"/>
                    <a:pt x="1443" y="915"/>
                    <a:pt x="1958" y="1104"/>
                  </a:cubicBezTo>
                  <a:cubicBezTo>
                    <a:pt x="2217" y="1203"/>
                    <a:pt x="2477" y="862"/>
                    <a:pt x="2487" y="677"/>
                  </a:cubicBezTo>
                  <a:cubicBezTo>
                    <a:pt x="2500" y="291"/>
                    <a:pt x="2982" y="199"/>
                    <a:pt x="3205" y="298"/>
                  </a:cubicBezTo>
                  <a:cubicBezTo>
                    <a:pt x="3686" y="515"/>
                    <a:pt x="3788" y="705"/>
                    <a:pt x="3944" y="833"/>
                  </a:cubicBezTo>
                  <a:cubicBezTo>
                    <a:pt x="4153" y="920"/>
                    <a:pt x="4352" y="823"/>
                    <a:pt x="4459" y="820"/>
                  </a:cubicBezTo>
                </a:path>
              </a:pathLst>
            </a:custGeom>
            <a:noFill/>
            <a:ln w="57150" cmpd="sng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6090" name="Oval 8"/>
            <p:cNvSpPr>
              <a:spLocks noChangeAspect="1" noChangeArrowheads="1"/>
            </p:cNvSpPr>
            <p:nvPr/>
          </p:nvSpPr>
          <p:spPr bwMode="auto">
            <a:xfrm>
              <a:off x="1019" y="568"/>
              <a:ext cx="296" cy="286"/>
            </a:xfrm>
            <a:prstGeom prst="ellipse">
              <a:avLst/>
            </a:prstGeom>
            <a:solidFill>
              <a:srgbClr val="F0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091" name="Oval 9"/>
            <p:cNvSpPr>
              <a:spLocks noChangeAspect="1" noChangeArrowheads="1"/>
            </p:cNvSpPr>
            <p:nvPr/>
          </p:nvSpPr>
          <p:spPr bwMode="auto">
            <a:xfrm>
              <a:off x="3723" y="542"/>
              <a:ext cx="154" cy="149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092" name="Oval 10"/>
            <p:cNvSpPr>
              <a:spLocks noChangeAspect="1" noChangeArrowheads="1"/>
            </p:cNvSpPr>
            <p:nvPr/>
          </p:nvSpPr>
          <p:spPr bwMode="auto">
            <a:xfrm>
              <a:off x="1264" y="1258"/>
              <a:ext cx="222" cy="214"/>
            </a:xfrm>
            <a:prstGeom prst="ellipse">
              <a:avLst/>
            </a:prstGeom>
            <a:solidFill>
              <a:srgbClr val="D6009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093" name="Oval 11"/>
            <p:cNvSpPr>
              <a:spLocks noChangeAspect="1" noChangeArrowheads="1"/>
            </p:cNvSpPr>
            <p:nvPr/>
          </p:nvSpPr>
          <p:spPr bwMode="auto">
            <a:xfrm>
              <a:off x="1617" y="344"/>
              <a:ext cx="245" cy="237"/>
            </a:xfrm>
            <a:prstGeom prst="ellipse">
              <a:avLst/>
            </a:prstGeom>
            <a:solidFill>
              <a:srgbClr val="CC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094" name="Oval 12"/>
            <p:cNvSpPr>
              <a:spLocks noChangeAspect="1" noChangeArrowheads="1"/>
            </p:cNvSpPr>
            <p:nvPr/>
          </p:nvSpPr>
          <p:spPr bwMode="auto">
            <a:xfrm>
              <a:off x="4863" y="448"/>
              <a:ext cx="296" cy="286"/>
            </a:xfrm>
            <a:prstGeom prst="ellipse">
              <a:avLst/>
            </a:prstGeom>
            <a:solidFill>
              <a:srgbClr val="F0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095" name="Oval 13"/>
            <p:cNvSpPr>
              <a:spLocks noChangeAspect="1" noChangeArrowheads="1"/>
            </p:cNvSpPr>
            <p:nvPr/>
          </p:nvSpPr>
          <p:spPr bwMode="auto">
            <a:xfrm>
              <a:off x="2696" y="1384"/>
              <a:ext cx="148" cy="143"/>
            </a:xfrm>
            <a:prstGeom prst="ellipse">
              <a:avLst/>
            </a:prstGeom>
            <a:solidFill>
              <a:srgbClr val="CC00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096" name="Oval 14"/>
            <p:cNvSpPr>
              <a:spLocks noChangeAspect="1" noChangeArrowheads="1"/>
            </p:cNvSpPr>
            <p:nvPr/>
          </p:nvSpPr>
          <p:spPr bwMode="auto">
            <a:xfrm>
              <a:off x="2737" y="604"/>
              <a:ext cx="173" cy="167"/>
            </a:xfrm>
            <a:prstGeom prst="ellipse">
              <a:avLst/>
            </a:prstGeom>
            <a:solidFill>
              <a:srgbClr val="F0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097" name="Oval 15"/>
            <p:cNvSpPr>
              <a:spLocks noChangeAspect="1" noChangeArrowheads="1"/>
            </p:cNvSpPr>
            <p:nvPr/>
          </p:nvSpPr>
          <p:spPr bwMode="auto">
            <a:xfrm>
              <a:off x="2348" y="1780"/>
              <a:ext cx="232" cy="224"/>
            </a:xfrm>
            <a:prstGeom prst="ellipse">
              <a:avLst/>
            </a:prstGeom>
            <a:solidFill>
              <a:srgbClr val="0066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098" name="Oval 16"/>
            <p:cNvSpPr>
              <a:spLocks noChangeAspect="1" noChangeArrowheads="1"/>
            </p:cNvSpPr>
            <p:nvPr/>
          </p:nvSpPr>
          <p:spPr bwMode="auto">
            <a:xfrm>
              <a:off x="5099" y="1506"/>
              <a:ext cx="176" cy="170"/>
            </a:xfrm>
            <a:prstGeom prst="ellipse">
              <a:avLst/>
            </a:prstGeom>
            <a:solidFill>
              <a:srgbClr val="9933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099" name="Oval 17"/>
            <p:cNvSpPr>
              <a:spLocks noChangeAspect="1" noChangeArrowheads="1"/>
            </p:cNvSpPr>
            <p:nvPr/>
          </p:nvSpPr>
          <p:spPr bwMode="auto">
            <a:xfrm>
              <a:off x="491" y="1500"/>
              <a:ext cx="290" cy="280"/>
            </a:xfrm>
            <a:prstGeom prst="ellipse">
              <a:avLst/>
            </a:prstGeom>
            <a:solidFill>
              <a:srgbClr val="0066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00" name="Oval 18"/>
            <p:cNvSpPr>
              <a:spLocks noChangeAspect="1" noChangeArrowheads="1"/>
            </p:cNvSpPr>
            <p:nvPr/>
          </p:nvSpPr>
          <p:spPr bwMode="auto">
            <a:xfrm>
              <a:off x="3942" y="1443"/>
              <a:ext cx="439" cy="425"/>
            </a:xfrm>
            <a:prstGeom prst="ellipse">
              <a:avLst/>
            </a:prstGeom>
            <a:solidFill>
              <a:srgbClr val="0066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01" name="Oval 19"/>
            <p:cNvSpPr>
              <a:spLocks noChangeAspect="1" noChangeArrowheads="1"/>
            </p:cNvSpPr>
            <p:nvPr/>
          </p:nvSpPr>
          <p:spPr bwMode="auto">
            <a:xfrm>
              <a:off x="3549" y="968"/>
              <a:ext cx="239" cy="231"/>
            </a:xfrm>
            <a:prstGeom prst="ellipse">
              <a:avLst/>
            </a:prstGeom>
            <a:solidFill>
              <a:srgbClr val="9933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02" name="Oval 20"/>
            <p:cNvSpPr>
              <a:spLocks noChangeAspect="1" noChangeArrowheads="1"/>
            </p:cNvSpPr>
            <p:nvPr/>
          </p:nvSpPr>
          <p:spPr bwMode="auto">
            <a:xfrm>
              <a:off x="2031" y="1339"/>
              <a:ext cx="176" cy="170"/>
            </a:xfrm>
            <a:prstGeom prst="ellipse">
              <a:avLst/>
            </a:prstGeom>
            <a:solidFill>
              <a:srgbClr val="9933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03" name="Oval 21"/>
            <p:cNvSpPr>
              <a:spLocks noChangeAspect="1" noChangeArrowheads="1"/>
            </p:cNvSpPr>
            <p:nvPr/>
          </p:nvSpPr>
          <p:spPr bwMode="auto">
            <a:xfrm>
              <a:off x="1998" y="822"/>
              <a:ext cx="125" cy="121"/>
            </a:xfrm>
            <a:prstGeom prst="ellipse">
              <a:avLst/>
            </a:prstGeom>
            <a:solidFill>
              <a:srgbClr val="9933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6087" name="Text Box 23"/>
          <p:cNvSpPr txBox="1">
            <a:spLocks noChangeArrowheads="1"/>
          </p:cNvSpPr>
          <p:nvPr/>
        </p:nvSpPr>
        <p:spPr bwMode="auto">
          <a:xfrm>
            <a:off x="661988" y="2755900"/>
            <a:ext cx="501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průběh hybridní zóny může být komplikovaný....</a:t>
            </a:r>
          </a:p>
        </p:txBody>
      </p:sp>
      <p:sp>
        <p:nvSpPr>
          <p:cNvPr id="36888" name="Text Box 24"/>
          <p:cNvSpPr txBox="1">
            <a:spLocks noChangeArrowheads="1"/>
          </p:cNvSpPr>
          <p:nvPr/>
        </p:nvSpPr>
        <p:spPr bwMode="auto">
          <a:xfrm>
            <a:off x="822325" y="3313113"/>
            <a:ext cx="786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... navíc předem většinou neznáme, nebo extrapolujeme z globálního směru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  <p:bldP spid="36869" grpId="0" animBg="1"/>
      <p:bldP spid="36870" grpId="0" animBg="1"/>
      <p:bldP spid="3688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2141538" y="962025"/>
            <a:ext cx="5403850" cy="4872038"/>
            <a:chOff x="985" y="378"/>
            <a:chExt cx="3729" cy="3480"/>
          </a:xfrm>
        </p:grpSpPr>
        <p:grpSp>
          <p:nvGrpSpPr>
            <p:cNvPr id="47107" name="Group 3"/>
            <p:cNvGrpSpPr>
              <a:grpSpLocks/>
            </p:cNvGrpSpPr>
            <p:nvPr/>
          </p:nvGrpSpPr>
          <p:grpSpPr bwMode="auto">
            <a:xfrm>
              <a:off x="985" y="378"/>
              <a:ext cx="3729" cy="3060"/>
              <a:chOff x="14662" y="7750"/>
              <a:chExt cx="3627" cy="3060"/>
            </a:xfrm>
          </p:grpSpPr>
          <p:pic>
            <p:nvPicPr>
              <p:cNvPr id="47112" name="Picture 4" descr="Fig2a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662" y="7750"/>
                <a:ext cx="3627" cy="17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113" name="Picture 5" descr="Fig2b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662" y="9579"/>
                <a:ext cx="3627" cy="1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7108" name="Line 6"/>
            <p:cNvSpPr>
              <a:spLocks noChangeShapeType="1"/>
            </p:cNvSpPr>
            <p:nvPr/>
          </p:nvSpPr>
          <p:spPr bwMode="auto">
            <a:xfrm flipH="1">
              <a:off x="2130" y="2036"/>
              <a:ext cx="362" cy="576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7109" name="Freeform 7"/>
            <p:cNvSpPr>
              <a:spLocks/>
            </p:cNvSpPr>
            <p:nvPr/>
          </p:nvSpPr>
          <p:spPr bwMode="auto">
            <a:xfrm>
              <a:off x="4384" y="1084"/>
              <a:ext cx="1" cy="1512"/>
            </a:xfrm>
            <a:custGeom>
              <a:avLst/>
              <a:gdLst>
                <a:gd name="T0" fmla="*/ 0 w 1"/>
                <a:gd name="T1" fmla="*/ 0 h 1512"/>
                <a:gd name="T2" fmla="*/ 0 w 1"/>
                <a:gd name="T3" fmla="*/ 1512 h 1512"/>
                <a:gd name="T4" fmla="*/ 0 60000 65536"/>
                <a:gd name="T5" fmla="*/ 0 60000 65536"/>
                <a:gd name="T6" fmla="*/ 0 w 1"/>
                <a:gd name="T7" fmla="*/ 0 h 1512"/>
                <a:gd name="T8" fmla="*/ 1 w 1"/>
                <a:gd name="T9" fmla="*/ 1512 h 15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12">
                  <a:moveTo>
                    <a:pt x="0" y="0"/>
                  </a:moveTo>
                  <a:lnTo>
                    <a:pt x="0" y="1512"/>
                  </a:lnTo>
                </a:path>
              </a:pathLst>
            </a:custGeom>
            <a:noFill/>
            <a:ln w="57150" cmpd="sng">
              <a:solidFill>
                <a:srgbClr val="00CC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7110" name="Text Box 8"/>
            <p:cNvSpPr txBox="1">
              <a:spLocks noChangeArrowheads="1"/>
            </p:cNvSpPr>
            <p:nvPr/>
          </p:nvSpPr>
          <p:spPr bwMode="auto">
            <a:xfrm>
              <a:off x="1544" y="3451"/>
              <a:ext cx="1033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35025" eaLnBrk="0" hangingPunct="0"/>
              <a:r>
                <a:rPr lang="en-US" sz="1600" b="1">
                  <a:latin typeface="Times New Roman" pitchFamily="18" charset="0"/>
                </a:rPr>
                <a:t>Real local cline</a:t>
              </a:r>
              <a:endParaRPr lang="cs-CZ" sz="1600" b="1">
                <a:latin typeface="Times New Roman" pitchFamily="18" charset="0"/>
              </a:endParaRPr>
            </a:p>
          </p:txBody>
        </p:sp>
        <p:sp>
          <p:nvSpPr>
            <p:cNvPr id="47111" name="Text Box 9"/>
            <p:cNvSpPr txBox="1">
              <a:spLocks noChangeArrowheads="1"/>
            </p:cNvSpPr>
            <p:nvPr/>
          </p:nvSpPr>
          <p:spPr bwMode="auto">
            <a:xfrm>
              <a:off x="3046" y="3443"/>
              <a:ext cx="1461" cy="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835025" eaLnBrk="0" hangingPunct="0"/>
              <a:r>
                <a:rPr lang="en-US" sz="1600" b="1">
                  <a:latin typeface="Times New Roman" pitchFamily="18" charset="0"/>
                </a:rPr>
                <a:t>Cline interpolated</a:t>
              </a:r>
            </a:p>
            <a:p>
              <a:pPr algn="ctr" defTabSz="835025" eaLnBrk="0" hangingPunct="0"/>
              <a:r>
                <a:rPr lang="en-US" sz="1600" b="1">
                  <a:latin typeface="Times New Roman" pitchFamily="18" charset="0"/>
                </a:rPr>
                <a:t>from widescale survey</a:t>
              </a:r>
              <a:endParaRPr lang="cs-CZ" sz="1600" b="1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lineFit2D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75" y="117475"/>
            <a:ext cx="8324850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Line 3"/>
          <p:cNvSpPr>
            <a:spLocks noChangeShapeType="1"/>
          </p:cNvSpPr>
          <p:nvPr/>
        </p:nvSpPr>
        <p:spPr bwMode="auto">
          <a:xfrm flipH="1" flipV="1">
            <a:off x="1106488" y="1808163"/>
            <a:ext cx="2790825" cy="10810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4292600" y="2163763"/>
            <a:ext cx="1306513" cy="555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5021263" y="368300"/>
            <a:ext cx="3205162" cy="13223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48134" name="AutoShape 6"/>
          <p:cNvSpPr>
            <a:spLocks noChangeArrowheads="1"/>
          </p:cNvSpPr>
          <p:nvPr/>
        </p:nvSpPr>
        <p:spPr bwMode="auto">
          <a:xfrm rot="5400000">
            <a:off x="4323556" y="3221832"/>
            <a:ext cx="822325" cy="661988"/>
          </a:xfrm>
          <a:prstGeom prst="rightArrow">
            <a:avLst>
              <a:gd name="adj1" fmla="val 50000"/>
              <a:gd name="adj2" fmla="val 31055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4797425" y="908050"/>
            <a:ext cx="1608138" cy="676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>
            <a:off x="4456113" y="1673225"/>
            <a:ext cx="850900" cy="358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 flipH="1" flipV="1">
            <a:off x="3492500" y="2484438"/>
            <a:ext cx="508000" cy="19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 flipH="1" flipV="1">
            <a:off x="3648075" y="1636713"/>
            <a:ext cx="652463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4827" name="Line 11"/>
          <p:cNvSpPr>
            <a:spLocks noChangeShapeType="1"/>
          </p:cNvSpPr>
          <p:nvPr/>
        </p:nvSpPr>
        <p:spPr bwMode="auto">
          <a:xfrm flipH="1" flipV="1">
            <a:off x="2951163" y="998538"/>
            <a:ext cx="1489075" cy="581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1009650" y="4706938"/>
            <a:ext cx="2128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E60000"/>
                </a:solidFill>
              </a:rPr>
              <a:t>2D </a:t>
            </a:r>
            <a:r>
              <a:rPr lang="en-US" sz="2400">
                <a:solidFill>
                  <a:srgbClr val="E60000"/>
                </a:solidFill>
                <a:sym typeface="Symbol" pitchFamily="18" charset="2"/>
              </a:rPr>
              <a:t> 1D </a:t>
            </a:r>
            <a:r>
              <a:rPr lang="cs-CZ" sz="2400">
                <a:solidFill>
                  <a:srgbClr val="E60000"/>
                </a:solidFill>
                <a:sym typeface="Symbol" pitchFamily="18" charset="2"/>
              </a:rPr>
              <a:t>k</a:t>
            </a:r>
            <a:r>
              <a:rPr lang="en-US" sz="2400">
                <a:solidFill>
                  <a:srgbClr val="E60000"/>
                </a:solidFill>
                <a:sym typeface="Symbol" pitchFamily="18" charset="2"/>
              </a:rPr>
              <a:t>lin</a:t>
            </a:r>
            <a:r>
              <a:rPr lang="cs-CZ" sz="2400">
                <a:solidFill>
                  <a:srgbClr val="E60000"/>
                </a:solidFill>
                <a:sym typeface="Symbol" pitchFamily="18" charset="2"/>
              </a:rPr>
              <a:t>y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058863" y="679450"/>
            <a:ext cx="7329487" cy="2865438"/>
            <a:chOff x="667" y="428"/>
            <a:chExt cx="4617" cy="1805"/>
          </a:xfrm>
        </p:grpSpPr>
        <p:sp>
          <p:nvSpPr>
            <p:cNvPr id="48142" name="Line 13"/>
            <p:cNvSpPr>
              <a:spLocks noChangeShapeType="1"/>
            </p:cNvSpPr>
            <p:nvPr/>
          </p:nvSpPr>
          <p:spPr bwMode="auto">
            <a:xfrm rot="16200000" flipV="1">
              <a:off x="2179" y="-872"/>
              <a:ext cx="1805" cy="4405"/>
            </a:xfrm>
            <a:prstGeom prst="line">
              <a:avLst/>
            </a:prstGeom>
            <a:noFill/>
            <a:ln w="57150">
              <a:solidFill>
                <a:srgbClr val="F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8143" name="Line 14"/>
            <p:cNvSpPr>
              <a:spLocks noChangeShapeType="1"/>
            </p:cNvSpPr>
            <p:nvPr/>
          </p:nvSpPr>
          <p:spPr bwMode="auto">
            <a:xfrm flipV="1">
              <a:off x="667" y="468"/>
              <a:ext cx="291" cy="6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8144" name="Line 16"/>
            <p:cNvSpPr>
              <a:spLocks noChangeShapeType="1"/>
            </p:cNvSpPr>
            <p:nvPr/>
          </p:nvSpPr>
          <p:spPr bwMode="auto">
            <a:xfrm flipV="1">
              <a:off x="3779" y="983"/>
              <a:ext cx="258" cy="63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  <p:bldP spid="34820" grpId="0" animBg="1"/>
      <p:bldP spid="34821" grpId="0" animBg="1"/>
      <p:bldP spid="34823" grpId="0" animBg="1"/>
      <p:bldP spid="34824" grpId="0" animBg="1"/>
      <p:bldP spid="34825" grpId="0" animBg="1"/>
      <p:bldP spid="34826" grpId="0" animBg="1"/>
      <p:bldP spid="34827" grpId="0" animBg="1"/>
      <p:bldP spid="3482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2" descr="Klin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0725" y="760413"/>
            <a:ext cx="53625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2590800" y="852488"/>
          <a:ext cx="4602163" cy="3300412"/>
        </p:xfrm>
        <a:graphic>
          <a:graphicData uri="http://schemas.openxmlformats.org/presentationml/2006/ole">
            <p:oleObj spid="_x0000_s1042" name="CorelDRAW" r:id="rId5" imgW="4588560" imgH="3306960" progId="">
              <p:embed/>
            </p:oleObj>
          </a:graphicData>
        </a:graphic>
      </p:graphicFrame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744459" y="282575"/>
            <a:ext cx="18101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</a:rPr>
              <a:t>Příklad: </a:t>
            </a:r>
            <a:r>
              <a:rPr lang="cs-CZ" sz="2400" i="1">
                <a:solidFill>
                  <a:srgbClr val="F00000"/>
                </a:solidFill>
              </a:rPr>
              <a:t>Mpi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33675" y="736600"/>
            <a:ext cx="3146425" cy="3387725"/>
            <a:chOff x="1670" y="661"/>
            <a:chExt cx="1982" cy="2134"/>
          </a:xfrm>
        </p:grpSpPr>
        <p:sp>
          <p:nvSpPr>
            <p:cNvPr id="1032" name="Line 6"/>
            <p:cNvSpPr>
              <a:spLocks noChangeShapeType="1"/>
            </p:cNvSpPr>
            <p:nvPr/>
          </p:nvSpPr>
          <p:spPr bwMode="auto">
            <a:xfrm>
              <a:off x="3049" y="1773"/>
              <a:ext cx="0" cy="10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33" name="Text Box 7"/>
            <p:cNvSpPr txBox="1">
              <a:spLocks noChangeArrowheads="1"/>
            </p:cNvSpPr>
            <p:nvPr/>
          </p:nvSpPr>
          <p:spPr bwMode="auto">
            <a:xfrm>
              <a:off x="3065" y="2094"/>
              <a:ext cx="5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/>
                <a:t>střed (</a:t>
              </a:r>
              <a:r>
                <a:rPr lang="cs-CZ" sz="1600" i="1"/>
                <a:t>c</a:t>
              </a:r>
              <a:r>
                <a:rPr lang="cs-CZ" sz="1600"/>
                <a:t>)</a:t>
              </a:r>
            </a:p>
          </p:txBody>
        </p:sp>
        <p:sp>
          <p:nvSpPr>
            <p:cNvPr id="1034" name="Line 8"/>
            <p:cNvSpPr>
              <a:spLocks noChangeShapeType="1"/>
            </p:cNvSpPr>
            <p:nvPr/>
          </p:nvSpPr>
          <p:spPr bwMode="auto">
            <a:xfrm flipV="1">
              <a:off x="2767" y="661"/>
              <a:ext cx="593" cy="21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35" name="Text Box 9"/>
            <p:cNvSpPr txBox="1">
              <a:spLocks noChangeArrowheads="1"/>
            </p:cNvSpPr>
            <p:nvPr/>
          </p:nvSpPr>
          <p:spPr bwMode="auto">
            <a:xfrm>
              <a:off x="1670" y="821"/>
              <a:ext cx="151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/>
                <a:t>šířka (</a:t>
              </a:r>
              <a:r>
                <a:rPr lang="cs-CZ" sz="1600" i="1"/>
                <a:t>w</a:t>
              </a:r>
              <a:r>
                <a:rPr lang="cs-CZ" sz="1600"/>
                <a:t>) = 1/max. slope</a:t>
              </a:r>
              <a:r>
                <a:rPr lang="cs-CZ" b="1">
                  <a:latin typeface="Times New Roman" pitchFamily="18" charset="0"/>
                </a:rPr>
                <a:t> </a:t>
              </a:r>
            </a:p>
          </p:txBody>
        </p:sp>
      </p:grpSp>
      <p:graphicFrame>
        <p:nvGraphicFramePr>
          <p:cNvPr id="28682" name="Object 10"/>
          <p:cNvGraphicFramePr>
            <a:graphicFrameLocks noChangeAspect="1"/>
          </p:cNvGraphicFramePr>
          <p:nvPr/>
        </p:nvGraphicFramePr>
        <p:xfrm>
          <a:off x="3654425" y="5715000"/>
          <a:ext cx="2474913" cy="596900"/>
        </p:xfrm>
        <a:graphic>
          <a:graphicData uri="http://schemas.openxmlformats.org/presentationml/2006/ole">
            <p:oleObj spid="_x0000_s1043" name="Rovnice" r:id="rId6" imgW="1892300" imgH="457200" progId="">
              <p:embed/>
            </p:oleObj>
          </a:graphicData>
        </a:graphic>
      </p:graphicFrame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695325" y="4768850"/>
            <a:ext cx="7837488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/>
              <a:t>proložení: např. logistická regrese </a:t>
            </a:r>
            <a:r>
              <a:rPr lang="cs-CZ" sz="2000">
                <a:sym typeface="Symbol" pitchFamily="18" charset="2"/>
              </a:rPr>
              <a:t> modely založené na teorii klin</a:t>
            </a:r>
          </a:p>
          <a:p>
            <a:pPr>
              <a:spcAft>
                <a:spcPts val="600"/>
              </a:spcAft>
            </a:pPr>
            <a:r>
              <a:rPr lang="cs-CZ" sz="2000">
                <a:solidFill>
                  <a:srgbClr val="E60000"/>
                </a:solidFill>
              </a:rPr>
              <a:t>sigmoidní model: </a:t>
            </a:r>
            <a:r>
              <a:rPr lang="cs-CZ" sz="2000"/>
              <a:t>hyperbolická tangenciální funkce: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/>
      <p:bldP spid="2868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3" name="Group 428"/>
          <p:cNvGrpSpPr>
            <a:grpSpLocks noChangeAspect="1"/>
          </p:cNvGrpSpPr>
          <p:nvPr/>
        </p:nvGrpSpPr>
        <p:grpSpPr bwMode="auto">
          <a:xfrm>
            <a:off x="1530350" y="750888"/>
            <a:ext cx="5702300" cy="3897312"/>
            <a:chOff x="711" y="802"/>
            <a:chExt cx="4415" cy="3018"/>
          </a:xfrm>
        </p:grpSpPr>
        <p:grpSp>
          <p:nvGrpSpPr>
            <p:cNvPr id="2057" name="Group 426"/>
            <p:cNvGrpSpPr>
              <a:grpSpLocks noChangeAspect="1"/>
            </p:cNvGrpSpPr>
            <p:nvPr/>
          </p:nvGrpSpPr>
          <p:grpSpPr bwMode="auto">
            <a:xfrm>
              <a:off x="711" y="802"/>
              <a:ext cx="4415" cy="3018"/>
              <a:chOff x="610" y="511"/>
              <a:chExt cx="4599" cy="3297"/>
            </a:xfrm>
          </p:grpSpPr>
          <p:grpSp>
            <p:nvGrpSpPr>
              <p:cNvPr id="2071" name="Group 2"/>
              <p:cNvGrpSpPr>
                <a:grpSpLocks noChangeAspect="1"/>
              </p:cNvGrpSpPr>
              <p:nvPr/>
            </p:nvGrpSpPr>
            <p:grpSpPr bwMode="auto">
              <a:xfrm>
                <a:off x="610" y="511"/>
                <a:ext cx="4599" cy="3297"/>
                <a:chOff x="610" y="511"/>
                <a:chExt cx="4599" cy="3297"/>
              </a:xfrm>
            </p:grpSpPr>
            <p:sp>
              <p:nvSpPr>
                <p:cNvPr id="2073" name="Rectangle 3"/>
                <p:cNvSpPr>
                  <a:spLocks noChangeAspect="1" noChangeArrowheads="1"/>
                </p:cNvSpPr>
                <p:nvPr/>
              </p:nvSpPr>
              <p:spPr bwMode="auto">
                <a:xfrm>
                  <a:off x="610" y="511"/>
                  <a:ext cx="4599" cy="3297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74" name="Rectangle 4"/>
                <p:cNvSpPr>
                  <a:spLocks noChangeAspect="1" noChangeArrowheads="1"/>
                </p:cNvSpPr>
                <p:nvPr/>
              </p:nvSpPr>
              <p:spPr bwMode="auto">
                <a:xfrm>
                  <a:off x="1261" y="731"/>
                  <a:ext cx="3728" cy="2415"/>
                </a:xfrm>
                <a:prstGeom prst="rect">
                  <a:avLst/>
                </a:prstGeom>
                <a:noFill/>
                <a:ln w="1746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75" name="Line 5"/>
                <p:cNvSpPr>
                  <a:spLocks noChangeAspect="1" noChangeShapeType="1"/>
                </p:cNvSpPr>
                <p:nvPr/>
              </p:nvSpPr>
              <p:spPr bwMode="auto">
                <a:xfrm>
                  <a:off x="1261" y="731"/>
                  <a:ext cx="1" cy="24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76" name="Line 6"/>
                <p:cNvSpPr>
                  <a:spLocks noChangeAspect="1" noChangeShapeType="1"/>
                </p:cNvSpPr>
                <p:nvPr/>
              </p:nvSpPr>
              <p:spPr bwMode="auto">
                <a:xfrm>
                  <a:off x="1219" y="3146"/>
                  <a:ext cx="4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77" name="Line 7"/>
                <p:cNvSpPr>
                  <a:spLocks noChangeAspect="1" noChangeShapeType="1"/>
                </p:cNvSpPr>
                <p:nvPr/>
              </p:nvSpPr>
              <p:spPr bwMode="auto">
                <a:xfrm>
                  <a:off x="1219" y="2663"/>
                  <a:ext cx="4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78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1219" y="2180"/>
                  <a:ext cx="4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79" name="Line 9"/>
                <p:cNvSpPr>
                  <a:spLocks noChangeAspect="1" noChangeShapeType="1"/>
                </p:cNvSpPr>
                <p:nvPr/>
              </p:nvSpPr>
              <p:spPr bwMode="auto">
                <a:xfrm>
                  <a:off x="1219" y="1697"/>
                  <a:ext cx="4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80" name="Line 10"/>
                <p:cNvSpPr>
                  <a:spLocks noChangeAspect="1" noChangeShapeType="1"/>
                </p:cNvSpPr>
                <p:nvPr/>
              </p:nvSpPr>
              <p:spPr bwMode="auto">
                <a:xfrm>
                  <a:off x="1219" y="1214"/>
                  <a:ext cx="4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81" name="Line 11"/>
                <p:cNvSpPr>
                  <a:spLocks noChangeAspect="1" noChangeShapeType="1"/>
                </p:cNvSpPr>
                <p:nvPr/>
              </p:nvSpPr>
              <p:spPr bwMode="auto">
                <a:xfrm>
                  <a:off x="1219" y="731"/>
                  <a:ext cx="4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82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1261" y="3146"/>
                  <a:ext cx="3728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83" name="Line 1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261" y="3146"/>
                  <a:ext cx="1" cy="4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84" name="Line 1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796" y="3146"/>
                  <a:ext cx="1" cy="4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85" name="Line 1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321" y="3146"/>
                  <a:ext cx="1" cy="4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86" name="Line 1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857" y="3146"/>
                  <a:ext cx="1" cy="4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87" name="Line 1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2" y="3146"/>
                  <a:ext cx="1" cy="4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88" name="Line 1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928" y="3146"/>
                  <a:ext cx="1" cy="4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89" name="Line 1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53" y="3146"/>
                  <a:ext cx="1" cy="4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90" name="Line 2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989" y="3146"/>
                  <a:ext cx="1" cy="4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91" name="Rectangle 21"/>
                <p:cNvSpPr>
                  <a:spLocks noChangeAspect="1" noChangeArrowheads="1"/>
                </p:cNvSpPr>
                <p:nvPr/>
              </p:nvSpPr>
              <p:spPr bwMode="auto">
                <a:xfrm>
                  <a:off x="1838" y="3136"/>
                  <a:ext cx="21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92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1859" y="3136"/>
                  <a:ext cx="42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93" name="Rectangle 23"/>
                <p:cNvSpPr>
                  <a:spLocks noChangeAspect="1" noChangeArrowheads="1"/>
                </p:cNvSpPr>
                <p:nvPr/>
              </p:nvSpPr>
              <p:spPr bwMode="auto">
                <a:xfrm>
                  <a:off x="1901" y="3136"/>
                  <a:ext cx="11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94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017" y="3136"/>
                  <a:ext cx="10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95" name="Rectangle 25"/>
                <p:cNvSpPr>
                  <a:spLocks noChangeAspect="1" noChangeArrowheads="1"/>
                </p:cNvSpPr>
                <p:nvPr/>
              </p:nvSpPr>
              <p:spPr bwMode="auto">
                <a:xfrm>
                  <a:off x="2206" y="3136"/>
                  <a:ext cx="21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96" name="Rectangle 26"/>
                <p:cNvSpPr>
                  <a:spLocks noChangeAspect="1" noChangeArrowheads="1"/>
                </p:cNvSpPr>
                <p:nvPr/>
              </p:nvSpPr>
              <p:spPr bwMode="auto">
                <a:xfrm>
                  <a:off x="2227" y="3136"/>
                  <a:ext cx="31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97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468" y="3136"/>
                  <a:ext cx="11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98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2479" y="3136"/>
                  <a:ext cx="10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99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531" y="3136"/>
                  <a:ext cx="11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00" name="Rectangle 30"/>
                <p:cNvSpPr>
                  <a:spLocks noChangeAspect="1" noChangeArrowheads="1"/>
                </p:cNvSpPr>
                <p:nvPr/>
              </p:nvSpPr>
              <p:spPr bwMode="auto">
                <a:xfrm>
                  <a:off x="2542" y="3136"/>
                  <a:ext cx="21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01" name="Rectangle 31"/>
                <p:cNvSpPr>
                  <a:spLocks noChangeAspect="1" noChangeArrowheads="1"/>
                </p:cNvSpPr>
                <p:nvPr/>
              </p:nvSpPr>
              <p:spPr bwMode="auto">
                <a:xfrm>
                  <a:off x="2563" y="3136"/>
                  <a:ext cx="10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02" name="Rectangle 32"/>
                <p:cNvSpPr>
                  <a:spLocks noChangeAspect="1" noChangeArrowheads="1"/>
                </p:cNvSpPr>
                <p:nvPr/>
              </p:nvSpPr>
              <p:spPr bwMode="auto">
                <a:xfrm>
                  <a:off x="2573" y="3136"/>
                  <a:ext cx="32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03" name="Rectangle 33"/>
                <p:cNvSpPr>
                  <a:spLocks noChangeAspect="1" noChangeArrowheads="1"/>
                </p:cNvSpPr>
                <p:nvPr/>
              </p:nvSpPr>
              <p:spPr bwMode="auto">
                <a:xfrm>
                  <a:off x="2762" y="3125"/>
                  <a:ext cx="11" cy="11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04" name="Rectangle 34"/>
                <p:cNvSpPr>
                  <a:spLocks noChangeAspect="1" noChangeArrowheads="1"/>
                </p:cNvSpPr>
                <p:nvPr/>
              </p:nvSpPr>
              <p:spPr bwMode="auto">
                <a:xfrm>
                  <a:off x="2773" y="3125"/>
                  <a:ext cx="10" cy="11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05" name="Rectangle 35"/>
                <p:cNvSpPr>
                  <a:spLocks noChangeAspect="1" noChangeArrowheads="1"/>
                </p:cNvSpPr>
                <p:nvPr/>
              </p:nvSpPr>
              <p:spPr bwMode="auto">
                <a:xfrm>
                  <a:off x="2783" y="3125"/>
                  <a:ext cx="11" cy="11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06" name="Rectangle 36"/>
                <p:cNvSpPr>
                  <a:spLocks noChangeAspect="1" noChangeArrowheads="1"/>
                </p:cNvSpPr>
                <p:nvPr/>
              </p:nvSpPr>
              <p:spPr bwMode="auto">
                <a:xfrm>
                  <a:off x="2983" y="2947"/>
                  <a:ext cx="10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07" name="Rectangle 37"/>
                <p:cNvSpPr>
                  <a:spLocks noChangeAspect="1" noChangeArrowheads="1"/>
                </p:cNvSpPr>
                <p:nvPr/>
              </p:nvSpPr>
              <p:spPr bwMode="auto">
                <a:xfrm>
                  <a:off x="3056" y="2600"/>
                  <a:ext cx="11" cy="21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08" name="Rectangle 38"/>
                <p:cNvSpPr>
                  <a:spLocks noChangeAspect="1" noChangeArrowheads="1"/>
                </p:cNvSpPr>
                <p:nvPr/>
              </p:nvSpPr>
              <p:spPr bwMode="auto">
                <a:xfrm>
                  <a:off x="3256" y="1046"/>
                  <a:ext cx="10" cy="11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09" name="Rectangle 39"/>
                <p:cNvSpPr>
                  <a:spLocks noChangeAspect="1" noChangeArrowheads="1"/>
                </p:cNvSpPr>
                <p:nvPr/>
              </p:nvSpPr>
              <p:spPr bwMode="auto">
                <a:xfrm>
                  <a:off x="3256" y="1015"/>
                  <a:ext cx="10" cy="31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10" name="Freeform 40"/>
                <p:cNvSpPr>
                  <a:spLocks noChangeAspect="1"/>
                </p:cNvSpPr>
                <p:nvPr/>
              </p:nvSpPr>
              <p:spPr bwMode="auto">
                <a:xfrm>
                  <a:off x="3256" y="983"/>
                  <a:ext cx="21" cy="32"/>
                </a:xfrm>
                <a:custGeom>
                  <a:avLst/>
                  <a:gdLst>
                    <a:gd name="T0" fmla="*/ 0 w 21"/>
                    <a:gd name="T1" fmla="*/ 32 h 32"/>
                    <a:gd name="T2" fmla="*/ 10 w 21"/>
                    <a:gd name="T3" fmla="*/ 0 h 32"/>
                    <a:gd name="T4" fmla="*/ 21 w 21"/>
                    <a:gd name="T5" fmla="*/ 0 h 32"/>
                    <a:gd name="T6" fmla="*/ 10 w 21"/>
                    <a:gd name="T7" fmla="*/ 32 h 32"/>
                    <a:gd name="T8" fmla="*/ 0 w 21"/>
                    <a:gd name="T9" fmla="*/ 32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32"/>
                    <a:gd name="T17" fmla="*/ 21 w 21"/>
                    <a:gd name="T18" fmla="*/ 32 h 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32">
                      <a:moveTo>
                        <a:pt x="0" y="32"/>
                      </a:moveTo>
                      <a:lnTo>
                        <a:pt x="10" y="0"/>
                      </a:lnTo>
                      <a:lnTo>
                        <a:pt x="21" y="0"/>
                      </a:lnTo>
                      <a:lnTo>
                        <a:pt x="10" y="32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11" name="Freeform 41"/>
                <p:cNvSpPr>
                  <a:spLocks noChangeAspect="1"/>
                </p:cNvSpPr>
                <p:nvPr/>
              </p:nvSpPr>
              <p:spPr bwMode="auto">
                <a:xfrm>
                  <a:off x="3298" y="868"/>
                  <a:ext cx="21" cy="21"/>
                </a:xfrm>
                <a:custGeom>
                  <a:avLst/>
                  <a:gdLst>
                    <a:gd name="T0" fmla="*/ 0 w 21"/>
                    <a:gd name="T1" fmla="*/ 21 h 21"/>
                    <a:gd name="T2" fmla="*/ 10 w 21"/>
                    <a:gd name="T3" fmla="*/ 0 h 21"/>
                    <a:gd name="T4" fmla="*/ 21 w 21"/>
                    <a:gd name="T5" fmla="*/ 0 h 21"/>
                    <a:gd name="T6" fmla="*/ 10 w 21"/>
                    <a:gd name="T7" fmla="*/ 21 h 21"/>
                    <a:gd name="T8" fmla="*/ 0 w 21"/>
                    <a:gd name="T9" fmla="*/ 21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1"/>
                    <a:gd name="T17" fmla="*/ 21 w 21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1">
                      <a:moveTo>
                        <a:pt x="0" y="21"/>
                      </a:moveTo>
                      <a:lnTo>
                        <a:pt x="10" y="0"/>
                      </a:lnTo>
                      <a:lnTo>
                        <a:pt x="21" y="0"/>
                      </a:lnTo>
                      <a:lnTo>
                        <a:pt x="10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12" name="Rectangle 42"/>
                <p:cNvSpPr>
                  <a:spLocks noChangeAspect="1" noChangeArrowheads="1"/>
                </p:cNvSpPr>
                <p:nvPr/>
              </p:nvSpPr>
              <p:spPr bwMode="auto">
                <a:xfrm>
                  <a:off x="3539" y="721"/>
                  <a:ext cx="21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13" name="Rectangle 43"/>
                <p:cNvSpPr>
                  <a:spLocks noChangeAspect="1" noChangeArrowheads="1"/>
                </p:cNvSpPr>
                <p:nvPr/>
              </p:nvSpPr>
              <p:spPr bwMode="auto">
                <a:xfrm>
                  <a:off x="3560" y="721"/>
                  <a:ext cx="42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14" name="Rectangle 44"/>
                <p:cNvSpPr>
                  <a:spLocks noChangeAspect="1" noChangeArrowheads="1"/>
                </p:cNvSpPr>
                <p:nvPr/>
              </p:nvSpPr>
              <p:spPr bwMode="auto">
                <a:xfrm>
                  <a:off x="3602" y="721"/>
                  <a:ext cx="11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15" name="Rectangl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3697" y="721"/>
                  <a:ext cx="21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16" name="Rectangle 46"/>
                <p:cNvSpPr>
                  <a:spLocks noChangeAspect="1" noChangeArrowheads="1"/>
                </p:cNvSpPr>
                <p:nvPr/>
              </p:nvSpPr>
              <p:spPr bwMode="auto">
                <a:xfrm>
                  <a:off x="3718" y="721"/>
                  <a:ext cx="10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17" name="Rectangle 47"/>
                <p:cNvSpPr>
                  <a:spLocks noChangeAspect="1" noChangeArrowheads="1"/>
                </p:cNvSpPr>
                <p:nvPr/>
              </p:nvSpPr>
              <p:spPr bwMode="auto">
                <a:xfrm>
                  <a:off x="3770" y="721"/>
                  <a:ext cx="21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18" name="Rectangle 48"/>
                <p:cNvSpPr>
                  <a:spLocks noChangeAspect="1" noChangeArrowheads="1"/>
                </p:cNvSpPr>
                <p:nvPr/>
              </p:nvSpPr>
              <p:spPr bwMode="auto">
                <a:xfrm>
                  <a:off x="3791" y="721"/>
                  <a:ext cx="11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19" name="Rectangle 49"/>
                <p:cNvSpPr>
                  <a:spLocks noChangeAspect="1" noChangeArrowheads="1"/>
                </p:cNvSpPr>
                <p:nvPr/>
              </p:nvSpPr>
              <p:spPr bwMode="auto">
                <a:xfrm>
                  <a:off x="4022" y="721"/>
                  <a:ext cx="21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20" name="Rectangle 50"/>
                <p:cNvSpPr>
                  <a:spLocks noChangeAspect="1" noChangeArrowheads="1"/>
                </p:cNvSpPr>
                <p:nvPr/>
              </p:nvSpPr>
              <p:spPr bwMode="auto">
                <a:xfrm>
                  <a:off x="4232" y="721"/>
                  <a:ext cx="32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21" name="Rectangle 51"/>
                <p:cNvSpPr>
                  <a:spLocks noChangeAspect="1" noChangeArrowheads="1"/>
                </p:cNvSpPr>
                <p:nvPr/>
              </p:nvSpPr>
              <p:spPr bwMode="auto">
                <a:xfrm>
                  <a:off x="4264" y="721"/>
                  <a:ext cx="31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22" name="Rectangle 52"/>
                <p:cNvSpPr>
                  <a:spLocks noChangeAspect="1" noChangeArrowheads="1"/>
                </p:cNvSpPr>
                <p:nvPr/>
              </p:nvSpPr>
              <p:spPr bwMode="auto">
                <a:xfrm>
                  <a:off x="4295" y="721"/>
                  <a:ext cx="11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23" name="Rectangle 53"/>
                <p:cNvSpPr>
                  <a:spLocks noChangeAspect="1" noChangeArrowheads="1"/>
                </p:cNvSpPr>
                <p:nvPr/>
              </p:nvSpPr>
              <p:spPr bwMode="auto">
                <a:xfrm>
                  <a:off x="1838" y="3104"/>
                  <a:ext cx="21" cy="11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24" name="Rectangle 54"/>
                <p:cNvSpPr>
                  <a:spLocks noChangeAspect="1" noChangeArrowheads="1"/>
                </p:cNvSpPr>
                <p:nvPr/>
              </p:nvSpPr>
              <p:spPr bwMode="auto">
                <a:xfrm>
                  <a:off x="1859" y="3104"/>
                  <a:ext cx="42" cy="11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25" name="Rectangle 55"/>
                <p:cNvSpPr>
                  <a:spLocks noChangeAspect="1" noChangeArrowheads="1"/>
                </p:cNvSpPr>
                <p:nvPr/>
              </p:nvSpPr>
              <p:spPr bwMode="auto">
                <a:xfrm>
                  <a:off x="2185" y="3062"/>
                  <a:ext cx="21" cy="11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26" name="Rectangle 56"/>
                <p:cNvSpPr>
                  <a:spLocks noChangeAspect="1" noChangeArrowheads="1"/>
                </p:cNvSpPr>
                <p:nvPr/>
              </p:nvSpPr>
              <p:spPr bwMode="auto">
                <a:xfrm>
                  <a:off x="2206" y="3062"/>
                  <a:ext cx="21" cy="11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27" name="Rectangle 57"/>
                <p:cNvSpPr>
                  <a:spLocks noChangeAspect="1" noChangeArrowheads="1"/>
                </p:cNvSpPr>
                <p:nvPr/>
              </p:nvSpPr>
              <p:spPr bwMode="auto">
                <a:xfrm>
                  <a:off x="2531" y="2978"/>
                  <a:ext cx="11" cy="11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28" name="Freeform 58"/>
                <p:cNvSpPr>
                  <a:spLocks noChangeAspect="1"/>
                </p:cNvSpPr>
                <p:nvPr/>
              </p:nvSpPr>
              <p:spPr bwMode="auto">
                <a:xfrm>
                  <a:off x="3004" y="2663"/>
                  <a:ext cx="21" cy="21"/>
                </a:xfrm>
                <a:custGeom>
                  <a:avLst/>
                  <a:gdLst>
                    <a:gd name="T0" fmla="*/ 0 w 21"/>
                    <a:gd name="T1" fmla="*/ 11 h 21"/>
                    <a:gd name="T2" fmla="*/ 10 w 21"/>
                    <a:gd name="T3" fmla="*/ 0 h 21"/>
                    <a:gd name="T4" fmla="*/ 21 w 21"/>
                    <a:gd name="T5" fmla="*/ 11 h 21"/>
                    <a:gd name="T6" fmla="*/ 10 w 21"/>
                    <a:gd name="T7" fmla="*/ 21 h 21"/>
                    <a:gd name="T8" fmla="*/ 0 w 21"/>
                    <a:gd name="T9" fmla="*/ 11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1"/>
                    <a:gd name="T17" fmla="*/ 21 w 21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1">
                      <a:moveTo>
                        <a:pt x="0" y="11"/>
                      </a:moveTo>
                      <a:lnTo>
                        <a:pt x="10" y="0"/>
                      </a:lnTo>
                      <a:lnTo>
                        <a:pt x="21" y="11"/>
                      </a:lnTo>
                      <a:lnTo>
                        <a:pt x="10" y="2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29" name="Freeform 59"/>
                <p:cNvSpPr>
                  <a:spLocks noChangeAspect="1"/>
                </p:cNvSpPr>
                <p:nvPr/>
              </p:nvSpPr>
              <p:spPr bwMode="auto">
                <a:xfrm>
                  <a:off x="3056" y="2611"/>
                  <a:ext cx="21" cy="21"/>
                </a:xfrm>
                <a:custGeom>
                  <a:avLst/>
                  <a:gdLst>
                    <a:gd name="T0" fmla="*/ 0 w 21"/>
                    <a:gd name="T1" fmla="*/ 10 h 21"/>
                    <a:gd name="T2" fmla="*/ 11 w 21"/>
                    <a:gd name="T3" fmla="*/ 0 h 21"/>
                    <a:gd name="T4" fmla="*/ 21 w 21"/>
                    <a:gd name="T5" fmla="*/ 10 h 21"/>
                    <a:gd name="T6" fmla="*/ 11 w 21"/>
                    <a:gd name="T7" fmla="*/ 21 h 21"/>
                    <a:gd name="T8" fmla="*/ 0 w 21"/>
                    <a:gd name="T9" fmla="*/ 1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1"/>
                    <a:gd name="T17" fmla="*/ 21 w 21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1">
                      <a:moveTo>
                        <a:pt x="0" y="10"/>
                      </a:moveTo>
                      <a:lnTo>
                        <a:pt x="11" y="0"/>
                      </a:lnTo>
                      <a:lnTo>
                        <a:pt x="21" y="10"/>
                      </a:lnTo>
                      <a:lnTo>
                        <a:pt x="11" y="21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30" name="Freeform 60"/>
                <p:cNvSpPr>
                  <a:spLocks noChangeAspect="1"/>
                </p:cNvSpPr>
                <p:nvPr/>
              </p:nvSpPr>
              <p:spPr bwMode="auto">
                <a:xfrm>
                  <a:off x="3067" y="2600"/>
                  <a:ext cx="21" cy="21"/>
                </a:xfrm>
                <a:custGeom>
                  <a:avLst/>
                  <a:gdLst>
                    <a:gd name="T0" fmla="*/ 0 w 21"/>
                    <a:gd name="T1" fmla="*/ 21 h 21"/>
                    <a:gd name="T2" fmla="*/ 10 w 21"/>
                    <a:gd name="T3" fmla="*/ 0 h 21"/>
                    <a:gd name="T4" fmla="*/ 21 w 21"/>
                    <a:gd name="T5" fmla="*/ 0 h 21"/>
                    <a:gd name="T6" fmla="*/ 10 w 21"/>
                    <a:gd name="T7" fmla="*/ 21 h 21"/>
                    <a:gd name="T8" fmla="*/ 0 w 21"/>
                    <a:gd name="T9" fmla="*/ 21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1"/>
                    <a:gd name="T17" fmla="*/ 21 w 21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1">
                      <a:moveTo>
                        <a:pt x="0" y="21"/>
                      </a:moveTo>
                      <a:lnTo>
                        <a:pt x="10" y="0"/>
                      </a:lnTo>
                      <a:lnTo>
                        <a:pt x="21" y="0"/>
                      </a:lnTo>
                      <a:lnTo>
                        <a:pt x="10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31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3245" y="2338"/>
                  <a:ext cx="11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32" name="Rectangle 62"/>
                <p:cNvSpPr>
                  <a:spLocks noChangeAspect="1" noChangeArrowheads="1"/>
                </p:cNvSpPr>
                <p:nvPr/>
              </p:nvSpPr>
              <p:spPr bwMode="auto">
                <a:xfrm>
                  <a:off x="3256" y="2327"/>
                  <a:ext cx="10" cy="11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33" name="Rectangle 63"/>
                <p:cNvSpPr>
                  <a:spLocks noChangeAspect="1" noChangeArrowheads="1"/>
                </p:cNvSpPr>
                <p:nvPr/>
              </p:nvSpPr>
              <p:spPr bwMode="auto">
                <a:xfrm>
                  <a:off x="3256" y="2327"/>
                  <a:ext cx="10" cy="11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34" name="Rectangle 64"/>
                <p:cNvSpPr>
                  <a:spLocks noChangeAspect="1" noChangeArrowheads="1"/>
                </p:cNvSpPr>
                <p:nvPr/>
              </p:nvSpPr>
              <p:spPr bwMode="auto">
                <a:xfrm>
                  <a:off x="3256" y="2317"/>
                  <a:ext cx="10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35" name="Freeform 65"/>
                <p:cNvSpPr>
                  <a:spLocks noChangeAspect="1"/>
                </p:cNvSpPr>
                <p:nvPr/>
              </p:nvSpPr>
              <p:spPr bwMode="auto">
                <a:xfrm>
                  <a:off x="3214" y="1225"/>
                  <a:ext cx="21" cy="21"/>
                </a:xfrm>
                <a:custGeom>
                  <a:avLst/>
                  <a:gdLst>
                    <a:gd name="T0" fmla="*/ 0 w 21"/>
                    <a:gd name="T1" fmla="*/ 10 h 21"/>
                    <a:gd name="T2" fmla="*/ 10 w 21"/>
                    <a:gd name="T3" fmla="*/ 0 h 21"/>
                    <a:gd name="T4" fmla="*/ 21 w 21"/>
                    <a:gd name="T5" fmla="*/ 10 h 21"/>
                    <a:gd name="T6" fmla="*/ 10 w 21"/>
                    <a:gd name="T7" fmla="*/ 21 h 21"/>
                    <a:gd name="T8" fmla="*/ 0 w 21"/>
                    <a:gd name="T9" fmla="*/ 1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1"/>
                    <a:gd name="T17" fmla="*/ 21 w 21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1">
                      <a:moveTo>
                        <a:pt x="0" y="10"/>
                      </a:moveTo>
                      <a:lnTo>
                        <a:pt x="10" y="0"/>
                      </a:lnTo>
                      <a:lnTo>
                        <a:pt x="21" y="10"/>
                      </a:lnTo>
                      <a:lnTo>
                        <a:pt x="10" y="21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36" name="Rectangle 66"/>
                <p:cNvSpPr>
                  <a:spLocks noChangeAspect="1" noChangeArrowheads="1"/>
                </p:cNvSpPr>
                <p:nvPr/>
              </p:nvSpPr>
              <p:spPr bwMode="auto">
                <a:xfrm>
                  <a:off x="3224" y="1225"/>
                  <a:ext cx="11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37" name="Freeform 67"/>
                <p:cNvSpPr>
                  <a:spLocks noChangeAspect="1"/>
                </p:cNvSpPr>
                <p:nvPr/>
              </p:nvSpPr>
              <p:spPr bwMode="auto">
                <a:xfrm>
                  <a:off x="3224" y="1204"/>
                  <a:ext cx="21" cy="21"/>
                </a:xfrm>
                <a:custGeom>
                  <a:avLst/>
                  <a:gdLst>
                    <a:gd name="T0" fmla="*/ 0 w 21"/>
                    <a:gd name="T1" fmla="*/ 10 h 21"/>
                    <a:gd name="T2" fmla="*/ 11 w 21"/>
                    <a:gd name="T3" fmla="*/ 0 h 21"/>
                    <a:gd name="T4" fmla="*/ 21 w 21"/>
                    <a:gd name="T5" fmla="*/ 10 h 21"/>
                    <a:gd name="T6" fmla="*/ 11 w 21"/>
                    <a:gd name="T7" fmla="*/ 21 h 21"/>
                    <a:gd name="T8" fmla="*/ 0 w 21"/>
                    <a:gd name="T9" fmla="*/ 1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1"/>
                    <a:gd name="T17" fmla="*/ 21 w 21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1">
                      <a:moveTo>
                        <a:pt x="0" y="10"/>
                      </a:moveTo>
                      <a:lnTo>
                        <a:pt x="11" y="0"/>
                      </a:lnTo>
                      <a:lnTo>
                        <a:pt x="21" y="10"/>
                      </a:lnTo>
                      <a:lnTo>
                        <a:pt x="11" y="21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38" name="Rectangle 68"/>
                <p:cNvSpPr>
                  <a:spLocks noChangeAspect="1" noChangeArrowheads="1"/>
                </p:cNvSpPr>
                <p:nvPr/>
              </p:nvSpPr>
              <p:spPr bwMode="auto">
                <a:xfrm>
                  <a:off x="3256" y="1193"/>
                  <a:ext cx="10" cy="11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39" name="Freeform 69"/>
                <p:cNvSpPr>
                  <a:spLocks noChangeAspect="1"/>
                </p:cNvSpPr>
                <p:nvPr/>
              </p:nvSpPr>
              <p:spPr bwMode="auto">
                <a:xfrm>
                  <a:off x="3298" y="1130"/>
                  <a:ext cx="21" cy="21"/>
                </a:xfrm>
                <a:custGeom>
                  <a:avLst/>
                  <a:gdLst>
                    <a:gd name="T0" fmla="*/ 0 w 21"/>
                    <a:gd name="T1" fmla="*/ 11 h 21"/>
                    <a:gd name="T2" fmla="*/ 10 w 21"/>
                    <a:gd name="T3" fmla="*/ 0 h 21"/>
                    <a:gd name="T4" fmla="*/ 21 w 21"/>
                    <a:gd name="T5" fmla="*/ 11 h 21"/>
                    <a:gd name="T6" fmla="*/ 10 w 21"/>
                    <a:gd name="T7" fmla="*/ 21 h 21"/>
                    <a:gd name="T8" fmla="*/ 0 w 21"/>
                    <a:gd name="T9" fmla="*/ 11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1"/>
                    <a:gd name="T17" fmla="*/ 21 w 21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1">
                      <a:moveTo>
                        <a:pt x="0" y="11"/>
                      </a:moveTo>
                      <a:lnTo>
                        <a:pt x="10" y="0"/>
                      </a:lnTo>
                      <a:lnTo>
                        <a:pt x="21" y="11"/>
                      </a:lnTo>
                      <a:lnTo>
                        <a:pt x="10" y="2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40" name="Freeform 70"/>
                <p:cNvSpPr>
                  <a:spLocks noChangeAspect="1"/>
                </p:cNvSpPr>
                <p:nvPr/>
              </p:nvSpPr>
              <p:spPr bwMode="auto">
                <a:xfrm>
                  <a:off x="3403" y="1036"/>
                  <a:ext cx="31" cy="31"/>
                </a:xfrm>
                <a:custGeom>
                  <a:avLst/>
                  <a:gdLst>
                    <a:gd name="T0" fmla="*/ 0 w 31"/>
                    <a:gd name="T1" fmla="*/ 21 h 31"/>
                    <a:gd name="T2" fmla="*/ 21 w 31"/>
                    <a:gd name="T3" fmla="*/ 0 h 31"/>
                    <a:gd name="T4" fmla="*/ 31 w 31"/>
                    <a:gd name="T5" fmla="*/ 10 h 31"/>
                    <a:gd name="T6" fmla="*/ 10 w 31"/>
                    <a:gd name="T7" fmla="*/ 31 h 31"/>
                    <a:gd name="T8" fmla="*/ 0 w 31"/>
                    <a:gd name="T9" fmla="*/ 21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"/>
                    <a:gd name="T16" fmla="*/ 0 h 31"/>
                    <a:gd name="T17" fmla="*/ 31 w 31"/>
                    <a:gd name="T18" fmla="*/ 31 h 3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" h="31">
                      <a:moveTo>
                        <a:pt x="0" y="21"/>
                      </a:moveTo>
                      <a:lnTo>
                        <a:pt x="21" y="0"/>
                      </a:lnTo>
                      <a:lnTo>
                        <a:pt x="31" y="10"/>
                      </a:lnTo>
                      <a:lnTo>
                        <a:pt x="10" y="3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41" name="Rectangle 71"/>
                <p:cNvSpPr>
                  <a:spLocks noChangeAspect="1" noChangeArrowheads="1"/>
                </p:cNvSpPr>
                <p:nvPr/>
              </p:nvSpPr>
              <p:spPr bwMode="auto">
                <a:xfrm>
                  <a:off x="4632" y="742"/>
                  <a:ext cx="21" cy="1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42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1240" y="3125"/>
                  <a:ext cx="61" cy="63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43" name="Oval 73"/>
                <p:cNvSpPr>
                  <a:spLocks noChangeAspect="1" noChangeArrowheads="1"/>
                </p:cNvSpPr>
                <p:nvPr/>
              </p:nvSpPr>
              <p:spPr bwMode="auto">
                <a:xfrm>
                  <a:off x="1702" y="3094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44" name="Oval 74"/>
                <p:cNvSpPr>
                  <a:spLocks noChangeAspect="1" noChangeArrowheads="1"/>
                </p:cNvSpPr>
                <p:nvPr/>
              </p:nvSpPr>
              <p:spPr bwMode="auto">
                <a:xfrm>
                  <a:off x="1702" y="3125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45" name="Oval 75"/>
                <p:cNvSpPr>
                  <a:spLocks noChangeAspect="1" noChangeArrowheads="1"/>
                </p:cNvSpPr>
                <p:nvPr/>
              </p:nvSpPr>
              <p:spPr bwMode="auto">
                <a:xfrm>
                  <a:off x="1838" y="3115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46" name="Oval 76"/>
                <p:cNvSpPr>
                  <a:spLocks noChangeAspect="1" noChangeArrowheads="1"/>
                </p:cNvSpPr>
                <p:nvPr/>
              </p:nvSpPr>
              <p:spPr bwMode="auto">
                <a:xfrm>
                  <a:off x="1838" y="3094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47" name="Oval 77"/>
                <p:cNvSpPr>
                  <a:spLocks noChangeAspect="1" noChangeArrowheads="1"/>
                </p:cNvSpPr>
                <p:nvPr/>
              </p:nvSpPr>
              <p:spPr bwMode="auto">
                <a:xfrm>
                  <a:off x="1880" y="3020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48" name="Oval 78"/>
                <p:cNvSpPr>
                  <a:spLocks noChangeAspect="1" noChangeArrowheads="1"/>
                </p:cNvSpPr>
                <p:nvPr/>
              </p:nvSpPr>
              <p:spPr bwMode="auto">
                <a:xfrm>
                  <a:off x="1996" y="3125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49" name="Oval 79"/>
                <p:cNvSpPr>
                  <a:spLocks noChangeAspect="1" noChangeArrowheads="1"/>
                </p:cNvSpPr>
                <p:nvPr/>
              </p:nvSpPr>
              <p:spPr bwMode="auto">
                <a:xfrm>
                  <a:off x="2038" y="3031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50" name="Oval 80"/>
                <p:cNvSpPr>
                  <a:spLocks noChangeAspect="1" noChangeArrowheads="1"/>
                </p:cNvSpPr>
                <p:nvPr/>
              </p:nvSpPr>
              <p:spPr bwMode="auto">
                <a:xfrm>
                  <a:off x="2185" y="3031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51" name="Oval 81"/>
                <p:cNvSpPr>
                  <a:spLocks noChangeAspect="1" noChangeArrowheads="1"/>
                </p:cNvSpPr>
                <p:nvPr/>
              </p:nvSpPr>
              <p:spPr bwMode="auto">
                <a:xfrm>
                  <a:off x="2206" y="3125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52" name="Oval 82"/>
                <p:cNvSpPr>
                  <a:spLocks noChangeAspect="1" noChangeArrowheads="1"/>
                </p:cNvSpPr>
                <p:nvPr/>
              </p:nvSpPr>
              <p:spPr bwMode="auto">
                <a:xfrm>
                  <a:off x="2279" y="3125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53" name="Oval 83"/>
                <p:cNvSpPr>
                  <a:spLocks noChangeAspect="1" noChangeArrowheads="1"/>
                </p:cNvSpPr>
                <p:nvPr/>
              </p:nvSpPr>
              <p:spPr bwMode="auto">
                <a:xfrm>
                  <a:off x="2405" y="2968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54" name="Oval 84"/>
                <p:cNvSpPr>
                  <a:spLocks noChangeAspect="1" noChangeArrowheads="1"/>
                </p:cNvSpPr>
                <p:nvPr/>
              </p:nvSpPr>
              <p:spPr bwMode="auto">
                <a:xfrm>
                  <a:off x="2447" y="3125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55" name="Oval 85"/>
                <p:cNvSpPr>
                  <a:spLocks noChangeAspect="1" noChangeArrowheads="1"/>
                </p:cNvSpPr>
                <p:nvPr/>
              </p:nvSpPr>
              <p:spPr bwMode="auto">
                <a:xfrm>
                  <a:off x="2458" y="2768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56" name="Oval 86"/>
                <p:cNvSpPr>
                  <a:spLocks noChangeAspect="1" noChangeArrowheads="1"/>
                </p:cNvSpPr>
                <p:nvPr/>
              </p:nvSpPr>
              <p:spPr bwMode="auto">
                <a:xfrm>
                  <a:off x="2489" y="3094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57" name="Oval 87"/>
                <p:cNvSpPr>
                  <a:spLocks noChangeAspect="1" noChangeArrowheads="1"/>
                </p:cNvSpPr>
                <p:nvPr/>
              </p:nvSpPr>
              <p:spPr bwMode="auto">
                <a:xfrm>
                  <a:off x="2489" y="2863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58" name="Oval 88"/>
                <p:cNvSpPr>
                  <a:spLocks noChangeAspect="1" noChangeArrowheads="1"/>
                </p:cNvSpPr>
                <p:nvPr/>
              </p:nvSpPr>
              <p:spPr bwMode="auto">
                <a:xfrm>
                  <a:off x="2489" y="2989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59" name="Oval 89"/>
                <p:cNvSpPr>
                  <a:spLocks noChangeAspect="1" noChangeArrowheads="1"/>
                </p:cNvSpPr>
                <p:nvPr/>
              </p:nvSpPr>
              <p:spPr bwMode="auto">
                <a:xfrm>
                  <a:off x="2521" y="2978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60" name="Oval 90"/>
                <p:cNvSpPr>
                  <a:spLocks noChangeAspect="1" noChangeArrowheads="1"/>
                </p:cNvSpPr>
                <p:nvPr/>
              </p:nvSpPr>
              <p:spPr bwMode="auto">
                <a:xfrm>
                  <a:off x="2542" y="2863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61" name="Oval 91"/>
                <p:cNvSpPr>
                  <a:spLocks noChangeAspect="1" noChangeArrowheads="1"/>
                </p:cNvSpPr>
                <p:nvPr/>
              </p:nvSpPr>
              <p:spPr bwMode="auto">
                <a:xfrm>
                  <a:off x="2552" y="3125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62" name="Oval 92"/>
                <p:cNvSpPr>
                  <a:spLocks noChangeAspect="1" noChangeArrowheads="1"/>
                </p:cNvSpPr>
                <p:nvPr/>
              </p:nvSpPr>
              <p:spPr bwMode="auto">
                <a:xfrm>
                  <a:off x="2552" y="3031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63" name="Oval 93"/>
                <p:cNvSpPr>
                  <a:spLocks noChangeAspect="1" noChangeArrowheads="1"/>
                </p:cNvSpPr>
                <p:nvPr/>
              </p:nvSpPr>
              <p:spPr bwMode="auto">
                <a:xfrm>
                  <a:off x="2594" y="2936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64" name="Oval 94"/>
                <p:cNvSpPr>
                  <a:spLocks noChangeAspect="1" noChangeArrowheads="1"/>
                </p:cNvSpPr>
                <p:nvPr/>
              </p:nvSpPr>
              <p:spPr bwMode="auto">
                <a:xfrm>
                  <a:off x="2605" y="2863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65" name="Oval 95"/>
                <p:cNvSpPr>
                  <a:spLocks noChangeAspect="1" noChangeArrowheads="1"/>
                </p:cNvSpPr>
                <p:nvPr/>
              </p:nvSpPr>
              <p:spPr bwMode="auto">
                <a:xfrm>
                  <a:off x="2626" y="3094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66" name="Oval 96"/>
                <p:cNvSpPr>
                  <a:spLocks noChangeAspect="1" noChangeArrowheads="1"/>
                </p:cNvSpPr>
                <p:nvPr/>
              </p:nvSpPr>
              <p:spPr bwMode="auto">
                <a:xfrm>
                  <a:off x="2657" y="2842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67" name="Oval 97"/>
                <p:cNvSpPr>
                  <a:spLocks noChangeAspect="1" noChangeArrowheads="1"/>
                </p:cNvSpPr>
                <p:nvPr/>
              </p:nvSpPr>
              <p:spPr bwMode="auto">
                <a:xfrm>
                  <a:off x="2752" y="2758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68" name="Oval 98"/>
                <p:cNvSpPr>
                  <a:spLocks noChangeAspect="1" noChangeArrowheads="1"/>
                </p:cNvSpPr>
                <p:nvPr/>
              </p:nvSpPr>
              <p:spPr bwMode="auto">
                <a:xfrm>
                  <a:off x="2752" y="2642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69" name="Oval 99"/>
                <p:cNvSpPr>
                  <a:spLocks noChangeAspect="1" noChangeArrowheads="1"/>
                </p:cNvSpPr>
                <p:nvPr/>
              </p:nvSpPr>
              <p:spPr bwMode="auto">
                <a:xfrm>
                  <a:off x="2752" y="2779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70" name="Oval 100"/>
                <p:cNvSpPr>
                  <a:spLocks noChangeAspect="1" noChangeArrowheads="1"/>
                </p:cNvSpPr>
                <p:nvPr/>
              </p:nvSpPr>
              <p:spPr bwMode="auto">
                <a:xfrm>
                  <a:off x="2752" y="2999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71" name="Oval 101"/>
                <p:cNvSpPr>
                  <a:spLocks noChangeAspect="1" noChangeArrowheads="1"/>
                </p:cNvSpPr>
                <p:nvPr/>
              </p:nvSpPr>
              <p:spPr bwMode="auto">
                <a:xfrm>
                  <a:off x="2762" y="3125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72" name="Oval 102"/>
                <p:cNvSpPr>
                  <a:spLocks noChangeAspect="1" noChangeArrowheads="1"/>
                </p:cNvSpPr>
                <p:nvPr/>
              </p:nvSpPr>
              <p:spPr bwMode="auto">
                <a:xfrm>
                  <a:off x="2762" y="2726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73" name="Oval 103"/>
                <p:cNvSpPr>
                  <a:spLocks noChangeAspect="1" noChangeArrowheads="1"/>
                </p:cNvSpPr>
                <p:nvPr/>
              </p:nvSpPr>
              <p:spPr bwMode="auto">
                <a:xfrm>
                  <a:off x="2773" y="2737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74" name="Oval 104"/>
                <p:cNvSpPr>
                  <a:spLocks noChangeAspect="1" noChangeArrowheads="1"/>
                </p:cNvSpPr>
                <p:nvPr/>
              </p:nvSpPr>
              <p:spPr bwMode="auto">
                <a:xfrm>
                  <a:off x="2794" y="2884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75" name="Oval 105"/>
                <p:cNvSpPr>
                  <a:spLocks noChangeAspect="1" noChangeArrowheads="1"/>
                </p:cNvSpPr>
                <p:nvPr/>
              </p:nvSpPr>
              <p:spPr bwMode="auto">
                <a:xfrm>
                  <a:off x="2794" y="2674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76" name="Oval 106"/>
                <p:cNvSpPr>
                  <a:spLocks noChangeAspect="1" noChangeArrowheads="1"/>
                </p:cNvSpPr>
                <p:nvPr/>
              </p:nvSpPr>
              <p:spPr bwMode="auto">
                <a:xfrm>
                  <a:off x="2794" y="2779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77" name="Oval 107"/>
                <p:cNvSpPr>
                  <a:spLocks noChangeAspect="1" noChangeArrowheads="1"/>
                </p:cNvSpPr>
                <p:nvPr/>
              </p:nvSpPr>
              <p:spPr bwMode="auto">
                <a:xfrm>
                  <a:off x="2857" y="2663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78" name="Oval 108"/>
                <p:cNvSpPr>
                  <a:spLocks noChangeAspect="1" noChangeArrowheads="1"/>
                </p:cNvSpPr>
                <p:nvPr/>
              </p:nvSpPr>
              <p:spPr bwMode="auto">
                <a:xfrm>
                  <a:off x="2857" y="2453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79" name="Oval 109"/>
                <p:cNvSpPr>
                  <a:spLocks noChangeAspect="1" noChangeArrowheads="1"/>
                </p:cNvSpPr>
                <p:nvPr/>
              </p:nvSpPr>
              <p:spPr bwMode="auto">
                <a:xfrm>
                  <a:off x="2867" y="2611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80" name="Oval 110"/>
                <p:cNvSpPr>
                  <a:spLocks noChangeAspect="1" noChangeArrowheads="1"/>
                </p:cNvSpPr>
                <p:nvPr/>
              </p:nvSpPr>
              <p:spPr bwMode="auto">
                <a:xfrm>
                  <a:off x="2888" y="2317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81" name="Oval 111"/>
                <p:cNvSpPr>
                  <a:spLocks noChangeAspect="1" noChangeArrowheads="1"/>
                </p:cNvSpPr>
                <p:nvPr/>
              </p:nvSpPr>
              <p:spPr bwMode="auto">
                <a:xfrm>
                  <a:off x="2888" y="2621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82" name="Oval 112"/>
                <p:cNvSpPr>
                  <a:spLocks noChangeAspect="1" noChangeArrowheads="1"/>
                </p:cNvSpPr>
                <p:nvPr/>
              </p:nvSpPr>
              <p:spPr bwMode="auto">
                <a:xfrm>
                  <a:off x="2930" y="2926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83" name="Oval 113"/>
                <p:cNvSpPr>
                  <a:spLocks noChangeAspect="1" noChangeArrowheads="1"/>
                </p:cNvSpPr>
                <p:nvPr/>
              </p:nvSpPr>
              <p:spPr bwMode="auto">
                <a:xfrm>
                  <a:off x="2941" y="2453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84" name="Oval 114"/>
                <p:cNvSpPr>
                  <a:spLocks noChangeAspect="1" noChangeArrowheads="1"/>
                </p:cNvSpPr>
                <p:nvPr/>
              </p:nvSpPr>
              <p:spPr bwMode="auto">
                <a:xfrm>
                  <a:off x="2951" y="2653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85" name="Oval 115"/>
                <p:cNvSpPr>
                  <a:spLocks noChangeAspect="1" noChangeArrowheads="1"/>
                </p:cNvSpPr>
                <p:nvPr/>
              </p:nvSpPr>
              <p:spPr bwMode="auto">
                <a:xfrm>
                  <a:off x="2972" y="2495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86" name="Oval 116"/>
                <p:cNvSpPr>
                  <a:spLocks noChangeAspect="1" noChangeArrowheads="1"/>
                </p:cNvSpPr>
                <p:nvPr/>
              </p:nvSpPr>
              <p:spPr bwMode="auto">
                <a:xfrm>
                  <a:off x="2972" y="2789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87" name="Oval 117"/>
                <p:cNvSpPr>
                  <a:spLocks noChangeAspect="1" noChangeArrowheads="1"/>
                </p:cNvSpPr>
                <p:nvPr/>
              </p:nvSpPr>
              <p:spPr bwMode="auto">
                <a:xfrm>
                  <a:off x="2993" y="2621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88" name="Oval 118"/>
                <p:cNvSpPr>
                  <a:spLocks noChangeAspect="1" noChangeArrowheads="1"/>
                </p:cNvSpPr>
                <p:nvPr/>
              </p:nvSpPr>
              <p:spPr bwMode="auto">
                <a:xfrm>
                  <a:off x="3004" y="2569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89" name="Oval 119"/>
                <p:cNvSpPr>
                  <a:spLocks noChangeAspect="1" noChangeArrowheads="1"/>
                </p:cNvSpPr>
                <p:nvPr/>
              </p:nvSpPr>
              <p:spPr bwMode="auto">
                <a:xfrm>
                  <a:off x="3004" y="1991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90" name="Oval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3004" y="3062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91" name="Oval 121"/>
                <p:cNvSpPr>
                  <a:spLocks noChangeAspect="1" noChangeArrowheads="1"/>
                </p:cNvSpPr>
                <p:nvPr/>
              </p:nvSpPr>
              <p:spPr bwMode="auto">
                <a:xfrm>
                  <a:off x="3004" y="2527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92" name="Oval 122"/>
                <p:cNvSpPr>
                  <a:spLocks noChangeAspect="1" noChangeArrowheads="1"/>
                </p:cNvSpPr>
                <p:nvPr/>
              </p:nvSpPr>
              <p:spPr bwMode="auto">
                <a:xfrm>
                  <a:off x="3004" y="2674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93" name="Oval 123"/>
                <p:cNvSpPr>
                  <a:spLocks noChangeAspect="1" noChangeArrowheads="1"/>
                </p:cNvSpPr>
                <p:nvPr/>
              </p:nvSpPr>
              <p:spPr bwMode="auto">
                <a:xfrm>
                  <a:off x="3014" y="3125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94" name="Oval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3025" y="2936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95" name="Oval 125"/>
                <p:cNvSpPr>
                  <a:spLocks noChangeAspect="1" noChangeArrowheads="1"/>
                </p:cNvSpPr>
                <p:nvPr/>
              </p:nvSpPr>
              <p:spPr bwMode="auto">
                <a:xfrm>
                  <a:off x="3025" y="2411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96" name="Oval 126"/>
                <p:cNvSpPr>
                  <a:spLocks noChangeAspect="1" noChangeArrowheads="1"/>
                </p:cNvSpPr>
                <p:nvPr/>
              </p:nvSpPr>
              <p:spPr bwMode="auto">
                <a:xfrm>
                  <a:off x="3035" y="2926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97" name="Oval 127"/>
                <p:cNvSpPr>
                  <a:spLocks noChangeAspect="1" noChangeArrowheads="1"/>
                </p:cNvSpPr>
                <p:nvPr/>
              </p:nvSpPr>
              <p:spPr bwMode="auto">
                <a:xfrm>
                  <a:off x="3035" y="2380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98" name="Oval 128"/>
                <p:cNvSpPr>
                  <a:spLocks noChangeAspect="1" noChangeArrowheads="1"/>
                </p:cNvSpPr>
                <p:nvPr/>
              </p:nvSpPr>
              <p:spPr bwMode="auto">
                <a:xfrm>
                  <a:off x="3046" y="2947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99" name="Oval 129"/>
                <p:cNvSpPr>
                  <a:spLocks noChangeAspect="1" noChangeArrowheads="1"/>
                </p:cNvSpPr>
                <p:nvPr/>
              </p:nvSpPr>
              <p:spPr bwMode="auto">
                <a:xfrm>
                  <a:off x="3046" y="2705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00" name="Oval 130"/>
                <p:cNvSpPr>
                  <a:spLocks noChangeAspect="1" noChangeArrowheads="1"/>
                </p:cNvSpPr>
                <p:nvPr/>
              </p:nvSpPr>
              <p:spPr bwMode="auto">
                <a:xfrm>
                  <a:off x="3056" y="2590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01" name="Oval 131"/>
                <p:cNvSpPr>
                  <a:spLocks noChangeAspect="1" noChangeArrowheads="1"/>
                </p:cNvSpPr>
                <p:nvPr/>
              </p:nvSpPr>
              <p:spPr bwMode="auto">
                <a:xfrm>
                  <a:off x="3067" y="2149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02" name="Oval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3077" y="1666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03" name="Oval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3077" y="2117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04" name="Oval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3088" y="2800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05" name="Oval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3088" y="2726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06" name="Oval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3119" y="1477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07" name="Oval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3119" y="2117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08" name="Oval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3119" y="2705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09" name="Oval 139"/>
                <p:cNvSpPr>
                  <a:spLocks noChangeAspect="1" noChangeArrowheads="1"/>
                </p:cNvSpPr>
                <p:nvPr/>
              </p:nvSpPr>
              <p:spPr bwMode="auto">
                <a:xfrm>
                  <a:off x="3172" y="1718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10" name="Oval 140"/>
                <p:cNvSpPr>
                  <a:spLocks noChangeAspect="1" noChangeArrowheads="1"/>
                </p:cNvSpPr>
                <p:nvPr/>
              </p:nvSpPr>
              <p:spPr bwMode="auto">
                <a:xfrm>
                  <a:off x="3193" y="1613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11" name="Oval 141"/>
                <p:cNvSpPr>
                  <a:spLocks noChangeAspect="1" noChangeArrowheads="1"/>
                </p:cNvSpPr>
                <p:nvPr/>
              </p:nvSpPr>
              <p:spPr bwMode="auto">
                <a:xfrm>
                  <a:off x="3193" y="1004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12" name="Oval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3203" y="1204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13" name="Oval 143"/>
                <p:cNvSpPr>
                  <a:spLocks noChangeAspect="1" noChangeArrowheads="1"/>
                </p:cNvSpPr>
                <p:nvPr/>
              </p:nvSpPr>
              <p:spPr bwMode="auto">
                <a:xfrm>
                  <a:off x="3214" y="899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14" name="Oval 144"/>
                <p:cNvSpPr>
                  <a:spLocks noChangeAspect="1" noChangeArrowheads="1"/>
                </p:cNvSpPr>
                <p:nvPr/>
              </p:nvSpPr>
              <p:spPr bwMode="auto">
                <a:xfrm>
                  <a:off x="3214" y="1256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15" name="Oval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3224" y="1267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16" name="Oval 146"/>
                <p:cNvSpPr>
                  <a:spLocks noChangeAspect="1" noChangeArrowheads="1"/>
                </p:cNvSpPr>
                <p:nvPr/>
              </p:nvSpPr>
              <p:spPr bwMode="auto">
                <a:xfrm>
                  <a:off x="3224" y="1036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17" name="Oval 147"/>
                <p:cNvSpPr>
                  <a:spLocks noChangeAspect="1" noChangeArrowheads="1"/>
                </p:cNvSpPr>
                <p:nvPr/>
              </p:nvSpPr>
              <p:spPr bwMode="auto">
                <a:xfrm>
                  <a:off x="3224" y="1172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18" name="Oval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3235" y="1015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19" name="Oval 149"/>
                <p:cNvSpPr>
                  <a:spLocks noChangeAspect="1" noChangeArrowheads="1"/>
                </p:cNvSpPr>
                <p:nvPr/>
              </p:nvSpPr>
              <p:spPr bwMode="auto">
                <a:xfrm>
                  <a:off x="3235" y="1172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20" name="Oval 150"/>
                <p:cNvSpPr>
                  <a:spLocks noChangeAspect="1" noChangeArrowheads="1"/>
                </p:cNvSpPr>
                <p:nvPr/>
              </p:nvSpPr>
              <p:spPr bwMode="auto">
                <a:xfrm>
                  <a:off x="3245" y="1309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21" name="Oval 151"/>
                <p:cNvSpPr>
                  <a:spLocks noChangeAspect="1" noChangeArrowheads="1"/>
                </p:cNvSpPr>
                <p:nvPr/>
              </p:nvSpPr>
              <p:spPr bwMode="auto">
                <a:xfrm>
                  <a:off x="3245" y="1277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22" name="Oval 152"/>
                <p:cNvSpPr>
                  <a:spLocks noChangeAspect="1" noChangeArrowheads="1"/>
                </p:cNvSpPr>
                <p:nvPr/>
              </p:nvSpPr>
              <p:spPr bwMode="auto">
                <a:xfrm>
                  <a:off x="3245" y="983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23" name="Oval 153"/>
                <p:cNvSpPr>
                  <a:spLocks noChangeAspect="1" noChangeArrowheads="1"/>
                </p:cNvSpPr>
                <p:nvPr/>
              </p:nvSpPr>
              <p:spPr bwMode="auto">
                <a:xfrm>
                  <a:off x="3266" y="1004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24" name="Oval 154"/>
                <p:cNvSpPr>
                  <a:spLocks noChangeAspect="1" noChangeArrowheads="1"/>
                </p:cNvSpPr>
                <p:nvPr/>
              </p:nvSpPr>
              <p:spPr bwMode="auto">
                <a:xfrm>
                  <a:off x="3266" y="1109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25" name="Oval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3277" y="1718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26" name="Oval 156"/>
                <p:cNvSpPr>
                  <a:spLocks noChangeAspect="1" noChangeArrowheads="1"/>
                </p:cNvSpPr>
                <p:nvPr/>
              </p:nvSpPr>
              <p:spPr bwMode="auto">
                <a:xfrm>
                  <a:off x="3287" y="1109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27" name="Oval 157"/>
                <p:cNvSpPr>
                  <a:spLocks noChangeAspect="1" noChangeArrowheads="1"/>
                </p:cNvSpPr>
                <p:nvPr/>
              </p:nvSpPr>
              <p:spPr bwMode="auto">
                <a:xfrm>
                  <a:off x="3298" y="847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28" name="Oval 158"/>
                <p:cNvSpPr>
                  <a:spLocks noChangeAspect="1" noChangeArrowheads="1"/>
                </p:cNvSpPr>
                <p:nvPr/>
              </p:nvSpPr>
              <p:spPr bwMode="auto">
                <a:xfrm>
                  <a:off x="3298" y="710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29" name="Oval 159"/>
                <p:cNvSpPr>
                  <a:spLocks noChangeAspect="1" noChangeArrowheads="1"/>
                </p:cNvSpPr>
                <p:nvPr/>
              </p:nvSpPr>
              <p:spPr bwMode="auto">
                <a:xfrm>
                  <a:off x="3298" y="910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30" name="Oval 160"/>
                <p:cNvSpPr>
                  <a:spLocks noChangeAspect="1" noChangeArrowheads="1"/>
                </p:cNvSpPr>
                <p:nvPr/>
              </p:nvSpPr>
              <p:spPr bwMode="auto">
                <a:xfrm>
                  <a:off x="3382" y="1256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31" name="Oval 161"/>
                <p:cNvSpPr>
                  <a:spLocks noChangeAspect="1" noChangeArrowheads="1"/>
                </p:cNvSpPr>
                <p:nvPr/>
              </p:nvSpPr>
              <p:spPr bwMode="auto">
                <a:xfrm>
                  <a:off x="3392" y="1025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32" name="Oval 162"/>
                <p:cNvSpPr>
                  <a:spLocks noChangeAspect="1" noChangeArrowheads="1"/>
                </p:cNvSpPr>
                <p:nvPr/>
              </p:nvSpPr>
              <p:spPr bwMode="auto">
                <a:xfrm>
                  <a:off x="3392" y="1109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33" name="Oval 163"/>
                <p:cNvSpPr>
                  <a:spLocks noChangeAspect="1" noChangeArrowheads="1"/>
                </p:cNvSpPr>
                <p:nvPr/>
              </p:nvSpPr>
              <p:spPr bwMode="auto">
                <a:xfrm>
                  <a:off x="3413" y="1109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34" name="Oval 164"/>
                <p:cNvSpPr>
                  <a:spLocks noChangeAspect="1" noChangeArrowheads="1"/>
                </p:cNvSpPr>
                <p:nvPr/>
              </p:nvSpPr>
              <p:spPr bwMode="auto">
                <a:xfrm>
                  <a:off x="3434" y="1382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35" name="Oval 165"/>
                <p:cNvSpPr>
                  <a:spLocks noChangeAspect="1" noChangeArrowheads="1"/>
                </p:cNvSpPr>
                <p:nvPr/>
              </p:nvSpPr>
              <p:spPr bwMode="auto">
                <a:xfrm>
                  <a:off x="3445" y="1036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36" name="Oval 166"/>
                <p:cNvSpPr>
                  <a:spLocks noChangeAspect="1" noChangeArrowheads="1"/>
                </p:cNvSpPr>
                <p:nvPr/>
              </p:nvSpPr>
              <p:spPr bwMode="auto">
                <a:xfrm>
                  <a:off x="3445" y="784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37" name="Oval 167"/>
                <p:cNvSpPr>
                  <a:spLocks noChangeAspect="1" noChangeArrowheads="1"/>
                </p:cNvSpPr>
                <p:nvPr/>
              </p:nvSpPr>
              <p:spPr bwMode="auto">
                <a:xfrm>
                  <a:off x="3466" y="763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38" name="Oval 168"/>
                <p:cNvSpPr>
                  <a:spLocks noChangeAspect="1" noChangeArrowheads="1"/>
                </p:cNvSpPr>
                <p:nvPr/>
              </p:nvSpPr>
              <p:spPr bwMode="auto">
                <a:xfrm>
                  <a:off x="3539" y="710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39" name="Oval 169"/>
                <p:cNvSpPr>
                  <a:spLocks noChangeAspect="1" noChangeArrowheads="1"/>
                </p:cNvSpPr>
                <p:nvPr/>
              </p:nvSpPr>
              <p:spPr bwMode="auto">
                <a:xfrm>
                  <a:off x="3581" y="731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40" name="Oval 170"/>
                <p:cNvSpPr>
                  <a:spLocks noChangeAspect="1" noChangeArrowheads="1"/>
                </p:cNvSpPr>
                <p:nvPr/>
              </p:nvSpPr>
              <p:spPr bwMode="auto">
                <a:xfrm>
                  <a:off x="3644" y="1319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41" name="Oval 171"/>
                <p:cNvSpPr>
                  <a:spLocks noChangeAspect="1" noChangeArrowheads="1"/>
                </p:cNvSpPr>
                <p:nvPr/>
              </p:nvSpPr>
              <p:spPr bwMode="auto">
                <a:xfrm>
                  <a:off x="3676" y="815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42" name="Oval 172"/>
                <p:cNvSpPr>
                  <a:spLocks noChangeAspect="1" noChangeArrowheads="1"/>
                </p:cNvSpPr>
                <p:nvPr/>
              </p:nvSpPr>
              <p:spPr bwMode="auto">
                <a:xfrm>
                  <a:off x="3697" y="899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43" name="Oval 173"/>
                <p:cNvSpPr>
                  <a:spLocks noChangeAspect="1" noChangeArrowheads="1"/>
                </p:cNvSpPr>
                <p:nvPr/>
              </p:nvSpPr>
              <p:spPr bwMode="auto">
                <a:xfrm>
                  <a:off x="3697" y="710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44" name="Oval 174"/>
                <p:cNvSpPr>
                  <a:spLocks noChangeAspect="1" noChangeArrowheads="1"/>
                </p:cNvSpPr>
                <p:nvPr/>
              </p:nvSpPr>
              <p:spPr bwMode="auto">
                <a:xfrm>
                  <a:off x="3749" y="721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45" name="Oval 175"/>
                <p:cNvSpPr>
                  <a:spLocks noChangeAspect="1" noChangeArrowheads="1"/>
                </p:cNvSpPr>
                <p:nvPr/>
              </p:nvSpPr>
              <p:spPr bwMode="auto">
                <a:xfrm>
                  <a:off x="3770" y="742"/>
                  <a:ext cx="32" cy="31"/>
                </a:xfrm>
                <a:prstGeom prst="ellipse">
                  <a:avLst/>
                </a:prstGeom>
                <a:solidFill>
                  <a:srgbClr val="99CC00"/>
                </a:solidFill>
                <a:ln w="17463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46" name="Oval 176"/>
                <p:cNvSpPr>
                  <a:spLocks noChangeAspect="1" noChangeArrowheads="1"/>
                </p:cNvSpPr>
                <p:nvPr/>
              </p:nvSpPr>
              <p:spPr bwMode="auto">
                <a:xfrm>
                  <a:off x="3781" y="710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47" name="Oval 177"/>
                <p:cNvSpPr>
                  <a:spLocks noChangeAspect="1" noChangeArrowheads="1"/>
                </p:cNvSpPr>
                <p:nvPr/>
              </p:nvSpPr>
              <p:spPr bwMode="auto">
                <a:xfrm>
                  <a:off x="3781" y="742"/>
                  <a:ext cx="62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48" name="Oval 178"/>
                <p:cNvSpPr>
                  <a:spLocks noChangeAspect="1" noChangeArrowheads="1"/>
                </p:cNvSpPr>
                <p:nvPr/>
              </p:nvSpPr>
              <p:spPr bwMode="auto">
                <a:xfrm>
                  <a:off x="3854" y="710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49" name="Oval 179"/>
                <p:cNvSpPr>
                  <a:spLocks noChangeAspect="1" noChangeArrowheads="1"/>
                </p:cNvSpPr>
                <p:nvPr/>
              </p:nvSpPr>
              <p:spPr bwMode="auto">
                <a:xfrm>
                  <a:off x="3970" y="878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50" name="Oval 180"/>
                <p:cNvSpPr>
                  <a:spLocks noChangeAspect="1" noChangeArrowheads="1"/>
                </p:cNvSpPr>
                <p:nvPr/>
              </p:nvSpPr>
              <p:spPr bwMode="auto">
                <a:xfrm>
                  <a:off x="4001" y="773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51" name="Oval 181"/>
                <p:cNvSpPr>
                  <a:spLocks noChangeAspect="1" noChangeArrowheads="1"/>
                </p:cNvSpPr>
                <p:nvPr/>
              </p:nvSpPr>
              <p:spPr bwMode="auto">
                <a:xfrm>
                  <a:off x="4022" y="710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52" name="Oval 182"/>
                <p:cNvSpPr>
                  <a:spLocks noChangeAspect="1" noChangeArrowheads="1"/>
                </p:cNvSpPr>
                <p:nvPr/>
              </p:nvSpPr>
              <p:spPr bwMode="auto">
                <a:xfrm>
                  <a:off x="4243" y="710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53" name="Oval 183"/>
                <p:cNvSpPr>
                  <a:spLocks noChangeAspect="1" noChangeArrowheads="1"/>
                </p:cNvSpPr>
                <p:nvPr/>
              </p:nvSpPr>
              <p:spPr bwMode="auto">
                <a:xfrm>
                  <a:off x="4274" y="710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54" name="Oval 184"/>
                <p:cNvSpPr>
                  <a:spLocks noChangeAspect="1" noChangeArrowheads="1"/>
                </p:cNvSpPr>
                <p:nvPr/>
              </p:nvSpPr>
              <p:spPr bwMode="auto">
                <a:xfrm>
                  <a:off x="4442" y="868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55" name="Oval 185"/>
                <p:cNvSpPr>
                  <a:spLocks noChangeAspect="1" noChangeArrowheads="1"/>
                </p:cNvSpPr>
                <p:nvPr/>
              </p:nvSpPr>
              <p:spPr bwMode="auto">
                <a:xfrm>
                  <a:off x="4442" y="815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56" name="Oval 186"/>
                <p:cNvSpPr>
                  <a:spLocks noChangeAspect="1" noChangeArrowheads="1"/>
                </p:cNvSpPr>
                <p:nvPr/>
              </p:nvSpPr>
              <p:spPr bwMode="auto">
                <a:xfrm>
                  <a:off x="4547" y="815"/>
                  <a:ext cx="64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57" name="Oval 187"/>
                <p:cNvSpPr>
                  <a:spLocks noChangeAspect="1" noChangeArrowheads="1"/>
                </p:cNvSpPr>
                <p:nvPr/>
              </p:nvSpPr>
              <p:spPr bwMode="auto">
                <a:xfrm>
                  <a:off x="4632" y="710"/>
                  <a:ext cx="62" cy="64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58" name="Oval 188"/>
                <p:cNvSpPr>
                  <a:spLocks noChangeAspect="1" noChangeArrowheads="1"/>
                </p:cNvSpPr>
                <p:nvPr/>
              </p:nvSpPr>
              <p:spPr bwMode="auto">
                <a:xfrm>
                  <a:off x="4726" y="721"/>
                  <a:ext cx="64" cy="62"/>
                </a:xfrm>
                <a:prstGeom prst="ellipse">
                  <a:avLst/>
                </a:prstGeom>
                <a:solidFill>
                  <a:srgbClr val="99CC00"/>
                </a:solidFill>
                <a:ln w="17526">
                  <a:solidFill>
                    <a:srgbClr val="8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59" name="Rectangle 189"/>
                <p:cNvSpPr>
                  <a:spLocks noChangeAspect="1" noChangeArrowheads="1"/>
                </p:cNvSpPr>
                <p:nvPr/>
              </p:nvSpPr>
              <p:spPr bwMode="auto">
                <a:xfrm>
                  <a:off x="977" y="3063"/>
                  <a:ext cx="230" cy="2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sz="1600">
                      <a:solidFill>
                        <a:srgbClr val="000000"/>
                      </a:solidFill>
                    </a:rPr>
                    <a:t>0.0</a:t>
                  </a:r>
                  <a:endParaRPr lang="cs-CZ"/>
                </a:p>
              </p:txBody>
            </p:sp>
            <p:sp>
              <p:nvSpPr>
                <p:cNvPr id="2260" name="Rectangle 190"/>
                <p:cNvSpPr>
                  <a:spLocks noChangeAspect="1" noChangeArrowheads="1"/>
                </p:cNvSpPr>
                <p:nvPr/>
              </p:nvSpPr>
              <p:spPr bwMode="auto">
                <a:xfrm>
                  <a:off x="977" y="2579"/>
                  <a:ext cx="228" cy="2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sz="1600">
                      <a:solidFill>
                        <a:srgbClr val="000000"/>
                      </a:solidFill>
                    </a:rPr>
                    <a:t>0.2</a:t>
                  </a:r>
                  <a:endParaRPr lang="cs-CZ"/>
                </a:p>
              </p:txBody>
            </p:sp>
            <p:sp>
              <p:nvSpPr>
                <p:cNvPr id="2261" name="Rectangle 191"/>
                <p:cNvSpPr>
                  <a:spLocks noChangeAspect="1" noChangeArrowheads="1"/>
                </p:cNvSpPr>
                <p:nvPr/>
              </p:nvSpPr>
              <p:spPr bwMode="auto">
                <a:xfrm>
                  <a:off x="977" y="2096"/>
                  <a:ext cx="228" cy="2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sz="1600">
                      <a:solidFill>
                        <a:srgbClr val="000000"/>
                      </a:solidFill>
                    </a:rPr>
                    <a:t>0.4</a:t>
                  </a:r>
                  <a:endParaRPr lang="cs-CZ"/>
                </a:p>
              </p:txBody>
            </p:sp>
            <p:sp>
              <p:nvSpPr>
                <p:cNvPr id="2262" name="Rectangle 192"/>
                <p:cNvSpPr>
                  <a:spLocks noChangeAspect="1" noChangeArrowheads="1"/>
                </p:cNvSpPr>
                <p:nvPr/>
              </p:nvSpPr>
              <p:spPr bwMode="auto">
                <a:xfrm>
                  <a:off x="977" y="1614"/>
                  <a:ext cx="230" cy="2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sz="1600">
                      <a:solidFill>
                        <a:srgbClr val="000000"/>
                      </a:solidFill>
                    </a:rPr>
                    <a:t>0.6</a:t>
                  </a:r>
                  <a:endParaRPr lang="cs-CZ"/>
                </a:p>
              </p:txBody>
            </p:sp>
            <p:sp>
              <p:nvSpPr>
                <p:cNvPr id="2263" name="Rectangle 193"/>
                <p:cNvSpPr>
                  <a:spLocks noChangeAspect="1" noChangeArrowheads="1"/>
                </p:cNvSpPr>
                <p:nvPr/>
              </p:nvSpPr>
              <p:spPr bwMode="auto">
                <a:xfrm>
                  <a:off x="977" y="1130"/>
                  <a:ext cx="228" cy="2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sz="1600">
                      <a:solidFill>
                        <a:srgbClr val="000000"/>
                      </a:solidFill>
                    </a:rPr>
                    <a:t>0.8</a:t>
                  </a:r>
                  <a:endParaRPr lang="cs-CZ"/>
                </a:p>
              </p:txBody>
            </p:sp>
            <p:sp>
              <p:nvSpPr>
                <p:cNvPr id="2264" name="Rectangle 194"/>
                <p:cNvSpPr>
                  <a:spLocks noChangeAspect="1" noChangeArrowheads="1"/>
                </p:cNvSpPr>
                <p:nvPr/>
              </p:nvSpPr>
              <p:spPr bwMode="auto">
                <a:xfrm>
                  <a:off x="977" y="647"/>
                  <a:ext cx="230" cy="2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sz="1600" dirty="0">
                      <a:solidFill>
                        <a:srgbClr val="000000"/>
                      </a:solidFill>
                    </a:rPr>
                    <a:t>1.0</a:t>
                  </a:r>
                  <a:endParaRPr lang="cs-CZ" dirty="0"/>
                </a:p>
              </p:txBody>
            </p:sp>
            <p:sp>
              <p:nvSpPr>
                <p:cNvPr id="2273" name="Rectangle 203"/>
                <p:cNvSpPr>
                  <a:spLocks noChangeAspect="1" noChangeArrowheads="1"/>
                </p:cNvSpPr>
                <p:nvPr/>
              </p:nvSpPr>
              <p:spPr bwMode="auto">
                <a:xfrm>
                  <a:off x="2145" y="3418"/>
                  <a:ext cx="1944" cy="2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dirty="0">
                      <a:solidFill>
                        <a:srgbClr val="000000"/>
                      </a:solidFill>
                    </a:rPr>
                    <a:t>Distance </a:t>
                  </a:r>
                  <a:r>
                    <a:rPr lang="cs-CZ" dirty="0" err="1">
                      <a:solidFill>
                        <a:srgbClr val="000000"/>
                      </a:solidFill>
                    </a:rPr>
                    <a:t>along</a:t>
                  </a:r>
                  <a:r>
                    <a:rPr lang="cs-CZ" dirty="0">
                      <a:solidFill>
                        <a:srgbClr val="000000"/>
                      </a:solidFill>
                    </a:rPr>
                    <a:t> </a:t>
                  </a:r>
                  <a:r>
                    <a:rPr lang="cs-CZ" dirty="0" err="1">
                      <a:solidFill>
                        <a:srgbClr val="000000"/>
                      </a:solidFill>
                    </a:rPr>
                    <a:t>transect</a:t>
                  </a:r>
                  <a:endParaRPr lang="cs-CZ" sz="2000" dirty="0"/>
                </a:p>
              </p:txBody>
            </p:sp>
            <p:sp>
              <p:nvSpPr>
                <p:cNvPr id="2274" name="Rectangle 204"/>
                <p:cNvSpPr>
                  <a:spLocks noChangeAspect="1" noChangeArrowheads="1"/>
                </p:cNvSpPr>
                <p:nvPr/>
              </p:nvSpPr>
              <p:spPr bwMode="auto">
                <a:xfrm rot="16200000">
                  <a:off x="342" y="1805"/>
                  <a:ext cx="922" cy="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dirty="0" err="1">
                      <a:solidFill>
                        <a:srgbClr val="000000"/>
                      </a:solidFill>
                    </a:rPr>
                    <a:t>Frequency</a:t>
                  </a:r>
                  <a:endParaRPr lang="cs-CZ" sz="2000" dirty="0"/>
                </a:p>
              </p:txBody>
            </p:sp>
            <p:sp>
              <p:nvSpPr>
                <p:cNvPr id="2275" name="Rectangle 205"/>
                <p:cNvSpPr>
                  <a:spLocks noChangeAspect="1" noChangeArrowheads="1"/>
                </p:cNvSpPr>
                <p:nvPr/>
              </p:nvSpPr>
              <p:spPr bwMode="auto">
                <a:xfrm>
                  <a:off x="610" y="511"/>
                  <a:ext cx="4599" cy="3297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072" name="Rectangle 425"/>
              <p:cNvSpPr>
                <a:spLocks noChangeAspect="1" noChangeArrowheads="1"/>
              </p:cNvSpPr>
              <p:nvPr/>
            </p:nvSpPr>
            <p:spPr bwMode="auto">
              <a:xfrm>
                <a:off x="3203" y="2285"/>
                <a:ext cx="133" cy="1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2058" name="Freeform 206"/>
            <p:cNvSpPr>
              <a:spLocks noChangeAspect="1"/>
            </p:cNvSpPr>
            <p:nvPr/>
          </p:nvSpPr>
          <p:spPr bwMode="auto">
            <a:xfrm>
              <a:off x="1367" y="1025"/>
              <a:ext cx="3581" cy="2194"/>
            </a:xfrm>
            <a:custGeom>
              <a:avLst/>
              <a:gdLst>
                <a:gd name="T0" fmla="*/ 0 w 3730"/>
                <a:gd name="T1" fmla="*/ 1682 h 2397"/>
                <a:gd name="T2" fmla="*/ 408 w 3730"/>
                <a:gd name="T3" fmla="*/ 1680 h 2397"/>
                <a:gd name="T4" fmla="*/ 985 w 3730"/>
                <a:gd name="T5" fmla="*/ 1606 h 2397"/>
                <a:gd name="T6" fmla="*/ 1337 w 3730"/>
                <a:gd name="T7" fmla="*/ 1467 h 2397"/>
                <a:gd name="T8" fmla="*/ 1534 w 3730"/>
                <a:gd name="T9" fmla="*/ 1321 h 2397"/>
                <a:gd name="T10" fmla="*/ 1534 w 3730"/>
                <a:gd name="T11" fmla="*/ 1321 h 2397"/>
                <a:gd name="T12" fmla="*/ 1604 w 3730"/>
                <a:gd name="T13" fmla="*/ 789 h 2397"/>
                <a:gd name="T14" fmla="*/ 1670 w 3730"/>
                <a:gd name="T15" fmla="*/ 356 h 2397"/>
                <a:gd name="T16" fmla="*/ 2088 w 3730"/>
                <a:gd name="T17" fmla="*/ 104 h 2397"/>
                <a:gd name="T18" fmla="*/ 2663 w 3730"/>
                <a:gd name="T19" fmla="*/ 12 h 2397"/>
                <a:gd name="T20" fmla="*/ 3169 w 3730"/>
                <a:gd name="T21" fmla="*/ 0 h 23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30"/>
                <a:gd name="T34" fmla="*/ 0 h 2397"/>
                <a:gd name="T35" fmla="*/ 3730 w 3730"/>
                <a:gd name="T36" fmla="*/ 2397 h 23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30" h="2397">
                  <a:moveTo>
                    <a:pt x="0" y="2397"/>
                  </a:moveTo>
                  <a:cubicBezTo>
                    <a:pt x="80" y="2396"/>
                    <a:pt x="281" y="2397"/>
                    <a:pt x="480" y="2394"/>
                  </a:cubicBezTo>
                  <a:cubicBezTo>
                    <a:pt x="724" y="2384"/>
                    <a:pt x="934" y="2354"/>
                    <a:pt x="1160" y="2288"/>
                  </a:cubicBezTo>
                  <a:cubicBezTo>
                    <a:pt x="1386" y="2222"/>
                    <a:pt x="1473" y="2155"/>
                    <a:pt x="1574" y="2090"/>
                  </a:cubicBezTo>
                  <a:cubicBezTo>
                    <a:pt x="1675" y="2025"/>
                    <a:pt x="1767" y="1917"/>
                    <a:pt x="1806" y="1882"/>
                  </a:cubicBezTo>
                  <a:cubicBezTo>
                    <a:pt x="1820" y="1756"/>
                    <a:pt x="1842" y="1632"/>
                    <a:pt x="1888" y="1124"/>
                  </a:cubicBezTo>
                  <a:cubicBezTo>
                    <a:pt x="1934" y="616"/>
                    <a:pt x="1918" y="668"/>
                    <a:pt x="1964" y="507"/>
                  </a:cubicBezTo>
                  <a:cubicBezTo>
                    <a:pt x="2060" y="364"/>
                    <a:pt x="2258" y="234"/>
                    <a:pt x="2458" y="150"/>
                  </a:cubicBezTo>
                  <a:cubicBezTo>
                    <a:pt x="2653" y="68"/>
                    <a:pt x="2926" y="32"/>
                    <a:pt x="3134" y="16"/>
                  </a:cubicBezTo>
                  <a:cubicBezTo>
                    <a:pt x="3342" y="0"/>
                    <a:pt x="3606" y="3"/>
                    <a:pt x="3730" y="0"/>
                  </a:cubicBezTo>
                </a:path>
              </a:pathLst>
            </a:custGeom>
            <a:noFill/>
            <a:ln w="76200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2059" name="Group 207"/>
            <p:cNvGrpSpPr>
              <a:grpSpLocks noChangeAspect="1"/>
            </p:cNvGrpSpPr>
            <p:nvPr/>
          </p:nvGrpSpPr>
          <p:grpSpPr bwMode="auto">
            <a:xfrm>
              <a:off x="3082" y="1492"/>
              <a:ext cx="938" cy="2008"/>
              <a:chOff x="3057" y="1252"/>
              <a:chExt cx="978" cy="2193"/>
            </a:xfrm>
          </p:grpSpPr>
          <p:sp>
            <p:nvSpPr>
              <p:cNvPr id="30928" name="Line 208"/>
              <p:cNvSpPr>
                <a:spLocks noChangeAspect="1" noChangeShapeType="1"/>
              </p:cNvSpPr>
              <p:nvPr/>
            </p:nvSpPr>
            <p:spPr bwMode="auto">
              <a:xfrm>
                <a:off x="3057" y="2613"/>
                <a:ext cx="62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>
                <a:outerShdw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  <p:sp>
            <p:nvSpPr>
              <p:cNvPr id="30929" name="Line 209"/>
              <p:cNvSpPr>
                <a:spLocks noChangeAspect="1" noChangeShapeType="1"/>
              </p:cNvSpPr>
              <p:nvPr/>
            </p:nvSpPr>
            <p:spPr bwMode="auto">
              <a:xfrm>
                <a:off x="3227" y="1252"/>
                <a:ext cx="45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>
                <a:outerShdw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  <p:sp>
            <p:nvSpPr>
              <p:cNvPr id="30930" name="Line 210"/>
              <p:cNvSpPr>
                <a:spLocks noChangeAspect="1" noChangeShapeType="1"/>
              </p:cNvSpPr>
              <p:nvPr/>
            </p:nvSpPr>
            <p:spPr bwMode="auto">
              <a:xfrm>
                <a:off x="3623" y="1252"/>
                <a:ext cx="0" cy="136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>
                <a:outerShdw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  <p:sp>
            <p:nvSpPr>
              <p:cNvPr id="30931" name="Line 211"/>
              <p:cNvSpPr>
                <a:spLocks noChangeAspect="1" noChangeShapeType="1"/>
              </p:cNvSpPr>
              <p:nvPr/>
            </p:nvSpPr>
            <p:spPr bwMode="auto">
              <a:xfrm>
                <a:off x="3142" y="1904"/>
                <a:ext cx="0" cy="124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>
                <a:outerShdw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  <p:sp>
            <p:nvSpPr>
              <p:cNvPr id="30932" name="Text Box 212"/>
              <p:cNvSpPr txBox="1">
                <a:spLocks noChangeAspect="1" noChangeArrowheads="1"/>
              </p:cNvSpPr>
              <p:nvPr/>
            </p:nvSpPr>
            <p:spPr bwMode="auto">
              <a:xfrm>
                <a:off x="3057" y="3110"/>
                <a:ext cx="240" cy="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i="1">
                    <a:latin typeface="Times New Roman" pitchFamily="18" charset="0"/>
                    <a:cs typeface="Arial" charset="0"/>
                  </a:rPr>
                  <a:t>c</a:t>
                </a:r>
                <a:endParaRPr lang="cs-CZ" sz="2000" b="1" i="1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070" name="Text Box 213"/>
              <p:cNvSpPr txBox="1">
                <a:spLocks noChangeAspect="1" noChangeArrowheads="1"/>
              </p:cNvSpPr>
              <p:nvPr/>
            </p:nvSpPr>
            <p:spPr bwMode="auto">
              <a:xfrm>
                <a:off x="3659" y="1809"/>
                <a:ext cx="376" cy="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2000" b="1" i="1">
                    <a:latin typeface="Times New Roman" pitchFamily="18" charset="0"/>
                    <a:sym typeface="Symbol" pitchFamily="18" charset="2"/>
                  </a:rPr>
                  <a:t>p</a:t>
                </a:r>
              </a:p>
            </p:txBody>
          </p:sp>
        </p:grpSp>
        <p:grpSp>
          <p:nvGrpSpPr>
            <p:cNvPr id="2060" name="Group 214"/>
            <p:cNvGrpSpPr>
              <a:grpSpLocks noChangeAspect="1"/>
            </p:cNvGrpSpPr>
            <p:nvPr/>
          </p:nvGrpSpPr>
          <p:grpSpPr bwMode="auto">
            <a:xfrm>
              <a:off x="1570" y="1401"/>
              <a:ext cx="1606" cy="622"/>
              <a:chOff x="1469" y="1110"/>
              <a:chExt cx="1673" cy="680"/>
            </a:xfrm>
          </p:grpSpPr>
          <p:graphicFrame>
            <p:nvGraphicFramePr>
              <p:cNvPr id="2052" name="Object 215"/>
              <p:cNvGraphicFramePr>
                <a:graphicFrameLocks noChangeAspect="1"/>
              </p:cNvGraphicFramePr>
              <p:nvPr/>
            </p:nvGraphicFramePr>
            <p:xfrm>
              <a:off x="1469" y="1110"/>
              <a:ext cx="1428" cy="345"/>
            </p:xfrm>
            <a:graphic>
              <a:graphicData uri="http://schemas.openxmlformats.org/presentationml/2006/ole">
                <p:oleObj spid="_x0000_s2074" name="Rovnice" r:id="rId4" imgW="1892300" imgH="457200" progId="">
                  <p:embed/>
                </p:oleObj>
              </a:graphicData>
            </a:graphic>
          </p:graphicFrame>
          <p:sp>
            <p:nvSpPr>
              <p:cNvPr id="30936" name="Line 216"/>
              <p:cNvSpPr>
                <a:spLocks noChangeAspect="1" noChangeShapeType="1"/>
              </p:cNvSpPr>
              <p:nvPr/>
            </p:nvSpPr>
            <p:spPr bwMode="auto">
              <a:xfrm>
                <a:off x="2688" y="1420"/>
                <a:ext cx="453" cy="36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outerShdw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61" name="Group 217"/>
            <p:cNvGrpSpPr>
              <a:grpSpLocks noChangeAspect="1"/>
            </p:cNvGrpSpPr>
            <p:nvPr/>
          </p:nvGrpSpPr>
          <p:grpSpPr bwMode="auto">
            <a:xfrm>
              <a:off x="1509" y="1146"/>
              <a:ext cx="3413" cy="2024"/>
              <a:chOff x="1408" y="855"/>
              <a:chExt cx="3555" cy="2211"/>
            </a:xfrm>
          </p:grpSpPr>
          <p:graphicFrame>
            <p:nvGraphicFramePr>
              <p:cNvPr id="2050" name="Object 218"/>
              <p:cNvGraphicFramePr>
                <a:graphicFrameLocks noChangeAspect="1"/>
              </p:cNvGraphicFramePr>
              <p:nvPr/>
            </p:nvGraphicFramePr>
            <p:xfrm>
              <a:off x="1408" y="2535"/>
              <a:ext cx="1124" cy="202"/>
            </p:xfrm>
            <a:graphic>
              <a:graphicData uri="http://schemas.openxmlformats.org/presentationml/2006/ole">
                <p:oleObj spid="_x0000_s2075" name="Rovnice" r:id="rId5" imgW="1485255" imgH="266584" progId="">
                  <p:embed/>
                </p:oleObj>
              </a:graphicData>
            </a:graphic>
          </p:graphicFrame>
          <p:sp>
            <p:nvSpPr>
              <p:cNvPr id="30939" name="Line 219"/>
              <p:cNvSpPr>
                <a:spLocks noChangeAspect="1" noChangeShapeType="1"/>
              </p:cNvSpPr>
              <p:nvPr/>
            </p:nvSpPr>
            <p:spPr bwMode="auto">
              <a:xfrm>
                <a:off x="1921" y="2758"/>
                <a:ext cx="88" cy="3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outerShdw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  <p:graphicFrame>
            <p:nvGraphicFramePr>
              <p:cNvPr id="2051" name="Object 220"/>
              <p:cNvGraphicFramePr>
                <a:graphicFrameLocks noChangeAspect="1"/>
              </p:cNvGraphicFramePr>
              <p:nvPr/>
            </p:nvGraphicFramePr>
            <p:xfrm>
              <a:off x="3752" y="1235"/>
              <a:ext cx="1211" cy="202"/>
            </p:xfrm>
            <a:graphic>
              <a:graphicData uri="http://schemas.openxmlformats.org/presentationml/2006/ole">
                <p:oleObj spid="_x0000_s2076" name="Rovnice" r:id="rId6" imgW="1600200" imgH="266700" progId="">
                  <p:embed/>
                </p:oleObj>
              </a:graphicData>
            </a:graphic>
          </p:graphicFrame>
          <p:sp>
            <p:nvSpPr>
              <p:cNvPr id="30941" name="Line 22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52" y="855"/>
                <a:ext cx="225" cy="36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outerShdw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2054" name="Text Box 423"/>
          <p:cNvSpPr txBox="1">
            <a:spLocks noChangeArrowheads="1"/>
          </p:cNvSpPr>
          <p:nvPr/>
        </p:nvSpPr>
        <p:spPr bwMode="auto">
          <a:xfrm>
            <a:off x="3712256" y="282575"/>
            <a:ext cx="16562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</a:rPr>
              <a:t>Více genů:</a:t>
            </a:r>
          </a:p>
        </p:txBody>
      </p:sp>
      <p:sp>
        <p:nvSpPr>
          <p:cNvPr id="2055" name="Text Box 424"/>
          <p:cNvSpPr txBox="1">
            <a:spLocks noChangeArrowheads="1"/>
          </p:cNvSpPr>
          <p:nvPr/>
        </p:nvSpPr>
        <p:spPr bwMode="auto">
          <a:xfrm>
            <a:off x="2047875" y="4822825"/>
            <a:ext cx="4933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</a:rPr>
              <a:t>„stepped“ model (symetrický, asymetrický)</a:t>
            </a:r>
          </a:p>
        </p:txBody>
      </p:sp>
      <p:sp>
        <p:nvSpPr>
          <p:cNvPr id="2056" name="Text Box 427"/>
          <p:cNvSpPr txBox="1">
            <a:spLocks noChangeArrowheads="1"/>
          </p:cNvSpPr>
          <p:nvPr/>
        </p:nvSpPr>
        <p:spPr bwMode="auto">
          <a:xfrm>
            <a:off x="963613" y="5380038"/>
            <a:ext cx="747832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 vazebná nerovnováha v důsledku přílivu rodičovských kombinací </a:t>
            </a:r>
            <a:r>
              <a:rPr lang="cs-CZ" dirty="0">
                <a:sym typeface="Symbol" pitchFamily="18" charset="2"/>
              </a:rPr>
              <a:t> 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dirty="0"/>
              <a:t> zesílení selekce ve středu zóny </a:t>
            </a:r>
            <a:r>
              <a:rPr lang="cs-CZ" dirty="0">
                <a:sym typeface="Symbol" pitchFamily="18" charset="2"/>
              </a:rPr>
              <a:t> centrální schod</a:t>
            </a:r>
          </a:p>
          <a:p>
            <a:pPr>
              <a:spcAft>
                <a:spcPts val="600"/>
              </a:spcAft>
            </a:pPr>
            <a:r>
              <a:rPr lang="cs-CZ" dirty="0"/>
              <a:t> </a:t>
            </a:r>
            <a:r>
              <a:rPr lang="cs-CZ" dirty="0" err="1"/>
              <a:t>introgresní</a:t>
            </a:r>
            <a:r>
              <a:rPr lang="cs-CZ" dirty="0"/>
              <a:t> „ocasy“ vypovídají o selekci na jednotlivé </a:t>
            </a:r>
            <a:r>
              <a:rPr lang="cs-CZ" dirty="0" err="1"/>
              <a:t>lokusy</a:t>
            </a:r>
            <a:r>
              <a:rPr lang="cs-CZ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2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2466975" y="1538288"/>
          <a:ext cx="1216025" cy="647700"/>
        </p:xfrm>
        <a:graphic>
          <a:graphicData uri="http://schemas.openxmlformats.org/presentationml/2006/ole">
            <p:oleObj spid="_x0000_s3122" name="Rovnice" r:id="rId4" imgW="812447" imgH="431613" progId="">
              <p:embed/>
            </p:oleObj>
          </a:graphicData>
        </a:graphic>
      </p:graphicFrame>
      <p:sp>
        <p:nvSpPr>
          <p:cNvPr id="3081" name="Rectangle 4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3075" name="Object 5"/>
          <p:cNvGraphicFramePr>
            <a:graphicFrameLocks noChangeAspect="1"/>
          </p:cNvGraphicFramePr>
          <p:nvPr/>
        </p:nvGraphicFramePr>
        <p:xfrm>
          <a:off x="3681413" y="2309813"/>
          <a:ext cx="1101725" cy="711200"/>
        </p:xfrm>
        <a:graphic>
          <a:graphicData uri="http://schemas.openxmlformats.org/presentationml/2006/ole">
            <p:oleObj spid="_x0000_s3123" name="Rovnice" r:id="rId5" imgW="723586" imgH="469696" progId="">
              <p:embed/>
            </p:oleObj>
          </a:graphicData>
        </a:graphic>
      </p:graphicFrame>
      <p:graphicFrame>
        <p:nvGraphicFramePr>
          <p:cNvPr id="3076" name="Object 6"/>
          <p:cNvGraphicFramePr>
            <a:graphicFrameLocks noChangeAspect="1"/>
          </p:cNvGraphicFramePr>
          <p:nvPr/>
        </p:nvGraphicFramePr>
        <p:xfrm>
          <a:off x="4446588" y="3827463"/>
          <a:ext cx="1954212" cy="741362"/>
        </p:xfrm>
        <a:graphic>
          <a:graphicData uri="http://schemas.openxmlformats.org/presentationml/2006/ole">
            <p:oleObj spid="_x0000_s3124" name="Rovnice" r:id="rId6" imgW="1307532" imgH="495085" progId="">
              <p:embed/>
            </p:oleObj>
          </a:graphicData>
        </a:graphic>
      </p:graphicFrame>
      <p:graphicFrame>
        <p:nvGraphicFramePr>
          <p:cNvPr id="3077" name="Object 7"/>
          <p:cNvGraphicFramePr>
            <a:graphicFrameLocks noChangeAspect="1"/>
          </p:cNvGraphicFramePr>
          <p:nvPr/>
        </p:nvGraphicFramePr>
        <p:xfrm>
          <a:off x="5111750" y="5337175"/>
          <a:ext cx="1443038" cy="985838"/>
        </p:xfrm>
        <a:graphic>
          <a:graphicData uri="http://schemas.openxmlformats.org/presentationml/2006/ole">
            <p:oleObj spid="_x0000_s3125" name="Rovnice" r:id="rId7" imgW="965200" imgH="660400" progId="">
              <p:embed/>
            </p:oleObj>
          </a:graphicData>
        </a:graphic>
      </p:graphicFrame>
      <p:graphicFrame>
        <p:nvGraphicFramePr>
          <p:cNvPr id="3078" name="Object 8"/>
          <p:cNvGraphicFramePr>
            <a:graphicFrameLocks noChangeAspect="1"/>
          </p:cNvGraphicFramePr>
          <p:nvPr/>
        </p:nvGraphicFramePr>
        <p:xfrm>
          <a:off x="3681413" y="4592638"/>
          <a:ext cx="1403350" cy="708025"/>
        </p:xfrm>
        <a:graphic>
          <a:graphicData uri="http://schemas.openxmlformats.org/presentationml/2006/ole">
            <p:oleObj spid="_x0000_s3126" name="Rovnice" r:id="rId8" imgW="927100" imgH="469900" progId="">
              <p:embed/>
            </p:oleObj>
          </a:graphicData>
        </a:graphic>
      </p:graphicFrame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3079" name="Object 10"/>
          <p:cNvGraphicFramePr>
            <a:graphicFrameLocks noChangeAspect="1"/>
          </p:cNvGraphicFramePr>
          <p:nvPr/>
        </p:nvGraphicFramePr>
        <p:xfrm>
          <a:off x="4356100" y="3236913"/>
          <a:ext cx="871538" cy="388937"/>
        </p:xfrm>
        <a:graphic>
          <a:graphicData uri="http://schemas.openxmlformats.org/presentationml/2006/ole">
            <p:oleObj spid="_x0000_s3127" name="Rovnice" r:id="rId9" imgW="533169" imgH="241195" progId="">
              <p:embed/>
            </p:oleObj>
          </a:graphicData>
        </a:graphic>
      </p:graphicFrame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0" y="293688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dirty="0"/>
              <a:t>Z hodnot LD a klinálních parametrů můžeme odhadnout</a:t>
            </a:r>
          </a:p>
          <a:p>
            <a:pPr algn="ctr"/>
            <a:r>
              <a:rPr lang="cs-CZ" sz="2400" dirty="0"/>
              <a:t>některé další klíčové evoluční p</a:t>
            </a:r>
            <a:r>
              <a:rPr lang="en-US" sz="2400" dirty="0" err="1"/>
              <a:t>arametr</a:t>
            </a:r>
            <a:r>
              <a:rPr lang="cs-CZ" sz="2400" dirty="0"/>
              <a:t>y</a:t>
            </a:r>
            <a:r>
              <a:rPr lang="en-US" sz="2400" dirty="0"/>
              <a:t>:</a:t>
            </a:r>
            <a:endParaRPr lang="cs-CZ" sz="2400" dirty="0"/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801688" y="1651000"/>
            <a:ext cx="1314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 dispersal:</a:t>
            </a:r>
            <a:endParaRPr lang="en-US" sz="2000" b="1" baseline="-250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801688" y="2441575"/>
            <a:ext cx="23129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 effective selection:</a:t>
            </a:r>
            <a:endParaRPr lang="en-US" sz="2000" b="1" baseline="-250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801688" y="3187700"/>
            <a:ext cx="3005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 selection on marker loci:</a:t>
            </a:r>
            <a:endParaRPr lang="en-US" sz="2000" b="1" baseline="-250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801688" y="3959225"/>
            <a:ext cx="3032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 selection on selected loci:</a:t>
            </a:r>
            <a:endParaRPr lang="en-US" sz="2000" b="1" baseline="-250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801688" y="5418138"/>
            <a:ext cx="37036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 number of loci under selection:</a:t>
            </a:r>
            <a:endParaRPr lang="en-US" sz="2000" b="1" baseline="-250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801688" y="4725988"/>
            <a:ext cx="2279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 fitness of hybrids:</a:t>
            </a:r>
            <a:endParaRPr lang="en-US" sz="2000" b="1" baseline="-25000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1" descr="nový-1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8080" t="15019" r="12236" b="10782"/>
          <a:stretch>
            <a:fillRect/>
          </a:stretch>
        </p:blipFill>
        <p:spPr bwMode="auto">
          <a:xfrm>
            <a:off x="799193" y="1502002"/>
            <a:ext cx="7262813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32"/>
          <p:cNvSpPr txBox="1">
            <a:spLocks noChangeArrowheads="1"/>
          </p:cNvSpPr>
          <p:nvPr/>
        </p:nvSpPr>
        <p:spPr bwMode="auto">
          <a:xfrm>
            <a:off x="509588" y="282575"/>
            <a:ext cx="847379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srovnání modelů: LRT (jsou „</a:t>
            </a:r>
            <a:r>
              <a:rPr lang="cs-CZ" sz="2000" dirty="0" err="1"/>
              <a:t>nestované</a:t>
            </a:r>
            <a:r>
              <a:rPr lang="cs-CZ" sz="2000" dirty="0"/>
              <a:t>“); </a:t>
            </a:r>
            <a:r>
              <a:rPr lang="cs-CZ" sz="2000" dirty="0" err="1"/>
              <a:t>d.f</a:t>
            </a:r>
            <a:r>
              <a:rPr lang="cs-CZ" sz="2000" dirty="0"/>
              <a:t>. = rozdíl počtu parametrů</a:t>
            </a:r>
          </a:p>
          <a:p>
            <a:pPr>
              <a:spcAft>
                <a:spcPts val="600"/>
              </a:spcAft>
            </a:pPr>
            <a:r>
              <a:rPr lang="cs-CZ" sz="2000" dirty="0" err="1"/>
              <a:t>likelihood</a:t>
            </a:r>
            <a:r>
              <a:rPr lang="cs-CZ" sz="2000" dirty="0"/>
              <a:t> </a:t>
            </a:r>
            <a:r>
              <a:rPr lang="cs-CZ" sz="2000" dirty="0" err="1"/>
              <a:t>profiles</a:t>
            </a:r>
            <a:r>
              <a:rPr lang="cs-CZ" sz="2000" dirty="0"/>
              <a:t>:</a:t>
            </a:r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509588" y="5649231"/>
            <a:ext cx="53544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koincidence: LL</a:t>
            </a:r>
            <a:r>
              <a:rPr lang="cs-CZ" sz="2000" dirty="0">
                <a:sym typeface="Symbol"/>
              </a:rPr>
              <a:t> </a:t>
            </a:r>
            <a:r>
              <a:rPr lang="en-US" sz="2000" dirty="0">
                <a:sym typeface="Symbol"/>
              </a:rPr>
              <a:t>&lt; </a:t>
            </a:r>
            <a:r>
              <a:rPr lang="cs-CZ" sz="2000" dirty="0">
                <a:sym typeface="Symbol"/>
              </a:rPr>
              <a:t></a:t>
            </a:r>
            <a:r>
              <a:rPr lang="en-US" sz="2000" dirty="0">
                <a:sym typeface="Symbol"/>
              </a:rPr>
              <a:t>LL</a:t>
            </a:r>
            <a:r>
              <a:rPr lang="cs-CZ" sz="2000" dirty="0">
                <a:sym typeface="Symbol"/>
              </a:rPr>
              <a:t>  signifikantní rozdíl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lin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11163"/>
            <a:ext cx="2857500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627313" y="698500"/>
            <a:ext cx="322262" cy="20447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1333500" y="1917700"/>
            <a:ext cx="1466850" cy="304800"/>
          </a:xfrm>
          <a:prstGeom prst="rightArrow">
            <a:avLst>
              <a:gd name="adj1" fmla="val 50000"/>
              <a:gd name="adj2" fmla="val 120313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auto">
          <a:xfrm rot="10799992">
            <a:off x="1706563" y="1249363"/>
            <a:ext cx="2863850" cy="304800"/>
          </a:xfrm>
          <a:prstGeom prst="rightArrow">
            <a:avLst>
              <a:gd name="adj1" fmla="val 50000"/>
              <a:gd name="adj2" fmla="val 23489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 rot="10800000">
            <a:off x="2838450" y="2184400"/>
            <a:ext cx="1484313" cy="304800"/>
          </a:xfrm>
          <a:prstGeom prst="rightArrow">
            <a:avLst>
              <a:gd name="adj1" fmla="val 50000"/>
              <a:gd name="adj2" fmla="val 1217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877888" y="939800"/>
            <a:ext cx="3070225" cy="300038"/>
          </a:xfrm>
          <a:prstGeom prst="rightArrow">
            <a:avLst>
              <a:gd name="adj1" fmla="val 50000"/>
              <a:gd name="adj2" fmla="val 25582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39" name="Skupina 38"/>
          <p:cNvGrpSpPr/>
          <p:nvPr/>
        </p:nvGrpSpPr>
        <p:grpSpPr>
          <a:xfrm>
            <a:off x="2201863" y="3440113"/>
            <a:ext cx="1409700" cy="250825"/>
            <a:chOff x="2201863" y="3440113"/>
            <a:chExt cx="1409700" cy="250825"/>
          </a:xfrm>
        </p:grpSpPr>
        <p:sp>
          <p:nvSpPr>
            <p:cNvPr id="20488" name="AutoShape 8"/>
            <p:cNvSpPr>
              <a:spLocks noChangeAspect="1" noChangeArrowheads="1"/>
            </p:cNvSpPr>
            <p:nvPr/>
          </p:nvSpPr>
          <p:spPr bwMode="auto">
            <a:xfrm flipV="1">
              <a:off x="2201863" y="3440113"/>
              <a:ext cx="266700" cy="25082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489" name="AutoShape 9"/>
            <p:cNvSpPr>
              <a:spLocks noChangeAspect="1" noChangeArrowheads="1"/>
            </p:cNvSpPr>
            <p:nvPr/>
          </p:nvSpPr>
          <p:spPr bwMode="auto">
            <a:xfrm flipV="1">
              <a:off x="3343275" y="3440113"/>
              <a:ext cx="268288" cy="25082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85826" y="3627437"/>
            <a:ext cx="3551238" cy="1520825"/>
            <a:chOff x="558" y="2285"/>
            <a:chExt cx="2237" cy="958"/>
          </a:xfrm>
        </p:grpSpPr>
        <p:sp>
          <p:nvSpPr>
            <p:cNvPr id="50211" name="Freeform 11"/>
            <p:cNvSpPr>
              <a:spLocks noChangeAspect="1"/>
            </p:cNvSpPr>
            <p:nvPr/>
          </p:nvSpPr>
          <p:spPr bwMode="auto">
            <a:xfrm>
              <a:off x="831" y="2285"/>
              <a:ext cx="1964" cy="719"/>
            </a:xfrm>
            <a:custGeom>
              <a:avLst/>
              <a:gdLst>
                <a:gd name="T0" fmla="*/ 0 w 2761"/>
                <a:gd name="T1" fmla="*/ 0 h 1012"/>
                <a:gd name="T2" fmla="*/ 0 w 2761"/>
                <a:gd name="T3" fmla="*/ 258 h 1012"/>
                <a:gd name="T4" fmla="*/ 707 w 2761"/>
                <a:gd name="T5" fmla="*/ 258 h 1012"/>
                <a:gd name="T6" fmla="*/ 0 60000 65536"/>
                <a:gd name="T7" fmla="*/ 0 60000 65536"/>
                <a:gd name="T8" fmla="*/ 0 60000 65536"/>
                <a:gd name="T9" fmla="*/ 0 w 2761"/>
                <a:gd name="T10" fmla="*/ 0 h 1012"/>
                <a:gd name="T11" fmla="*/ 2761 w 2761"/>
                <a:gd name="T12" fmla="*/ 1012 h 10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61" h="1012">
                  <a:moveTo>
                    <a:pt x="0" y="0"/>
                  </a:moveTo>
                  <a:lnTo>
                    <a:pt x="0" y="1012"/>
                  </a:lnTo>
                  <a:lnTo>
                    <a:pt x="2761" y="1012"/>
                  </a:ln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0212" name="Text Box 12"/>
            <p:cNvSpPr txBox="1">
              <a:spLocks noChangeAspect="1" noChangeArrowheads="1"/>
            </p:cNvSpPr>
            <p:nvPr/>
          </p:nvSpPr>
          <p:spPr bwMode="auto">
            <a:xfrm rot="16200000">
              <a:off x="319" y="2531"/>
              <a:ext cx="69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600" dirty="0">
                  <a:solidFill>
                    <a:schemeClr val="accent2"/>
                  </a:solidFill>
                </a:rPr>
                <a:t>šířka kliny</a:t>
              </a:r>
            </a:p>
          </p:txBody>
        </p:sp>
        <p:sp>
          <p:nvSpPr>
            <p:cNvPr id="50213" name="Freeform 13"/>
            <p:cNvSpPr>
              <a:spLocks noChangeAspect="1"/>
            </p:cNvSpPr>
            <p:nvPr/>
          </p:nvSpPr>
          <p:spPr bwMode="auto">
            <a:xfrm>
              <a:off x="951" y="2358"/>
              <a:ext cx="1599" cy="477"/>
            </a:xfrm>
            <a:custGeom>
              <a:avLst/>
              <a:gdLst>
                <a:gd name="T0" fmla="*/ 0 w 2671"/>
                <a:gd name="T1" fmla="*/ 3 h 797"/>
                <a:gd name="T2" fmla="*/ 46 w 2671"/>
                <a:gd name="T3" fmla="*/ 15 h 797"/>
                <a:gd name="T4" fmla="*/ 87 w 2671"/>
                <a:gd name="T5" fmla="*/ 10 h 797"/>
                <a:gd name="T6" fmla="*/ 108 w 2671"/>
                <a:gd name="T7" fmla="*/ 87 h 797"/>
                <a:gd name="T8" fmla="*/ 128 w 2671"/>
                <a:gd name="T9" fmla="*/ 62 h 797"/>
                <a:gd name="T10" fmla="*/ 142 w 2671"/>
                <a:gd name="T11" fmla="*/ 0 h 797"/>
                <a:gd name="T12" fmla="*/ 198 w 2671"/>
                <a:gd name="T13" fmla="*/ 30 h 797"/>
                <a:gd name="T14" fmla="*/ 224 w 2671"/>
                <a:gd name="T15" fmla="*/ 10 h 797"/>
                <a:gd name="T16" fmla="*/ 249 w 2671"/>
                <a:gd name="T17" fmla="*/ 75 h 797"/>
                <a:gd name="T18" fmla="*/ 266 w 2671"/>
                <a:gd name="T19" fmla="*/ 102 h 797"/>
                <a:gd name="T20" fmla="*/ 296 w 2671"/>
                <a:gd name="T21" fmla="*/ 16 h 797"/>
                <a:gd name="T22" fmla="*/ 343 w 2671"/>
                <a:gd name="T23" fmla="*/ 25 h 79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671"/>
                <a:gd name="T37" fmla="*/ 0 h 797"/>
                <a:gd name="T38" fmla="*/ 2671 w 2671"/>
                <a:gd name="T39" fmla="*/ 797 h 79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671" h="797">
                  <a:moveTo>
                    <a:pt x="0" y="21"/>
                  </a:moveTo>
                  <a:lnTo>
                    <a:pt x="356" y="115"/>
                  </a:lnTo>
                  <a:lnTo>
                    <a:pt x="681" y="74"/>
                  </a:lnTo>
                  <a:lnTo>
                    <a:pt x="838" y="682"/>
                  </a:lnTo>
                  <a:lnTo>
                    <a:pt x="996" y="482"/>
                  </a:lnTo>
                  <a:lnTo>
                    <a:pt x="1111" y="0"/>
                  </a:lnTo>
                  <a:lnTo>
                    <a:pt x="1540" y="232"/>
                  </a:lnTo>
                  <a:lnTo>
                    <a:pt x="1750" y="74"/>
                  </a:lnTo>
                  <a:lnTo>
                    <a:pt x="1939" y="587"/>
                  </a:lnTo>
                  <a:lnTo>
                    <a:pt x="2074" y="797"/>
                  </a:lnTo>
                  <a:lnTo>
                    <a:pt x="2304" y="126"/>
                  </a:lnTo>
                  <a:lnTo>
                    <a:pt x="2671" y="189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0214" name="Text Box 14"/>
            <p:cNvSpPr txBox="1">
              <a:spLocks noChangeAspect="1" noChangeArrowheads="1"/>
            </p:cNvSpPr>
            <p:nvPr/>
          </p:nvSpPr>
          <p:spPr bwMode="auto">
            <a:xfrm>
              <a:off x="902" y="3030"/>
              <a:ext cx="169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600" dirty="0">
                  <a:solidFill>
                    <a:schemeClr val="accent2"/>
                  </a:solidFill>
                </a:rPr>
                <a:t>vzdálenost na</a:t>
              </a:r>
              <a:r>
                <a:rPr lang="en-US" sz="1600" dirty="0">
                  <a:solidFill>
                    <a:schemeClr val="accent2"/>
                  </a:solidFill>
                </a:rPr>
                <a:t> </a:t>
              </a:r>
              <a:r>
                <a:rPr lang="en-US" sz="1600" dirty="0" smtClean="0">
                  <a:solidFill>
                    <a:schemeClr val="accent2"/>
                  </a:solidFill>
                </a:rPr>
                <a:t>chromo</a:t>
              </a:r>
              <a:r>
                <a:rPr lang="cs-CZ" sz="1600" dirty="0" smtClean="0">
                  <a:solidFill>
                    <a:schemeClr val="accent2"/>
                  </a:solidFill>
                </a:rPr>
                <a:t>z</a:t>
              </a:r>
              <a:r>
                <a:rPr lang="en-US" sz="1600" dirty="0" err="1" smtClean="0">
                  <a:solidFill>
                    <a:schemeClr val="accent2"/>
                  </a:solidFill>
                </a:rPr>
                <a:t>om</a:t>
              </a:r>
              <a:r>
                <a:rPr lang="cs-CZ" sz="1600" dirty="0">
                  <a:solidFill>
                    <a:schemeClr val="accent2"/>
                  </a:solidFill>
                </a:rPr>
                <a:t>u</a:t>
              </a:r>
            </a:p>
          </p:txBody>
        </p:sp>
      </p:grpSp>
      <p:sp>
        <p:nvSpPr>
          <p:cNvPr id="20495" name="Text Box 15"/>
          <p:cNvSpPr txBox="1">
            <a:spLocks noChangeAspect="1" noChangeArrowheads="1"/>
          </p:cNvSpPr>
          <p:nvPr/>
        </p:nvSpPr>
        <p:spPr bwMode="auto">
          <a:xfrm>
            <a:off x="1836738" y="3017838"/>
            <a:ext cx="2082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66FF"/>
                </a:solidFill>
              </a:rPr>
              <a:t>oblasti pod selekcí</a:t>
            </a:r>
          </a:p>
        </p:txBody>
      </p:sp>
      <p:pic>
        <p:nvPicPr>
          <p:cNvPr id="20496" name="Picture 16" descr="Clin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024188"/>
            <a:ext cx="2857500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661988" y="5759450"/>
            <a:ext cx="4960937" cy="661988"/>
            <a:chOff x="417" y="3628"/>
            <a:chExt cx="3125" cy="417"/>
          </a:xfrm>
        </p:grpSpPr>
        <p:grpSp>
          <p:nvGrpSpPr>
            <p:cNvPr id="50193" name="Group 18"/>
            <p:cNvGrpSpPr>
              <a:grpSpLocks noChangeAspect="1"/>
            </p:cNvGrpSpPr>
            <p:nvPr/>
          </p:nvGrpSpPr>
          <p:grpSpPr bwMode="auto">
            <a:xfrm>
              <a:off x="841" y="3649"/>
              <a:ext cx="2701" cy="144"/>
              <a:chOff x="1377" y="3662"/>
              <a:chExt cx="2911" cy="203"/>
            </a:xfrm>
          </p:grpSpPr>
          <p:sp>
            <p:nvSpPr>
              <p:cNvPr id="50209" name="Line 19"/>
              <p:cNvSpPr>
                <a:spLocks noChangeAspect="1" noChangeShapeType="1"/>
              </p:cNvSpPr>
              <p:nvPr/>
            </p:nvSpPr>
            <p:spPr bwMode="auto">
              <a:xfrm>
                <a:off x="1512" y="3758"/>
                <a:ext cx="2776" cy="0"/>
              </a:xfrm>
              <a:prstGeom prst="line">
                <a:avLst/>
              </a:prstGeom>
              <a:noFill/>
              <a:ln w="762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0210" name="Oval 20"/>
              <p:cNvSpPr>
                <a:spLocks noChangeAspect="1" noChangeArrowheads="1"/>
              </p:cNvSpPr>
              <p:nvPr/>
            </p:nvSpPr>
            <p:spPr bwMode="auto">
              <a:xfrm>
                <a:off x="1377" y="3662"/>
                <a:ext cx="256" cy="203"/>
              </a:xfrm>
              <a:prstGeom prst="ellipse">
                <a:avLst/>
              </a:prstGeom>
              <a:gradFill rotWithShape="0">
                <a:gsLst>
                  <a:gs pos="0">
                    <a:srgbClr val="99CC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50194" name="Text Box 21"/>
            <p:cNvSpPr txBox="1">
              <a:spLocks noChangeAspect="1" noChangeArrowheads="1"/>
            </p:cNvSpPr>
            <p:nvPr/>
          </p:nvSpPr>
          <p:spPr bwMode="auto">
            <a:xfrm>
              <a:off x="3326" y="3831"/>
              <a:ext cx="1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cs-CZ" sz="1600" b="1">
                <a:solidFill>
                  <a:srgbClr val="66FF33"/>
                </a:solidFill>
              </a:endParaRPr>
            </a:p>
          </p:txBody>
        </p:sp>
        <p:sp>
          <p:nvSpPr>
            <p:cNvPr id="50195" name="Text Box 22"/>
            <p:cNvSpPr txBox="1">
              <a:spLocks noChangeAspect="1" noChangeArrowheads="1"/>
            </p:cNvSpPr>
            <p:nvPr/>
          </p:nvSpPr>
          <p:spPr bwMode="auto">
            <a:xfrm>
              <a:off x="417" y="3851"/>
              <a:ext cx="68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 dirty="0">
                  <a:solidFill>
                    <a:schemeClr val="accent2"/>
                  </a:solidFill>
                </a:rPr>
                <a:t>centromera</a:t>
              </a:r>
            </a:p>
          </p:txBody>
        </p:sp>
        <p:sp>
          <p:nvSpPr>
            <p:cNvPr id="50196" name="Text Box 23"/>
            <p:cNvSpPr txBox="1">
              <a:spLocks noChangeAspect="1" noChangeArrowheads="1"/>
            </p:cNvSpPr>
            <p:nvPr/>
          </p:nvSpPr>
          <p:spPr bwMode="auto">
            <a:xfrm>
              <a:off x="1480" y="3830"/>
              <a:ext cx="12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cs-CZ" sz="1600" dirty="0">
                  <a:solidFill>
                    <a:srgbClr val="E60000"/>
                  </a:solidFill>
                </a:rPr>
                <a:t>molekulární </a:t>
              </a:r>
              <a:r>
                <a:rPr lang="cs-CZ" sz="1600" dirty="0" err="1">
                  <a:solidFill>
                    <a:srgbClr val="E60000"/>
                  </a:solidFill>
                </a:rPr>
                <a:t>markery</a:t>
              </a:r>
              <a:endParaRPr lang="cs-CZ" sz="1600" dirty="0">
                <a:solidFill>
                  <a:srgbClr val="E60000"/>
                </a:solidFill>
              </a:endParaRPr>
            </a:p>
          </p:txBody>
        </p:sp>
        <p:sp>
          <p:nvSpPr>
            <p:cNvPr id="50197" name="Line 24"/>
            <p:cNvSpPr>
              <a:spLocks noChangeAspect="1" noChangeShapeType="1"/>
            </p:cNvSpPr>
            <p:nvPr/>
          </p:nvSpPr>
          <p:spPr bwMode="auto">
            <a:xfrm>
              <a:off x="1124" y="3628"/>
              <a:ext cx="0" cy="18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198" name="Line 25"/>
            <p:cNvSpPr>
              <a:spLocks noChangeAspect="1" noChangeShapeType="1"/>
            </p:cNvSpPr>
            <p:nvPr/>
          </p:nvSpPr>
          <p:spPr bwMode="auto">
            <a:xfrm>
              <a:off x="2740" y="3628"/>
              <a:ext cx="0" cy="18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199" name="Line 26"/>
            <p:cNvSpPr>
              <a:spLocks noChangeAspect="1" noChangeShapeType="1"/>
            </p:cNvSpPr>
            <p:nvPr/>
          </p:nvSpPr>
          <p:spPr bwMode="auto">
            <a:xfrm>
              <a:off x="1412" y="3628"/>
              <a:ext cx="0" cy="18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200" name="Line 27"/>
            <p:cNvSpPr>
              <a:spLocks noChangeAspect="1" noChangeShapeType="1"/>
            </p:cNvSpPr>
            <p:nvPr/>
          </p:nvSpPr>
          <p:spPr bwMode="auto">
            <a:xfrm>
              <a:off x="2917" y="3628"/>
              <a:ext cx="0" cy="18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201" name="Line 28"/>
            <p:cNvSpPr>
              <a:spLocks noChangeAspect="1" noChangeShapeType="1"/>
            </p:cNvSpPr>
            <p:nvPr/>
          </p:nvSpPr>
          <p:spPr bwMode="auto">
            <a:xfrm>
              <a:off x="1656" y="3628"/>
              <a:ext cx="0" cy="18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202" name="Line 29"/>
            <p:cNvSpPr>
              <a:spLocks noChangeAspect="1" noChangeShapeType="1"/>
            </p:cNvSpPr>
            <p:nvPr/>
          </p:nvSpPr>
          <p:spPr bwMode="auto">
            <a:xfrm>
              <a:off x="1788" y="3628"/>
              <a:ext cx="0" cy="18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203" name="Line 30"/>
            <p:cNvSpPr>
              <a:spLocks noChangeAspect="1" noChangeShapeType="1"/>
            </p:cNvSpPr>
            <p:nvPr/>
          </p:nvSpPr>
          <p:spPr bwMode="auto">
            <a:xfrm>
              <a:off x="1899" y="3628"/>
              <a:ext cx="0" cy="18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204" name="Line 31"/>
            <p:cNvSpPr>
              <a:spLocks noChangeAspect="1" noChangeShapeType="1"/>
            </p:cNvSpPr>
            <p:nvPr/>
          </p:nvSpPr>
          <p:spPr bwMode="auto">
            <a:xfrm>
              <a:off x="1987" y="3628"/>
              <a:ext cx="0" cy="18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205" name="Line 32"/>
            <p:cNvSpPr>
              <a:spLocks noChangeAspect="1" noChangeShapeType="1"/>
            </p:cNvSpPr>
            <p:nvPr/>
          </p:nvSpPr>
          <p:spPr bwMode="auto">
            <a:xfrm>
              <a:off x="3206" y="3628"/>
              <a:ext cx="0" cy="18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206" name="Line 33"/>
            <p:cNvSpPr>
              <a:spLocks noChangeAspect="1" noChangeShapeType="1"/>
            </p:cNvSpPr>
            <p:nvPr/>
          </p:nvSpPr>
          <p:spPr bwMode="auto">
            <a:xfrm>
              <a:off x="2319" y="3628"/>
              <a:ext cx="0" cy="18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207" name="Line 34"/>
            <p:cNvSpPr>
              <a:spLocks noChangeAspect="1" noChangeShapeType="1"/>
            </p:cNvSpPr>
            <p:nvPr/>
          </p:nvSpPr>
          <p:spPr bwMode="auto">
            <a:xfrm>
              <a:off x="2497" y="3628"/>
              <a:ext cx="0" cy="18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208" name="Line 35"/>
            <p:cNvSpPr>
              <a:spLocks noChangeAspect="1" noChangeShapeType="1"/>
            </p:cNvSpPr>
            <p:nvPr/>
          </p:nvSpPr>
          <p:spPr bwMode="auto">
            <a:xfrm>
              <a:off x="2629" y="3628"/>
              <a:ext cx="0" cy="18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0190" name="Text Box 36"/>
          <p:cNvSpPr txBox="1">
            <a:spLocks noChangeArrowheads="1"/>
          </p:cNvSpPr>
          <p:nvPr/>
        </p:nvSpPr>
        <p:spPr bwMode="auto">
          <a:xfrm>
            <a:off x="2051050" y="303213"/>
            <a:ext cx="1504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/>
              <a:t>hybridní zóna</a:t>
            </a:r>
          </a:p>
        </p:txBody>
      </p:sp>
      <p:sp>
        <p:nvSpPr>
          <p:cNvPr id="20517" name="Rectangle 37"/>
          <p:cNvSpPr>
            <a:spLocks noChangeArrowheads="1"/>
          </p:cNvSpPr>
          <p:nvPr/>
        </p:nvSpPr>
        <p:spPr bwMode="auto">
          <a:xfrm>
            <a:off x="6800850" y="709613"/>
            <a:ext cx="523875" cy="1566862"/>
          </a:xfrm>
          <a:prstGeom prst="rect">
            <a:avLst/>
          </a:prstGeom>
          <a:solidFill>
            <a:srgbClr val="C0C0C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18" name="Rectangle 38"/>
          <p:cNvSpPr>
            <a:spLocks noChangeArrowheads="1"/>
          </p:cNvSpPr>
          <p:nvPr/>
        </p:nvSpPr>
        <p:spPr bwMode="auto">
          <a:xfrm>
            <a:off x="6989763" y="3332163"/>
            <a:ext cx="142875" cy="1566862"/>
          </a:xfrm>
          <a:prstGeom prst="rect">
            <a:avLst/>
          </a:prstGeom>
          <a:solidFill>
            <a:srgbClr val="C0C0C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  <p:bldP spid="20485" grpId="0" animBg="1"/>
      <p:bldP spid="20486" grpId="0" animBg="1"/>
      <p:bldP spid="20487" grpId="0" animBg="1"/>
      <p:bldP spid="20495" grpId="0"/>
      <p:bldP spid="20517" grpId="0" animBg="1"/>
      <p:bldP spid="205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509588" y="282575"/>
            <a:ext cx="328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</a:rPr>
              <a:t>Program </a:t>
            </a:r>
            <a:r>
              <a:rPr lang="cs-CZ" sz="2400" dirty="0" err="1">
                <a:solidFill>
                  <a:srgbClr val="E60000"/>
                </a:solidFill>
              </a:rPr>
              <a:t>NewHybrids</a:t>
            </a:r>
            <a:r>
              <a:rPr lang="cs-CZ" sz="2400" dirty="0">
                <a:solidFill>
                  <a:srgbClr val="E60000"/>
                </a:solidFill>
              </a:rPr>
              <a:t>:</a:t>
            </a:r>
          </a:p>
        </p:txBody>
      </p:sp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72131" y="879703"/>
            <a:ext cx="5695269" cy="31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943600" y="282575"/>
            <a:ext cx="2982686" cy="386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09588" y="4378079"/>
            <a:ext cx="5204051" cy="223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889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2" descr="Y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513" y="4064000"/>
            <a:ext cx="7504112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53" descr="Bt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875" y="1233488"/>
            <a:ext cx="7510463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86" name="Line 54"/>
          <p:cNvSpPr>
            <a:spLocks noChangeShapeType="1"/>
          </p:cNvSpPr>
          <p:nvPr/>
        </p:nvSpPr>
        <p:spPr bwMode="auto">
          <a:xfrm flipH="1" flipV="1">
            <a:off x="3654425" y="4673600"/>
            <a:ext cx="1109663" cy="6334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8487" name="Text Box 55"/>
          <p:cNvSpPr txBox="1">
            <a:spLocks noChangeArrowheads="1"/>
          </p:cNvSpPr>
          <p:nvPr/>
        </p:nvSpPr>
        <p:spPr bwMode="auto">
          <a:xfrm>
            <a:off x="3708400" y="4283075"/>
            <a:ext cx="96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&gt;20 km</a:t>
            </a:r>
            <a:endParaRPr lang="cs-CZ">
              <a:solidFill>
                <a:srgbClr val="FF0000"/>
              </a:solidFill>
            </a:endParaRPr>
          </a:p>
        </p:txBody>
      </p:sp>
      <p:sp>
        <p:nvSpPr>
          <p:cNvPr id="18488" name="Oval 56"/>
          <p:cNvSpPr>
            <a:spLocks noChangeArrowheads="1"/>
          </p:cNvSpPr>
          <p:nvPr/>
        </p:nvSpPr>
        <p:spPr bwMode="auto">
          <a:xfrm rot="-1755842">
            <a:off x="3205163" y="5310188"/>
            <a:ext cx="1601787" cy="925512"/>
          </a:xfrm>
          <a:prstGeom prst="ellipse">
            <a:avLst/>
          </a:prstGeom>
          <a:solidFill>
            <a:srgbClr val="FFFF00">
              <a:alpha val="30196"/>
            </a:srgbClr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1207" name="TextovéPole 8"/>
          <p:cNvSpPr txBox="1">
            <a:spLocks noChangeArrowheads="1"/>
          </p:cNvSpPr>
          <p:nvPr/>
        </p:nvSpPr>
        <p:spPr bwMode="auto">
          <a:xfrm>
            <a:off x="2525713" y="327025"/>
            <a:ext cx="37226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/>
              <a:t>Problémy – chromozom 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8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86" grpId="0" animBg="1"/>
      <p:bldP spid="18487" grpId="0"/>
      <p:bldP spid="1848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2"/>
          <p:cNvGrpSpPr>
            <a:grpSpLocks noChangeAspect="1"/>
          </p:cNvGrpSpPr>
          <p:nvPr/>
        </p:nvGrpSpPr>
        <p:grpSpPr bwMode="auto">
          <a:xfrm>
            <a:off x="249238" y="376238"/>
            <a:ext cx="4111625" cy="3509962"/>
            <a:chOff x="7634" y="12896"/>
            <a:chExt cx="3350" cy="2859"/>
          </a:xfrm>
        </p:grpSpPr>
        <p:graphicFrame>
          <p:nvGraphicFramePr>
            <p:cNvPr id="4098" name="Object 3"/>
            <p:cNvGraphicFramePr>
              <a:graphicFrameLocks noChangeAspect="1"/>
            </p:cNvGraphicFramePr>
            <p:nvPr/>
          </p:nvGraphicFramePr>
          <p:xfrm>
            <a:off x="9503" y="13500"/>
            <a:ext cx="67" cy="127"/>
          </p:xfrm>
          <a:graphic>
            <a:graphicData uri="http://schemas.openxmlformats.org/presentationml/2006/ole">
              <p:oleObj spid="_x0000_s4106" name="Rovnice" r:id="rId4" imgW="114151" imgH="215619" progId="">
                <p:embed/>
              </p:oleObj>
            </a:graphicData>
          </a:graphic>
        </p:graphicFrame>
        <p:pic>
          <p:nvPicPr>
            <p:cNvPr id="4115" name="Picture 4" descr="PAVAallpie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34" y="12896"/>
              <a:ext cx="3350" cy="2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6" name="Text Box 5"/>
            <p:cNvSpPr txBox="1">
              <a:spLocks noChangeAspect="1" noChangeArrowheads="1"/>
            </p:cNvSpPr>
            <p:nvPr/>
          </p:nvSpPr>
          <p:spPr bwMode="auto">
            <a:xfrm>
              <a:off x="8351" y="13643"/>
              <a:ext cx="404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35025" eaLnBrk="0" hangingPunct="0"/>
              <a:r>
                <a:rPr lang="en-US" sz="1200" b="1" i="1"/>
                <a:t>Zfy2</a:t>
              </a:r>
              <a:endParaRPr lang="cs-CZ" sz="1200" b="1" i="1"/>
            </a:p>
          </p:txBody>
        </p:sp>
        <p:sp>
          <p:nvSpPr>
            <p:cNvPr id="4117" name="Text Box 6"/>
            <p:cNvSpPr txBox="1">
              <a:spLocks noChangeAspect="1" noChangeArrowheads="1"/>
            </p:cNvSpPr>
            <p:nvPr/>
          </p:nvSpPr>
          <p:spPr bwMode="auto">
            <a:xfrm>
              <a:off x="9207" y="13643"/>
              <a:ext cx="349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35025" eaLnBrk="0" hangingPunct="0"/>
              <a:r>
                <a:rPr lang="en-US" sz="1200" b="1" i="1"/>
                <a:t>Btk</a:t>
              </a:r>
              <a:endParaRPr lang="cs-CZ" sz="1200" b="1" i="1"/>
            </a:p>
          </p:txBody>
        </p:sp>
        <p:sp>
          <p:nvSpPr>
            <p:cNvPr id="4118" name="Text Box 7"/>
            <p:cNvSpPr txBox="1">
              <a:spLocks noChangeAspect="1" noChangeArrowheads="1"/>
            </p:cNvSpPr>
            <p:nvPr/>
          </p:nvSpPr>
          <p:spPr bwMode="auto">
            <a:xfrm>
              <a:off x="10020" y="13643"/>
              <a:ext cx="461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35025" eaLnBrk="0" hangingPunct="0"/>
              <a:r>
                <a:rPr lang="en-US" sz="1200" b="1" i="1"/>
                <a:t>Abpa</a:t>
              </a:r>
              <a:endParaRPr lang="cs-CZ" sz="1200" b="1" i="1"/>
            </a:p>
          </p:txBody>
        </p:sp>
        <p:sp>
          <p:nvSpPr>
            <p:cNvPr id="4119" name="Text Box 8"/>
            <p:cNvSpPr txBox="1">
              <a:spLocks noChangeAspect="1" noChangeArrowheads="1"/>
            </p:cNvSpPr>
            <p:nvPr/>
          </p:nvSpPr>
          <p:spPr bwMode="auto">
            <a:xfrm>
              <a:off x="8388" y="14508"/>
              <a:ext cx="370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35025" eaLnBrk="0" hangingPunct="0"/>
              <a:r>
                <a:rPr lang="en-US" sz="1200" b="1" i="1"/>
                <a:t>Es1</a:t>
              </a:r>
              <a:endParaRPr lang="cs-CZ" sz="1200" b="1" i="1"/>
            </a:p>
          </p:txBody>
        </p:sp>
        <p:sp>
          <p:nvSpPr>
            <p:cNvPr id="4120" name="Text Box 9"/>
            <p:cNvSpPr txBox="1">
              <a:spLocks noChangeAspect="1" noChangeArrowheads="1"/>
            </p:cNvSpPr>
            <p:nvPr/>
          </p:nvSpPr>
          <p:spPr bwMode="auto">
            <a:xfrm>
              <a:off x="9165" y="14508"/>
              <a:ext cx="469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35025" eaLnBrk="0" hangingPunct="0"/>
              <a:r>
                <a:rPr lang="en-US" sz="1200" b="1" i="1"/>
                <a:t>Gpd1</a:t>
              </a:r>
              <a:endParaRPr lang="cs-CZ" sz="1200" b="1" i="1"/>
            </a:p>
          </p:txBody>
        </p:sp>
        <p:sp>
          <p:nvSpPr>
            <p:cNvPr id="4121" name="Text Box 10"/>
            <p:cNvSpPr txBox="1">
              <a:spLocks noChangeAspect="1" noChangeArrowheads="1"/>
            </p:cNvSpPr>
            <p:nvPr/>
          </p:nvSpPr>
          <p:spPr bwMode="auto">
            <a:xfrm>
              <a:off x="10020" y="14508"/>
              <a:ext cx="407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35025" eaLnBrk="0" hangingPunct="0"/>
              <a:r>
                <a:rPr lang="en-US" sz="1200" b="1" i="1"/>
                <a:t>Idh1</a:t>
              </a:r>
              <a:endParaRPr lang="cs-CZ" sz="1200" b="1" i="1"/>
            </a:p>
          </p:txBody>
        </p:sp>
        <p:sp>
          <p:nvSpPr>
            <p:cNvPr id="4122" name="Text Box 11"/>
            <p:cNvSpPr txBox="1">
              <a:spLocks noChangeAspect="1" noChangeArrowheads="1"/>
            </p:cNvSpPr>
            <p:nvPr/>
          </p:nvSpPr>
          <p:spPr bwMode="auto">
            <a:xfrm>
              <a:off x="8351" y="15371"/>
              <a:ext cx="364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35025" eaLnBrk="0" hangingPunct="0"/>
              <a:r>
                <a:rPr lang="en-US" sz="1200" b="1" i="1"/>
                <a:t>Mpi</a:t>
              </a:r>
              <a:endParaRPr lang="cs-CZ" sz="1200" b="1" i="1"/>
            </a:p>
          </p:txBody>
        </p:sp>
        <p:sp>
          <p:nvSpPr>
            <p:cNvPr id="4123" name="Text Box 12"/>
            <p:cNvSpPr txBox="1">
              <a:spLocks noChangeAspect="1" noChangeArrowheads="1"/>
            </p:cNvSpPr>
            <p:nvPr/>
          </p:nvSpPr>
          <p:spPr bwMode="auto">
            <a:xfrm>
              <a:off x="9221" y="15371"/>
              <a:ext cx="316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35025" eaLnBrk="0" hangingPunct="0"/>
              <a:r>
                <a:rPr lang="en-US" sz="1200" b="1" i="1"/>
                <a:t>Np</a:t>
              </a:r>
              <a:endParaRPr lang="cs-CZ" sz="1200" b="1" i="1"/>
            </a:p>
          </p:txBody>
        </p:sp>
        <p:sp>
          <p:nvSpPr>
            <p:cNvPr id="4124" name="Text Box 13"/>
            <p:cNvSpPr txBox="1">
              <a:spLocks noChangeAspect="1" noChangeArrowheads="1"/>
            </p:cNvSpPr>
            <p:nvPr/>
          </p:nvSpPr>
          <p:spPr bwMode="auto">
            <a:xfrm>
              <a:off x="10020" y="15371"/>
              <a:ext cx="454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35025" eaLnBrk="0" hangingPunct="0"/>
              <a:r>
                <a:rPr lang="en-US" sz="1200" b="1" i="1"/>
                <a:t>Sod1</a:t>
              </a:r>
              <a:endParaRPr lang="cs-CZ" sz="1200" b="1" i="1"/>
            </a:p>
          </p:txBody>
        </p:sp>
      </p:grpSp>
      <p:pic>
        <p:nvPicPr>
          <p:cNvPr id="63502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5600" y="3130550"/>
            <a:ext cx="481647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3" name="Line 15"/>
          <p:cNvSpPr>
            <a:spLocks noChangeShapeType="1"/>
          </p:cNvSpPr>
          <p:nvPr/>
        </p:nvSpPr>
        <p:spPr bwMode="auto">
          <a:xfrm>
            <a:off x="1998663" y="842963"/>
            <a:ext cx="457200" cy="2238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3504" name="Line 16"/>
          <p:cNvSpPr>
            <a:spLocks noChangeShapeType="1"/>
          </p:cNvSpPr>
          <p:nvPr/>
        </p:nvSpPr>
        <p:spPr bwMode="auto">
          <a:xfrm>
            <a:off x="3038475" y="852488"/>
            <a:ext cx="457200" cy="2238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3505" name="Line 17"/>
          <p:cNvSpPr>
            <a:spLocks noChangeShapeType="1"/>
          </p:cNvSpPr>
          <p:nvPr/>
        </p:nvSpPr>
        <p:spPr bwMode="auto">
          <a:xfrm>
            <a:off x="981075" y="1908175"/>
            <a:ext cx="452438" cy="2524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3506" name="Line 18"/>
          <p:cNvSpPr>
            <a:spLocks noChangeShapeType="1"/>
          </p:cNvSpPr>
          <p:nvPr/>
        </p:nvSpPr>
        <p:spPr bwMode="auto">
          <a:xfrm>
            <a:off x="1973263" y="1984375"/>
            <a:ext cx="519112" cy="161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3507" name="Line 19"/>
          <p:cNvSpPr>
            <a:spLocks noChangeShapeType="1"/>
          </p:cNvSpPr>
          <p:nvPr/>
        </p:nvSpPr>
        <p:spPr bwMode="auto">
          <a:xfrm>
            <a:off x="3040063" y="1870075"/>
            <a:ext cx="452437" cy="266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3508" name="Line 20"/>
          <p:cNvSpPr>
            <a:spLocks noChangeShapeType="1"/>
          </p:cNvSpPr>
          <p:nvPr/>
        </p:nvSpPr>
        <p:spPr bwMode="auto">
          <a:xfrm>
            <a:off x="996950" y="2946400"/>
            <a:ext cx="447675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3509" name="Line 21"/>
          <p:cNvSpPr>
            <a:spLocks noChangeShapeType="1"/>
          </p:cNvSpPr>
          <p:nvPr/>
        </p:nvSpPr>
        <p:spPr bwMode="auto">
          <a:xfrm>
            <a:off x="2025650" y="2917825"/>
            <a:ext cx="433388" cy="2762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3510" name="Line 22"/>
          <p:cNvSpPr>
            <a:spLocks noChangeShapeType="1"/>
          </p:cNvSpPr>
          <p:nvPr/>
        </p:nvSpPr>
        <p:spPr bwMode="auto">
          <a:xfrm>
            <a:off x="3054350" y="2917825"/>
            <a:ext cx="438150" cy="2857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3511" name="Line 23"/>
          <p:cNvSpPr>
            <a:spLocks noChangeShapeType="1"/>
          </p:cNvSpPr>
          <p:nvPr/>
        </p:nvSpPr>
        <p:spPr bwMode="auto">
          <a:xfrm>
            <a:off x="1187450" y="598488"/>
            <a:ext cx="261938" cy="466725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3512" name="AutoShape 24"/>
          <p:cNvSpPr>
            <a:spLocks noChangeArrowheads="1"/>
          </p:cNvSpPr>
          <p:nvPr/>
        </p:nvSpPr>
        <p:spPr bwMode="auto">
          <a:xfrm>
            <a:off x="8193088" y="3022600"/>
            <a:ext cx="457200" cy="4476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13" name="Text Box 25"/>
          <p:cNvSpPr txBox="1">
            <a:spLocks noChangeArrowheads="1"/>
          </p:cNvSpPr>
          <p:nvPr/>
        </p:nvSpPr>
        <p:spPr bwMode="auto">
          <a:xfrm>
            <a:off x="8191500" y="2405063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CC"/>
                </a:solidFill>
                <a:latin typeface="Arial Black" pitchFamily="34" charset="0"/>
              </a:rPr>
              <a:t>Y</a:t>
            </a:r>
            <a:endParaRPr lang="cs-CZ" sz="2400">
              <a:solidFill>
                <a:srgbClr val="0000CC"/>
              </a:solidFill>
              <a:latin typeface="Arial Black" pitchFamily="34" charset="0"/>
            </a:endParaRPr>
          </a:p>
        </p:txBody>
      </p:sp>
      <p:sp>
        <p:nvSpPr>
          <p:cNvPr id="63514" name="AutoShape 26"/>
          <p:cNvSpPr>
            <a:spLocks noChangeArrowheads="1"/>
          </p:cNvSpPr>
          <p:nvPr/>
        </p:nvSpPr>
        <p:spPr bwMode="auto">
          <a:xfrm>
            <a:off x="6338888" y="3021013"/>
            <a:ext cx="457200" cy="4476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sz="2000">
              <a:latin typeface="Arial Black" pitchFamily="34" charset="0"/>
            </a:endParaRPr>
          </a:p>
        </p:txBody>
      </p:sp>
      <p:sp>
        <p:nvSpPr>
          <p:cNvPr id="63515" name="Text Box 27"/>
          <p:cNvSpPr txBox="1">
            <a:spLocks noChangeArrowheads="1"/>
          </p:cNvSpPr>
          <p:nvPr/>
        </p:nvSpPr>
        <p:spPr bwMode="auto">
          <a:xfrm rot="-5400000">
            <a:off x="5703094" y="1815306"/>
            <a:ext cx="1697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Arial Black" pitchFamily="34" charset="0"/>
              </a:rPr>
              <a:t>Consensus</a:t>
            </a:r>
            <a:endParaRPr lang="cs-CZ" sz="2000">
              <a:latin typeface="Arial Black" pitchFamily="34" charset="0"/>
            </a:endParaRPr>
          </a:p>
        </p:txBody>
      </p:sp>
      <p:sp>
        <p:nvSpPr>
          <p:cNvPr id="63516" name="Line 28"/>
          <p:cNvSpPr>
            <a:spLocks noChangeShapeType="1"/>
          </p:cNvSpPr>
          <p:nvPr/>
        </p:nvSpPr>
        <p:spPr bwMode="auto">
          <a:xfrm>
            <a:off x="6553200" y="3654425"/>
            <a:ext cx="1874838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509588" y="4415481"/>
            <a:ext cx="3352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/>
              <a:t>Orientace maximálního</a:t>
            </a:r>
          </a:p>
          <a:p>
            <a:pPr algn="ctr"/>
            <a:r>
              <a:rPr lang="cs-CZ" sz="2400" dirty="0" smtClean="0"/>
              <a:t>gradientu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63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03" grpId="0" animBg="1"/>
      <p:bldP spid="63504" grpId="0" animBg="1"/>
      <p:bldP spid="63505" grpId="0" animBg="1"/>
      <p:bldP spid="63506" grpId="0" animBg="1"/>
      <p:bldP spid="63507" grpId="0" animBg="1"/>
      <p:bldP spid="63508" grpId="0" animBg="1"/>
      <p:bldP spid="63509" grpId="0" animBg="1"/>
      <p:bldP spid="63510" grpId="0" animBg="1"/>
      <p:bldP spid="63511" grpId="0" animBg="1"/>
      <p:bldP spid="63512" grpId="0" animBg="1"/>
      <p:bldP spid="63513" grpId="0"/>
      <p:bldP spid="635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 t="797"/>
          <a:stretch>
            <a:fillRect/>
          </a:stretch>
        </p:blipFill>
        <p:spPr bwMode="auto">
          <a:xfrm>
            <a:off x="544513" y="1431925"/>
            <a:ext cx="8093075" cy="493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715408" y="282575"/>
            <a:ext cx="58192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E60000"/>
                </a:solidFill>
              </a:rPr>
              <a:t>Monotonic clines – consensus orientation</a:t>
            </a:r>
            <a:endParaRPr lang="cs-CZ" sz="2400" i="1" dirty="0">
              <a:solidFill>
                <a:srgbClr val="E60000"/>
              </a:solidFill>
            </a:endParaRPr>
          </a:p>
        </p:txBody>
      </p:sp>
      <p:sp>
        <p:nvSpPr>
          <p:cNvPr id="65540" name="AutoShape 4"/>
          <p:cNvSpPr>
            <a:spLocks noChangeArrowheads="1"/>
          </p:cNvSpPr>
          <p:nvPr/>
        </p:nvSpPr>
        <p:spPr bwMode="auto">
          <a:xfrm>
            <a:off x="3146425" y="2798763"/>
            <a:ext cx="415925" cy="384175"/>
          </a:xfrm>
          <a:prstGeom prst="rightArrow">
            <a:avLst>
              <a:gd name="adj1" fmla="val 50000"/>
              <a:gd name="adj2" fmla="val 27066"/>
            </a:avLst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2570163" y="2778125"/>
            <a:ext cx="420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CC"/>
                </a:solidFill>
                <a:latin typeface="Arial Black" pitchFamily="34" charset="0"/>
              </a:rPr>
              <a:t>Y</a:t>
            </a:r>
            <a:endParaRPr lang="cs-CZ" sz="2400">
              <a:solidFill>
                <a:srgbClr val="0000CC"/>
              </a:solidFill>
              <a:latin typeface="Arial Black" pitchFamily="34" charset="0"/>
            </a:endParaRP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4746625" y="1522413"/>
            <a:ext cx="150813" cy="4611687"/>
          </a:xfrm>
          <a:prstGeom prst="rect">
            <a:avLst/>
          </a:prstGeom>
          <a:solidFill>
            <a:srgbClr val="777777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 animBg="1"/>
      <p:bldP spid="6554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904" y="1852054"/>
            <a:ext cx="8777664" cy="3016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1909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8" y="1043895"/>
            <a:ext cx="8216900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300" name="Line 4"/>
          <p:cNvSpPr>
            <a:spLocks noChangeShapeType="1"/>
          </p:cNvSpPr>
          <p:nvPr/>
        </p:nvSpPr>
        <p:spPr bwMode="auto">
          <a:xfrm>
            <a:off x="3427413" y="4717370"/>
            <a:ext cx="1074738" cy="735012"/>
          </a:xfrm>
          <a:prstGeom prst="line">
            <a:avLst/>
          </a:prstGeom>
          <a:noFill/>
          <a:ln w="76200">
            <a:solidFill>
              <a:srgbClr val="E6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789113" y="4223657"/>
            <a:ext cx="1231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rgbClr val="E60000"/>
                </a:solidFill>
                <a:latin typeface="Arial Black" pitchFamily="34" charset="0"/>
              </a:rPr>
              <a:t>Btk</a:t>
            </a:r>
            <a:r>
              <a:rPr lang="en-US" sz="2400" b="1" baseline="-25000">
                <a:solidFill>
                  <a:srgbClr val="E60000"/>
                </a:solidFill>
              </a:rPr>
              <a:t>cons</a:t>
            </a:r>
            <a:endParaRPr lang="cs-CZ" sz="2400" baseline="-25000">
              <a:solidFill>
                <a:srgbClr val="E60000"/>
              </a:solidFill>
              <a:latin typeface="Arial Black" pitchFamily="34" charset="0"/>
            </a:endParaRPr>
          </a:p>
        </p:txBody>
      </p:sp>
      <p:sp>
        <p:nvSpPr>
          <p:cNvPr id="55302" name="Line 6"/>
          <p:cNvSpPr>
            <a:spLocks noChangeShapeType="1"/>
          </p:cNvSpPr>
          <p:nvPr/>
        </p:nvSpPr>
        <p:spPr bwMode="auto">
          <a:xfrm flipH="1" flipV="1">
            <a:off x="5345113" y="1561420"/>
            <a:ext cx="781050" cy="1147762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6069013" y="2699657"/>
            <a:ext cx="55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CC"/>
                </a:solidFill>
                <a:latin typeface="Arial Black" pitchFamily="34" charset="0"/>
              </a:rPr>
              <a:t>Y</a:t>
            </a:r>
            <a:r>
              <a:rPr lang="en-US" sz="2400" b="1" baseline="-25000">
                <a:solidFill>
                  <a:srgbClr val="0000CC"/>
                </a:solidFill>
              </a:rPr>
              <a:t>Y</a:t>
            </a:r>
            <a:endParaRPr lang="cs-CZ" sz="2400" b="1" baseline="-25000">
              <a:solidFill>
                <a:srgbClr val="0000CC"/>
              </a:solidFill>
            </a:endParaRPr>
          </a:p>
        </p:txBody>
      </p:sp>
      <p:sp>
        <p:nvSpPr>
          <p:cNvPr id="67592" name="Line 8"/>
          <p:cNvSpPr>
            <a:spLocks noChangeShapeType="1"/>
          </p:cNvSpPr>
          <p:nvPr/>
        </p:nvSpPr>
        <p:spPr bwMode="auto">
          <a:xfrm flipH="1" flipV="1">
            <a:off x="5819776" y="1632857"/>
            <a:ext cx="996950" cy="296863"/>
          </a:xfrm>
          <a:prstGeom prst="line">
            <a:avLst/>
          </a:prstGeom>
          <a:noFill/>
          <a:ln w="76200">
            <a:solidFill>
              <a:srgbClr val="0000CC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6902451" y="1793195"/>
            <a:ext cx="893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CC"/>
                </a:solidFill>
                <a:latin typeface="Arial Black" pitchFamily="34" charset="0"/>
              </a:rPr>
              <a:t>Y</a:t>
            </a:r>
            <a:r>
              <a:rPr lang="en-US" sz="2400" b="1" baseline="-25000">
                <a:solidFill>
                  <a:srgbClr val="0000CC"/>
                </a:solidFill>
              </a:rPr>
              <a:t>cons</a:t>
            </a:r>
            <a:endParaRPr lang="cs-CZ" sz="2400" b="1" baseline="-25000">
              <a:solidFill>
                <a:srgbClr val="0000CC"/>
              </a:solidFill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4856163" y="1212170"/>
            <a:ext cx="115888" cy="4606925"/>
          </a:xfrm>
          <a:prstGeom prst="rect">
            <a:avLst/>
          </a:prstGeom>
          <a:solidFill>
            <a:srgbClr val="B2B2B2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5250" y="212725"/>
            <a:ext cx="6407150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 descr="Y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8125" y="2576513"/>
            <a:ext cx="6121400" cy="34401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324" name="AutoShape 4"/>
          <p:cNvSpPr>
            <a:spLocks noChangeArrowheads="1"/>
          </p:cNvSpPr>
          <p:nvPr/>
        </p:nvSpPr>
        <p:spPr bwMode="auto">
          <a:xfrm rot="-3604323">
            <a:off x="3334545" y="3240881"/>
            <a:ext cx="2455862" cy="1787525"/>
          </a:xfrm>
          <a:prstGeom prst="rtTriangle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2024063" y="3046413"/>
            <a:ext cx="1793875" cy="519112"/>
          </a:xfrm>
          <a:prstGeom prst="rect">
            <a:avLst/>
          </a:prstGeom>
          <a:solidFill>
            <a:srgbClr val="FF0000">
              <a:alpha val="25098"/>
            </a:srgbClr>
          </a:solidFill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Arial Black" pitchFamily="34" charset="0"/>
              </a:rPr>
              <a:t>D=44%</a:t>
            </a:r>
            <a:r>
              <a:rPr lang="en-US" sz="2800" baseline="30000">
                <a:latin typeface="Arial Black" pitchFamily="34" charset="0"/>
              </a:rPr>
              <a:t>**</a:t>
            </a:r>
            <a:endParaRPr lang="cs-CZ" sz="2800">
              <a:latin typeface="Arial Black" pitchFamily="34" charset="0"/>
            </a:endParaRP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2557463" y="5346700"/>
            <a:ext cx="2027237" cy="519113"/>
          </a:xfrm>
          <a:prstGeom prst="rect">
            <a:avLst/>
          </a:prstGeom>
          <a:solidFill>
            <a:srgbClr val="CC00CC">
              <a:alpha val="25098"/>
            </a:srgbClr>
          </a:solidFill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Arial Black" pitchFamily="34" charset="0"/>
              </a:rPr>
              <a:t>DY</a:t>
            </a:r>
            <a:r>
              <a:rPr lang="en-US" sz="2800" baseline="-25000">
                <a:latin typeface="Arial Black" pitchFamily="34" charset="0"/>
              </a:rPr>
              <a:t>M</a:t>
            </a:r>
            <a:r>
              <a:rPr lang="en-US" sz="2800">
                <a:latin typeface="Arial Black" pitchFamily="34" charset="0"/>
              </a:rPr>
              <a:t>=51%</a:t>
            </a:r>
            <a:endParaRPr lang="cs-CZ" sz="2800">
              <a:latin typeface="Arial Black" pitchFamily="34" charset="0"/>
            </a:endParaRP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6243638" y="5238750"/>
            <a:ext cx="1987550" cy="519113"/>
          </a:xfrm>
          <a:prstGeom prst="rect">
            <a:avLst/>
          </a:prstGeom>
          <a:solidFill>
            <a:srgbClr val="0000FF">
              <a:alpha val="25098"/>
            </a:srgbClr>
          </a:solidFill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Arial Black" pitchFamily="34" charset="0"/>
              </a:rPr>
              <a:t>M=45%</a:t>
            </a:r>
            <a:r>
              <a:rPr lang="en-US" sz="2800" baseline="30000">
                <a:latin typeface="Arial Black" pitchFamily="34" charset="0"/>
              </a:rPr>
              <a:t>***</a:t>
            </a:r>
            <a:endParaRPr lang="cs-CZ" sz="2800" baseline="30000">
              <a:latin typeface="Arial Black" pitchFamily="34" charset="0"/>
            </a:endParaRP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209550" y="6132513"/>
            <a:ext cx="35846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sym typeface="Symbol" pitchFamily="18" charset="2"/>
              </a:rPr>
              <a:t>salient</a:t>
            </a:r>
            <a:r>
              <a:rPr lang="en-US" sz="2000">
                <a:sym typeface="Symbol" pitchFamily="18" charset="2"/>
              </a:rPr>
              <a:t>/</a:t>
            </a:r>
            <a:r>
              <a:rPr lang="en-US" sz="2000">
                <a:solidFill>
                  <a:srgbClr val="0000FF"/>
                </a:solidFill>
                <a:sym typeface="Symbol" pitchFamily="18" charset="2"/>
              </a:rPr>
              <a:t>invagination</a:t>
            </a:r>
            <a:r>
              <a:rPr lang="en-US" sz="2000">
                <a:sym typeface="Symbol" pitchFamily="18" charset="2"/>
              </a:rPr>
              <a:t> </a:t>
            </a:r>
            <a:r>
              <a:rPr lang="cs-CZ" sz="2000">
                <a:sym typeface="Symbol" pitchFamily="18" charset="2"/>
              </a:rPr>
              <a:t></a:t>
            </a:r>
            <a:r>
              <a:rPr lang="en-US" sz="2000">
                <a:sym typeface="Symbol" pitchFamily="18" charset="2"/>
              </a:rPr>
              <a:t> 330 km</a:t>
            </a:r>
            <a:r>
              <a:rPr lang="en-US" sz="2000" baseline="30000">
                <a:sym typeface="Symbol" pitchFamily="18" charset="2"/>
              </a:rPr>
              <a:t>2</a:t>
            </a:r>
            <a:endParaRPr lang="cs-CZ" sz="2000" baseline="3000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5338" y="1600200"/>
            <a:ext cx="7596187" cy="2249488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GB" sz="2400" dirty="0">
                <a:latin typeface="Stone Sans ITC TT-Semi" pitchFamily="-96" charset="0"/>
              </a:rPr>
              <a:t>1. </a:t>
            </a:r>
            <a:r>
              <a:rPr lang="en-GB" sz="2400" i="1" dirty="0">
                <a:solidFill>
                  <a:srgbClr val="C80000"/>
                </a:solidFill>
                <a:latin typeface="Stone Sans ITC TT-Semi" pitchFamily="-96" charset="0"/>
              </a:rPr>
              <a:t>musculus</a:t>
            </a:r>
            <a:r>
              <a:rPr lang="en-GB" sz="2400" dirty="0">
                <a:latin typeface="Stone Sans ITC TT-Semi" pitchFamily="-96" charset="0"/>
              </a:rPr>
              <a:t> Y </a:t>
            </a:r>
            <a:r>
              <a:rPr lang="cs-CZ" sz="2400" u="sng" dirty="0">
                <a:latin typeface="Stone Sans ITC TT-Semi" pitchFamily="-96" charset="0"/>
              </a:rPr>
              <a:t>úspěšnější</a:t>
            </a:r>
            <a:r>
              <a:rPr lang="cs-CZ" sz="2400" dirty="0">
                <a:latin typeface="Stone Sans ITC TT-Semi" pitchFamily="-96" charset="0"/>
              </a:rPr>
              <a:t> než </a:t>
            </a:r>
            <a:r>
              <a:rPr lang="en-GB" sz="2400" i="1" dirty="0">
                <a:solidFill>
                  <a:srgbClr val="003399"/>
                </a:solidFill>
                <a:latin typeface="Stone Sans ITC TT-Semi" pitchFamily="-96" charset="0"/>
              </a:rPr>
              <a:t>domesticus</a:t>
            </a:r>
            <a:r>
              <a:rPr lang="en-GB" sz="2400" dirty="0">
                <a:latin typeface="Stone Sans ITC TT-Semi" pitchFamily="-96" charset="0"/>
              </a:rPr>
              <a:t> Y </a:t>
            </a:r>
            <a:r>
              <a:rPr lang="cs-CZ" sz="2400" u="sng" dirty="0">
                <a:latin typeface="Stone Sans ITC TT-Semi" pitchFamily="-96" charset="0"/>
              </a:rPr>
              <a:t>na jeho vlastním genetickém pozadí</a:t>
            </a:r>
            <a:r>
              <a:rPr lang="cs-CZ" sz="2400" dirty="0">
                <a:latin typeface="Stone Sans ITC TT-Semi" pitchFamily="-96" charset="0"/>
              </a:rPr>
              <a:t/>
            </a:r>
            <a:br>
              <a:rPr lang="cs-CZ" sz="2400" dirty="0">
                <a:latin typeface="Stone Sans ITC TT-Semi" pitchFamily="-96" charset="0"/>
              </a:rPr>
            </a:br>
            <a:r>
              <a:rPr lang="en-GB" sz="2400" dirty="0">
                <a:latin typeface="Stone Sans ITC TT-Semi" pitchFamily="-96" charset="0"/>
              </a:rPr>
              <a:t/>
            </a:r>
            <a:br>
              <a:rPr lang="en-GB" sz="2400" dirty="0">
                <a:latin typeface="Stone Sans ITC TT-Semi" pitchFamily="-96" charset="0"/>
              </a:rPr>
            </a:br>
            <a:r>
              <a:rPr lang="en-GB" sz="2400" dirty="0">
                <a:latin typeface="Stone Sans ITC TT-Semi" pitchFamily="-96" charset="0"/>
              </a:rPr>
              <a:t>2. </a:t>
            </a:r>
            <a:r>
              <a:rPr lang="cs-CZ" sz="2400" u="sng" dirty="0">
                <a:latin typeface="Stone Sans ITC TT-Semi" pitchFamily="-96" charset="0"/>
              </a:rPr>
              <a:t>větší procento samců </a:t>
            </a:r>
            <a:r>
              <a:rPr lang="cs-CZ" sz="2400" dirty="0">
                <a:latin typeface="Stone Sans ITC TT-Semi" pitchFamily="-96" charset="0"/>
              </a:rPr>
              <a:t>ve srovnání s ostatními oblastmi</a:t>
            </a:r>
            <a:r>
              <a:rPr lang="en-GB" sz="2400" dirty="0">
                <a:latin typeface="Stone Sans ITC TT-Semi" pitchFamily="-96" charset="0"/>
              </a:rPr>
              <a:t/>
            </a:r>
            <a:br>
              <a:rPr lang="en-GB" sz="2400" dirty="0">
                <a:latin typeface="Stone Sans ITC TT-Semi" pitchFamily="-96" charset="0"/>
              </a:rPr>
            </a:br>
            <a:endParaRPr lang="en-GB" sz="2400" dirty="0">
              <a:latin typeface="Stone Sans ITC TT-Semi" pitchFamily="-96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232275" y="4943475"/>
            <a:ext cx="3643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rgbClr val="DE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Buď náhoda, nebo </a:t>
            </a:r>
            <a:r>
              <a:rPr lang="en-GB" sz="2800" dirty="0">
                <a:solidFill>
                  <a:srgbClr val="DE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...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52450" y="455613"/>
            <a:ext cx="814863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rgbClr val="DE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Podivné chování chromozomu Y v hybridní zóně – shrnutí: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kill_bi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5138" y="1319213"/>
            <a:ext cx="3348037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0288" y="2571750"/>
            <a:ext cx="3867150" cy="33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52450" y="339725"/>
            <a:ext cx="59245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rgbClr val="DE0000"/>
                </a:solidFill>
                <a:effectLst>
                  <a:outerShdw blurRad="60007" dist="200025" dir="138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… nebo genetický konflikt mezi X a Y </a:t>
            </a:r>
          </a:p>
          <a:p>
            <a:pPr>
              <a:defRPr/>
            </a:pPr>
            <a:r>
              <a:rPr lang="cs-CZ" sz="2000" dirty="0">
                <a:solidFill>
                  <a:srgbClr val="DE0000"/>
                </a:solidFill>
                <a:effectLst>
                  <a:outerShdw blurRad="60007" dist="200025" dir="138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a pravděpodobně i některými autozomálními geny</a:t>
            </a:r>
            <a:r>
              <a:rPr lang="en-GB" sz="2000" dirty="0">
                <a:solidFill>
                  <a:srgbClr val="DE0000"/>
                </a:solidFill>
                <a:effectLst>
                  <a:outerShdw blurRad="60007" dist="200025" dir="138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</p:txBody>
      </p:sp>
      <p:sp>
        <p:nvSpPr>
          <p:cNvPr id="8" name="Obláček 7"/>
          <p:cNvSpPr/>
          <p:nvPr/>
        </p:nvSpPr>
        <p:spPr>
          <a:xfrm>
            <a:off x="552450" y="1946275"/>
            <a:ext cx="1276350" cy="828675"/>
          </a:xfrm>
          <a:prstGeom prst="cloudCallout">
            <a:avLst>
              <a:gd name="adj1" fmla="val 46667"/>
              <a:gd name="adj2" fmla="val 76602"/>
            </a:avLst>
          </a:prstGeom>
          <a:solidFill>
            <a:srgbClr val="FF99FF">
              <a:alpha val="69804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dirty="0">
                <a:solidFill>
                  <a:schemeClr val="tx1"/>
                </a:solidFill>
                <a:latin typeface="Arial Black" pitchFamily="34" charset="0"/>
              </a:rPr>
              <a:t>X</a:t>
            </a:r>
            <a:endParaRPr lang="cs-CZ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9" name="Obláček 8"/>
          <p:cNvSpPr/>
          <p:nvPr/>
        </p:nvSpPr>
        <p:spPr>
          <a:xfrm>
            <a:off x="3575050" y="1524000"/>
            <a:ext cx="1276350" cy="828675"/>
          </a:xfrm>
          <a:prstGeom prst="cloudCallout">
            <a:avLst>
              <a:gd name="adj1" fmla="val -26666"/>
              <a:gd name="adj2" fmla="val 99679"/>
            </a:avLst>
          </a:prstGeom>
          <a:solidFill>
            <a:srgbClr val="CCFFFF">
              <a:alpha val="69804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dirty="0">
                <a:solidFill>
                  <a:schemeClr val="tx1"/>
                </a:solidFill>
                <a:latin typeface="Arial Black" pitchFamily="34" charset="0"/>
              </a:rPr>
              <a:t>Y</a:t>
            </a:r>
            <a:endParaRPr lang="cs-CZ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025" y="1570038"/>
            <a:ext cx="17780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9395" name="Group 22"/>
          <p:cNvGrpSpPr>
            <a:grpSpLocks/>
          </p:cNvGrpSpPr>
          <p:nvPr/>
        </p:nvGrpSpPr>
        <p:grpSpPr bwMode="auto">
          <a:xfrm>
            <a:off x="4513263" y="1839913"/>
            <a:ext cx="3832225" cy="3467100"/>
            <a:chOff x="2503" y="1548"/>
            <a:chExt cx="2414" cy="2184"/>
          </a:xfrm>
        </p:grpSpPr>
        <p:sp>
          <p:nvSpPr>
            <p:cNvPr id="59398" name="Text Box 11"/>
            <p:cNvSpPr txBox="1">
              <a:spLocks noChangeArrowheads="1"/>
            </p:cNvSpPr>
            <p:nvPr/>
          </p:nvSpPr>
          <p:spPr bwMode="auto">
            <a:xfrm>
              <a:off x="3485" y="1548"/>
              <a:ext cx="4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Aa</a:t>
              </a:r>
            </a:p>
          </p:txBody>
        </p:sp>
        <p:sp>
          <p:nvSpPr>
            <p:cNvPr id="59399" name="Text Box 12"/>
            <p:cNvSpPr txBox="1">
              <a:spLocks noChangeArrowheads="1"/>
            </p:cNvSpPr>
            <p:nvPr/>
          </p:nvSpPr>
          <p:spPr bwMode="auto">
            <a:xfrm>
              <a:off x="2686" y="2727"/>
              <a:ext cx="31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59400" name="Text Box 13"/>
            <p:cNvSpPr txBox="1">
              <a:spLocks noChangeArrowheads="1"/>
            </p:cNvSpPr>
            <p:nvPr/>
          </p:nvSpPr>
          <p:spPr bwMode="auto">
            <a:xfrm>
              <a:off x="4448" y="2727"/>
              <a:ext cx="2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59401" name="Line 14"/>
            <p:cNvSpPr>
              <a:spLocks noChangeShapeType="1"/>
            </p:cNvSpPr>
            <p:nvPr/>
          </p:nvSpPr>
          <p:spPr bwMode="auto">
            <a:xfrm flipH="1">
              <a:off x="2928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9402" name="Line 15"/>
            <p:cNvSpPr>
              <a:spLocks noChangeShapeType="1"/>
            </p:cNvSpPr>
            <p:nvPr/>
          </p:nvSpPr>
          <p:spPr bwMode="auto">
            <a:xfrm>
              <a:off x="3871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9403" name="Text Box 17"/>
            <p:cNvSpPr txBox="1">
              <a:spLocks noChangeArrowheads="1"/>
            </p:cNvSpPr>
            <p:nvPr/>
          </p:nvSpPr>
          <p:spPr bwMode="auto">
            <a:xfrm>
              <a:off x="2503" y="3328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50%</a:t>
              </a:r>
            </a:p>
          </p:txBody>
        </p:sp>
        <p:sp>
          <p:nvSpPr>
            <p:cNvPr id="59404" name="Text Box 18"/>
            <p:cNvSpPr txBox="1">
              <a:spLocks noChangeArrowheads="1"/>
            </p:cNvSpPr>
            <p:nvPr/>
          </p:nvSpPr>
          <p:spPr bwMode="auto">
            <a:xfrm>
              <a:off x="4225" y="3328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50%</a:t>
              </a:r>
            </a:p>
          </p:txBody>
        </p:sp>
      </p:grpSp>
      <p:sp>
        <p:nvSpPr>
          <p:cNvPr id="59396" name="Text Box 19"/>
          <p:cNvSpPr txBox="1">
            <a:spLocks noChangeArrowheads="1"/>
          </p:cNvSpPr>
          <p:nvPr/>
        </p:nvSpPr>
        <p:spPr bwMode="auto">
          <a:xfrm>
            <a:off x="823913" y="3852863"/>
            <a:ext cx="172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33CC"/>
                </a:solidFill>
              </a:rPr>
              <a:t>Gregor Mendel</a:t>
            </a:r>
          </a:p>
        </p:txBody>
      </p:sp>
      <p:sp>
        <p:nvSpPr>
          <p:cNvPr id="59397" name="AutoShape 21"/>
          <p:cNvSpPr>
            <a:spLocks noChangeArrowheads="1"/>
          </p:cNvSpPr>
          <p:nvPr/>
        </p:nvSpPr>
        <p:spPr bwMode="auto">
          <a:xfrm>
            <a:off x="2895600" y="1668463"/>
            <a:ext cx="1905000" cy="796925"/>
          </a:xfrm>
          <a:prstGeom prst="wedgeEllipseCallout">
            <a:avLst>
              <a:gd name="adj1" fmla="val -72417"/>
              <a:gd name="adj2" fmla="val 7988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zákon o segregaci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844550" y="460375"/>
            <a:ext cx="7143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>
                <a:solidFill>
                  <a:srgbClr val="E60000"/>
                </a:solidFill>
              </a:rPr>
              <a:t> Intragenomový konflikt vede k většímu zastoupení některého</a:t>
            </a:r>
          </a:p>
          <a:p>
            <a:pPr algn="ctr"/>
            <a:r>
              <a:rPr lang="cs-CZ" sz="2000">
                <a:solidFill>
                  <a:srgbClr val="E60000"/>
                </a:solidFill>
              </a:rPr>
              <a:t>genomového elementu v příští generaci</a:t>
            </a:r>
            <a:endParaRPr lang="cs-CZ" sz="2000">
              <a:solidFill>
                <a:srgbClr val="E60000"/>
              </a:solidFill>
              <a:sym typeface="Symbol" pitchFamily="18" charset="2"/>
            </a:endParaRPr>
          </a:p>
        </p:txBody>
      </p:sp>
      <p:grpSp>
        <p:nvGrpSpPr>
          <p:cNvPr id="60419" name="Group 13"/>
          <p:cNvGrpSpPr>
            <a:grpSpLocks/>
          </p:cNvGrpSpPr>
          <p:nvPr/>
        </p:nvGrpSpPr>
        <p:grpSpPr bwMode="auto">
          <a:xfrm>
            <a:off x="4513263" y="1839913"/>
            <a:ext cx="3805237" cy="3476625"/>
            <a:chOff x="2503" y="1548"/>
            <a:chExt cx="2397" cy="2190"/>
          </a:xfrm>
        </p:grpSpPr>
        <p:sp>
          <p:nvSpPr>
            <p:cNvPr id="60425" name="Text Box 4"/>
            <p:cNvSpPr txBox="1">
              <a:spLocks noChangeArrowheads="1"/>
            </p:cNvSpPr>
            <p:nvPr/>
          </p:nvSpPr>
          <p:spPr bwMode="auto">
            <a:xfrm>
              <a:off x="3485" y="1548"/>
              <a:ext cx="4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Aa</a:t>
              </a:r>
            </a:p>
          </p:txBody>
        </p:sp>
        <p:sp>
          <p:nvSpPr>
            <p:cNvPr id="60426" name="Text Box 5"/>
            <p:cNvSpPr txBox="1">
              <a:spLocks noChangeArrowheads="1"/>
            </p:cNvSpPr>
            <p:nvPr/>
          </p:nvSpPr>
          <p:spPr bwMode="auto">
            <a:xfrm>
              <a:off x="2686" y="2727"/>
              <a:ext cx="31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60427" name="Text Box 6"/>
            <p:cNvSpPr txBox="1">
              <a:spLocks noChangeArrowheads="1"/>
            </p:cNvSpPr>
            <p:nvPr/>
          </p:nvSpPr>
          <p:spPr bwMode="auto">
            <a:xfrm>
              <a:off x="4448" y="2727"/>
              <a:ext cx="2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60428" name="Line 7"/>
            <p:cNvSpPr>
              <a:spLocks noChangeShapeType="1"/>
            </p:cNvSpPr>
            <p:nvPr/>
          </p:nvSpPr>
          <p:spPr bwMode="auto">
            <a:xfrm flipH="1">
              <a:off x="2928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429" name="Line 8"/>
            <p:cNvSpPr>
              <a:spLocks noChangeShapeType="1"/>
            </p:cNvSpPr>
            <p:nvPr/>
          </p:nvSpPr>
          <p:spPr bwMode="auto">
            <a:xfrm>
              <a:off x="3871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430" name="Text Box 9"/>
            <p:cNvSpPr txBox="1">
              <a:spLocks noChangeArrowheads="1"/>
            </p:cNvSpPr>
            <p:nvPr/>
          </p:nvSpPr>
          <p:spPr bwMode="auto">
            <a:xfrm>
              <a:off x="2503" y="3334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95%</a:t>
              </a:r>
            </a:p>
          </p:txBody>
        </p:sp>
        <p:sp>
          <p:nvSpPr>
            <p:cNvPr id="60431" name="Text Box 10"/>
            <p:cNvSpPr txBox="1">
              <a:spLocks noChangeArrowheads="1"/>
            </p:cNvSpPr>
            <p:nvPr/>
          </p:nvSpPr>
          <p:spPr bwMode="auto">
            <a:xfrm>
              <a:off x="4368" y="3334"/>
              <a:ext cx="53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5%</a:t>
              </a:r>
            </a:p>
          </p:txBody>
        </p:sp>
      </p:grpSp>
      <p:sp>
        <p:nvSpPr>
          <p:cNvPr id="60420" name="Text Box 14"/>
          <p:cNvSpPr txBox="1">
            <a:spLocks noChangeArrowheads="1"/>
          </p:cNvSpPr>
          <p:nvPr/>
        </p:nvSpPr>
        <p:spPr bwMode="auto">
          <a:xfrm>
            <a:off x="466725" y="5429250"/>
            <a:ext cx="53816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</a:rPr>
              <a:t>vychýlení segregačího (transmisního) poměru</a:t>
            </a:r>
          </a:p>
          <a:p>
            <a:r>
              <a:rPr lang="cs-CZ"/>
              <a:t>= segregation distortion (SD)</a:t>
            </a:r>
          </a:p>
          <a:p>
            <a:r>
              <a:rPr lang="cs-CZ"/>
              <a:t>= transmission ratio distortion (TRD)</a:t>
            </a:r>
          </a:p>
        </p:txBody>
      </p:sp>
      <p:pic>
        <p:nvPicPr>
          <p:cNvPr id="6042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025" y="1570038"/>
            <a:ext cx="17780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Text Box 16"/>
          <p:cNvSpPr txBox="1">
            <a:spLocks noChangeArrowheads="1"/>
          </p:cNvSpPr>
          <p:nvPr/>
        </p:nvSpPr>
        <p:spPr bwMode="auto">
          <a:xfrm>
            <a:off x="823913" y="3852863"/>
            <a:ext cx="172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33CC"/>
                </a:solidFill>
              </a:rPr>
              <a:t>Gregor Mendel</a:t>
            </a:r>
          </a:p>
        </p:txBody>
      </p:sp>
      <p:sp>
        <p:nvSpPr>
          <p:cNvPr id="60423" name="AutoShape 17"/>
          <p:cNvSpPr>
            <a:spLocks noChangeArrowheads="1"/>
          </p:cNvSpPr>
          <p:nvPr/>
        </p:nvSpPr>
        <p:spPr bwMode="auto">
          <a:xfrm>
            <a:off x="2895600" y="1668463"/>
            <a:ext cx="1905000" cy="796925"/>
          </a:xfrm>
          <a:prstGeom prst="wedgeEllipseCallout">
            <a:avLst>
              <a:gd name="adj1" fmla="val -72417"/>
              <a:gd name="adj2" fmla="val 7988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3600">
                <a:latin typeface="Arial Black" pitchFamily="34" charset="0"/>
              </a:rPr>
              <a:t>?!</a:t>
            </a:r>
          </a:p>
        </p:txBody>
      </p:sp>
      <p:sp>
        <p:nvSpPr>
          <p:cNvPr id="17" name="Zaoblený obdélníkový popisek 16"/>
          <p:cNvSpPr/>
          <p:nvPr/>
        </p:nvSpPr>
        <p:spPr>
          <a:xfrm>
            <a:off x="2860675" y="4200525"/>
            <a:ext cx="1412875" cy="466725"/>
          </a:xfrm>
          <a:prstGeom prst="wedgeRoundRectCallout">
            <a:avLst>
              <a:gd name="adj1" fmla="val 81423"/>
              <a:gd name="adj2" fmla="val 64773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„drive“ (tah)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ýsledek obrázku pro structure k=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9726" y="3560032"/>
            <a:ext cx="6838950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ýsledek obrázku pro structure k=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9958"/>
            <a:ext cx="5640802" cy="338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861469" y="2380734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STRUCTURE</a:t>
            </a:r>
          </a:p>
          <a:p>
            <a:r>
              <a:rPr lang="cs-CZ" dirty="0"/>
              <a:t>ADMIXTURE</a:t>
            </a:r>
          </a:p>
        </p:txBody>
      </p:sp>
    </p:spTree>
    <p:extLst>
      <p:ext uri="{BB962C8B-B14F-4D97-AF65-F5344CB8AC3E}">
        <p14:creationId xmlns:p14="http://schemas.microsoft.com/office/powerpoint/2010/main" xmlns="" val="81590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Obrázek 1" descr="Fig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4263" y="0"/>
            <a:ext cx="5454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ovéPole 2"/>
          <p:cNvSpPr txBox="1">
            <a:spLocks noChangeArrowheads="1"/>
          </p:cNvSpPr>
          <p:nvPr/>
        </p:nvSpPr>
        <p:spPr bwMode="auto">
          <a:xfrm>
            <a:off x="5554578" y="5681448"/>
            <a:ext cx="21531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/>
              <a:t>Chromozom X</a:t>
            </a:r>
          </a:p>
        </p:txBody>
      </p:sp>
      <p:sp>
        <p:nvSpPr>
          <p:cNvPr id="4" name="Šipka dolů 3"/>
          <p:cNvSpPr/>
          <p:nvPr/>
        </p:nvSpPr>
        <p:spPr>
          <a:xfrm rot="8308312">
            <a:off x="3163330" y="897923"/>
            <a:ext cx="362465" cy="420130"/>
          </a:xfrm>
          <a:prstGeom prst="downArrow">
            <a:avLst/>
          </a:prstGeom>
          <a:solidFill>
            <a:srgbClr val="E6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lů 4"/>
          <p:cNvSpPr/>
          <p:nvPr/>
        </p:nvSpPr>
        <p:spPr>
          <a:xfrm rot="8308312">
            <a:off x="3167449" y="5787080"/>
            <a:ext cx="362465" cy="420130"/>
          </a:xfrm>
          <a:prstGeom prst="downArrow">
            <a:avLst/>
          </a:prstGeom>
          <a:solidFill>
            <a:srgbClr val="E6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ů 5"/>
          <p:cNvSpPr/>
          <p:nvPr/>
        </p:nvSpPr>
        <p:spPr>
          <a:xfrm rot="8308312">
            <a:off x="3023287" y="3978875"/>
            <a:ext cx="362465" cy="420130"/>
          </a:xfrm>
          <a:prstGeom prst="downArrow">
            <a:avLst/>
          </a:prstGeom>
          <a:solidFill>
            <a:srgbClr val="E6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lů 6"/>
          <p:cNvSpPr/>
          <p:nvPr/>
        </p:nvSpPr>
        <p:spPr>
          <a:xfrm rot="8308312">
            <a:off x="3093309" y="2442517"/>
            <a:ext cx="362465" cy="420130"/>
          </a:xfrm>
          <a:prstGeom prst="downArrow">
            <a:avLst/>
          </a:prstGeom>
          <a:solidFill>
            <a:srgbClr val="E6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lů 7"/>
          <p:cNvSpPr/>
          <p:nvPr/>
        </p:nvSpPr>
        <p:spPr>
          <a:xfrm rot="18860875">
            <a:off x="4427837" y="348948"/>
            <a:ext cx="362465" cy="420130"/>
          </a:xfrm>
          <a:prstGeom prst="downArrow">
            <a:avLst/>
          </a:prstGeom>
          <a:solidFill>
            <a:srgbClr val="E6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 rot="18860875">
            <a:off x="4431956" y="2124202"/>
            <a:ext cx="362465" cy="420130"/>
          </a:xfrm>
          <a:prstGeom prst="downArrow">
            <a:avLst/>
          </a:prstGeom>
          <a:solidFill>
            <a:srgbClr val="E6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ů 10"/>
          <p:cNvSpPr/>
          <p:nvPr/>
        </p:nvSpPr>
        <p:spPr>
          <a:xfrm rot="18860875">
            <a:off x="4530810" y="4035379"/>
            <a:ext cx="362465" cy="420130"/>
          </a:xfrm>
          <a:prstGeom prst="downArrow">
            <a:avLst/>
          </a:prstGeom>
          <a:solidFill>
            <a:srgbClr val="E6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Obrázek 1" descr="Fig3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3525" y="141288"/>
            <a:ext cx="6051550" cy="659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ovéPole 2"/>
          <p:cNvSpPr txBox="1">
            <a:spLocks noChangeArrowheads="1"/>
          </p:cNvSpPr>
          <p:nvPr/>
        </p:nvSpPr>
        <p:spPr bwMode="auto">
          <a:xfrm>
            <a:off x="234950" y="471488"/>
            <a:ext cx="240665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Chr. X - 2D analýza</a:t>
            </a:r>
          </a:p>
          <a:p>
            <a:r>
              <a:rPr lang="cs-CZ" sz="2000"/>
              <a:t>Geneland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r="32811" b="49840"/>
          <a:stretch>
            <a:fillRect/>
          </a:stretch>
        </p:blipFill>
        <p:spPr bwMode="auto">
          <a:xfrm>
            <a:off x="406400" y="1279525"/>
            <a:ext cx="3795713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t="49664" r="32811"/>
          <a:stretch>
            <a:fillRect/>
          </a:stretch>
        </p:blipFill>
        <p:spPr bwMode="auto">
          <a:xfrm>
            <a:off x="4641850" y="1233488"/>
            <a:ext cx="3795713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3492" name="TextovéPole 6"/>
          <p:cNvSpPr txBox="1">
            <a:spLocks noChangeArrowheads="1"/>
          </p:cNvSpPr>
          <p:nvPr/>
        </p:nvSpPr>
        <p:spPr bwMode="auto">
          <a:xfrm>
            <a:off x="1992313" y="461963"/>
            <a:ext cx="5216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Celogenomová analýza – „genomické kliny“ </a:t>
            </a:r>
          </a:p>
        </p:txBody>
      </p:sp>
      <p:sp>
        <p:nvSpPr>
          <p:cNvPr id="63493" name="TextovéPole 4"/>
          <p:cNvSpPr txBox="1">
            <a:spLocks noChangeArrowheads="1"/>
          </p:cNvSpPr>
          <p:nvPr/>
        </p:nvSpPr>
        <p:spPr bwMode="auto">
          <a:xfrm>
            <a:off x="5268913" y="5932488"/>
            <a:ext cx="2684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Z. Gompert </a:t>
            </a:r>
            <a:r>
              <a:rPr lang="en-US"/>
              <a:t>&amp;</a:t>
            </a:r>
            <a:r>
              <a:rPr lang="cs-CZ"/>
              <a:t> A. Buerkle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Obrázek 3" descr="Fig5.JPG"/>
          <p:cNvPicPr>
            <a:picLocks noChangeAspect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590550"/>
            <a:ext cx="3879850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Obrázek 4" descr="Fig6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7475" y="360363"/>
            <a:ext cx="5148263" cy="615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202067" y="282575"/>
            <a:ext cx="18367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E60000"/>
                </a:solidFill>
              </a:rPr>
              <a:t>K</a:t>
            </a:r>
            <a:r>
              <a:rPr lang="en-US" sz="2000" dirty="0" err="1">
                <a:solidFill>
                  <a:srgbClr val="E60000"/>
                </a:solidFill>
              </a:rPr>
              <a:t>onkordan</a:t>
            </a:r>
            <a:r>
              <a:rPr lang="cs-CZ" sz="2000" dirty="0">
                <a:solidFill>
                  <a:srgbClr val="E60000"/>
                </a:solidFill>
              </a:rPr>
              <a:t>ční </a:t>
            </a:r>
            <a:br>
              <a:rPr lang="cs-CZ" sz="2000" dirty="0">
                <a:solidFill>
                  <a:srgbClr val="E60000"/>
                </a:solidFill>
              </a:rPr>
            </a:br>
            <a:r>
              <a:rPr lang="cs-CZ" sz="2000" dirty="0">
                <a:solidFill>
                  <a:srgbClr val="E60000"/>
                </a:solidFill>
              </a:rPr>
              <a:t>analýza: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 l="198" t="305" b="24921"/>
          <a:stretch>
            <a:fillRect/>
          </a:stretch>
        </p:blipFill>
        <p:spPr bwMode="auto">
          <a:xfrm>
            <a:off x="2141538" y="84138"/>
            <a:ext cx="6721475" cy="677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ovéPole 3"/>
          <p:cNvSpPr txBox="1">
            <a:spLocks noChangeArrowheads="1"/>
          </p:cNvSpPr>
          <p:nvPr/>
        </p:nvSpPr>
        <p:spPr bwMode="auto">
          <a:xfrm>
            <a:off x="509588" y="5305168"/>
            <a:ext cx="14029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/>
              <a:t>N. </a:t>
            </a:r>
            <a:r>
              <a:rPr lang="cs-CZ" dirty="0" err="1" smtClean="0"/>
              <a:t>Barton</a:t>
            </a:r>
            <a:endParaRPr lang="cs-CZ" dirty="0" smtClean="0"/>
          </a:p>
          <a:p>
            <a:r>
              <a:rPr lang="cs-CZ" dirty="0" smtClean="0"/>
              <a:t>S.J.E</a:t>
            </a:r>
            <a:r>
              <a:rPr lang="cs-CZ" dirty="0"/>
              <a:t>. </a:t>
            </a:r>
            <a:r>
              <a:rPr lang="cs-CZ" dirty="0" err="1"/>
              <a:t>Baird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202067" y="282575"/>
            <a:ext cx="18367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E60000"/>
                </a:solidFill>
              </a:rPr>
              <a:t>K</a:t>
            </a:r>
            <a:r>
              <a:rPr lang="en-US" sz="2000" dirty="0" err="1">
                <a:solidFill>
                  <a:srgbClr val="E60000"/>
                </a:solidFill>
              </a:rPr>
              <a:t>onkordan</a:t>
            </a:r>
            <a:r>
              <a:rPr lang="cs-CZ" sz="2000" dirty="0">
                <a:solidFill>
                  <a:srgbClr val="E60000"/>
                </a:solidFill>
              </a:rPr>
              <a:t>ční </a:t>
            </a:r>
            <a:br>
              <a:rPr lang="cs-CZ" sz="2000" dirty="0">
                <a:solidFill>
                  <a:srgbClr val="E60000"/>
                </a:solidFill>
              </a:rPr>
            </a:br>
            <a:r>
              <a:rPr lang="cs-CZ" sz="2000" dirty="0">
                <a:solidFill>
                  <a:srgbClr val="E60000"/>
                </a:solidFill>
              </a:rPr>
              <a:t>analýza: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 l="198" t="305" b="24921"/>
          <a:stretch>
            <a:fillRect/>
          </a:stretch>
        </p:blipFill>
        <p:spPr bwMode="auto">
          <a:xfrm>
            <a:off x="2141538" y="84138"/>
            <a:ext cx="6721475" cy="677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ovéPole 3"/>
          <p:cNvSpPr txBox="1">
            <a:spLocks noChangeArrowheads="1"/>
          </p:cNvSpPr>
          <p:nvPr/>
        </p:nvSpPr>
        <p:spPr bwMode="auto">
          <a:xfrm>
            <a:off x="533400" y="5791200"/>
            <a:ext cx="1403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S.J.E. Baird</a:t>
            </a:r>
          </a:p>
        </p:txBody>
      </p:sp>
      <p:sp>
        <p:nvSpPr>
          <p:cNvPr id="5" name="Volný tvar 4"/>
          <p:cNvSpPr/>
          <p:nvPr/>
        </p:nvSpPr>
        <p:spPr>
          <a:xfrm>
            <a:off x="4637088" y="4826000"/>
            <a:ext cx="1797050" cy="1836738"/>
          </a:xfrm>
          <a:custGeom>
            <a:avLst/>
            <a:gdLst>
              <a:gd name="connsiteX0" fmla="*/ 0 w 1796143"/>
              <a:gd name="connsiteY0" fmla="*/ 1785257 h 1785257"/>
              <a:gd name="connsiteX1" fmla="*/ 979715 w 1796143"/>
              <a:gd name="connsiteY1" fmla="*/ 827314 h 1785257"/>
              <a:gd name="connsiteX2" fmla="*/ 1796143 w 1796143"/>
              <a:gd name="connsiteY2" fmla="*/ 0 h 1785257"/>
              <a:gd name="connsiteX0" fmla="*/ 0 w 1796143"/>
              <a:gd name="connsiteY0" fmla="*/ 1785257 h 1785257"/>
              <a:gd name="connsiteX1" fmla="*/ 979715 w 1796143"/>
              <a:gd name="connsiteY1" fmla="*/ 827314 h 1785257"/>
              <a:gd name="connsiteX2" fmla="*/ 1796143 w 1796143"/>
              <a:gd name="connsiteY2" fmla="*/ 0 h 1785257"/>
              <a:gd name="connsiteX0" fmla="*/ 0 w 1796143"/>
              <a:gd name="connsiteY0" fmla="*/ 1785257 h 1785257"/>
              <a:gd name="connsiteX1" fmla="*/ 979715 w 1796143"/>
              <a:gd name="connsiteY1" fmla="*/ 827314 h 1785257"/>
              <a:gd name="connsiteX2" fmla="*/ 1796143 w 1796143"/>
              <a:gd name="connsiteY2" fmla="*/ 0 h 1785257"/>
              <a:gd name="connsiteX0" fmla="*/ 0 w 1796143"/>
              <a:gd name="connsiteY0" fmla="*/ 1785257 h 1785257"/>
              <a:gd name="connsiteX1" fmla="*/ 979715 w 1796143"/>
              <a:gd name="connsiteY1" fmla="*/ 827314 h 1785257"/>
              <a:gd name="connsiteX2" fmla="*/ 1796143 w 1796143"/>
              <a:gd name="connsiteY2" fmla="*/ 0 h 1785257"/>
              <a:gd name="connsiteX0" fmla="*/ 0 w 1796143"/>
              <a:gd name="connsiteY0" fmla="*/ 1785257 h 1785257"/>
              <a:gd name="connsiteX1" fmla="*/ 979715 w 1796143"/>
              <a:gd name="connsiteY1" fmla="*/ 827314 h 1785257"/>
              <a:gd name="connsiteX2" fmla="*/ 1796143 w 1796143"/>
              <a:gd name="connsiteY2" fmla="*/ 0 h 1785257"/>
              <a:gd name="connsiteX0" fmla="*/ 0 w 1796143"/>
              <a:gd name="connsiteY0" fmla="*/ 1836058 h 1836058"/>
              <a:gd name="connsiteX1" fmla="*/ 979715 w 1796143"/>
              <a:gd name="connsiteY1" fmla="*/ 878115 h 1836058"/>
              <a:gd name="connsiteX2" fmla="*/ 1796143 w 1796143"/>
              <a:gd name="connsiteY2" fmla="*/ 50801 h 1836058"/>
              <a:gd name="connsiteX0" fmla="*/ 0 w 1796143"/>
              <a:gd name="connsiteY0" fmla="*/ 1836058 h 1836058"/>
              <a:gd name="connsiteX1" fmla="*/ 859972 w 1796143"/>
              <a:gd name="connsiteY1" fmla="*/ 1008743 h 1836058"/>
              <a:gd name="connsiteX2" fmla="*/ 1796143 w 1796143"/>
              <a:gd name="connsiteY2" fmla="*/ 50801 h 1836058"/>
              <a:gd name="connsiteX0" fmla="*/ 0 w 1796143"/>
              <a:gd name="connsiteY0" fmla="*/ 1836058 h 1836058"/>
              <a:gd name="connsiteX1" fmla="*/ 925287 w 1796143"/>
              <a:gd name="connsiteY1" fmla="*/ 878114 h 1836058"/>
              <a:gd name="connsiteX2" fmla="*/ 1796143 w 1796143"/>
              <a:gd name="connsiteY2" fmla="*/ 50801 h 1836058"/>
              <a:gd name="connsiteX0" fmla="*/ 0 w 1796143"/>
              <a:gd name="connsiteY0" fmla="*/ 1836058 h 1836058"/>
              <a:gd name="connsiteX1" fmla="*/ 925287 w 1796143"/>
              <a:gd name="connsiteY1" fmla="*/ 878114 h 1836058"/>
              <a:gd name="connsiteX2" fmla="*/ 1796143 w 1796143"/>
              <a:gd name="connsiteY2" fmla="*/ 50801 h 183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6143" h="1836058">
                <a:moveTo>
                  <a:pt x="0" y="1836058"/>
                </a:moveTo>
                <a:cubicBezTo>
                  <a:pt x="751115" y="1832429"/>
                  <a:pt x="881744" y="1480456"/>
                  <a:pt x="925287" y="878114"/>
                </a:cubicBezTo>
                <a:cubicBezTo>
                  <a:pt x="974273" y="221342"/>
                  <a:pt x="1113064" y="0"/>
                  <a:pt x="1796143" y="50801"/>
                </a:cubicBezTo>
              </a:path>
            </a:pathLst>
          </a:custGeom>
          <a:ln w="57150">
            <a:solidFill>
              <a:srgbClr val="E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4354286" y="4593771"/>
            <a:ext cx="2449285" cy="226422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2046514" y="2231571"/>
            <a:ext cx="2449285" cy="226422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ový popisek 8"/>
          <p:cNvSpPr/>
          <p:nvPr/>
        </p:nvSpPr>
        <p:spPr>
          <a:xfrm>
            <a:off x="5244874" y="3995058"/>
            <a:ext cx="1395412" cy="653143"/>
          </a:xfrm>
          <a:prstGeom prst="wedgeRectCallout">
            <a:avLst>
              <a:gd name="adj1" fmla="val 16141"/>
              <a:gd name="adj2" fmla="val 7583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</a:rPr>
              <a:t>velmi strmá klina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Volný tvar 9"/>
          <p:cNvSpPr/>
          <p:nvPr/>
        </p:nvSpPr>
        <p:spPr>
          <a:xfrm rot="16200000" flipV="1">
            <a:off x="6952459" y="4860813"/>
            <a:ext cx="1795463" cy="1836738"/>
          </a:xfrm>
          <a:custGeom>
            <a:avLst/>
            <a:gdLst>
              <a:gd name="connsiteX0" fmla="*/ 0 w 1796143"/>
              <a:gd name="connsiteY0" fmla="*/ 1785257 h 1785257"/>
              <a:gd name="connsiteX1" fmla="*/ 979715 w 1796143"/>
              <a:gd name="connsiteY1" fmla="*/ 827314 h 1785257"/>
              <a:gd name="connsiteX2" fmla="*/ 1796143 w 1796143"/>
              <a:gd name="connsiteY2" fmla="*/ 0 h 1785257"/>
              <a:gd name="connsiteX0" fmla="*/ 0 w 1796143"/>
              <a:gd name="connsiteY0" fmla="*/ 1785257 h 1785257"/>
              <a:gd name="connsiteX1" fmla="*/ 979715 w 1796143"/>
              <a:gd name="connsiteY1" fmla="*/ 827314 h 1785257"/>
              <a:gd name="connsiteX2" fmla="*/ 1796143 w 1796143"/>
              <a:gd name="connsiteY2" fmla="*/ 0 h 1785257"/>
              <a:gd name="connsiteX0" fmla="*/ 0 w 1796143"/>
              <a:gd name="connsiteY0" fmla="*/ 1785257 h 1785257"/>
              <a:gd name="connsiteX1" fmla="*/ 979715 w 1796143"/>
              <a:gd name="connsiteY1" fmla="*/ 827314 h 1785257"/>
              <a:gd name="connsiteX2" fmla="*/ 1796143 w 1796143"/>
              <a:gd name="connsiteY2" fmla="*/ 0 h 1785257"/>
              <a:gd name="connsiteX0" fmla="*/ 0 w 1796143"/>
              <a:gd name="connsiteY0" fmla="*/ 1785257 h 1785257"/>
              <a:gd name="connsiteX1" fmla="*/ 979715 w 1796143"/>
              <a:gd name="connsiteY1" fmla="*/ 827314 h 1785257"/>
              <a:gd name="connsiteX2" fmla="*/ 1796143 w 1796143"/>
              <a:gd name="connsiteY2" fmla="*/ 0 h 1785257"/>
              <a:gd name="connsiteX0" fmla="*/ 0 w 1796143"/>
              <a:gd name="connsiteY0" fmla="*/ 1785257 h 1785257"/>
              <a:gd name="connsiteX1" fmla="*/ 979715 w 1796143"/>
              <a:gd name="connsiteY1" fmla="*/ 827314 h 1785257"/>
              <a:gd name="connsiteX2" fmla="*/ 1796143 w 1796143"/>
              <a:gd name="connsiteY2" fmla="*/ 0 h 1785257"/>
              <a:gd name="connsiteX0" fmla="*/ 0 w 1796143"/>
              <a:gd name="connsiteY0" fmla="*/ 1836058 h 1836058"/>
              <a:gd name="connsiteX1" fmla="*/ 979715 w 1796143"/>
              <a:gd name="connsiteY1" fmla="*/ 878115 h 1836058"/>
              <a:gd name="connsiteX2" fmla="*/ 1796143 w 1796143"/>
              <a:gd name="connsiteY2" fmla="*/ 50801 h 1836058"/>
              <a:gd name="connsiteX0" fmla="*/ 0 w 1796143"/>
              <a:gd name="connsiteY0" fmla="*/ 1836058 h 1836058"/>
              <a:gd name="connsiteX1" fmla="*/ 859972 w 1796143"/>
              <a:gd name="connsiteY1" fmla="*/ 1008743 h 1836058"/>
              <a:gd name="connsiteX2" fmla="*/ 1796143 w 1796143"/>
              <a:gd name="connsiteY2" fmla="*/ 50801 h 1836058"/>
              <a:gd name="connsiteX0" fmla="*/ 0 w 1796143"/>
              <a:gd name="connsiteY0" fmla="*/ 1836058 h 1836058"/>
              <a:gd name="connsiteX1" fmla="*/ 925287 w 1796143"/>
              <a:gd name="connsiteY1" fmla="*/ 878114 h 1836058"/>
              <a:gd name="connsiteX2" fmla="*/ 1796143 w 1796143"/>
              <a:gd name="connsiteY2" fmla="*/ 50801 h 1836058"/>
              <a:gd name="connsiteX0" fmla="*/ 0 w 1796143"/>
              <a:gd name="connsiteY0" fmla="*/ 1836058 h 1836058"/>
              <a:gd name="connsiteX1" fmla="*/ 925287 w 1796143"/>
              <a:gd name="connsiteY1" fmla="*/ 878114 h 1836058"/>
              <a:gd name="connsiteX2" fmla="*/ 1796143 w 1796143"/>
              <a:gd name="connsiteY2" fmla="*/ 50801 h 183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6143" h="1836058">
                <a:moveTo>
                  <a:pt x="0" y="1836058"/>
                </a:moveTo>
                <a:cubicBezTo>
                  <a:pt x="751115" y="1832429"/>
                  <a:pt x="881744" y="1480456"/>
                  <a:pt x="925287" y="878114"/>
                </a:cubicBezTo>
                <a:cubicBezTo>
                  <a:pt x="974273" y="221342"/>
                  <a:pt x="1113064" y="0"/>
                  <a:pt x="1796143" y="50801"/>
                </a:cubicBezTo>
              </a:path>
            </a:pathLst>
          </a:custGeom>
          <a:ln w="57150">
            <a:solidFill>
              <a:srgbClr val="E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ový popisek 12"/>
          <p:cNvSpPr/>
          <p:nvPr/>
        </p:nvSpPr>
        <p:spPr>
          <a:xfrm>
            <a:off x="7426102" y="6153151"/>
            <a:ext cx="1656668" cy="653143"/>
          </a:xfrm>
          <a:prstGeom prst="wedgeRectCallout">
            <a:avLst>
              <a:gd name="adj1" fmla="val -18146"/>
              <a:gd name="adj2" fmla="val -10828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</a:rPr>
              <a:t>silná introgrese oběma směry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202067" y="282575"/>
            <a:ext cx="18367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E60000"/>
                </a:solidFill>
              </a:rPr>
              <a:t>K</a:t>
            </a:r>
            <a:r>
              <a:rPr lang="en-US" sz="2000" dirty="0" err="1">
                <a:solidFill>
                  <a:srgbClr val="E60000"/>
                </a:solidFill>
              </a:rPr>
              <a:t>onkordan</a:t>
            </a:r>
            <a:r>
              <a:rPr lang="cs-CZ" sz="2000" dirty="0">
                <a:solidFill>
                  <a:srgbClr val="E60000"/>
                </a:solidFill>
              </a:rPr>
              <a:t>ční </a:t>
            </a:r>
            <a:br>
              <a:rPr lang="cs-CZ" sz="2000" dirty="0">
                <a:solidFill>
                  <a:srgbClr val="E60000"/>
                </a:solidFill>
              </a:rPr>
            </a:br>
            <a:r>
              <a:rPr lang="cs-CZ" sz="2000" dirty="0">
                <a:solidFill>
                  <a:srgbClr val="E60000"/>
                </a:solidFill>
              </a:rPr>
              <a:t>analýza: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 l="198" t="305" b="24921"/>
          <a:stretch>
            <a:fillRect/>
          </a:stretch>
        </p:blipFill>
        <p:spPr bwMode="auto">
          <a:xfrm>
            <a:off x="2141538" y="84138"/>
            <a:ext cx="6721475" cy="677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ovéPole 3"/>
          <p:cNvSpPr txBox="1">
            <a:spLocks noChangeArrowheads="1"/>
          </p:cNvSpPr>
          <p:nvPr/>
        </p:nvSpPr>
        <p:spPr bwMode="auto">
          <a:xfrm>
            <a:off x="533400" y="5791200"/>
            <a:ext cx="1403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S.J.E. Baird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057400" y="0"/>
            <a:ext cx="2449285" cy="226422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ový popisek 6"/>
          <p:cNvSpPr/>
          <p:nvPr/>
        </p:nvSpPr>
        <p:spPr>
          <a:xfrm>
            <a:off x="879703" y="1099458"/>
            <a:ext cx="1143000" cy="653143"/>
          </a:xfrm>
          <a:prstGeom prst="wedgeRectCallout">
            <a:avLst>
              <a:gd name="adj1" fmla="val 88691"/>
              <a:gd name="adj2" fmla="val -3083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</a:rPr>
              <a:t>vychýlení na západ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4582886" y="0"/>
            <a:ext cx="2449285" cy="226422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202067" y="282575"/>
            <a:ext cx="18367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E60000"/>
                </a:solidFill>
              </a:rPr>
              <a:t>K</a:t>
            </a:r>
            <a:r>
              <a:rPr lang="en-US" sz="2000" dirty="0" err="1">
                <a:solidFill>
                  <a:srgbClr val="E60000"/>
                </a:solidFill>
              </a:rPr>
              <a:t>onkordan</a:t>
            </a:r>
            <a:r>
              <a:rPr lang="cs-CZ" sz="2000" dirty="0">
                <a:solidFill>
                  <a:srgbClr val="E60000"/>
                </a:solidFill>
              </a:rPr>
              <a:t>ční </a:t>
            </a:r>
            <a:br>
              <a:rPr lang="cs-CZ" sz="2000" dirty="0">
                <a:solidFill>
                  <a:srgbClr val="E60000"/>
                </a:solidFill>
              </a:rPr>
            </a:br>
            <a:r>
              <a:rPr lang="cs-CZ" sz="2000" dirty="0">
                <a:solidFill>
                  <a:srgbClr val="E60000"/>
                </a:solidFill>
              </a:rPr>
              <a:t>analýza: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 l="198" t="305" b="24921"/>
          <a:stretch>
            <a:fillRect/>
          </a:stretch>
        </p:blipFill>
        <p:spPr bwMode="auto">
          <a:xfrm>
            <a:off x="2141538" y="84138"/>
            <a:ext cx="6721475" cy="677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ovéPole 3"/>
          <p:cNvSpPr txBox="1">
            <a:spLocks noChangeArrowheads="1"/>
          </p:cNvSpPr>
          <p:nvPr/>
        </p:nvSpPr>
        <p:spPr bwMode="auto">
          <a:xfrm>
            <a:off x="533400" y="5791200"/>
            <a:ext cx="1403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S.J.E. Baird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694715" y="0"/>
            <a:ext cx="2449285" cy="226422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6694715" y="2329543"/>
            <a:ext cx="2449285" cy="226422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2057401" y="4593771"/>
            <a:ext cx="2449285" cy="226422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ový popisek 7"/>
          <p:cNvSpPr/>
          <p:nvPr/>
        </p:nvSpPr>
        <p:spPr>
          <a:xfrm>
            <a:off x="7443788" y="1981201"/>
            <a:ext cx="1143000" cy="653143"/>
          </a:xfrm>
          <a:prstGeom prst="wedgeRectCallout">
            <a:avLst>
              <a:gd name="adj1" fmla="val 40120"/>
              <a:gd name="adj2" fmla="val 691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</a:rPr>
              <a:t>vychýlení na východ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Obrázek 3" descr="Fig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75" y="1062038"/>
            <a:ext cx="9150350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ovéPole 4"/>
          <p:cNvSpPr txBox="1">
            <a:spLocks noChangeArrowheads="1"/>
          </p:cNvSpPr>
          <p:nvPr/>
        </p:nvSpPr>
        <p:spPr bwMode="auto">
          <a:xfrm>
            <a:off x="509588" y="282575"/>
            <a:ext cx="39828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/>
              <a:t>Proximální </a:t>
            </a:r>
            <a:r>
              <a:rPr lang="cs-CZ" sz="2400" dirty="0" err="1"/>
              <a:t>marker</a:t>
            </a:r>
            <a:r>
              <a:rPr lang="cs-CZ" sz="2400" dirty="0"/>
              <a:t> na </a:t>
            </a:r>
            <a:r>
              <a:rPr lang="cs-CZ" sz="2400" dirty="0" err="1"/>
              <a:t>chr</a:t>
            </a:r>
            <a:r>
              <a:rPr lang="cs-CZ" sz="2400" dirty="0"/>
              <a:t>. X</a:t>
            </a:r>
          </a:p>
        </p:txBody>
      </p:sp>
      <p:sp>
        <p:nvSpPr>
          <p:cNvPr id="67588" name="TextovéPole 5"/>
          <p:cNvSpPr txBox="1">
            <a:spLocks noChangeArrowheads="1"/>
          </p:cNvSpPr>
          <p:nvPr/>
        </p:nvSpPr>
        <p:spPr bwMode="auto">
          <a:xfrm>
            <a:off x="769938" y="941388"/>
            <a:ext cx="2655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hranice přechodu chr. Y</a:t>
            </a:r>
          </a:p>
        </p:txBody>
      </p:sp>
      <p:sp>
        <p:nvSpPr>
          <p:cNvPr id="67589" name="TextovéPole 6"/>
          <p:cNvSpPr txBox="1">
            <a:spLocks noChangeArrowheads="1"/>
          </p:cNvSpPr>
          <p:nvPr/>
        </p:nvSpPr>
        <p:spPr bwMode="auto">
          <a:xfrm>
            <a:off x="6870700" y="4324350"/>
            <a:ext cx="19669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konsensuální</a:t>
            </a:r>
          </a:p>
          <a:p>
            <a:r>
              <a:rPr lang="cs-CZ"/>
              <a:t>hranice přechodu</a:t>
            </a:r>
          </a:p>
        </p:txBody>
      </p:sp>
      <p:sp>
        <p:nvSpPr>
          <p:cNvPr id="67590" name="TextovéPole 7"/>
          <p:cNvSpPr txBox="1">
            <a:spLocks noChangeArrowheads="1"/>
          </p:cNvSpPr>
          <p:nvPr/>
        </p:nvSpPr>
        <p:spPr bwMode="auto">
          <a:xfrm>
            <a:off x="4678363" y="585788"/>
            <a:ext cx="2890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bloky kolem prox. markeru</a:t>
            </a:r>
          </a:p>
        </p:txBody>
      </p:sp>
      <p:sp>
        <p:nvSpPr>
          <p:cNvPr id="67591" name="TextovéPole 8"/>
          <p:cNvSpPr txBox="1">
            <a:spLocks noChangeArrowheads="1"/>
          </p:cNvSpPr>
          <p:nvPr/>
        </p:nvSpPr>
        <p:spPr bwMode="auto">
          <a:xfrm>
            <a:off x="6354763" y="2722563"/>
            <a:ext cx="1158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musculus</a:t>
            </a:r>
          </a:p>
        </p:txBody>
      </p:sp>
      <p:sp>
        <p:nvSpPr>
          <p:cNvPr id="67592" name="TextovéPole 9"/>
          <p:cNvSpPr txBox="1">
            <a:spLocks noChangeArrowheads="1"/>
          </p:cNvSpPr>
          <p:nvPr/>
        </p:nvSpPr>
        <p:spPr bwMode="auto">
          <a:xfrm>
            <a:off x="830263" y="2911475"/>
            <a:ext cx="13509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domesticus</a:t>
            </a:r>
          </a:p>
        </p:txBody>
      </p:sp>
      <p:sp>
        <p:nvSpPr>
          <p:cNvPr id="67593" name="TextovéPole 10"/>
          <p:cNvSpPr txBox="1">
            <a:spLocks noChangeArrowheads="1"/>
          </p:cNvSpPr>
          <p:nvPr/>
        </p:nvSpPr>
        <p:spPr bwMode="auto">
          <a:xfrm>
            <a:off x="541338" y="5691188"/>
            <a:ext cx="2493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lokality bez introgrese</a:t>
            </a:r>
          </a:p>
        </p:txBody>
      </p:sp>
      <p:cxnSp>
        <p:nvCxnSpPr>
          <p:cNvPr id="13" name="Přímá spojovací čára 12"/>
          <p:cNvCxnSpPr/>
          <p:nvPr/>
        </p:nvCxnSpPr>
        <p:spPr>
          <a:xfrm rot="5400000">
            <a:off x="484188" y="4730750"/>
            <a:ext cx="1547812" cy="3254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/>
          <p:nvPr/>
        </p:nvCxnSpPr>
        <p:spPr>
          <a:xfrm>
            <a:off x="1919288" y="1330325"/>
            <a:ext cx="1927225" cy="12938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725988" y="4246563"/>
            <a:ext cx="2036762" cy="3714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 rot="5400000" flipH="1" flipV="1">
            <a:off x="4064793" y="1421607"/>
            <a:ext cx="1757363" cy="9588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8" name="TextovéPole 23"/>
          <p:cNvSpPr txBox="1">
            <a:spLocks noChangeArrowheads="1"/>
          </p:cNvSpPr>
          <p:nvPr/>
        </p:nvSpPr>
        <p:spPr bwMode="auto">
          <a:xfrm>
            <a:off x="3794125" y="5803900"/>
            <a:ext cx="5030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Rekombinace snižuje velikost introgresovaných</a:t>
            </a:r>
          </a:p>
          <a:p>
            <a:r>
              <a:rPr lang="cs-CZ"/>
              <a:t>bloků směrem od středu zóny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1368425" y="381000"/>
            <a:ext cx="6477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/>
              <a:t>Analýza pachových preferencí přes myší hybridní zónu:</a:t>
            </a:r>
          </a:p>
          <a:p>
            <a:pPr algn="ctr"/>
            <a:r>
              <a:rPr lang="cs-CZ" sz="2000" dirty="0"/>
              <a:t>zesílení (</a:t>
            </a:r>
            <a:r>
              <a:rPr lang="cs-CZ" sz="2000" i="1" dirty="0" err="1"/>
              <a:t>reinforcement</a:t>
            </a:r>
            <a:r>
              <a:rPr lang="cs-CZ" sz="2000" dirty="0"/>
              <a:t>)</a:t>
            </a:r>
            <a:r>
              <a:rPr lang="cs-CZ" sz="2000" i="1" baseline="-25000" dirty="0"/>
              <a:t> </a:t>
            </a:r>
            <a:r>
              <a:rPr lang="cs-CZ" sz="2000" dirty="0" err="1"/>
              <a:t>prezygotickou</a:t>
            </a:r>
            <a:r>
              <a:rPr lang="cs-CZ" sz="2000" dirty="0"/>
              <a:t> bariérou</a:t>
            </a:r>
            <a:endParaRPr lang="cs-CZ" sz="2000" i="1" baseline="-25000" dirty="0"/>
          </a:p>
        </p:txBody>
      </p:sp>
      <p:pic>
        <p:nvPicPr>
          <p:cNvPr id="5124" name="Picture 2" descr="MaleAB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8488" y="1565275"/>
            <a:ext cx="4637087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617663" y="4937125"/>
          <a:ext cx="5119687" cy="1404938"/>
        </p:xfrm>
        <a:graphic>
          <a:graphicData uri="http://schemas.openxmlformats.org/presentationml/2006/ole">
            <p:oleObj spid="_x0000_s5130" name="Rovnice" r:id="rId5" imgW="3505200" imgH="965200" progId="">
              <p:embed/>
            </p:oleObj>
          </a:graphicData>
        </a:graphic>
      </p:graphicFrame>
      <p:sp>
        <p:nvSpPr>
          <p:cNvPr id="5125" name="TextovéPole 4"/>
          <p:cNvSpPr txBox="1">
            <a:spLocks noChangeArrowheads="1"/>
          </p:cNvSpPr>
          <p:nvPr/>
        </p:nvSpPr>
        <p:spPr bwMode="auto">
          <a:xfrm>
            <a:off x="5957888" y="1755775"/>
            <a:ext cx="1593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reinforcement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 rot="10800000" flipV="1">
            <a:off x="4381500" y="2063750"/>
            <a:ext cx="1512888" cy="6524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930F3071-C9E9-4AEB-AE43-0EA920883D32}"/>
              </a:ext>
            </a:extLst>
          </p:cNvPr>
          <p:cNvSpPr txBox="1"/>
          <p:nvPr/>
        </p:nvSpPr>
        <p:spPr>
          <a:xfrm>
            <a:off x="666343" y="473348"/>
            <a:ext cx="52552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Test hybridizace v éře </a:t>
            </a:r>
            <a:r>
              <a:rPr lang="cs-CZ" sz="2000" dirty="0" err="1"/>
              <a:t>celogenomových</a:t>
            </a:r>
            <a:r>
              <a:rPr lang="cs-CZ" sz="2000" dirty="0"/>
              <a:t> dat: </a:t>
            </a:r>
          </a:p>
          <a:p>
            <a:r>
              <a:rPr lang="cs-CZ" sz="2000" dirty="0"/>
              <a:t>ABBA/BABA test (</a:t>
            </a:r>
            <a:r>
              <a:rPr lang="cs-CZ" sz="2000" dirty="0" err="1"/>
              <a:t>Pattersonova</a:t>
            </a:r>
            <a:r>
              <a:rPr lang="cs-CZ" sz="2000" dirty="0"/>
              <a:t> D-statistika):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509588" y="1573712"/>
            <a:ext cx="8634412" cy="2086770"/>
            <a:chOff x="509588" y="173280"/>
            <a:chExt cx="8634412" cy="2086770"/>
          </a:xfrm>
        </p:grpSpPr>
        <p:pic>
          <p:nvPicPr>
            <p:cNvPr id="6146" name="Picture 2" descr="Image result for abba baba test image&quot;">
              <a:extLst>
                <a:ext uri="{FF2B5EF4-FFF2-40B4-BE49-F238E27FC236}">
                  <a16:creationId xmlns:a16="http://schemas.microsoft.com/office/drawing/2014/main" xmlns="" id="{DC010B66-DC34-4245-BFEF-4D24C226E1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9784" r="48926"/>
            <a:stretch/>
          </p:blipFill>
          <p:spPr bwMode="auto">
            <a:xfrm>
              <a:off x="4558608" y="173280"/>
              <a:ext cx="4585392" cy="1952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abba baba test image&quot;">
              <a:extLst>
                <a:ext uri="{FF2B5EF4-FFF2-40B4-BE49-F238E27FC236}">
                  <a16:creationId xmlns:a16="http://schemas.microsoft.com/office/drawing/2014/main" xmlns="" id="{7B2EA27C-4218-4761-9EE2-545F41B6C3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589" r="48926" b="58840"/>
            <a:stretch/>
          </p:blipFill>
          <p:spPr bwMode="auto">
            <a:xfrm>
              <a:off x="509588" y="282575"/>
              <a:ext cx="4068079" cy="1977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ovéPole 7"/>
          <p:cNvSpPr txBox="1"/>
          <p:nvPr/>
        </p:nvSpPr>
        <p:spPr>
          <a:xfrm>
            <a:off x="509588" y="4382530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Př.: hybridizace člověka a neandertálce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87298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15D9AE5D-997A-45E0-A5D4-5AA6621B5C6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34845" y="58102"/>
            <a:ext cx="5274310" cy="674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15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3" y="2971800"/>
            <a:ext cx="4830762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 Box 10"/>
          <p:cNvSpPr txBox="1">
            <a:spLocks noChangeArrowheads="1"/>
          </p:cNvSpPr>
          <p:nvPr/>
        </p:nvSpPr>
        <p:spPr bwMode="auto">
          <a:xfrm>
            <a:off x="1713593" y="282575"/>
            <a:ext cx="564449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</a:rPr>
              <a:t>Proč studovat hybridní zóny? - </a:t>
            </a:r>
            <a:r>
              <a:rPr lang="cs-CZ" sz="2400" dirty="0" err="1">
                <a:solidFill>
                  <a:srgbClr val="E60000"/>
                </a:solidFill>
              </a:rPr>
              <a:t>speciace</a:t>
            </a:r>
            <a:endParaRPr lang="cs-CZ" sz="2400" dirty="0">
              <a:solidFill>
                <a:srgbClr val="E60000"/>
              </a:solidFill>
            </a:endParaRPr>
          </a:p>
        </p:txBody>
      </p:sp>
      <p:sp>
        <p:nvSpPr>
          <p:cNvPr id="68612" name="Text Box 15"/>
          <p:cNvSpPr txBox="1">
            <a:spLocks noChangeArrowheads="1"/>
          </p:cNvSpPr>
          <p:nvPr/>
        </p:nvSpPr>
        <p:spPr bwMode="auto">
          <a:xfrm>
            <a:off x="515938" y="1174750"/>
            <a:ext cx="3844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Dobzhanského-Mullerův model</a:t>
            </a:r>
          </a:p>
        </p:txBody>
      </p:sp>
      <p:grpSp>
        <p:nvGrpSpPr>
          <p:cNvPr id="68613" name="Group 19"/>
          <p:cNvGrpSpPr>
            <a:grpSpLocks/>
          </p:cNvGrpSpPr>
          <p:nvPr/>
        </p:nvGrpSpPr>
        <p:grpSpPr bwMode="auto">
          <a:xfrm>
            <a:off x="4032250" y="1679575"/>
            <a:ext cx="4813300" cy="2543175"/>
            <a:chOff x="262" y="1382"/>
            <a:chExt cx="3215" cy="1710"/>
          </a:xfrm>
        </p:grpSpPr>
        <p:pic>
          <p:nvPicPr>
            <p:cNvPr id="68614" name="Picture 11" descr="mull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2" y="1390"/>
              <a:ext cx="995" cy="1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68615" name="Picture 12" descr="fund0236"/>
            <p:cNvPicPr>
              <a:picLocks noChangeAspect="1" noChangeArrowheads="1"/>
            </p:cNvPicPr>
            <p:nvPr/>
          </p:nvPicPr>
          <p:blipFill>
            <a:blip r:embed="rId4" cstate="print"/>
            <a:srcRect l="9558" r="19118"/>
            <a:stretch>
              <a:fillRect/>
            </a:stretch>
          </p:blipFill>
          <p:spPr bwMode="auto">
            <a:xfrm>
              <a:off x="1302" y="1395"/>
              <a:ext cx="1151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68616" name="Picture 13" descr="2084_Bateson-William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2" y="1382"/>
              <a:ext cx="1033" cy="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68617" name="Text Box 16"/>
            <p:cNvSpPr txBox="1">
              <a:spLocks noChangeArrowheads="1"/>
            </p:cNvSpPr>
            <p:nvPr/>
          </p:nvSpPr>
          <p:spPr bwMode="auto">
            <a:xfrm>
              <a:off x="391" y="2866"/>
              <a:ext cx="825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>
                  <a:solidFill>
                    <a:schemeClr val="accent2"/>
                  </a:solidFill>
                </a:rPr>
                <a:t>W. Bateson</a:t>
              </a:r>
            </a:p>
          </p:txBody>
        </p:sp>
        <p:sp>
          <p:nvSpPr>
            <p:cNvPr id="68618" name="Text Box 17"/>
            <p:cNvSpPr txBox="1">
              <a:spLocks noChangeArrowheads="1"/>
            </p:cNvSpPr>
            <p:nvPr/>
          </p:nvSpPr>
          <p:spPr bwMode="auto">
            <a:xfrm>
              <a:off x="1400" y="2866"/>
              <a:ext cx="1027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>
                  <a:solidFill>
                    <a:schemeClr val="accent2"/>
                  </a:solidFill>
                </a:rPr>
                <a:t>T. Dobzhansky</a:t>
              </a:r>
            </a:p>
          </p:txBody>
        </p:sp>
        <p:sp>
          <p:nvSpPr>
            <p:cNvPr id="68619" name="Text Box 18"/>
            <p:cNvSpPr txBox="1">
              <a:spLocks noChangeArrowheads="1"/>
            </p:cNvSpPr>
            <p:nvPr/>
          </p:nvSpPr>
          <p:spPr bwMode="auto">
            <a:xfrm>
              <a:off x="2667" y="2866"/>
              <a:ext cx="666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>
                  <a:solidFill>
                    <a:schemeClr val="accent2"/>
                  </a:solidFill>
                </a:rPr>
                <a:t>H. Muller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Obrázek 2" descr="armsraces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3" y="882650"/>
            <a:ext cx="29622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9636" name="Picture 6"/>
          <p:cNvPicPr>
            <a:picLocks noChangeAspect="1" noChangeArrowheads="1"/>
          </p:cNvPicPr>
          <p:nvPr/>
        </p:nvPicPr>
        <p:blipFill>
          <a:blip r:embed="rId4" cstate="print"/>
          <a:srcRect b="28159"/>
          <a:stretch>
            <a:fillRect/>
          </a:stretch>
        </p:blipFill>
        <p:spPr bwMode="auto">
          <a:xfrm>
            <a:off x="4306888" y="831850"/>
            <a:ext cx="4267200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963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5" y="4778375"/>
            <a:ext cx="3976688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963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0488" y="3232150"/>
            <a:ext cx="3810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963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89275" y="2736850"/>
            <a:ext cx="2857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Obdélník 8"/>
          <p:cNvSpPr/>
          <p:nvPr/>
        </p:nvSpPr>
        <p:spPr>
          <a:xfrm>
            <a:off x="1748288" y="282575"/>
            <a:ext cx="5934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C80000"/>
                </a:solidFill>
              </a:rPr>
              <a:t>„Závody ve zbrojení“ a sekundární kontakt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Skupina 59"/>
          <p:cNvGrpSpPr>
            <a:grpSpLocks/>
          </p:cNvGrpSpPr>
          <p:nvPr/>
        </p:nvGrpSpPr>
        <p:grpSpPr bwMode="auto">
          <a:xfrm>
            <a:off x="381000" y="1208088"/>
            <a:ext cx="8259763" cy="3078162"/>
            <a:chOff x="552450" y="316992"/>
            <a:chExt cx="8260062" cy="3077915"/>
          </a:xfrm>
        </p:grpSpPr>
        <p:sp>
          <p:nvSpPr>
            <p:cNvPr id="70659" name="TextovéPole 22"/>
            <p:cNvSpPr txBox="1">
              <a:spLocks noChangeArrowheads="1"/>
            </p:cNvSpPr>
            <p:nvPr/>
          </p:nvSpPr>
          <p:spPr bwMode="auto">
            <a:xfrm>
              <a:off x="574861" y="1698445"/>
              <a:ext cx="152157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2000"/>
                <a:t>arms race v</a:t>
              </a:r>
            </a:p>
            <a:p>
              <a:pPr algn="ctr"/>
              <a:r>
                <a:rPr lang="en-US" sz="2000"/>
                <a:t>ancestr</a:t>
              </a:r>
              <a:r>
                <a:rPr lang="cs-CZ" sz="2000"/>
                <a:t>á</a:t>
              </a:r>
              <a:r>
                <a:rPr lang="en-US" sz="2000"/>
                <a:t>l</a:t>
              </a:r>
              <a:r>
                <a:rPr lang="cs-CZ" sz="2000"/>
                <a:t>ní</a:t>
              </a:r>
              <a:endParaRPr lang="en-US" sz="2000"/>
            </a:p>
            <a:p>
              <a:pPr algn="ctr"/>
              <a:r>
                <a:rPr lang="en-US" sz="2000"/>
                <a:t>pop</a:t>
              </a:r>
              <a:r>
                <a:rPr lang="cs-CZ" sz="2000"/>
                <a:t>ulaci</a:t>
              </a:r>
              <a:endParaRPr lang="en-US" sz="2000"/>
            </a:p>
          </p:txBody>
        </p:sp>
        <p:grpSp>
          <p:nvGrpSpPr>
            <p:cNvPr id="70660" name="Skupina 23"/>
            <p:cNvGrpSpPr>
              <a:grpSpLocks/>
            </p:cNvGrpSpPr>
            <p:nvPr/>
          </p:nvGrpSpPr>
          <p:grpSpPr bwMode="auto">
            <a:xfrm>
              <a:off x="2089932" y="893129"/>
              <a:ext cx="2722047" cy="2501778"/>
              <a:chOff x="1534452" y="3380297"/>
              <a:chExt cx="2722047" cy="2501778"/>
            </a:xfrm>
          </p:grpSpPr>
          <p:sp>
            <p:nvSpPr>
              <p:cNvPr id="70668" name="Freeform 5"/>
              <p:cNvSpPr>
                <a:spLocks/>
              </p:cNvSpPr>
              <p:nvPr/>
            </p:nvSpPr>
            <p:spPr bwMode="auto">
              <a:xfrm rot="16200000" flipH="1">
                <a:off x="1186940" y="4049863"/>
                <a:ext cx="1998168" cy="1303144"/>
              </a:xfrm>
              <a:custGeom>
                <a:avLst/>
                <a:gdLst>
                  <a:gd name="T0" fmla="*/ 0 w 1918"/>
                  <a:gd name="T1" fmla="*/ 2147483647 h 901"/>
                  <a:gd name="T2" fmla="*/ 2147483647 w 1918"/>
                  <a:gd name="T3" fmla="*/ 0 h 901"/>
                  <a:gd name="T4" fmla="*/ 2147483647 w 1918"/>
                  <a:gd name="T5" fmla="*/ 2147483647 h 901"/>
                  <a:gd name="T6" fmla="*/ 0 60000 65536"/>
                  <a:gd name="T7" fmla="*/ 0 60000 65536"/>
                  <a:gd name="T8" fmla="*/ 0 60000 65536"/>
                  <a:gd name="T9" fmla="*/ 0 w 1918"/>
                  <a:gd name="T10" fmla="*/ 0 h 901"/>
                  <a:gd name="T11" fmla="*/ 1918 w 1918"/>
                  <a:gd name="T12" fmla="*/ 901 h 9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18" h="901">
                    <a:moveTo>
                      <a:pt x="0" y="901"/>
                    </a:moveTo>
                    <a:lnTo>
                      <a:pt x="935" y="0"/>
                    </a:lnTo>
                    <a:lnTo>
                      <a:pt x="1918" y="901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triangle" w="lg" len="lg"/>
                <a:tailEnd type="triangle" w="lg" len="lg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0669" name="TextovéPole 25"/>
              <p:cNvSpPr txBox="1">
                <a:spLocks noChangeArrowheads="1"/>
              </p:cNvSpPr>
              <p:nvPr/>
            </p:nvSpPr>
            <p:spPr bwMode="auto">
              <a:xfrm>
                <a:off x="2937898" y="3380297"/>
                <a:ext cx="130997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subpop. 1</a:t>
                </a:r>
                <a:endParaRPr lang="cs-CZ" sz="2000"/>
              </a:p>
            </p:txBody>
          </p:sp>
          <p:sp>
            <p:nvSpPr>
              <p:cNvPr id="70670" name="TextovéPole 26"/>
              <p:cNvSpPr txBox="1">
                <a:spLocks noChangeArrowheads="1"/>
              </p:cNvSpPr>
              <p:nvPr/>
            </p:nvSpPr>
            <p:spPr bwMode="auto">
              <a:xfrm>
                <a:off x="2946525" y="5481965"/>
                <a:ext cx="130997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subpop. 2</a:t>
                </a:r>
                <a:endParaRPr lang="cs-CZ" sz="2000"/>
              </a:p>
            </p:txBody>
          </p:sp>
        </p:grpSp>
        <p:grpSp>
          <p:nvGrpSpPr>
            <p:cNvPr id="70661" name="Skupina 35"/>
            <p:cNvGrpSpPr>
              <a:grpSpLocks/>
            </p:cNvGrpSpPr>
            <p:nvPr/>
          </p:nvGrpSpPr>
          <p:grpSpPr bwMode="auto">
            <a:xfrm>
              <a:off x="4984875" y="1389358"/>
              <a:ext cx="3142756" cy="1617243"/>
              <a:chOff x="6063123" y="3876526"/>
              <a:chExt cx="3142756" cy="1617243"/>
            </a:xfrm>
          </p:grpSpPr>
          <p:cxnSp>
            <p:nvCxnSpPr>
              <p:cNvPr id="37" name="Přímá spojovací čára 36"/>
              <p:cNvCxnSpPr/>
              <p:nvPr/>
            </p:nvCxnSpPr>
            <p:spPr>
              <a:xfrm>
                <a:off x="6063158" y="3877224"/>
                <a:ext cx="682650" cy="473037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ovací čára 37"/>
              <p:cNvCxnSpPr/>
              <p:nvPr/>
            </p:nvCxnSpPr>
            <p:spPr>
              <a:xfrm flipV="1">
                <a:off x="6063158" y="5020132"/>
                <a:ext cx="682650" cy="473037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667" name="TextovéPole 38"/>
              <p:cNvSpPr txBox="1">
                <a:spLocks noChangeArrowheads="1"/>
              </p:cNvSpPr>
              <p:nvPr/>
            </p:nvSpPr>
            <p:spPr bwMode="auto">
              <a:xfrm>
                <a:off x="6857159" y="4431040"/>
                <a:ext cx="234872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se</a:t>
                </a:r>
                <a:r>
                  <a:rPr lang="cs-CZ" sz="2000"/>
                  <a:t>ku</a:t>
                </a:r>
                <a:r>
                  <a:rPr lang="en-US" sz="2000"/>
                  <a:t>nd</a:t>
                </a:r>
                <a:r>
                  <a:rPr lang="cs-CZ" sz="2000"/>
                  <a:t>á</a:t>
                </a:r>
                <a:r>
                  <a:rPr lang="en-US" sz="2000"/>
                  <a:t>r</a:t>
                </a:r>
                <a:r>
                  <a:rPr lang="cs-CZ" sz="2000"/>
                  <a:t>ní</a:t>
                </a:r>
                <a:r>
                  <a:rPr lang="en-US" sz="2000"/>
                  <a:t> </a:t>
                </a:r>
                <a:r>
                  <a:rPr lang="cs-CZ" sz="2000"/>
                  <a:t>k</a:t>
                </a:r>
                <a:r>
                  <a:rPr lang="en-US" sz="2000"/>
                  <a:t>onta</a:t>
                </a:r>
                <a:r>
                  <a:rPr lang="cs-CZ" sz="2000"/>
                  <a:t>k</a:t>
                </a:r>
                <a:r>
                  <a:rPr lang="en-US" sz="2000"/>
                  <a:t>t</a:t>
                </a:r>
                <a:endParaRPr lang="cs-CZ" sz="2000"/>
              </a:p>
            </p:txBody>
          </p:sp>
        </p:grpSp>
        <p:sp>
          <p:nvSpPr>
            <p:cNvPr id="43" name="Zaoblený obdélníkový popisek 42"/>
            <p:cNvSpPr/>
            <p:nvPr/>
          </p:nvSpPr>
          <p:spPr>
            <a:xfrm>
              <a:off x="7061436" y="956703"/>
              <a:ext cx="1751076" cy="519071"/>
            </a:xfrm>
            <a:prstGeom prst="wedgeRoundRectCallout">
              <a:avLst>
                <a:gd name="adj1" fmla="val -51751"/>
                <a:gd name="adj2" fmla="val 121490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rgbClr val="F00000"/>
                  </a:solidFill>
                </a:rPr>
                <a:t>in</a:t>
              </a:r>
              <a:r>
                <a:rPr lang="cs-CZ" dirty="0">
                  <a:solidFill>
                    <a:srgbClr val="F00000"/>
                  </a:solidFill>
                </a:rPr>
                <a:t>kompatibilní</a:t>
              </a:r>
              <a:r>
                <a:rPr lang="en-US" dirty="0">
                  <a:solidFill>
                    <a:srgbClr val="F00000"/>
                  </a:solidFill>
                </a:rPr>
                <a:t>!</a:t>
              </a:r>
              <a:endParaRPr lang="cs-CZ" dirty="0">
                <a:solidFill>
                  <a:srgbClr val="F00000"/>
                </a:solidFill>
              </a:endParaRPr>
            </a:p>
          </p:txBody>
        </p:sp>
        <p:sp>
          <p:nvSpPr>
            <p:cNvPr id="70663" name="TextovéPole 44"/>
            <p:cNvSpPr txBox="1">
              <a:spLocks noChangeArrowheads="1"/>
            </p:cNvSpPr>
            <p:nvPr/>
          </p:nvSpPr>
          <p:spPr bwMode="auto">
            <a:xfrm>
              <a:off x="552450" y="316992"/>
              <a:ext cx="38523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33CC"/>
                  </a:solidFill>
                </a:rPr>
                <a:t> genetic</a:t>
              </a:r>
              <a:r>
                <a:rPr lang="cs-CZ">
                  <a:solidFill>
                    <a:srgbClr val="0033CC"/>
                  </a:solidFill>
                </a:rPr>
                <a:t>ký</a:t>
              </a:r>
              <a:r>
                <a:rPr lang="en-US">
                  <a:solidFill>
                    <a:srgbClr val="0033CC"/>
                  </a:solidFill>
                </a:rPr>
                <a:t> </a:t>
              </a:r>
              <a:r>
                <a:rPr lang="cs-CZ">
                  <a:solidFill>
                    <a:srgbClr val="0033CC"/>
                  </a:solidFill>
                </a:rPr>
                <a:t>k</a:t>
              </a:r>
              <a:r>
                <a:rPr lang="en-US">
                  <a:solidFill>
                    <a:srgbClr val="0033CC"/>
                  </a:solidFill>
                </a:rPr>
                <a:t>onfli</a:t>
              </a:r>
              <a:r>
                <a:rPr lang="cs-CZ">
                  <a:solidFill>
                    <a:srgbClr val="0033CC"/>
                  </a:solidFill>
                </a:rPr>
                <a:t>k</a:t>
              </a:r>
              <a:r>
                <a:rPr lang="en-US">
                  <a:solidFill>
                    <a:srgbClr val="0033CC"/>
                  </a:solidFill>
                </a:rPr>
                <a:t>t: “</a:t>
              </a:r>
              <a:r>
                <a:rPr lang="cs-CZ">
                  <a:solidFill>
                    <a:srgbClr val="0033CC"/>
                  </a:solidFill>
                </a:rPr>
                <a:t>k</a:t>
              </a:r>
              <a:r>
                <a:rPr lang="en-US">
                  <a:solidFill>
                    <a:srgbClr val="0033CC"/>
                  </a:solidFill>
                </a:rPr>
                <a:t>lasic</a:t>
              </a:r>
              <a:r>
                <a:rPr lang="cs-CZ">
                  <a:solidFill>
                    <a:srgbClr val="0033CC"/>
                  </a:solidFill>
                </a:rPr>
                <a:t>ký</a:t>
              </a:r>
              <a:r>
                <a:rPr lang="en-US">
                  <a:solidFill>
                    <a:srgbClr val="0033CC"/>
                  </a:solidFill>
                </a:rPr>
                <a:t>” </a:t>
              </a:r>
              <a:r>
                <a:rPr lang="cs-CZ">
                  <a:solidFill>
                    <a:srgbClr val="0033CC"/>
                  </a:solidFill>
                </a:rPr>
                <a:t>scénář</a:t>
              </a:r>
            </a:p>
          </p:txBody>
        </p:sp>
        <p:sp>
          <p:nvSpPr>
            <p:cNvPr id="70664" name="TextovéPole 45"/>
            <p:cNvSpPr txBox="1">
              <a:spLocks noChangeArrowheads="1"/>
            </p:cNvSpPr>
            <p:nvPr/>
          </p:nvSpPr>
          <p:spPr bwMode="auto">
            <a:xfrm>
              <a:off x="3409625" y="1875229"/>
              <a:ext cx="142378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2000"/>
                <a:t>pokračující</a:t>
              </a:r>
            </a:p>
            <a:p>
              <a:pPr algn="ctr"/>
              <a:r>
                <a:rPr lang="cs-CZ" sz="2000"/>
                <a:t>arms race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Skupina 58"/>
          <p:cNvGrpSpPr>
            <a:grpSpLocks/>
          </p:cNvGrpSpPr>
          <p:nvPr/>
        </p:nvGrpSpPr>
        <p:grpSpPr bwMode="auto">
          <a:xfrm>
            <a:off x="381000" y="1208088"/>
            <a:ext cx="8321675" cy="3078162"/>
            <a:chOff x="552450" y="3566160"/>
            <a:chExt cx="8322325" cy="3077915"/>
          </a:xfrm>
        </p:grpSpPr>
        <p:sp>
          <p:nvSpPr>
            <p:cNvPr id="71684" name="TextovéPole 46"/>
            <p:cNvSpPr txBox="1">
              <a:spLocks noChangeArrowheads="1"/>
            </p:cNvSpPr>
            <p:nvPr/>
          </p:nvSpPr>
          <p:spPr bwMode="auto">
            <a:xfrm>
              <a:off x="572460" y="4947613"/>
              <a:ext cx="1526379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2000"/>
                <a:t>arms race v</a:t>
              </a:r>
            </a:p>
            <a:p>
              <a:pPr algn="ctr"/>
              <a:r>
                <a:rPr lang="en-US" sz="2000"/>
                <a:t>ancestr</a:t>
              </a:r>
              <a:r>
                <a:rPr lang="cs-CZ" sz="2000"/>
                <a:t>á</a:t>
              </a:r>
              <a:r>
                <a:rPr lang="en-US" sz="2000"/>
                <a:t>l</a:t>
              </a:r>
              <a:r>
                <a:rPr lang="cs-CZ" sz="2000"/>
                <a:t>ní</a:t>
              </a:r>
              <a:endParaRPr lang="en-US" sz="2000"/>
            </a:p>
            <a:p>
              <a:pPr algn="ctr"/>
              <a:r>
                <a:rPr lang="en-US" sz="2000"/>
                <a:t>pop</a:t>
              </a:r>
              <a:r>
                <a:rPr lang="cs-CZ" sz="2000"/>
                <a:t>ulaci</a:t>
              </a:r>
            </a:p>
          </p:txBody>
        </p:sp>
        <p:grpSp>
          <p:nvGrpSpPr>
            <p:cNvPr id="71685" name="Skupina 47"/>
            <p:cNvGrpSpPr>
              <a:grpSpLocks/>
            </p:cNvGrpSpPr>
            <p:nvPr/>
          </p:nvGrpSpPr>
          <p:grpSpPr bwMode="auto">
            <a:xfrm>
              <a:off x="2089932" y="4142297"/>
              <a:ext cx="2722047" cy="2501778"/>
              <a:chOff x="1534452" y="3380297"/>
              <a:chExt cx="2722047" cy="2501778"/>
            </a:xfrm>
          </p:grpSpPr>
          <p:sp>
            <p:nvSpPr>
              <p:cNvPr id="71693" name="Freeform 5"/>
              <p:cNvSpPr>
                <a:spLocks/>
              </p:cNvSpPr>
              <p:nvPr/>
            </p:nvSpPr>
            <p:spPr bwMode="auto">
              <a:xfrm rot="16200000" flipH="1">
                <a:off x="1186940" y="4049863"/>
                <a:ext cx="1998168" cy="1303144"/>
              </a:xfrm>
              <a:custGeom>
                <a:avLst/>
                <a:gdLst>
                  <a:gd name="T0" fmla="*/ 0 w 1918"/>
                  <a:gd name="T1" fmla="*/ 2147483647 h 901"/>
                  <a:gd name="T2" fmla="*/ 2147483647 w 1918"/>
                  <a:gd name="T3" fmla="*/ 0 h 901"/>
                  <a:gd name="T4" fmla="*/ 2147483647 w 1918"/>
                  <a:gd name="T5" fmla="*/ 2147483647 h 901"/>
                  <a:gd name="T6" fmla="*/ 0 60000 65536"/>
                  <a:gd name="T7" fmla="*/ 0 60000 65536"/>
                  <a:gd name="T8" fmla="*/ 0 60000 65536"/>
                  <a:gd name="T9" fmla="*/ 0 w 1918"/>
                  <a:gd name="T10" fmla="*/ 0 h 901"/>
                  <a:gd name="T11" fmla="*/ 1918 w 1918"/>
                  <a:gd name="T12" fmla="*/ 901 h 9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18" h="901">
                    <a:moveTo>
                      <a:pt x="0" y="901"/>
                    </a:moveTo>
                    <a:lnTo>
                      <a:pt x="935" y="0"/>
                    </a:lnTo>
                    <a:lnTo>
                      <a:pt x="1918" y="901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triangle" w="lg" len="lg"/>
                <a:tailEnd type="triangle" w="lg" len="lg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1694" name="TextovéPole 49"/>
              <p:cNvSpPr txBox="1">
                <a:spLocks noChangeArrowheads="1"/>
              </p:cNvSpPr>
              <p:nvPr/>
            </p:nvSpPr>
            <p:spPr bwMode="auto">
              <a:xfrm>
                <a:off x="2937898" y="3380297"/>
                <a:ext cx="130997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subpop. 1</a:t>
                </a:r>
                <a:endParaRPr lang="cs-CZ" sz="2000"/>
              </a:p>
            </p:txBody>
          </p:sp>
          <p:sp>
            <p:nvSpPr>
              <p:cNvPr id="71695" name="TextovéPole 50"/>
              <p:cNvSpPr txBox="1">
                <a:spLocks noChangeArrowheads="1"/>
              </p:cNvSpPr>
              <p:nvPr/>
            </p:nvSpPr>
            <p:spPr bwMode="auto">
              <a:xfrm>
                <a:off x="2946525" y="5481965"/>
                <a:ext cx="130997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subpop. 2</a:t>
                </a:r>
                <a:endParaRPr lang="cs-CZ" sz="2000"/>
              </a:p>
            </p:txBody>
          </p:sp>
        </p:grpSp>
        <p:grpSp>
          <p:nvGrpSpPr>
            <p:cNvPr id="71686" name="Skupina 51"/>
            <p:cNvGrpSpPr>
              <a:grpSpLocks/>
            </p:cNvGrpSpPr>
            <p:nvPr/>
          </p:nvGrpSpPr>
          <p:grpSpPr bwMode="auto">
            <a:xfrm>
              <a:off x="4984875" y="4638526"/>
              <a:ext cx="3142756" cy="1617243"/>
              <a:chOff x="6063123" y="3876526"/>
              <a:chExt cx="3142756" cy="1617243"/>
            </a:xfrm>
          </p:grpSpPr>
          <p:cxnSp>
            <p:nvCxnSpPr>
              <p:cNvPr id="53" name="Přímá spojovací čára 52"/>
              <p:cNvCxnSpPr/>
              <p:nvPr/>
            </p:nvCxnSpPr>
            <p:spPr>
              <a:xfrm>
                <a:off x="6063344" y="3877224"/>
                <a:ext cx="682678" cy="473037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Přímá spojovací čára 53"/>
              <p:cNvCxnSpPr/>
              <p:nvPr/>
            </p:nvCxnSpPr>
            <p:spPr>
              <a:xfrm flipV="1">
                <a:off x="6063344" y="5020132"/>
                <a:ext cx="682678" cy="473037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692" name="TextovéPole 54"/>
              <p:cNvSpPr txBox="1">
                <a:spLocks noChangeArrowheads="1"/>
              </p:cNvSpPr>
              <p:nvPr/>
            </p:nvSpPr>
            <p:spPr bwMode="auto">
              <a:xfrm>
                <a:off x="6857159" y="4431040"/>
                <a:ext cx="234872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se</a:t>
                </a:r>
                <a:r>
                  <a:rPr lang="cs-CZ" sz="2000"/>
                  <a:t>ku</a:t>
                </a:r>
                <a:r>
                  <a:rPr lang="en-US" sz="2000"/>
                  <a:t>nd</a:t>
                </a:r>
                <a:r>
                  <a:rPr lang="cs-CZ" sz="2000"/>
                  <a:t>á</a:t>
                </a:r>
                <a:r>
                  <a:rPr lang="en-US" sz="2000"/>
                  <a:t>r</a:t>
                </a:r>
                <a:r>
                  <a:rPr lang="cs-CZ" sz="2000"/>
                  <a:t>ní</a:t>
                </a:r>
                <a:r>
                  <a:rPr lang="en-US" sz="2000"/>
                  <a:t> </a:t>
                </a:r>
                <a:r>
                  <a:rPr lang="cs-CZ" sz="2000"/>
                  <a:t>k</a:t>
                </a:r>
                <a:r>
                  <a:rPr lang="en-US" sz="2000"/>
                  <a:t>onta</a:t>
                </a:r>
                <a:r>
                  <a:rPr lang="cs-CZ" sz="2000"/>
                  <a:t>k</a:t>
                </a:r>
                <a:r>
                  <a:rPr lang="en-US" sz="2000"/>
                  <a:t>t</a:t>
                </a:r>
                <a:endParaRPr lang="cs-CZ" sz="2000"/>
              </a:p>
            </p:txBody>
          </p:sp>
        </p:grpSp>
        <p:sp>
          <p:nvSpPr>
            <p:cNvPr id="56" name="Zaoblený obdélníkový popisek 55"/>
            <p:cNvSpPr/>
            <p:nvPr/>
          </p:nvSpPr>
          <p:spPr>
            <a:xfrm>
              <a:off x="5977362" y="3613781"/>
              <a:ext cx="2897413" cy="1111161"/>
            </a:xfrm>
            <a:prstGeom prst="wedgeRoundRectCallout">
              <a:avLst>
                <a:gd name="adj1" fmla="val -33920"/>
                <a:gd name="adj2" fmla="val 8840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cs-CZ" dirty="0">
                  <a:solidFill>
                    <a:srgbClr val="0033CC"/>
                  </a:solidFill>
                </a:rPr>
                <a:t>vítěz konfliktu prosperuje na</a:t>
              </a:r>
              <a:r>
                <a:rPr lang="en-US" dirty="0">
                  <a:solidFill>
                    <a:srgbClr val="0033CC"/>
                  </a:solidFill>
                </a:rPr>
                <a:t> “</a:t>
              </a:r>
              <a:r>
                <a:rPr lang="en-US" dirty="0" err="1">
                  <a:solidFill>
                    <a:srgbClr val="0033CC"/>
                  </a:solidFill>
                </a:rPr>
                <a:t>naiv</a:t>
              </a:r>
              <a:r>
                <a:rPr lang="cs-CZ" dirty="0">
                  <a:solidFill>
                    <a:srgbClr val="0033CC"/>
                  </a:solidFill>
                </a:rPr>
                <a:t>ním</a:t>
              </a:r>
              <a:r>
                <a:rPr lang="en-US" dirty="0">
                  <a:solidFill>
                    <a:srgbClr val="0033CC"/>
                  </a:solidFill>
                </a:rPr>
                <a:t>” genetic</a:t>
              </a:r>
              <a:r>
                <a:rPr lang="cs-CZ" dirty="0" err="1">
                  <a:solidFill>
                    <a:srgbClr val="0033CC"/>
                  </a:solidFill>
                </a:rPr>
                <a:t>kém</a:t>
              </a:r>
              <a:r>
                <a:rPr lang="cs-CZ" dirty="0">
                  <a:solidFill>
                    <a:srgbClr val="0033CC"/>
                  </a:solidFill>
                </a:rPr>
                <a:t> pozadí</a:t>
              </a:r>
            </a:p>
          </p:txBody>
        </p:sp>
        <p:sp>
          <p:nvSpPr>
            <p:cNvPr id="71688" name="TextovéPole 56"/>
            <p:cNvSpPr txBox="1">
              <a:spLocks noChangeArrowheads="1"/>
            </p:cNvSpPr>
            <p:nvPr/>
          </p:nvSpPr>
          <p:spPr bwMode="auto">
            <a:xfrm>
              <a:off x="552450" y="3566160"/>
              <a:ext cx="414728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33CC"/>
                  </a:solidFill>
                </a:rPr>
                <a:t> genetick</a:t>
              </a:r>
              <a:r>
                <a:rPr lang="cs-CZ">
                  <a:solidFill>
                    <a:srgbClr val="0033CC"/>
                  </a:solidFill>
                </a:rPr>
                <a:t>ý k</a:t>
              </a:r>
              <a:r>
                <a:rPr lang="en-US">
                  <a:solidFill>
                    <a:srgbClr val="0033CC"/>
                  </a:solidFill>
                </a:rPr>
                <a:t>onfli</a:t>
              </a:r>
              <a:r>
                <a:rPr lang="cs-CZ">
                  <a:solidFill>
                    <a:srgbClr val="0033CC"/>
                  </a:solidFill>
                </a:rPr>
                <a:t>k</a:t>
              </a:r>
              <a:r>
                <a:rPr lang="en-US">
                  <a:solidFill>
                    <a:srgbClr val="0033CC"/>
                  </a:solidFill>
                </a:rPr>
                <a:t>t: alternativ</a:t>
              </a:r>
              <a:r>
                <a:rPr lang="cs-CZ">
                  <a:solidFill>
                    <a:srgbClr val="0033CC"/>
                  </a:solidFill>
                </a:rPr>
                <a:t>ní scénář</a:t>
              </a:r>
            </a:p>
          </p:txBody>
        </p:sp>
        <p:sp>
          <p:nvSpPr>
            <p:cNvPr id="71689" name="TextovéPole 57"/>
            <p:cNvSpPr txBox="1">
              <a:spLocks noChangeArrowheads="1"/>
            </p:cNvSpPr>
            <p:nvPr/>
          </p:nvSpPr>
          <p:spPr bwMode="auto">
            <a:xfrm>
              <a:off x="3409625" y="5124397"/>
              <a:ext cx="142378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2000"/>
                <a:t>pokračující</a:t>
              </a:r>
            </a:p>
            <a:p>
              <a:pPr algn="ctr"/>
              <a:r>
                <a:rPr lang="cs-CZ" sz="2000"/>
                <a:t>arms race</a:t>
              </a:r>
            </a:p>
          </p:txBody>
        </p:sp>
      </p:grpSp>
      <p:sp>
        <p:nvSpPr>
          <p:cNvPr id="71683" name="TextovéPole 27"/>
          <p:cNvSpPr txBox="1">
            <a:spLocks noChangeArrowheads="1"/>
          </p:cNvSpPr>
          <p:nvPr/>
        </p:nvSpPr>
        <p:spPr bwMode="auto">
          <a:xfrm>
            <a:off x="1292225" y="5426075"/>
            <a:ext cx="34051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E60000"/>
                </a:solidFill>
                <a:sym typeface="Symbol" pitchFamily="18" charset="2"/>
              </a:rPr>
              <a:t>“antispecia</a:t>
            </a:r>
            <a:r>
              <a:rPr lang="cs-CZ" sz="2800">
                <a:solidFill>
                  <a:srgbClr val="E60000"/>
                </a:solidFill>
                <a:sym typeface="Symbol" pitchFamily="18" charset="2"/>
              </a:rPr>
              <a:t>ční</a:t>
            </a:r>
            <a:r>
              <a:rPr lang="en-US" sz="2800">
                <a:solidFill>
                  <a:srgbClr val="E60000"/>
                </a:solidFill>
                <a:sym typeface="Symbol" pitchFamily="18" charset="2"/>
              </a:rPr>
              <a:t> gen</a:t>
            </a:r>
            <a:r>
              <a:rPr lang="cs-CZ" sz="2800">
                <a:solidFill>
                  <a:srgbClr val="E60000"/>
                </a:solidFill>
                <a:sym typeface="Symbol" pitchFamily="18" charset="2"/>
              </a:rPr>
              <a:t>y</a:t>
            </a:r>
            <a:r>
              <a:rPr lang="en-US" sz="2800">
                <a:solidFill>
                  <a:srgbClr val="E60000"/>
                </a:solidFill>
                <a:sym typeface="Symbol" pitchFamily="18" charset="2"/>
              </a:rPr>
              <a:t>”</a:t>
            </a:r>
            <a:endParaRPr lang="cs-CZ" sz="280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 l="25822" t="24409" r="27765" b="9995"/>
          <a:stretch>
            <a:fillRect/>
          </a:stretch>
        </p:blipFill>
        <p:spPr bwMode="auto">
          <a:xfrm>
            <a:off x="2540000" y="1163638"/>
            <a:ext cx="4473575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aoblený obdélníkový popisek 15"/>
          <p:cNvSpPr/>
          <p:nvPr/>
        </p:nvSpPr>
        <p:spPr>
          <a:xfrm>
            <a:off x="871538" y="1063625"/>
            <a:ext cx="2330450" cy="541338"/>
          </a:xfrm>
          <a:prstGeom prst="wedgeRoundRectCallout">
            <a:avLst>
              <a:gd name="adj1" fmla="val 76557"/>
              <a:gd name="adj2" fmla="val 168150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incompatibility</a:t>
            </a:r>
            <a:r>
              <a:rPr lang="en-US" sz="2000" dirty="0">
                <a:solidFill>
                  <a:schemeClr val="tx1"/>
                </a:solidFill>
              </a:rPr>
              <a:t> loci</a:t>
            </a: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17" name="Zaoblený obdélníkový popisek 16"/>
          <p:cNvSpPr/>
          <p:nvPr/>
        </p:nvSpPr>
        <p:spPr>
          <a:xfrm>
            <a:off x="1157288" y="4197350"/>
            <a:ext cx="1789112" cy="533400"/>
          </a:xfrm>
          <a:prstGeom prst="wedgeRoundRectCallout">
            <a:avLst>
              <a:gd name="adj1" fmla="val 84579"/>
              <a:gd name="adj2" fmla="val -215677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arms victors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8" name="Zaoblený obdélníkový popisek 17"/>
          <p:cNvSpPr/>
          <p:nvPr/>
        </p:nvSpPr>
        <p:spPr>
          <a:xfrm>
            <a:off x="6411913" y="3903663"/>
            <a:ext cx="1487487" cy="444500"/>
          </a:xfrm>
          <a:prstGeom prst="wedgeRoundRectCallout">
            <a:avLst>
              <a:gd name="adj1" fmla="val -84813"/>
              <a:gd name="adj2" fmla="val -144344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hitchhikers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9" name="Zaoblený obdélníkový popisek 18"/>
          <p:cNvSpPr/>
          <p:nvPr/>
        </p:nvSpPr>
        <p:spPr>
          <a:xfrm>
            <a:off x="6480175" y="2435225"/>
            <a:ext cx="1536700" cy="498475"/>
          </a:xfrm>
          <a:prstGeom prst="wedgeRoundRectCallout">
            <a:avLst>
              <a:gd name="adj1" fmla="val -97066"/>
              <a:gd name="adj2" fmla="val 25559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neutral loci</a:t>
            </a:r>
            <a:endParaRPr lang="cs-CZ" dirty="0">
              <a:solidFill>
                <a:schemeClr val="tx1"/>
              </a:solidFill>
            </a:endParaRPr>
          </a:p>
        </p:txBody>
      </p:sp>
      <p:grpSp>
        <p:nvGrpSpPr>
          <p:cNvPr id="2" name="Skupina 21"/>
          <p:cNvGrpSpPr>
            <a:grpSpLocks/>
          </p:cNvGrpSpPr>
          <p:nvPr/>
        </p:nvGrpSpPr>
        <p:grpSpPr bwMode="auto">
          <a:xfrm>
            <a:off x="3570288" y="4870450"/>
            <a:ext cx="4827587" cy="1725613"/>
            <a:chOff x="3570838" y="4869712"/>
            <a:chExt cx="4826401" cy="1725778"/>
          </a:xfrm>
        </p:grpSpPr>
        <p:sp>
          <p:nvSpPr>
            <p:cNvPr id="72713" name="TextovéPole 19"/>
            <p:cNvSpPr txBox="1">
              <a:spLocks noChangeArrowheads="1"/>
            </p:cNvSpPr>
            <p:nvPr/>
          </p:nvSpPr>
          <p:spPr bwMode="auto">
            <a:xfrm>
              <a:off x="3570838" y="5762421"/>
              <a:ext cx="21852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Časovaná </a:t>
              </a:r>
              <a:r>
                <a:rPr lang="en-US"/>
                <a:t>bomb</a:t>
              </a:r>
              <a:r>
                <a:rPr lang="cs-CZ"/>
                <a:t>a</a:t>
              </a:r>
              <a:r>
                <a:rPr lang="en-US"/>
                <a:t>...</a:t>
              </a:r>
              <a:endParaRPr lang="cs-CZ"/>
            </a:p>
          </p:txBody>
        </p:sp>
        <p:pic>
          <p:nvPicPr>
            <p:cNvPr id="7271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02802" y="4869712"/>
              <a:ext cx="2394437" cy="1725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ovéPole 10"/>
          <p:cNvSpPr txBox="1"/>
          <p:nvPr/>
        </p:nvSpPr>
        <p:spPr>
          <a:xfrm>
            <a:off x="2766106" y="282575"/>
            <a:ext cx="398621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rgbClr val="C80000"/>
                </a:solidFill>
              </a:rPr>
              <a:t>Proč nepozorujeme častěji?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6" name="Group 2"/>
          <p:cNvGraphicFramePr>
            <a:graphicFrameLocks noGrp="1"/>
          </p:cNvGraphicFramePr>
          <p:nvPr/>
        </p:nvGraphicFramePr>
        <p:xfrm>
          <a:off x="1712913" y="2801938"/>
          <a:ext cx="4918075" cy="2160588"/>
        </p:xfrm>
        <a:graphic>
          <a:graphicData uri="http://schemas.openxmlformats.org/drawingml/2006/table">
            <a:tbl>
              <a:tblPr/>
              <a:tblGrid>
                <a:gridCol w="11842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31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02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731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jaderný genotyp: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mtDNA: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AA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Aa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aa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celkem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</a:t>
                      </a:r>
                      <a:r>
                        <a:rPr kumimoji="0" lang="cs-CZ" sz="1800" b="0" i="1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cs-CZ" sz="18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</a:t>
                      </a:r>
                      <a:r>
                        <a:rPr kumimoji="0" lang="cs-CZ" sz="1800" b="0" i="1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cs-CZ" sz="18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</a:t>
                      </a:r>
                      <a:r>
                        <a:rPr kumimoji="0" lang="cs-CZ" sz="1800" b="0" i="1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cs-CZ" sz="18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</a:t>
                      </a:r>
                      <a:r>
                        <a:rPr kumimoji="0" lang="cs-CZ" sz="1800" b="0" i="1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cs-CZ" sz="18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</a:t>
                      </a:r>
                      <a:r>
                        <a:rPr kumimoji="0" lang="cs-CZ" sz="1800" b="0" i="1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cs-CZ" sz="18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</a:t>
                      </a:r>
                      <a:r>
                        <a:rPr kumimoji="0" lang="cs-CZ" sz="1800" b="0" i="1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cs-CZ" sz="18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celkem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3761" name="Text Box 33"/>
          <p:cNvSpPr txBox="1">
            <a:spLocks noChangeArrowheads="1"/>
          </p:cNvSpPr>
          <p:nvPr/>
        </p:nvSpPr>
        <p:spPr bwMode="auto">
          <a:xfrm>
            <a:off x="2554060" y="282575"/>
            <a:ext cx="419735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Cytonukleární nerovnováhy</a:t>
            </a:r>
          </a:p>
        </p:txBody>
      </p:sp>
      <p:sp>
        <p:nvSpPr>
          <p:cNvPr id="73762" name="Text Box 34"/>
          <p:cNvSpPr txBox="1">
            <a:spLocks noChangeArrowheads="1"/>
          </p:cNvSpPr>
          <p:nvPr/>
        </p:nvSpPr>
        <p:spPr bwMode="auto">
          <a:xfrm>
            <a:off x="520700" y="1116013"/>
            <a:ext cx="64881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cs-CZ" sz="2000"/>
              <a:t> = nenáhodné asociace jaderných a cytoplazmatických </a:t>
            </a:r>
            <a:br>
              <a:rPr lang="cs-CZ" sz="2000"/>
            </a:br>
            <a:r>
              <a:rPr lang="cs-CZ" sz="2000"/>
              <a:t>     (mitochondriálních) alel</a:t>
            </a:r>
          </a:p>
          <a:p>
            <a:pPr>
              <a:buFontTx/>
              <a:buChar char="•"/>
            </a:pPr>
            <a:r>
              <a:rPr lang="cs-CZ" sz="2000"/>
              <a:t> 3 </a:t>
            </a:r>
            <a:r>
              <a:rPr lang="cs-CZ" sz="2000">
                <a:sym typeface="Symbol" pitchFamily="18" charset="2"/>
              </a:rPr>
              <a:t> 2 tabulka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114" name="Group 2"/>
          <p:cNvGraphicFramePr>
            <a:graphicFrameLocks noGrp="1"/>
          </p:cNvGraphicFramePr>
          <p:nvPr/>
        </p:nvGraphicFramePr>
        <p:xfrm>
          <a:off x="514350" y="1185863"/>
          <a:ext cx="3570288" cy="1418590"/>
        </p:xfrm>
        <a:graphic>
          <a:graphicData uri="http://schemas.openxmlformats.org/drawingml/2006/table">
            <a:tbl>
              <a:tblPr/>
              <a:tblGrid>
                <a:gridCol w="8604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32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32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32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jaderný genotyp: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mtDNA: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AA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Aa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aa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+++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+++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90135" name="Group 23"/>
          <p:cNvGraphicFramePr>
            <a:graphicFrameLocks noGrp="1"/>
          </p:cNvGraphicFramePr>
          <p:nvPr/>
        </p:nvGraphicFramePr>
        <p:xfrm>
          <a:off x="514350" y="4348163"/>
          <a:ext cx="3570288" cy="1451610"/>
        </p:xfrm>
        <a:graphic>
          <a:graphicData uri="http://schemas.openxmlformats.org/drawingml/2006/table">
            <a:tbl>
              <a:tblPr/>
              <a:tblGrid>
                <a:gridCol w="8604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32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32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32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jaderný genotyp: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mtDNA: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AA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Aa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aa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++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obs=exp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obs=exp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++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4796" name="Text Box 44"/>
          <p:cNvSpPr txBox="1">
            <a:spLocks noChangeArrowheads="1"/>
          </p:cNvSpPr>
          <p:nvPr/>
        </p:nvSpPr>
        <p:spPr bwMode="auto">
          <a:xfrm>
            <a:off x="1144588" y="657225"/>
            <a:ext cx="229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Absence hybridizace</a:t>
            </a:r>
          </a:p>
        </p:txBody>
      </p:sp>
      <p:sp>
        <p:nvSpPr>
          <p:cNvPr id="74797" name="Text Box 45"/>
          <p:cNvSpPr txBox="1">
            <a:spLocks noChangeArrowheads="1"/>
          </p:cNvSpPr>
          <p:nvPr/>
        </p:nvSpPr>
        <p:spPr bwMode="auto">
          <a:xfrm>
            <a:off x="5167313" y="657225"/>
            <a:ext cx="311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Náhodné křížení, hybridní roj</a:t>
            </a:r>
          </a:p>
        </p:txBody>
      </p:sp>
      <p:graphicFrame>
        <p:nvGraphicFramePr>
          <p:cNvPr id="90158" name="Group 46"/>
          <p:cNvGraphicFramePr>
            <a:graphicFrameLocks noGrp="1"/>
          </p:cNvGraphicFramePr>
          <p:nvPr/>
        </p:nvGraphicFramePr>
        <p:xfrm>
          <a:off x="4892675" y="1185863"/>
          <a:ext cx="3562350" cy="1418590"/>
        </p:xfrm>
        <a:graphic>
          <a:graphicData uri="http://schemas.openxmlformats.org/drawingml/2006/table">
            <a:tbl>
              <a:tblPr/>
              <a:tblGrid>
                <a:gridCol w="862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0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01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0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jaderný genotyp: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mtDNA: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AA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Aa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aa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obs=exp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obs=exp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obs=exp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obs=exp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obs=exp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obs=exp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4819" name="Text Box 67"/>
          <p:cNvSpPr txBox="1">
            <a:spLocks noChangeArrowheads="1"/>
          </p:cNvSpPr>
          <p:nvPr/>
        </p:nvSpPr>
        <p:spPr bwMode="auto">
          <a:xfrm>
            <a:off x="349250" y="3509963"/>
            <a:ext cx="4044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/>
              <a:t>Hybridizace bez výraznější introgrese,</a:t>
            </a:r>
            <a:br>
              <a:rPr lang="cs-CZ"/>
            </a:br>
            <a:r>
              <a:rPr lang="cs-CZ"/>
              <a:t>křížení nezávisí na pohlaví</a:t>
            </a:r>
          </a:p>
        </p:txBody>
      </p:sp>
      <p:graphicFrame>
        <p:nvGraphicFramePr>
          <p:cNvPr id="90180" name="Group 68"/>
          <p:cNvGraphicFramePr>
            <a:graphicFrameLocks noGrp="1"/>
          </p:cNvGraphicFramePr>
          <p:nvPr/>
        </p:nvGraphicFramePr>
        <p:xfrm>
          <a:off x="4892675" y="4348163"/>
          <a:ext cx="3570288" cy="1451610"/>
        </p:xfrm>
        <a:graphic>
          <a:graphicData uri="http://schemas.openxmlformats.org/drawingml/2006/table">
            <a:tbl>
              <a:tblPr/>
              <a:tblGrid>
                <a:gridCol w="8604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32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32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32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jaderný genotyp: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mtDNA: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AA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Aa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aa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++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++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--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++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4841" name="Text Box 89"/>
          <p:cNvSpPr txBox="1">
            <a:spLocks noChangeArrowheads="1"/>
          </p:cNvSpPr>
          <p:nvPr/>
        </p:nvSpPr>
        <p:spPr bwMode="auto">
          <a:xfrm>
            <a:off x="5275263" y="3509963"/>
            <a:ext cx="295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/>
              <a:t>Hybridizace bez introgrese,</a:t>
            </a:r>
            <a:br>
              <a:rPr lang="cs-CZ"/>
            </a:br>
            <a:r>
              <a:rPr lang="cs-CZ"/>
              <a:t>křížení závisí na pohlaví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ChangeArrowheads="1"/>
          </p:cNvSpPr>
          <p:nvPr/>
        </p:nvSpPr>
        <p:spPr bwMode="auto">
          <a:xfrm>
            <a:off x="0" y="2947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76803" name="Picture 6" descr="portraitTL"/>
          <p:cNvPicPr>
            <a:picLocks noChangeAspect="1" noChangeArrowheads="1"/>
          </p:cNvPicPr>
          <p:nvPr/>
        </p:nvPicPr>
        <p:blipFill>
          <a:blip r:embed="rId3" cstate="print"/>
          <a:srcRect l="13475" r="40692"/>
          <a:stretch>
            <a:fillRect/>
          </a:stretch>
        </p:blipFill>
        <p:spPr bwMode="auto">
          <a:xfrm>
            <a:off x="3233738" y="3702050"/>
            <a:ext cx="164147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6804" name="Text Box 7"/>
          <p:cNvSpPr txBox="1">
            <a:spLocks noChangeArrowheads="1"/>
          </p:cNvSpPr>
          <p:nvPr/>
        </p:nvSpPr>
        <p:spPr bwMode="auto">
          <a:xfrm>
            <a:off x="509588" y="282575"/>
            <a:ext cx="5622052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</a:rPr>
              <a:t>Programy pro analýzu hybridních zón:</a:t>
            </a:r>
          </a:p>
          <a:p>
            <a:endParaRPr lang="cs-CZ" dirty="0">
              <a:solidFill>
                <a:srgbClr val="F00000"/>
              </a:solidFill>
            </a:endParaRPr>
          </a:p>
          <a:p>
            <a:r>
              <a:rPr lang="cs-CZ" sz="2000" dirty="0"/>
              <a:t>Analyse: </a:t>
            </a:r>
            <a:r>
              <a:rPr lang="cs-CZ" sz="2000" dirty="0" err="1"/>
              <a:t>Stuart</a:t>
            </a:r>
            <a:r>
              <a:rPr lang="cs-CZ" sz="2000" dirty="0"/>
              <a:t> J.E. </a:t>
            </a:r>
            <a:r>
              <a:rPr lang="cs-CZ" sz="2000" dirty="0" err="1"/>
              <a:t>Baird</a:t>
            </a:r>
            <a:r>
              <a:rPr lang="cs-CZ" sz="2000" dirty="0"/>
              <a:t>, </a:t>
            </a:r>
            <a:r>
              <a:rPr lang="cs-CZ" sz="2000" dirty="0" err="1"/>
              <a:t>Nick</a:t>
            </a:r>
            <a:r>
              <a:rPr lang="cs-CZ" sz="2000" dirty="0"/>
              <a:t> H. </a:t>
            </a:r>
            <a:r>
              <a:rPr lang="cs-CZ" sz="2000" dirty="0" err="1"/>
              <a:t>Barton</a:t>
            </a:r>
            <a:r>
              <a:rPr lang="cs-CZ" sz="2000" dirty="0"/>
              <a:t> (Mac)</a:t>
            </a:r>
            <a:br>
              <a:rPr lang="cs-CZ" sz="2000" dirty="0"/>
            </a:br>
            <a:endParaRPr lang="cs-CZ" sz="2000" dirty="0"/>
          </a:p>
          <a:p>
            <a:r>
              <a:rPr lang="cs-CZ" sz="2000" dirty="0" err="1"/>
              <a:t>ClineFit</a:t>
            </a:r>
            <a:r>
              <a:rPr lang="cs-CZ" sz="2000" dirty="0"/>
              <a:t>: Adam Porter (PC) </a:t>
            </a:r>
            <a:br>
              <a:rPr lang="cs-CZ" sz="2000" dirty="0"/>
            </a:br>
            <a:endParaRPr lang="cs-CZ" sz="2000" dirty="0"/>
          </a:p>
          <a:p>
            <a:r>
              <a:rPr lang="cs-CZ" sz="2000" dirty="0" err="1"/>
              <a:t>CFit</a:t>
            </a:r>
            <a:r>
              <a:rPr lang="cs-CZ" sz="2000" dirty="0"/>
              <a:t>: Thomas </a:t>
            </a:r>
            <a:r>
              <a:rPr lang="cs-CZ" sz="2000" dirty="0" err="1"/>
              <a:t>Lenormand</a:t>
            </a:r>
            <a:r>
              <a:rPr lang="cs-CZ" sz="2000" dirty="0"/>
              <a:t> (PC)</a:t>
            </a:r>
            <a:br>
              <a:rPr lang="cs-CZ" sz="2000" dirty="0"/>
            </a:br>
            <a:endParaRPr lang="cs-CZ" sz="2000" dirty="0"/>
          </a:p>
          <a:p>
            <a:r>
              <a:rPr lang="cs-CZ" sz="2000" dirty="0"/>
              <a:t>(</a:t>
            </a:r>
            <a:r>
              <a:rPr lang="cs-CZ" sz="2000" dirty="0" err="1"/>
              <a:t>Geneland</a:t>
            </a:r>
            <a:r>
              <a:rPr lang="cs-CZ" sz="2000" dirty="0"/>
              <a:t>)</a:t>
            </a:r>
          </a:p>
        </p:txBody>
      </p:sp>
      <p:pic>
        <p:nvPicPr>
          <p:cNvPr id="76805" name="Picture 8" descr="P8023328"/>
          <p:cNvPicPr>
            <a:picLocks noChangeAspect="1" noChangeArrowheads="1"/>
          </p:cNvPicPr>
          <p:nvPr/>
        </p:nvPicPr>
        <p:blipFill>
          <a:blip r:embed="rId4" cstate="print"/>
          <a:srcRect l="32951" t="10167" r="36284" b="45625"/>
          <a:stretch>
            <a:fillRect/>
          </a:stretch>
        </p:blipFill>
        <p:spPr bwMode="auto">
          <a:xfrm>
            <a:off x="6276975" y="723900"/>
            <a:ext cx="18208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6806" name="Picture 10" descr="apor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600" y="3362325"/>
            <a:ext cx="156845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6807" name="Text Box 11"/>
          <p:cNvSpPr txBox="1">
            <a:spLocks noChangeArrowheads="1"/>
          </p:cNvSpPr>
          <p:nvPr/>
        </p:nvSpPr>
        <p:spPr bwMode="auto">
          <a:xfrm>
            <a:off x="6589713" y="2709863"/>
            <a:ext cx="1257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chemeClr val="accent2"/>
                </a:solidFill>
              </a:rPr>
              <a:t>S.J.E. Baird</a:t>
            </a:r>
          </a:p>
        </p:txBody>
      </p:sp>
      <p:sp>
        <p:nvSpPr>
          <p:cNvPr id="76808" name="Text Box 12"/>
          <p:cNvSpPr txBox="1">
            <a:spLocks noChangeArrowheads="1"/>
          </p:cNvSpPr>
          <p:nvPr/>
        </p:nvSpPr>
        <p:spPr bwMode="auto">
          <a:xfrm>
            <a:off x="6562725" y="5187950"/>
            <a:ext cx="1246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chemeClr val="accent2"/>
                </a:solidFill>
              </a:rPr>
              <a:t>N.H. Barton</a:t>
            </a:r>
          </a:p>
        </p:txBody>
      </p:sp>
      <p:sp>
        <p:nvSpPr>
          <p:cNvPr id="76809" name="Text Box 13"/>
          <p:cNvSpPr txBox="1">
            <a:spLocks noChangeArrowheads="1"/>
          </p:cNvSpPr>
          <p:nvPr/>
        </p:nvSpPr>
        <p:spPr bwMode="auto">
          <a:xfrm>
            <a:off x="1158875" y="5761038"/>
            <a:ext cx="987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chemeClr val="accent2"/>
                </a:solidFill>
              </a:rPr>
              <a:t>A. Porter</a:t>
            </a:r>
          </a:p>
        </p:txBody>
      </p:sp>
      <p:sp>
        <p:nvSpPr>
          <p:cNvPr id="76810" name="Text Box 14"/>
          <p:cNvSpPr txBox="1">
            <a:spLocks noChangeArrowheads="1"/>
          </p:cNvSpPr>
          <p:nvPr/>
        </p:nvSpPr>
        <p:spPr bwMode="auto">
          <a:xfrm>
            <a:off x="3390900" y="5689600"/>
            <a:ext cx="1449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chemeClr val="accent2"/>
                </a:solidFill>
              </a:rPr>
              <a:t>T. Lenormand</a:t>
            </a:r>
          </a:p>
        </p:txBody>
      </p:sp>
      <p:pic>
        <p:nvPicPr>
          <p:cNvPr id="76811" name="Picture 2"/>
          <p:cNvPicPr>
            <a:picLocks noChangeAspect="1" noChangeArrowheads="1"/>
          </p:cNvPicPr>
          <p:nvPr/>
        </p:nvPicPr>
        <p:blipFill>
          <a:blip r:embed="rId6" cstate="print"/>
          <a:srcRect l="18532" t="9799" r="36887" b="57025"/>
          <a:stretch>
            <a:fillRect/>
          </a:stretch>
        </p:blipFill>
        <p:spPr bwMode="auto">
          <a:xfrm>
            <a:off x="6302375" y="3200400"/>
            <a:ext cx="1757363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C9776D2D-67E9-418F-829C-7E291AE685F1}"/>
              </a:ext>
            </a:extLst>
          </p:cNvPr>
          <p:cNvSpPr txBox="1"/>
          <p:nvPr/>
        </p:nvSpPr>
        <p:spPr>
          <a:xfrm>
            <a:off x="509588" y="282575"/>
            <a:ext cx="6762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Tok genů – „ostrovy </a:t>
            </a:r>
            <a:r>
              <a:rPr lang="cs-CZ" sz="2000" dirty="0" err="1"/>
              <a:t>speciace</a:t>
            </a:r>
            <a:r>
              <a:rPr lang="cs-CZ" sz="2000" dirty="0"/>
              <a:t>“, „ostrovy divergence“ apod.</a:t>
            </a:r>
          </a:p>
        </p:txBody>
      </p:sp>
      <p:grpSp>
        <p:nvGrpSpPr>
          <p:cNvPr id="36" name="Skupina 35"/>
          <p:cNvGrpSpPr>
            <a:grpSpLocks noChangeAspect="1"/>
          </p:cNvGrpSpPr>
          <p:nvPr/>
        </p:nvGrpSpPr>
        <p:grpSpPr>
          <a:xfrm>
            <a:off x="2112674" y="2160620"/>
            <a:ext cx="4422350" cy="3111924"/>
            <a:chOff x="661988" y="3017838"/>
            <a:chExt cx="4960937" cy="3490916"/>
          </a:xfrm>
        </p:grpSpPr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839788" y="3492500"/>
              <a:ext cx="4006850" cy="1746250"/>
              <a:chOff x="529" y="2200"/>
              <a:chExt cx="2524" cy="1100"/>
            </a:xfrm>
          </p:grpSpPr>
          <p:sp>
            <p:nvSpPr>
              <p:cNvPr id="12" name="Freeform 11"/>
              <p:cNvSpPr>
                <a:spLocks noChangeAspect="1"/>
              </p:cNvSpPr>
              <p:nvPr/>
            </p:nvSpPr>
            <p:spPr bwMode="auto">
              <a:xfrm>
                <a:off x="831" y="2285"/>
                <a:ext cx="1964" cy="719"/>
              </a:xfrm>
              <a:custGeom>
                <a:avLst/>
                <a:gdLst>
                  <a:gd name="T0" fmla="*/ 0 w 2761"/>
                  <a:gd name="T1" fmla="*/ 0 h 1012"/>
                  <a:gd name="T2" fmla="*/ 0 w 2761"/>
                  <a:gd name="T3" fmla="*/ 258 h 1012"/>
                  <a:gd name="T4" fmla="*/ 707 w 2761"/>
                  <a:gd name="T5" fmla="*/ 258 h 1012"/>
                  <a:gd name="T6" fmla="*/ 0 60000 65536"/>
                  <a:gd name="T7" fmla="*/ 0 60000 65536"/>
                  <a:gd name="T8" fmla="*/ 0 60000 65536"/>
                  <a:gd name="T9" fmla="*/ 0 w 2761"/>
                  <a:gd name="T10" fmla="*/ 0 h 1012"/>
                  <a:gd name="T11" fmla="*/ 2761 w 2761"/>
                  <a:gd name="T12" fmla="*/ 1012 h 10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61" h="1012">
                    <a:moveTo>
                      <a:pt x="0" y="0"/>
                    </a:moveTo>
                    <a:lnTo>
                      <a:pt x="0" y="1012"/>
                    </a:lnTo>
                    <a:lnTo>
                      <a:pt x="2761" y="1012"/>
                    </a:lnTo>
                  </a:path>
                </a:pathLst>
              </a:custGeom>
              <a:noFill/>
              <a:ln w="28575" cmpd="sng">
                <a:solidFill>
                  <a:schemeClr val="accent2"/>
                </a:solidFill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" name="Text Box 12"/>
              <p:cNvSpPr txBox="1">
                <a:spLocks noChangeAspect="1" noChangeArrowheads="1"/>
              </p:cNvSpPr>
              <p:nvPr/>
            </p:nvSpPr>
            <p:spPr bwMode="auto">
              <a:xfrm rot="16200000">
                <a:off x="226" y="2503"/>
                <a:ext cx="876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600" dirty="0">
                    <a:solidFill>
                      <a:schemeClr val="accent2"/>
                    </a:solidFill>
                  </a:rPr>
                  <a:t>šířka kliny</a:t>
                </a:r>
              </a:p>
            </p:txBody>
          </p:sp>
          <p:sp>
            <p:nvSpPr>
              <p:cNvPr id="14" name="Freeform 13"/>
              <p:cNvSpPr>
                <a:spLocks noChangeAspect="1"/>
              </p:cNvSpPr>
              <p:nvPr/>
            </p:nvSpPr>
            <p:spPr bwMode="auto">
              <a:xfrm>
                <a:off x="951" y="2358"/>
                <a:ext cx="1599" cy="477"/>
              </a:xfrm>
              <a:custGeom>
                <a:avLst/>
                <a:gdLst>
                  <a:gd name="T0" fmla="*/ 0 w 2671"/>
                  <a:gd name="T1" fmla="*/ 3 h 797"/>
                  <a:gd name="T2" fmla="*/ 46 w 2671"/>
                  <a:gd name="T3" fmla="*/ 15 h 797"/>
                  <a:gd name="T4" fmla="*/ 87 w 2671"/>
                  <a:gd name="T5" fmla="*/ 10 h 797"/>
                  <a:gd name="T6" fmla="*/ 108 w 2671"/>
                  <a:gd name="T7" fmla="*/ 87 h 797"/>
                  <a:gd name="T8" fmla="*/ 128 w 2671"/>
                  <a:gd name="T9" fmla="*/ 62 h 797"/>
                  <a:gd name="T10" fmla="*/ 142 w 2671"/>
                  <a:gd name="T11" fmla="*/ 0 h 797"/>
                  <a:gd name="T12" fmla="*/ 198 w 2671"/>
                  <a:gd name="T13" fmla="*/ 30 h 797"/>
                  <a:gd name="T14" fmla="*/ 224 w 2671"/>
                  <a:gd name="T15" fmla="*/ 10 h 797"/>
                  <a:gd name="T16" fmla="*/ 249 w 2671"/>
                  <a:gd name="T17" fmla="*/ 75 h 797"/>
                  <a:gd name="T18" fmla="*/ 266 w 2671"/>
                  <a:gd name="T19" fmla="*/ 102 h 797"/>
                  <a:gd name="T20" fmla="*/ 296 w 2671"/>
                  <a:gd name="T21" fmla="*/ 16 h 797"/>
                  <a:gd name="T22" fmla="*/ 343 w 2671"/>
                  <a:gd name="T23" fmla="*/ 25 h 79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671"/>
                  <a:gd name="T37" fmla="*/ 0 h 797"/>
                  <a:gd name="T38" fmla="*/ 2671 w 2671"/>
                  <a:gd name="T39" fmla="*/ 797 h 79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671" h="797">
                    <a:moveTo>
                      <a:pt x="0" y="21"/>
                    </a:moveTo>
                    <a:lnTo>
                      <a:pt x="356" y="115"/>
                    </a:lnTo>
                    <a:lnTo>
                      <a:pt x="681" y="74"/>
                    </a:lnTo>
                    <a:lnTo>
                      <a:pt x="838" y="682"/>
                    </a:lnTo>
                    <a:lnTo>
                      <a:pt x="996" y="482"/>
                    </a:lnTo>
                    <a:lnTo>
                      <a:pt x="1111" y="0"/>
                    </a:lnTo>
                    <a:lnTo>
                      <a:pt x="1540" y="232"/>
                    </a:lnTo>
                    <a:lnTo>
                      <a:pt x="1750" y="74"/>
                    </a:lnTo>
                    <a:lnTo>
                      <a:pt x="1939" y="587"/>
                    </a:lnTo>
                    <a:lnTo>
                      <a:pt x="2074" y="797"/>
                    </a:lnTo>
                    <a:lnTo>
                      <a:pt x="2304" y="126"/>
                    </a:lnTo>
                    <a:lnTo>
                      <a:pt x="2671" y="189"/>
                    </a:lnTo>
                  </a:path>
                </a:pathLst>
              </a:custGeom>
              <a:noFill/>
              <a:ln w="38100" cmpd="sng">
                <a:solidFill>
                  <a:srgbClr val="E60000"/>
                </a:solidFill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5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902" y="3030"/>
                <a:ext cx="2151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600" dirty="0">
                    <a:solidFill>
                      <a:schemeClr val="accent2"/>
                    </a:solidFill>
                  </a:rPr>
                  <a:t>vzdálenost na</a:t>
                </a:r>
                <a:r>
                  <a:rPr lang="en-US" sz="16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1600" dirty="0" smtClean="0">
                    <a:solidFill>
                      <a:schemeClr val="accent2"/>
                    </a:solidFill>
                  </a:rPr>
                  <a:t>chromo</a:t>
                </a:r>
                <a:r>
                  <a:rPr lang="cs-CZ" sz="1600" dirty="0" smtClean="0">
                    <a:solidFill>
                      <a:schemeClr val="accent2"/>
                    </a:solidFill>
                  </a:rPr>
                  <a:t>z</a:t>
                </a:r>
                <a:r>
                  <a:rPr lang="en-US" sz="1600" dirty="0" err="1" smtClean="0">
                    <a:solidFill>
                      <a:schemeClr val="accent2"/>
                    </a:solidFill>
                  </a:rPr>
                  <a:t>om</a:t>
                </a:r>
                <a:r>
                  <a:rPr lang="cs-CZ" sz="1600" dirty="0">
                    <a:solidFill>
                      <a:schemeClr val="accent2"/>
                    </a:solidFill>
                  </a:rPr>
                  <a:t>u</a:t>
                </a:r>
              </a:p>
            </p:txBody>
          </p:sp>
        </p:grpSp>
        <p:sp>
          <p:nvSpPr>
            <p:cNvPr id="16" name="Text Box 15"/>
            <p:cNvSpPr txBox="1">
              <a:spLocks noChangeAspect="1" noChangeArrowheads="1"/>
            </p:cNvSpPr>
            <p:nvPr/>
          </p:nvSpPr>
          <p:spPr bwMode="auto">
            <a:xfrm>
              <a:off x="1836738" y="3017838"/>
              <a:ext cx="2640724" cy="468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>
                  <a:solidFill>
                    <a:srgbClr val="0066FF"/>
                  </a:solidFill>
                </a:rPr>
                <a:t>oblasti pod selekcí</a:t>
              </a:r>
            </a:p>
          </p:txBody>
        </p: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661988" y="5759453"/>
              <a:ext cx="4960937" cy="749301"/>
              <a:chOff x="417" y="3628"/>
              <a:chExt cx="3125" cy="472"/>
            </a:xfrm>
          </p:grpSpPr>
          <p:grpSp>
            <p:nvGrpSpPr>
              <p:cNvPr id="18" name="Group 18"/>
              <p:cNvGrpSpPr>
                <a:grpSpLocks noChangeAspect="1"/>
              </p:cNvGrpSpPr>
              <p:nvPr/>
            </p:nvGrpSpPr>
            <p:grpSpPr bwMode="auto">
              <a:xfrm>
                <a:off x="841" y="3649"/>
                <a:ext cx="2701" cy="144"/>
                <a:chOff x="1377" y="3662"/>
                <a:chExt cx="2911" cy="203"/>
              </a:xfrm>
            </p:grpSpPr>
            <p:sp>
              <p:nvSpPr>
                <p:cNvPr id="34" name="Line 19"/>
                <p:cNvSpPr>
                  <a:spLocks noChangeAspect="1" noChangeShapeType="1"/>
                </p:cNvSpPr>
                <p:nvPr/>
              </p:nvSpPr>
              <p:spPr bwMode="auto">
                <a:xfrm>
                  <a:off x="1512" y="3758"/>
                  <a:ext cx="2776" cy="0"/>
                </a:xfrm>
                <a:prstGeom prst="line">
                  <a:avLst/>
                </a:prstGeom>
                <a:noFill/>
                <a:ln w="76200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5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1377" y="3662"/>
                  <a:ext cx="256" cy="20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9CCFF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19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3326" y="3831"/>
                <a:ext cx="11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endParaRPr lang="cs-CZ" sz="1600" b="1">
                  <a:solidFill>
                    <a:srgbClr val="66FF33"/>
                  </a:solidFill>
                </a:endParaRPr>
              </a:p>
            </p:txBody>
          </p:sp>
          <p:sp>
            <p:nvSpPr>
              <p:cNvPr id="20" name="Text Box 22"/>
              <p:cNvSpPr txBox="1">
                <a:spLocks noChangeAspect="1" noChangeArrowheads="1"/>
              </p:cNvSpPr>
              <p:nvPr/>
            </p:nvSpPr>
            <p:spPr bwMode="auto">
              <a:xfrm>
                <a:off x="417" y="3851"/>
                <a:ext cx="870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400" dirty="0">
                    <a:solidFill>
                      <a:schemeClr val="accent2"/>
                    </a:solidFill>
                  </a:rPr>
                  <a:t>centromera</a:t>
                </a:r>
              </a:p>
            </p:txBody>
          </p:sp>
          <p:sp>
            <p:nvSpPr>
              <p:cNvPr id="21" name="Text Box 23"/>
              <p:cNvSpPr txBox="1">
                <a:spLocks noChangeAspect="1" noChangeArrowheads="1"/>
              </p:cNvSpPr>
              <p:nvPr/>
            </p:nvSpPr>
            <p:spPr bwMode="auto">
              <a:xfrm>
                <a:off x="1135" y="3830"/>
                <a:ext cx="1633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eaLnBrk="0" hangingPunct="0"/>
                <a:r>
                  <a:rPr lang="cs-CZ" sz="1600" dirty="0">
                    <a:solidFill>
                      <a:srgbClr val="E60000"/>
                    </a:solidFill>
                  </a:rPr>
                  <a:t>molekulární </a:t>
                </a:r>
                <a:r>
                  <a:rPr lang="cs-CZ" sz="1600" dirty="0" err="1">
                    <a:solidFill>
                      <a:srgbClr val="E60000"/>
                    </a:solidFill>
                  </a:rPr>
                  <a:t>markery</a:t>
                </a:r>
                <a:endParaRPr lang="cs-CZ" sz="1600" dirty="0">
                  <a:solidFill>
                    <a:srgbClr val="E60000"/>
                  </a:solidFill>
                </a:endParaRPr>
              </a:p>
            </p:txBody>
          </p:sp>
          <p:sp>
            <p:nvSpPr>
              <p:cNvPr id="22" name="Line 24"/>
              <p:cNvSpPr>
                <a:spLocks noChangeAspect="1" noChangeShapeType="1"/>
              </p:cNvSpPr>
              <p:nvPr/>
            </p:nvSpPr>
            <p:spPr bwMode="auto">
              <a:xfrm>
                <a:off x="1124" y="3628"/>
                <a:ext cx="0" cy="186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" name="Line 25"/>
              <p:cNvSpPr>
                <a:spLocks noChangeAspect="1" noChangeShapeType="1"/>
              </p:cNvSpPr>
              <p:nvPr/>
            </p:nvSpPr>
            <p:spPr bwMode="auto">
              <a:xfrm>
                <a:off x="2740" y="3628"/>
                <a:ext cx="0" cy="186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" name="Line 26"/>
              <p:cNvSpPr>
                <a:spLocks noChangeAspect="1" noChangeShapeType="1"/>
              </p:cNvSpPr>
              <p:nvPr/>
            </p:nvSpPr>
            <p:spPr bwMode="auto">
              <a:xfrm>
                <a:off x="1412" y="3628"/>
                <a:ext cx="0" cy="186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" name="Line 27"/>
              <p:cNvSpPr>
                <a:spLocks noChangeAspect="1" noChangeShapeType="1"/>
              </p:cNvSpPr>
              <p:nvPr/>
            </p:nvSpPr>
            <p:spPr bwMode="auto">
              <a:xfrm>
                <a:off x="2917" y="3628"/>
                <a:ext cx="0" cy="186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" name="Line 28"/>
              <p:cNvSpPr>
                <a:spLocks noChangeAspect="1" noChangeShapeType="1"/>
              </p:cNvSpPr>
              <p:nvPr/>
            </p:nvSpPr>
            <p:spPr bwMode="auto">
              <a:xfrm>
                <a:off x="1656" y="3628"/>
                <a:ext cx="0" cy="186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7" name="Line 29"/>
              <p:cNvSpPr>
                <a:spLocks noChangeAspect="1" noChangeShapeType="1"/>
              </p:cNvSpPr>
              <p:nvPr/>
            </p:nvSpPr>
            <p:spPr bwMode="auto">
              <a:xfrm>
                <a:off x="1788" y="3628"/>
                <a:ext cx="0" cy="186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" name="Line 30"/>
              <p:cNvSpPr>
                <a:spLocks noChangeAspect="1" noChangeShapeType="1"/>
              </p:cNvSpPr>
              <p:nvPr/>
            </p:nvSpPr>
            <p:spPr bwMode="auto">
              <a:xfrm>
                <a:off x="1899" y="3628"/>
                <a:ext cx="0" cy="186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" name="Line 31"/>
              <p:cNvSpPr>
                <a:spLocks noChangeAspect="1" noChangeShapeType="1"/>
              </p:cNvSpPr>
              <p:nvPr/>
            </p:nvSpPr>
            <p:spPr bwMode="auto">
              <a:xfrm>
                <a:off x="1987" y="3628"/>
                <a:ext cx="0" cy="186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0" name="Line 32"/>
              <p:cNvSpPr>
                <a:spLocks noChangeAspect="1" noChangeShapeType="1"/>
              </p:cNvSpPr>
              <p:nvPr/>
            </p:nvSpPr>
            <p:spPr bwMode="auto">
              <a:xfrm>
                <a:off x="3206" y="3628"/>
                <a:ext cx="0" cy="186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1" name="Line 33"/>
              <p:cNvSpPr>
                <a:spLocks noChangeAspect="1" noChangeShapeType="1"/>
              </p:cNvSpPr>
              <p:nvPr/>
            </p:nvSpPr>
            <p:spPr bwMode="auto">
              <a:xfrm>
                <a:off x="2319" y="3628"/>
                <a:ext cx="0" cy="186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2" name="Line 34"/>
              <p:cNvSpPr>
                <a:spLocks noChangeAspect="1" noChangeShapeType="1"/>
              </p:cNvSpPr>
              <p:nvPr/>
            </p:nvSpPr>
            <p:spPr bwMode="auto">
              <a:xfrm>
                <a:off x="2497" y="3628"/>
                <a:ext cx="0" cy="186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" name="Line 35"/>
              <p:cNvSpPr>
                <a:spLocks noChangeAspect="1" noChangeShapeType="1"/>
              </p:cNvSpPr>
              <p:nvPr/>
            </p:nvSpPr>
            <p:spPr bwMode="auto">
              <a:xfrm>
                <a:off x="2629" y="3628"/>
                <a:ext cx="0" cy="186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6" name="Obdélník 5">
            <a:extLst>
              <a:ext uri="{FF2B5EF4-FFF2-40B4-BE49-F238E27FC236}">
                <a16:creationId xmlns:a16="http://schemas.microsoft.com/office/drawing/2014/main" xmlns:mc="http://schemas.openxmlformats.org/markup-compatibility/2006" xmlns="" id="{7DF3822A-2A56-4F20-9B66-D67DF3715201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95803" y="937178"/>
            <a:ext cx="4972049" cy="9000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endParaRPr lang="cs-CZ" dirty="0" smtClean="0">
              <a:noFill/>
            </a:endParaRPr>
          </a:p>
          <a:p>
            <a:endParaRPr lang="cs-CZ" dirty="0" smtClean="0">
              <a:noFill/>
            </a:endParaRPr>
          </a:p>
          <a:p>
            <a:endParaRPr lang="cs-CZ" dirty="0">
              <a:noFill/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509588" y="5780015"/>
            <a:ext cx="8272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Problém: FST směšuje genový tok (tj. izolaci) a divergenci!!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287298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509588" y="2903311"/>
            <a:ext cx="8437563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primární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sekundární</a:t>
            </a:r>
          </a:p>
          <a:p>
            <a:pPr>
              <a:spcAft>
                <a:spcPts val="600"/>
              </a:spcAft>
            </a:pPr>
            <a:endParaRPr lang="cs-CZ" sz="2000" dirty="0"/>
          </a:p>
          <a:p>
            <a:pPr>
              <a:spcAft>
                <a:spcPts val="600"/>
              </a:spcAft>
            </a:pPr>
            <a:r>
              <a:rPr lang="cs-CZ" sz="2000" dirty="0"/>
              <a:t>tenzní (</a:t>
            </a:r>
            <a:r>
              <a:rPr lang="cs-CZ" sz="2000" i="1" dirty="0" err="1"/>
              <a:t>tension</a:t>
            </a:r>
            <a:r>
              <a:rPr lang="cs-CZ" sz="2000" dirty="0"/>
              <a:t>), mozaikové (</a:t>
            </a:r>
            <a:r>
              <a:rPr lang="cs-CZ" sz="2000" i="1" dirty="0" err="1"/>
              <a:t>mosaic</a:t>
            </a:r>
            <a:r>
              <a:rPr lang="cs-CZ" sz="2000" dirty="0"/>
              <a:t>), odsazené (</a:t>
            </a:r>
            <a:r>
              <a:rPr lang="cs-CZ" sz="2000" i="1" dirty="0" err="1"/>
              <a:t>staggered</a:t>
            </a:r>
            <a:r>
              <a:rPr lang="cs-CZ" sz="2000" dirty="0"/>
              <a:t>), „</a:t>
            </a:r>
            <a:r>
              <a:rPr lang="cs-CZ" sz="2000" i="1" dirty="0" err="1"/>
              <a:t>mottled</a:t>
            </a:r>
            <a:r>
              <a:rPr lang="cs-CZ" sz="2000" dirty="0"/>
              <a:t>“ ...</a:t>
            </a:r>
            <a:br>
              <a:rPr lang="cs-CZ" sz="2000" dirty="0"/>
            </a:br>
            <a:endParaRPr lang="cs-CZ" sz="2000" dirty="0"/>
          </a:p>
          <a:p>
            <a:pPr>
              <a:spcAft>
                <a:spcPts val="600"/>
              </a:spcAft>
            </a:pPr>
            <a:r>
              <a:rPr lang="cs-CZ" sz="2000" dirty="0" err="1"/>
              <a:t>extrinsic</a:t>
            </a:r>
            <a:r>
              <a:rPr lang="cs-CZ" sz="2000" dirty="0"/>
              <a:t> </a:t>
            </a:r>
            <a:r>
              <a:rPr lang="cs-CZ" sz="2000" dirty="0" err="1"/>
              <a:t>selection</a:t>
            </a:r>
            <a:r>
              <a:rPr lang="cs-CZ" sz="2000" dirty="0"/>
              <a:t> (vnější prostředí)</a:t>
            </a:r>
          </a:p>
          <a:p>
            <a:pPr>
              <a:spcAft>
                <a:spcPts val="600"/>
              </a:spcAft>
            </a:pPr>
            <a:r>
              <a:rPr lang="cs-CZ" sz="2000" dirty="0" err="1"/>
              <a:t>intrinsic</a:t>
            </a:r>
            <a:r>
              <a:rPr lang="cs-CZ" sz="2000" dirty="0"/>
              <a:t> </a:t>
            </a:r>
            <a:r>
              <a:rPr lang="cs-CZ" sz="2000" dirty="0" err="1"/>
              <a:t>selection</a:t>
            </a:r>
            <a:r>
              <a:rPr lang="cs-CZ" sz="2000" dirty="0"/>
              <a:t> (</a:t>
            </a:r>
            <a:r>
              <a:rPr lang="cs-CZ" sz="2000" dirty="0" err="1"/>
              <a:t>prezygotické</a:t>
            </a:r>
            <a:r>
              <a:rPr lang="cs-CZ" sz="2000" dirty="0"/>
              <a:t> nebo </a:t>
            </a:r>
            <a:r>
              <a:rPr lang="cs-CZ" sz="2000" dirty="0" err="1"/>
              <a:t>postzygotické</a:t>
            </a:r>
            <a:r>
              <a:rPr lang="cs-CZ" sz="2000" dirty="0"/>
              <a:t> bariéry)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09588" y="1941286"/>
            <a:ext cx="37737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60000"/>
                </a:solidFill>
              </a:rPr>
              <a:t>Hybridní zóny můžeme dělit na: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09588" y="273050"/>
            <a:ext cx="7893508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</a:rPr>
              <a:t>Hybridní zóna </a:t>
            </a:r>
            <a:r>
              <a:rPr lang="cs-CZ" sz="2000" dirty="0"/>
              <a:t>(</a:t>
            </a:r>
            <a:r>
              <a:rPr lang="cs-CZ" sz="2000" dirty="0" err="1"/>
              <a:t>Barton</a:t>
            </a:r>
            <a:r>
              <a:rPr lang="cs-CZ" sz="2000" dirty="0"/>
              <a:t> a </a:t>
            </a:r>
            <a:r>
              <a:rPr lang="cs-CZ" sz="2000" dirty="0" err="1"/>
              <a:t>Hewitt</a:t>
            </a:r>
            <a:r>
              <a:rPr lang="cs-CZ" sz="2000" dirty="0"/>
              <a:t> 1985)</a:t>
            </a:r>
          </a:p>
          <a:p>
            <a:pPr defTabSz="360000">
              <a:spcAft>
                <a:spcPts val="1000"/>
              </a:spcAft>
            </a:pPr>
            <a:r>
              <a:rPr lang="cs-CZ" sz="2000" dirty="0"/>
              <a:t>= oblast, ve které se dvě geneticky odlišné populace setkávají, kříží </a:t>
            </a:r>
            <a:br>
              <a:rPr lang="cs-CZ" sz="2000" dirty="0"/>
            </a:br>
            <a:r>
              <a:rPr lang="cs-CZ" sz="2000" dirty="0"/>
              <a:t>	a dávají vzniknout alespoň nějakému hybridnímu potomstvu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9"/>
          <p:cNvSpPr txBox="1">
            <a:spLocks noChangeArrowheads="1"/>
          </p:cNvSpPr>
          <p:nvPr/>
        </p:nvSpPr>
        <p:spPr bwMode="auto">
          <a:xfrm>
            <a:off x="509588" y="273050"/>
            <a:ext cx="5737468" cy="417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</a:rPr>
              <a:t>Mozaiková hybridní zóna:</a:t>
            </a:r>
            <a:br>
              <a:rPr lang="cs-CZ" sz="2000" dirty="0">
                <a:solidFill>
                  <a:srgbClr val="E60000"/>
                </a:solidFill>
              </a:rPr>
            </a:br>
            <a:r>
              <a:rPr lang="cs-CZ" sz="2000" dirty="0">
                <a:solidFill>
                  <a:srgbClr val="E60000"/>
                </a:solidFill>
              </a:rPr>
              <a:t/>
            </a:r>
            <a:br>
              <a:rPr lang="cs-CZ" sz="2000" dirty="0">
                <a:solidFill>
                  <a:srgbClr val="E60000"/>
                </a:solidFill>
              </a:rPr>
            </a:br>
            <a:r>
              <a:rPr lang="cs-CZ" sz="2000" dirty="0"/>
              <a:t>vliv vnějšího prostředí</a:t>
            </a:r>
          </a:p>
          <a:p>
            <a:pPr defTabSz="360000">
              <a:spcAft>
                <a:spcPts val="1000"/>
              </a:spcAft>
            </a:pPr>
            <a:r>
              <a:rPr lang="cs-CZ" sz="2000" dirty="0"/>
              <a:t>vlastně soubor několika hybridních zón</a:t>
            </a:r>
          </a:p>
          <a:p>
            <a:pPr defTabSz="360000">
              <a:spcAft>
                <a:spcPts val="1000"/>
              </a:spcAft>
            </a:pPr>
            <a:r>
              <a:rPr lang="cs-CZ" sz="2000" dirty="0"/>
              <a:t>př.: </a:t>
            </a:r>
            <a:r>
              <a:rPr lang="en-GB" sz="2000" i="1" dirty="0" err="1"/>
              <a:t>Gryllus</a:t>
            </a:r>
            <a:r>
              <a:rPr lang="en-GB" sz="2000" i="1" dirty="0"/>
              <a:t> </a:t>
            </a:r>
            <a:r>
              <a:rPr lang="en-GB" sz="2000" i="1" dirty="0" err="1"/>
              <a:t>firmus</a:t>
            </a:r>
            <a:r>
              <a:rPr lang="en-GB" sz="2000" dirty="0"/>
              <a:t> </a:t>
            </a:r>
            <a:r>
              <a:rPr lang="cs-CZ" sz="2000" dirty="0"/>
              <a:t>x </a:t>
            </a:r>
            <a:r>
              <a:rPr lang="en-GB" sz="2000" i="1" dirty="0"/>
              <a:t>G. </a:t>
            </a:r>
            <a:r>
              <a:rPr lang="cs-CZ" sz="2000" i="1" dirty="0"/>
              <a:t>p</a:t>
            </a:r>
            <a:r>
              <a:rPr lang="en-GB" sz="2000" i="1" dirty="0" err="1"/>
              <a:t>ennsylvanicus</a:t>
            </a:r>
            <a:r>
              <a:rPr lang="cs-CZ" sz="2000" dirty="0"/>
              <a:t> (SV USA)</a:t>
            </a:r>
            <a:br>
              <a:rPr lang="cs-CZ" sz="2000" dirty="0"/>
            </a:br>
            <a:r>
              <a:rPr lang="cs-CZ" sz="2000" dirty="0"/>
              <a:t>	písčité x hlinité půdy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cs-CZ" sz="2000" dirty="0"/>
          </a:p>
          <a:p>
            <a:pPr defTabSz="360000">
              <a:spcAft>
                <a:spcPts val="1000"/>
              </a:spcAft>
            </a:pPr>
            <a:r>
              <a:rPr lang="en-GB" sz="2000" i="1" dirty="0"/>
              <a:t>Iris </a:t>
            </a:r>
            <a:r>
              <a:rPr lang="en-GB" sz="2000" i="1" dirty="0" err="1"/>
              <a:t>fulva</a:t>
            </a:r>
            <a:r>
              <a:rPr lang="en-GB" sz="2000" dirty="0"/>
              <a:t> </a:t>
            </a:r>
            <a:r>
              <a:rPr lang="cs-CZ" sz="2000" dirty="0"/>
              <a:t>x </a:t>
            </a:r>
            <a:r>
              <a:rPr lang="en-GB" sz="2000" i="1" dirty="0"/>
              <a:t>I. </a:t>
            </a:r>
            <a:r>
              <a:rPr lang="cs-CZ" sz="2000" i="1" dirty="0"/>
              <a:t>b</a:t>
            </a:r>
            <a:r>
              <a:rPr lang="en-GB" sz="2000" i="1" dirty="0" err="1"/>
              <a:t>revicaulis</a:t>
            </a:r>
            <a:r>
              <a:rPr lang="cs-CZ" sz="2000" dirty="0"/>
              <a:t>:</a:t>
            </a:r>
            <a:r>
              <a:rPr lang="en-GB" sz="2000" dirty="0"/>
              <a:t> 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	</a:t>
            </a:r>
            <a:r>
              <a:rPr lang="en-GB" sz="2000" i="1" dirty="0"/>
              <a:t>I. </a:t>
            </a:r>
            <a:r>
              <a:rPr lang="cs-CZ" sz="2000" i="1" dirty="0"/>
              <a:t>f</a:t>
            </a:r>
            <a:r>
              <a:rPr lang="en-GB" sz="2000" i="1" dirty="0" err="1"/>
              <a:t>ulva</a:t>
            </a:r>
            <a:r>
              <a:rPr lang="en-GB" sz="2000" dirty="0"/>
              <a:t> </a:t>
            </a:r>
            <a:r>
              <a:rPr lang="cs-CZ" sz="2000" dirty="0"/>
              <a:t>se omezuje na zalesněnější místa</a:t>
            </a:r>
          </a:p>
        </p:txBody>
      </p:sp>
      <p:pic>
        <p:nvPicPr>
          <p:cNvPr id="12291" name="Obrázek 12" descr="Hybridization_Fig.2.jpg"/>
          <p:cNvPicPr>
            <a:picLocks noChangeAspect="1"/>
          </p:cNvPicPr>
          <p:nvPr/>
        </p:nvPicPr>
        <p:blipFill>
          <a:blip r:embed="rId3" cstate="print"/>
          <a:srcRect l="51787"/>
          <a:stretch>
            <a:fillRect/>
          </a:stretch>
        </p:blipFill>
        <p:spPr bwMode="auto">
          <a:xfrm>
            <a:off x="6074229" y="621393"/>
            <a:ext cx="2903538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6195" y="2437267"/>
            <a:ext cx="17526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82182" y="2524579"/>
            <a:ext cx="1582738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2432" y="4584086"/>
            <a:ext cx="2027785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295" name="Picture 17" descr="Iris-brevicaulis-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02258" y="4584086"/>
            <a:ext cx="2006875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1976</Words>
  <Application>Microsoft Office PowerPoint</Application>
  <PresentationFormat>Předvádění na obrazovce (4:3)</PresentationFormat>
  <Paragraphs>489</Paragraphs>
  <Slides>79</Slides>
  <Notes>65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79</vt:i4>
      </vt:variant>
    </vt:vector>
  </HeadingPairs>
  <TitlesOfParts>
    <vt:vector size="82" baseType="lpstr">
      <vt:lpstr>Výchozí návrh</vt:lpstr>
      <vt:lpstr>CorelDRAW</vt:lpstr>
      <vt:lpstr>Rovnice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 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1. musculus Y úspěšnější než domesticus Y na jeho vlastním genetickém pozadí  2. větší procento samců ve srovnání s ostatními oblastmi 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  <vt:lpstr>Snímek 65</vt:lpstr>
      <vt:lpstr>Snímek 66</vt:lpstr>
      <vt:lpstr>Snímek 67</vt:lpstr>
      <vt:lpstr>Snímek 68</vt:lpstr>
      <vt:lpstr>Snímek 69</vt:lpstr>
      <vt:lpstr>Snímek 70</vt:lpstr>
      <vt:lpstr>Snímek 71</vt:lpstr>
      <vt:lpstr>Snímek 72</vt:lpstr>
      <vt:lpstr>Snímek 73</vt:lpstr>
      <vt:lpstr>Snímek 74</vt:lpstr>
      <vt:lpstr>Snímek 75</vt:lpstr>
      <vt:lpstr>Snímek 76</vt:lpstr>
      <vt:lpstr>Snímek 77</vt:lpstr>
      <vt:lpstr>Snímek 78</vt:lpstr>
      <vt:lpstr>Snímek 79</vt:lpstr>
    </vt:vector>
  </TitlesOfParts>
  <Company>UZFG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Milos Macholan</dc:creator>
  <cp:lastModifiedBy>Zuzana Hiadlovská</cp:lastModifiedBy>
  <cp:revision>78</cp:revision>
  <dcterms:created xsi:type="dcterms:W3CDTF">2009-04-20T19:59:36Z</dcterms:created>
  <dcterms:modified xsi:type="dcterms:W3CDTF">2019-12-12T06:40:49Z</dcterms:modified>
</cp:coreProperties>
</file>