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tiff" ContentType="image/tif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86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23" r:id="rId12"/>
    <p:sldId id="317" r:id="rId13"/>
    <p:sldId id="273" r:id="rId14"/>
    <p:sldId id="274" r:id="rId15"/>
    <p:sldId id="275" r:id="rId16"/>
    <p:sldId id="300" r:id="rId17"/>
    <p:sldId id="276" r:id="rId18"/>
    <p:sldId id="277" r:id="rId19"/>
    <p:sldId id="321" r:id="rId20"/>
    <p:sldId id="279" r:id="rId21"/>
    <p:sldId id="301" r:id="rId22"/>
    <p:sldId id="281" r:id="rId23"/>
    <p:sldId id="280" r:id="rId24"/>
    <p:sldId id="302" r:id="rId25"/>
    <p:sldId id="288" r:id="rId26"/>
    <p:sldId id="322" r:id="rId27"/>
    <p:sldId id="296" r:id="rId28"/>
    <p:sldId id="297" r:id="rId29"/>
    <p:sldId id="298" r:id="rId30"/>
    <p:sldId id="304" r:id="rId31"/>
    <p:sldId id="282" r:id="rId32"/>
    <p:sldId id="305" r:id="rId33"/>
    <p:sldId id="292" r:id="rId34"/>
    <p:sldId id="293" r:id="rId35"/>
    <p:sldId id="290" r:id="rId36"/>
    <p:sldId id="291" r:id="rId37"/>
    <p:sldId id="265" r:id="rId38"/>
    <p:sldId id="306" r:id="rId39"/>
    <p:sldId id="266" r:id="rId40"/>
    <p:sldId id="294" r:id="rId41"/>
    <p:sldId id="289" r:id="rId42"/>
    <p:sldId id="263" r:id="rId4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8">
          <p15:clr>
            <a:srgbClr val="A4A3A4"/>
          </p15:clr>
        </p15:guide>
        <p15:guide id="2" pos="2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00000"/>
    <a:srgbClr val="E60000"/>
    <a:srgbClr val="003399"/>
    <a:srgbClr val="FFFF66"/>
    <a:srgbClr val="FF0000"/>
    <a:srgbClr val="00CC00"/>
    <a:srgbClr val="FFF2D1"/>
    <a:srgbClr val="FDEE7B"/>
    <a:srgbClr val="99FF66"/>
    <a:srgbClr val="66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718" autoAdjust="0"/>
  </p:normalViewPr>
  <p:slideViewPr>
    <p:cSldViewPr snapToGrid="0" showGuides="1">
      <p:cViewPr varScale="1">
        <p:scale>
          <a:sx n="110" d="100"/>
          <a:sy n="110" d="100"/>
        </p:scale>
        <p:origin x="-1644" y="-90"/>
      </p:cViewPr>
      <p:guideLst>
        <p:guide orient="horz" pos="168"/>
        <p:guide pos="2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42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/>
      <c:scatterChart>
        <c:scatterStyle val="smoothMarker"/>
        <c:ser>
          <c:idx val="0"/>
          <c:order val="0"/>
          <c:spPr>
            <a:ln w="4445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List1!$A$2:$A$102</c:f>
              <c:numCache>
                <c:formatCode>General</c:formatCode>
                <c:ptCount val="101"/>
                <c:pt idx="0">
                  <c:v>0</c:v>
                </c:pt>
                <c:pt idx="1">
                  <c:v>1.0000000000000009E-2</c:v>
                </c:pt>
                <c:pt idx="2">
                  <c:v>2.0000000000000018E-2</c:v>
                </c:pt>
                <c:pt idx="3">
                  <c:v>3.0000000000000027E-2</c:v>
                </c:pt>
                <c:pt idx="4">
                  <c:v>4.0000000000000036E-2</c:v>
                </c:pt>
                <c:pt idx="5">
                  <c:v>5.0000000000000037E-2</c:v>
                </c:pt>
                <c:pt idx="6">
                  <c:v>6.0000000000000046E-2</c:v>
                </c:pt>
                <c:pt idx="7">
                  <c:v>7.0000000000000034E-2</c:v>
                </c:pt>
                <c:pt idx="8">
                  <c:v>8.0000000000000071E-2</c:v>
                </c:pt>
                <c:pt idx="9">
                  <c:v>9.0000000000000066E-2</c:v>
                </c:pt>
                <c:pt idx="10">
                  <c:v>0.10000000000000003</c:v>
                </c:pt>
                <c:pt idx="11">
                  <c:v>0.10999999999999999</c:v>
                </c:pt>
                <c:pt idx="12">
                  <c:v>0.12000000000000002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0.15000000000000016</c:v>
                </c:pt>
                <c:pt idx="16">
                  <c:v>0.16000000000000011</c:v>
                </c:pt>
                <c:pt idx="17">
                  <c:v>0.17</c:v>
                </c:pt>
                <c:pt idx="18">
                  <c:v>0.18000000000000019</c:v>
                </c:pt>
                <c:pt idx="19">
                  <c:v>0.19000000000000014</c:v>
                </c:pt>
                <c:pt idx="20">
                  <c:v>0.20000000000000004</c:v>
                </c:pt>
                <c:pt idx="21">
                  <c:v>0.21000000000000021</c:v>
                </c:pt>
                <c:pt idx="22">
                  <c:v>0.22000000000000017</c:v>
                </c:pt>
                <c:pt idx="23">
                  <c:v>0.23000000000000009</c:v>
                </c:pt>
                <c:pt idx="24">
                  <c:v>0.24000000000000021</c:v>
                </c:pt>
                <c:pt idx="25">
                  <c:v>0.25000000000000006</c:v>
                </c:pt>
                <c:pt idx="26">
                  <c:v>0.26000000000000006</c:v>
                </c:pt>
                <c:pt idx="27">
                  <c:v>0.27000000000000007</c:v>
                </c:pt>
                <c:pt idx="28">
                  <c:v>0.28000000000000008</c:v>
                </c:pt>
                <c:pt idx="29">
                  <c:v>0.29000000000000031</c:v>
                </c:pt>
                <c:pt idx="30">
                  <c:v>0.30000000000000032</c:v>
                </c:pt>
                <c:pt idx="31">
                  <c:v>0.31000000000000044</c:v>
                </c:pt>
                <c:pt idx="32">
                  <c:v>0.32000000000000051</c:v>
                </c:pt>
                <c:pt idx="33">
                  <c:v>0.33000000000000057</c:v>
                </c:pt>
                <c:pt idx="34">
                  <c:v>0.34000000000000047</c:v>
                </c:pt>
                <c:pt idx="35">
                  <c:v>0.35000000000000031</c:v>
                </c:pt>
                <c:pt idx="36">
                  <c:v>0.36000000000000032</c:v>
                </c:pt>
                <c:pt idx="37">
                  <c:v>0.37000000000000038</c:v>
                </c:pt>
                <c:pt idx="38">
                  <c:v>0.38000000000000056</c:v>
                </c:pt>
                <c:pt idx="39">
                  <c:v>0.39000000000000057</c:v>
                </c:pt>
                <c:pt idx="40">
                  <c:v>0.4000000000000003</c:v>
                </c:pt>
                <c:pt idx="41">
                  <c:v>0.41000000000000031</c:v>
                </c:pt>
                <c:pt idx="42">
                  <c:v>0.42000000000000032</c:v>
                </c:pt>
                <c:pt idx="43">
                  <c:v>0.43000000000000038</c:v>
                </c:pt>
                <c:pt idx="44">
                  <c:v>0.44000000000000045</c:v>
                </c:pt>
                <c:pt idx="45">
                  <c:v>0.45000000000000034</c:v>
                </c:pt>
                <c:pt idx="46">
                  <c:v>0.4600000000000003</c:v>
                </c:pt>
                <c:pt idx="47">
                  <c:v>0.47000000000000031</c:v>
                </c:pt>
                <c:pt idx="48">
                  <c:v>0.48000000000000032</c:v>
                </c:pt>
                <c:pt idx="49">
                  <c:v>0.49000000000000032</c:v>
                </c:pt>
                <c:pt idx="50">
                  <c:v>0.50000000000000022</c:v>
                </c:pt>
                <c:pt idx="51">
                  <c:v>0.51000000000000023</c:v>
                </c:pt>
                <c:pt idx="52">
                  <c:v>0.52000000000000024</c:v>
                </c:pt>
                <c:pt idx="53">
                  <c:v>0.53000000000000025</c:v>
                </c:pt>
                <c:pt idx="54">
                  <c:v>0.5400000000000007</c:v>
                </c:pt>
                <c:pt idx="55">
                  <c:v>0.5500000000000006</c:v>
                </c:pt>
                <c:pt idx="56">
                  <c:v>0.56000000000000061</c:v>
                </c:pt>
                <c:pt idx="57">
                  <c:v>0.57000000000000062</c:v>
                </c:pt>
                <c:pt idx="58">
                  <c:v>0.58000000000000063</c:v>
                </c:pt>
                <c:pt idx="59">
                  <c:v>0.59000000000000064</c:v>
                </c:pt>
                <c:pt idx="60">
                  <c:v>0.60000000000000064</c:v>
                </c:pt>
                <c:pt idx="61">
                  <c:v>0.61000000000000065</c:v>
                </c:pt>
                <c:pt idx="62">
                  <c:v>0.62000000000000099</c:v>
                </c:pt>
                <c:pt idx="63">
                  <c:v>0.63000000000000111</c:v>
                </c:pt>
                <c:pt idx="64">
                  <c:v>0.64000000000000112</c:v>
                </c:pt>
                <c:pt idx="65">
                  <c:v>0.65000000000000124</c:v>
                </c:pt>
                <c:pt idx="66">
                  <c:v>0.66000000000000125</c:v>
                </c:pt>
                <c:pt idx="67">
                  <c:v>0.67000000000000115</c:v>
                </c:pt>
                <c:pt idx="68">
                  <c:v>0.68000000000000094</c:v>
                </c:pt>
                <c:pt idx="69">
                  <c:v>0.69000000000000095</c:v>
                </c:pt>
                <c:pt idx="70">
                  <c:v>0.70000000000000062</c:v>
                </c:pt>
                <c:pt idx="71">
                  <c:v>0.71000000000000063</c:v>
                </c:pt>
                <c:pt idx="72">
                  <c:v>0.72000000000000064</c:v>
                </c:pt>
                <c:pt idx="73">
                  <c:v>0.73000000000000065</c:v>
                </c:pt>
                <c:pt idx="74">
                  <c:v>0.7400000000000011</c:v>
                </c:pt>
                <c:pt idx="75">
                  <c:v>0.75000000000000122</c:v>
                </c:pt>
                <c:pt idx="76">
                  <c:v>0.76000000000000123</c:v>
                </c:pt>
                <c:pt idx="77">
                  <c:v>0.77000000000000091</c:v>
                </c:pt>
                <c:pt idx="78">
                  <c:v>0.78000000000000069</c:v>
                </c:pt>
                <c:pt idx="79">
                  <c:v>0.7900000000000007</c:v>
                </c:pt>
                <c:pt idx="80">
                  <c:v>0.8000000000000006</c:v>
                </c:pt>
                <c:pt idx="81">
                  <c:v>0.81000000000000061</c:v>
                </c:pt>
                <c:pt idx="82">
                  <c:v>0.82000000000000062</c:v>
                </c:pt>
                <c:pt idx="83">
                  <c:v>0.83000000000000063</c:v>
                </c:pt>
                <c:pt idx="84">
                  <c:v>0.84000000000000064</c:v>
                </c:pt>
                <c:pt idx="85">
                  <c:v>0.85000000000000064</c:v>
                </c:pt>
                <c:pt idx="86">
                  <c:v>0.86000000000000065</c:v>
                </c:pt>
                <c:pt idx="87">
                  <c:v>0.87000000000000122</c:v>
                </c:pt>
                <c:pt idx="88">
                  <c:v>0.88000000000000111</c:v>
                </c:pt>
                <c:pt idx="89">
                  <c:v>0.89000000000000112</c:v>
                </c:pt>
                <c:pt idx="90">
                  <c:v>0.90000000000000069</c:v>
                </c:pt>
                <c:pt idx="91">
                  <c:v>0.9100000000000007</c:v>
                </c:pt>
                <c:pt idx="92">
                  <c:v>0.9200000000000006</c:v>
                </c:pt>
                <c:pt idx="93">
                  <c:v>0.9300000000000006</c:v>
                </c:pt>
                <c:pt idx="94">
                  <c:v>0.94000000000000061</c:v>
                </c:pt>
                <c:pt idx="95">
                  <c:v>0.95000000000000062</c:v>
                </c:pt>
                <c:pt idx="96">
                  <c:v>0.96000000000000063</c:v>
                </c:pt>
                <c:pt idx="97">
                  <c:v>0.97000000000000053</c:v>
                </c:pt>
                <c:pt idx="98">
                  <c:v>0.98000000000000054</c:v>
                </c:pt>
                <c:pt idx="99">
                  <c:v>0.99000000000000066</c:v>
                </c:pt>
                <c:pt idx="100">
                  <c:v>1.0000000000000007</c:v>
                </c:pt>
              </c:numCache>
            </c:numRef>
          </c:xVal>
          <c:yVal>
            <c:numRef>
              <c:f>List1!$B$2:$B$102</c:f>
              <c:numCache>
                <c:formatCode>General</c:formatCode>
                <c:ptCount val="101"/>
                <c:pt idx="0">
                  <c:v>0</c:v>
                </c:pt>
                <c:pt idx="1">
                  <c:v>9.2274469442792559E-15</c:v>
                </c:pt>
                <c:pt idx="2">
                  <c:v>1.0889766689046886E-12</c:v>
                </c:pt>
                <c:pt idx="3">
                  <c:v>1.7140467270902484E-11</c:v>
                </c:pt>
                <c:pt idx="4">
                  <c:v>1.1819246862071143E-10</c:v>
                </c:pt>
                <c:pt idx="5">
                  <c:v>5.1829721194458182E-10</c:v>
                </c:pt>
                <c:pt idx="6">
                  <c:v>1.7064029037943692E-9</c:v>
                </c:pt>
                <c:pt idx="7">
                  <c:v>4.6083968227697723E-9</c:v>
                </c:pt>
                <c:pt idx="8">
                  <c:v>1.0762979862381879E-8</c:v>
                </c:pt>
                <c:pt idx="9">
                  <c:v>2.249203261754927E-8</c:v>
                </c:pt>
                <c:pt idx="10">
                  <c:v>4.3046721000000134E-8</c:v>
                </c:pt>
                <c:pt idx="11">
                  <c:v>7.6712979213402444E-8</c:v>
                </c:pt>
                <c:pt idx="12">
                  <c:v>1.2886355243003013E-7</c:v>
                </c:pt>
                <c:pt idx="13">
                  <c:v>2.0594795651459076E-7</c:v>
                </c:pt>
                <c:pt idx="14">
                  <c:v>3.1541610155921845E-7</c:v>
                </c:pt>
                <c:pt idx="15">
                  <c:v>4.6557560801596183E-7</c:v>
                </c:pt>
                <c:pt idx="16">
                  <c:v>6.653867786104951E-7</c:v>
                </c:pt>
                <c:pt idx="17">
                  <c:v>9.2420260574414513E-7</c:v>
                </c:pt>
                <c:pt idx="18">
                  <c:v>1.2514639818982601E-6</c:v>
                </c:pt>
                <c:pt idx="19">
                  <c:v>1.65636237861111E-6</c:v>
                </c:pt>
                <c:pt idx="20">
                  <c:v>2.1474836480000095E-6</c:v>
                </c:pt>
                <c:pt idx="21">
                  <c:v>2.732447292972863E-6</c:v>
                </c:pt>
                <c:pt idx="22">
                  <c:v>3.4175555879756456E-6</c:v>
                </c:pt>
                <c:pt idx="23">
                  <c:v>4.2074663712429723E-6</c:v>
                </c:pt>
                <c:pt idx="24">
                  <c:v>5.1049022465801717E-6</c:v>
                </c:pt>
                <c:pt idx="25">
                  <c:v>6.11040741205218E-6</c:v>
                </c:pt>
                <c:pt idx="26">
                  <c:v>7.2221614645743976E-6</c:v>
                </c:pt>
                <c:pt idx="27">
                  <c:v>8.4358574053359557E-6</c:v>
                </c:pt>
                <c:pt idx="28">
                  <c:v>9.7446487822844946E-6</c:v>
                </c:pt>
                <c:pt idx="29">
                  <c:v>1.1139168540089386E-5</c:v>
                </c:pt>
                <c:pt idx="30">
                  <c:v>1.2607619787000054E-5</c:v>
                </c:pt>
                <c:pt idx="31">
                  <c:v>1.4135936406514323E-5</c:v>
                </c:pt>
                <c:pt idx="32">
                  <c:v>1.5708009305957358E-5</c:v>
                </c:pt>
                <c:pt idx="33">
                  <c:v>1.7305972160750594E-5</c:v>
                </c:pt>
                <c:pt idx="34">
                  <c:v>1.891053882916136E-5</c:v>
                </c:pt>
                <c:pt idx="35">
                  <c:v>2.0501383214248809E-5</c:v>
                </c:pt>
                <c:pt idx="36">
                  <c:v>2.2057551263871695E-5</c:v>
                </c:pt>
                <c:pt idx="37">
                  <c:v>2.3557894042200137E-5</c:v>
                </c:pt>
                <c:pt idx="38">
                  <c:v>2.49815103836948E-5</c:v>
                </c:pt>
                <c:pt idx="39">
                  <c:v>2.6308187550343145E-5</c:v>
                </c:pt>
                <c:pt idx="40">
                  <c:v>2.7518828544000088E-5</c:v>
                </c:pt>
                <c:pt idx="41">
                  <c:v>2.8595855259259121E-5</c:v>
                </c:pt>
                <c:pt idx="42">
                  <c:v>2.9523577472955663E-5</c:v>
                </c:pt>
                <c:pt idx="43">
                  <c:v>3.0288518723007902E-5</c:v>
                </c:pt>
                <c:pt idx="44">
                  <c:v>3.087969139594254E-5</c:v>
                </c:pt>
                <c:pt idx="45">
                  <c:v>3.1288814779592675E-5</c:v>
                </c:pt>
                <c:pt idx="46">
                  <c:v>3.1510471402944161E-5</c:v>
                </c:pt>
                <c:pt idx="47">
                  <c:v>3.1542198635264145E-5</c:v>
                </c:pt>
                <c:pt idx="48">
                  <c:v>3.1384514207273119E-5</c:v>
                </c:pt>
                <c:pt idx="49">
                  <c:v>3.1040876004520199E-5</c:v>
                </c:pt>
                <c:pt idx="50">
                  <c:v>3.0517578125000061E-5</c:v>
                </c:pt>
                <c:pt idx="51">
                  <c:v>2.9823586749440856E-5</c:v>
                </c:pt>
                <c:pt idx="52">
                  <c:v>2.8970320806713617E-5</c:v>
                </c:pt>
                <c:pt idx="53">
                  <c:v>2.7971383695422864E-5</c:v>
                </c:pt>
                <c:pt idx="54">
                  <c:v>2.6842253417322783E-5</c:v>
                </c:pt>
                <c:pt idx="55">
                  <c:v>2.5599939365121208E-5</c:v>
                </c:pt>
                <c:pt idx="56">
                  <c:v>2.426261466824051E-5</c:v>
                </c:pt>
                <c:pt idx="57">
                  <c:v>2.2849233422619993E-5</c:v>
                </c:pt>
                <c:pt idx="58">
                  <c:v>2.1379142308002303E-5</c:v>
                </c:pt>
                <c:pt idx="59">
                  <c:v>1.9871696027620647E-5</c:v>
                </c:pt>
                <c:pt idx="60">
                  <c:v>1.8345885696000009E-5</c:v>
                </c:pt>
                <c:pt idx="61">
                  <c:v>1.6819988761694688E-5</c:v>
                </c:pt>
                <c:pt idx="62">
                  <c:v>1.5311248299683816E-5</c:v>
                </c:pt>
                <c:pt idx="63">
                  <c:v>1.3835588564466687E-5</c:v>
                </c:pt>
                <c:pt idx="64">
                  <c:v>1.2407372585927763E-5</c:v>
                </c:pt>
                <c:pt idx="65">
                  <c:v>1.1039206346133913E-5</c:v>
                </c:pt>
                <c:pt idx="66">
                  <c:v>9.7417927301739595E-6</c:v>
                </c:pt>
                <c:pt idx="67">
                  <c:v>8.5238370343994928E-6</c:v>
                </c:pt>
                <c:pt idx="68">
                  <c:v>7.3920043792739826E-6</c:v>
                </c:pt>
                <c:pt idx="69">
                  <c:v>6.3509279507527671E-6</c:v>
                </c:pt>
                <c:pt idx="70">
                  <c:v>5.4032656229999813E-6</c:v>
                </c:pt>
                <c:pt idx="71">
                  <c:v>4.549801234684357E-6</c:v>
                </c:pt>
                <c:pt idx="72">
                  <c:v>3.7895856375550548E-6</c:v>
                </c:pt>
                <c:pt idx="73">
                  <c:v>3.1201116430694347E-6</c:v>
                </c:pt>
                <c:pt idx="74">
                  <c:v>2.5375161902558377E-6</c:v>
                </c:pt>
                <c:pt idx="75">
                  <c:v>2.0368024706840308E-6</c:v>
                </c:pt>
                <c:pt idx="76">
                  <c:v>1.6120743936568791E-6</c:v>
                </c:pt>
                <c:pt idx="77">
                  <c:v>1.2567756693322996E-6</c:v>
                </c:pt>
                <c:pt idx="78">
                  <c:v>9.6392593507004089E-7</c:v>
                </c:pt>
                <c:pt idx="79">
                  <c:v>7.2634674876492824E-7</c:v>
                </c:pt>
                <c:pt idx="80">
                  <c:v>5.3687091199999327E-7</c:v>
                </c:pt>
                <c:pt idx="81">
                  <c:v>3.8852944683469824E-7</c:v>
                </c:pt>
                <c:pt idx="82">
                  <c:v>2.747116057825406E-7</c:v>
                </c:pt>
                <c:pt idx="83">
                  <c:v>1.8929450961024268E-7</c:v>
                </c:pt>
                <c:pt idx="84">
                  <c:v>1.2674033878294833E-7</c:v>
                </c:pt>
                <c:pt idx="85">
                  <c:v>8.2160401414579536E-8</c:v>
                </c:pt>
                <c:pt idx="86">
                  <c:v>5.1346807230569063E-8</c:v>
                </c:pt>
                <c:pt idx="87">
                  <c:v>3.0773832582639131E-8</c:v>
                </c:pt>
                <c:pt idx="88">
                  <c:v>1.7572302604094435E-8</c:v>
                </c:pt>
                <c:pt idx="89">
                  <c:v>9.4813794533415169E-9</c:v>
                </c:pt>
                <c:pt idx="90">
                  <c:v>4.7829689999998153E-9</c:v>
                </c:pt>
                <c:pt idx="91">
                  <c:v>2.2244867423948765E-9</c:v>
                </c:pt>
                <c:pt idx="92">
                  <c:v>9.3591129238098199E-10</c:v>
                </c:pt>
                <c:pt idx="93">
                  <c:v>3.468685780579179E-10</c:v>
                </c:pt>
                <c:pt idx="94">
                  <c:v>1.0891933428473831E-10</c:v>
                </c:pt>
                <c:pt idx="95">
                  <c:v>2.7278800628659686E-11</c:v>
                </c:pt>
                <c:pt idx="96">
                  <c:v>4.9246861925290581E-12</c:v>
                </c:pt>
                <c:pt idx="97">
                  <c:v>5.3011754446081407E-13</c:v>
                </c:pt>
                <c:pt idx="98">
                  <c:v>2.2224013651110486E-14</c:v>
                </c:pt>
                <c:pt idx="99">
                  <c:v>9.3206534790651068E-17</c:v>
                </c:pt>
                <c:pt idx="100">
                  <c:v>3.8769646535228816E-122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EEAA-46B6-B6C5-B925CA1E174D}"/>
            </c:ext>
          </c:extLst>
        </c:ser>
        <c:axId val="113363584"/>
        <c:axId val="114942336"/>
      </c:scatterChart>
      <c:valAx>
        <c:axId val="113363584"/>
        <c:scaling>
          <c:orientation val="minMax"/>
          <c:max val="1"/>
        </c:scaling>
        <c:axPos val="b"/>
        <c:numFmt formatCode="General" sourceLinked="1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14942336"/>
        <c:crosses val="autoZero"/>
        <c:crossBetween val="midCat"/>
        <c:majorUnit val="0.2"/>
      </c:valAx>
      <c:valAx>
        <c:axId val="114942336"/>
        <c:scaling>
          <c:orientation val="minMax"/>
          <c:max val="3.5000000000000105E-5"/>
          <c:min val="0"/>
        </c:scaling>
        <c:axPos val="l"/>
        <c:majorGridlines>
          <c:spPr>
            <a:ln w="12700">
              <a:solidFill>
                <a:sysClr val="windowText" lastClr="000000"/>
              </a:solidFill>
              <a:prstDash val="sysDash"/>
            </a:ln>
          </c:spPr>
        </c:majorGridlines>
        <c:numFmt formatCode="0.00E+00" sourceLinked="0"/>
        <c:tickLblPos val="nextTo"/>
        <c:spPr>
          <a:ln w="1905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13363584"/>
        <c:crosses val="autoZero"/>
        <c:crossBetween val="midCat"/>
        <c:majorUnit val="1.0000000000000033E-5"/>
      </c:valAx>
    </c:plotArea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F079A9A9-133F-4E97-9EFB-B6094E31E6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997804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C9BD7C-9E66-46A0-AC06-AFB770300ED0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94922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760B93-723A-4990-9D7F-CABB817B759C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827432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D9D93A-B005-40D8-81AA-74F4AA0FF027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326836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8017C2-B4CD-477F-B2F5-A0E89CEE0C0E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22323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F47A6-DD3A-4BA1-A0E5-AF0616E61FED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67740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F47A6-DD3A-4BA1-A0E5-AF0616E61FED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502043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326503-B448-41C8-8A16-5A1877CB58A9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943569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6D8088-1493-475C-9DCF-A4E5D606A681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1749605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D064D8-19AA-40B0-A222-CE7288909A0A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9153556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F1D763-EDCD-45FC-91C2-28CA501A2E21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2204322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F1D763-EDCD-45FC-91C2-28CA501A2E21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57855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C9BD7C-9E66-46A0-AC06-AFB770300ED0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806986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F0DB6-D94A-4D8B-A858-6BB122FA8356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718751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0D8818-36D3-4223-9EFF-7E9F03532A0D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2202501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0D8818-36D3-4223-9EFF-7E9F03532A0D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7201923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F0DB6-D94A-4D8B-A858-6BB122FA8356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9026032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F0DB6-D94A-4D8B-A858-6BB122FA8356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9249343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F0DB6-D94A-4D8B-A858-6BB122FA8356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9855307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F0DB6-D94A-4D8B-A858-6BB122FA8356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507686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44220C-5079-4BFD-BE99-D88DDD4B4138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5641720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44220C-5079-4BFD-BE99-D88DDD4B4138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7980226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44220C-5079-4BFD-BE99-D88DDD4B4138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518061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C9BD7C-9E66-46A0-AC06-AFB770300ED0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239356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44220C-5079-4BFD-BE99-D88DDD4B4138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6080192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44220C-5079-4BFD-BE99-D88DDD4B4138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1423421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E73AC8-0C63-454A-AB1C-A0A5451472E2}" type="slidenum">
              <a:rPr lang="cs-CZ" smtClean="0"/>
              <a:pPr/>
              <a:t>35</a:t>
            </a:fld>
            <a:endParaRPr 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7274581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E73AC8-0C63-454A-AB1C-A0A5451472E2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2118351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02E2A3-0496-407B-8C6F-AE372F0E7E3F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06602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02E2A3-0496-407B-8C6F-AE372F0E7E3F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725812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3B581-1E9A-4165-92F9-02DF90D8F8B2}" type="slidenum">
              <a:rPr lang="cs-CZ" smtClean="0"/>
              <a:pPr/>
              <a:t>39</a:t>
            </a:fld>
            <a:endParaRPr 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895480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3B581-1E9A-4165-92F9-02DF90D8F8B2}" type="slidenum">
              <a:rPr lang="cs-CZ" smtClean="0"/>
              <a:pPr/>
              <a:t>40</a:t>
            </a:fld>
            <a:endParaRPr 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9472615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3B581-1E9A-4165-92F9-02DF90D8F8B2}" type="slidenum">
              <a:rPr lang="cs-CZ" smtClean="0"/>
              <a:pPr/>
              <a:t>41</a:t>
            </a:fld>
            <a:endParaRPr 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140362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852A9D-038D-40B5-8878-DFA840683484}" type="slidenum">
              <a:rPr lang="cs-CZ" smtClean="0"/>
              <a:pPr/>
              <a:t>42</a:t>
            </a:fld>
            <a:endParaRPr lang="cs-CZ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957281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394282-D822-4231-8171-A01268A3F516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236508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029080-ADC1-4342-B0DE-3F8B2198AB53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991976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029080-ADC1-4342-B0DE-3F8B2198AB53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909650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029080-ADC1-4342-B0DE-3F8B2198AB53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46124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029080-ADC1-4342-B0DE-3F8B2198AB53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370489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136BBD-BF50-4ABC-9E5F-E7CCF09236DE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055177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B613F-7838-42C6-B21D-A64739B1FF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3BB68-B758-4793-B200-AB23CD01BB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AE2CF-60CE-4CFA-837F-FBB8F5E420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C865F-4715-4F06-B33D-DF703EF96D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1D73E-FD7C-48C3-8F94-C766694E76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A472D-9967-4630-BE0E-56F6731DC3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8A37B-8D06-495E-8F83-FD807B3207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25971-3CD6-44D2-9ECC-C09F537CBC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B9765-6849-4AB3-B85D-72DD16AF61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DD4CB-1049-49D9-A12F-E7A531C55C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162A2-5AA3-436F-AFD7-C8EADEEFBA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76BA180F-6DF4-4866-902B-C0A41050F5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morphbank.ebc.uu.se/mrbayes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tif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tiff"/><Relationship Id="rId4" Type="http://schemas.openxmlformats.org/officeDocument/2006/relationships/image" Target="../media/image4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tif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evolution.gs.washington.edu/phylip/software.html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674688" y="760413"/>
            <a:ext cx="8053387" cy="591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1400" b="0">
                <a:solidFill>
                  <a:srgbClr val="B2B2B2"/>
                </a:solidFill>
                <a:latin typeface="Courier New" pitchFamily="49" charset="0"/>
                <a:cs typeface="Courier New" pitchFamily="49" charset="0"/>
              </a:rPr>
              <a:t>&gt;gi|5835135|ref|NC_001644.1| Pan paniscus mitochondrion, complete genome GTTTATGTAGCTTACCCCCTTAAAGCAATACACTGAAAATGTTTCGACGGGTTTATATCACCCCATAAAC AAACAGGTTTGGTCCTAGCCTTTCTATTAGCTCTTAGTAAGATTACACATGCAAGCATCCGTCCCGTGAG TCACCCTCTAAATCACCATGATCAAAAGGAACAAGTATCAAGCACACAGCAATGCAGCTCAAGACGCTTA GCCTAGCCACACCCCCACGGGAGACAGCAGTGATAAACCTTTAGCAATAAACGAAAGTTTAACTAAGCCA TACTAACCTCAGGGTTGGTCAATTTCGTGCTAGCCACCGCGGTCACACGATTAACCCAAGTCAATAGAAA CCGGCGTAAAGAGTGTTTTAGATCACCCCCCCCCCAATAAAGCTAAAATTCACCTGAGTTGTAAAAAACT CCAGCTGATACAAAATAAACTACGAAAGTGGCTTTAACACATCTGAACACACAATAGCTAAGACCCAAAC TGGGATTAGATACCCCACTATGCTTAGCCCTAAACTTCAACAGTTAAATTAACAAAACTGCTCGCCAGAA CACTACGAGCCACAGCTTAAAACTCAAAGGACCTGGCGGTGCTTCATATCCCTCTAGAGGAGCCTGTTCT GTAATCGATAAACCCCGATCAACCTCACCGCCTCTTGCTCAGCCTATATACCGCCATCTTCAGCAAACCC TGATGAAGGTTACAAAGTAAGCGCAAGTACCCACGTAAAGACGTTAGGTCAAGGTGTAGCCTATGAGGCG GCAAGAAATGGGCTACATTTTCTACCCCAGAAAATTACGATAACCCTTATGAAACCTAAGGGTCGAAGGT GGATTTAGCAGTAAACTAAGAGTAGAGTGCTTAGTTGAACAGGGCCCTGAAGCGCGTACACACCGCCCGT CACCCTCCTCAAGTATACTTCAAAGGATATTTAACTTAAACCCCTACGCATTTATATAGAGGAGATAAGT CGTAACATGGTAAGTGTACTGGAAAGTGCACTTGGACGAACCAGAGTGTAGCTTAACATAAAGCACCCAA CTTACACTTAGGAGATTTCAACTCAACTTGACCACTCTGAGCCAAACCTAGCCCCAAACCCCCTCCACCC TACTACCAAACAACCTTAACCAAACCATTTACCCAAATAAAGTATAGGCGATAGAAATTGTAAATCGGCG CAATAGATATAGTACCGCAAGGGAAAGATGAAAAATTACACCCAAGCATAATACAGCAAGGACTAACCCC TGTACCTTTTGCATAATGAATTAACTAGAAATAACTTTGCAAAGAGAACTAAAGCCAAGATCCCCGAAAC CAGACGAGCTACCTAAGAACAGCTAAAAGAGCACACCCGTCTATGTAGCAAAATAGTGGGAAGATTTATA GGTAGAGGCGACAAACCTACCGAGCCTGGTGATAGCTGGTTGTCCAAGATAGAATCTTAGTTCAACTTTA AATTTACCTACAGAACCCTCTAAATCCCCCTGTAAATTTAACTGTTAGTCCAAAGAGGAACAGCTCTTTA GACACTAGGAAAAAACCTTATGAAGAGAGTAAAAAATTTAATGCCCATAGTAGGCCTAAAAGCAGCCACC AATTAAGAAAGCGTTCAAGCTCAACACCCACAACCTCAAAAAATCCCAAGCATACAAGCGAACTCCTTAC GCTCAATTGGACCAATCTATTACCCCATAGAAGAGCTAATGTTAGTATAAGTAACATGAAAACATTCTCC TCCGCATAAGCCTACTACAGACCAAAATATTAAACTGACAATTAACAGCCCAATATCTACAATCAACCAA </a:t>
            </a:r>
            <a:endParaRPr lang="cs-CZ" sz="3200" b="0">
              <a:solidFill>
                <a:srgbClr val="B2B2B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0" y="468313"/>
            <a:ext cx="9144000" cy="1258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1258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000">
                <a:solidFill>
                  <a:schemeClr val="bg1"/>
                </a:solidFill>
                <a:ea typeface="SimSun" pitchFamily="2" charset="-122"/>
              </a:rPr>
              <a:t> </a:t>
            </a: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1716088" y="257175"/>
            <a:ext cx="58928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cs-CZ" sz="1400">
                <a:solidFill>
                  <a:srgbClr val="006600"/>
                </a:solidFill>
                <a:ea typeface="SimSun" pitchFamily="2" charset="-122"/>
              </a:rPr>
              <a:t>MODULARIZACE VÝUKY EVOLUČNÍ A EKOLOGICKÉ BIOLOGIE</a:t>
            </a: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cs-CZ" sz="1400">
                <a:solidFill>
                  <a:srgbClr val="000000"/>
                </a:solidFill>
                <a:ea typeface="SimSun" pitchFamily="2" charset="-122"/>
              </a:rPr>
              <a:t>CZ.1.07/2.2.00/15.0204</a:t>
            </a:r>
          </a:p>
        </p:txBody>
      </p:sp>
      <p:pic>
        <p:nvPicPr>
          <p:cNvPr id="7174" name="Picture 11" descr="PF_72_100_grey_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133350"/>
            <a:ext cx="101123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2" descr="ubz_cz_black_transpa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2738" y="130175"/>
            <a:ext cx="100806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5"/>
          <p:cNvSpPr txBox="1">
            <a:spLocks noChangeArrowheads="1"/>
          </p:cNvSpPr>
          <p:nvPr/>
        </p:nvSpPr>
        <p:spPr bwMode="auto">
          <a:xfrm>
            <a:off x="0" y="5554663"/>
            <a:ext cx="9144000" cy="1308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1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100">
                <a:solidFill>
                  <a:schemeClr val="bg1"/>
                </a:solidFill>
                <a:ea typeface="SimSun" pitchFamily="2" charset="-122"/>
              </a:rPr>
              <a:t> 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100">
                <a:solidFill>
                  <a:schemeClr val="bg1"/>
                </a:solidFill>
                <a:ea typeface="SimSun" pitchFamily="2" charset="-122"/>
              </a:rPr>
              <a:t> </a:t>
            </a:r>
          </a:p>
        </p:txBody>
      </p:sp>
      <p:pic>
        <p:nvPicPr>
          <p:cNvPr id="717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9075" y="5672138"/>
            <a:ext cx="6281738" cy="1057275"/>
          </a:xfrm>
          <a:prstGeom prst="rect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</p:pic>
      <p:sp>
        <p:nvSpPr>
          <p:cNvPr id="7178" name="Text Box 4"/>
          <p:cNvSpPr txBox="1">
            <a:spLocks noChangeArrowheads="1"/>
          </p:cNvSpPr>
          <p:nvPr/>
        </p:nvSpPr>
        <p:spPr bwMode="auto">
          <a:xfrm>
            <a:off x="1062792" y="1012299"/>
            <a:ext cx="6982690" cy="5847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200" dirty="0">
                <a:ln w="3175">
                  <a:solidFill>
                    <a:schemeClr val="tx1"/>
                  </a:solidFill>
                </a:ln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FYLOGENETICKÁ ANALÝZA </a:t>
            </a:r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I</a:t>
            </a:r>
            <a:r>
              <a:rPr lang="cs-CZ" sz="3200" dirty="0">
                <a:ln w="3175">
                  <a:solidFill>
                    <a:schemeClr val="tx1"/>
                  </a:solidFill>
                </a:ln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I.</a:t>
            </a:r>
          </a:p>
        </p:txBody>
      </p:sp>
      <p:pic>
        <p:nvPicPr>
          <p:cNvPr id="7179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7850" y="1717675"/>
            <a:ext cx="2087563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20"/>
          <p:cNvPicPr>
            <a:picLocks noChangeAspect="1" noChangeArrowheads="1"/>
          </p:cNvPicPr>
          <p:nvPr/>
        </p:nvPicPr>
        <p:blipFill>
          <a:blip r:embed="rId6" cstate="print"/>
          <a:srcRect b="12657"/>
          <a:stretch>
            <a:fillRect/>
          </a:stretch>
        </p:blipFill>
        <p:spPr bwMode="auto">
          <a:xfrm>
            <a:off x="247650" y="1722438"/>
            <a:ext cx="2706688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38" y="3409950"/>
            <a:ext cx="3186112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43263" y="1836738"/>
            <a:ext cx="3203575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46688" y="3582988"/>
            <a:ext cx="2668587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57213" y="320675"/>
            <a:ext cx="768030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b="0" dirty="0"/>
              <a:t>Hledání maximální věrohodnosti daného stromu </a:t>
            </a:r>
          </a:p>
          <a:p>
            <a:pPr>
              <a:spcAft>
                <a:spcPts val="1200"/>
              </a:spcAft>
            </a:pPr>
            <a:r>
              <a:rPr lang="cs-CZ" sz="2400" b="0" dirty="0">
                <a:sym typeface="Symbol"/>
              </a:rPr>
              <a:t> např. Newtonova (</a:t>
            </a:r>
            <a:r>
              <a:rPr lang="cs-CZ" sz="2400" b="0" dirty="0" err="1">
                <a:sym typeface="Symbol"/>
              </a:rPr>
              <a:t>Newtonova</a:t>
            </a:r>
            <a:r>
              <a:rPr lang="cs-CZ" sz="2400" b="0" dirty="0">
                <a:sym typeface="Symbol"/>
              </a:rPr>
              <a:t>-</a:t>
            </a:r>
            <a:r>
              <a:rPr lang="cs-CZ" sz="2400" b="0" dirty="0" err="1">
                <a:sym typeface="Symbol"/>
              </a:rPr>
              <a:t>Raphsonova</a:t>
            </a:r>
            <a:r>
              <a:rPr lang="cs-CZ" sz="2400" b="0" dirty="0">
                <a:sym typeface="Symbol"/>
              </a:rPr>
              <a:t>) metoda</a:t>
            </a:r>
            <a:endParaRPr lang="cs-CZ" sz="2400" b="0" dirty="0"/>
          </a:p>
        </p:txBody>
      </p:sp>
      <p:sp>
        <p:nvSpPr>
          <p:cNvPr id="7" name="Obdélník 6"/>
          <p:cNvSpPr/>
          <p:nvPr/>
        </p:nvSpPr>
        <p:spPr>
          <a:xfrm>
            <a:off x="1450097" y="4465396"/>
            <a:ext cx="63814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0" dirty="0"/>
              <a:t>https://upload.wikimedia.org/wikipedia/commons/e/e0/NewtonIteration_Ani.gif</a:t>
            </a:r>
          </a:p>
        </p:txBody>
      </p:sp>
      <p:pic>
        <p:nvPicPr>
          <p:cNvPr id="175109" name="Picture 5" descr="https://upload.wikimedia.org/wikipedia/commons/e/e0/NewtonIteration_Ani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5119" y="1431018"/>
            <a:ext cx="4144282" cy="2955803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568325" y="5529427"/>
            <a:ext cx="7617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400" b="0" dirty="0"/>
              <a:t>Hledání nejvěrohodnějšího stromu: heuristické hledání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8"/>
          <p:cNvGrpSpPr/>
          <p:nvPr/>
        </p:nvGrpSpPr>
        <p:grpSpPr>
          <a:xfrm>
            <a:off x="894670" y="1436914"/>
            <a:ext cx="7488776" cy="2628446"/>
            <a:chOff x="894670" y="1436914"/>
            <a:chExt cx="7488776" cy="2628446"/>
          </a:xfrm>
        </p:grpSpPr>
        <p:pic>
          <p:nvPicPr>
            <p:cNvPr id="18435" name="Picture 3" descr="Bayes1"/>
            <p:cNvPicPr>
              <a:picLocks noChangeAspect="1" noChangeArrowheads="1"/>
            </p:cNvPicPr>
            <p:nvPr/>
          </p:nvPicPr>
          <p:blipFill>
            <a:blip r:embed="rId3" cstate="print"/>
            <a:srcRect t="59854"/>
            <a:stretch>
              <a:fillRect/>
            </a:stretch>
          </p:blipFill>
          <p:spPr bwMode="auto">
            <a:xfrm>
              <a:off x="894670" y="1436914"/>
              <a:ext cx="7488776" cy="2628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bdélník 6"/>
            <p:cNvSpPr/>
            <p:nvPr/>
          </p:nvSpPr>
          <p:spPr bwMode="auto">
            <a:xfrm>
              <a:off x="1142399" y="1596738"/>
              <a:ext cx="495456" cy="5274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8436" name="Freeform 4"/>
          <p:cNvSpPr>
            <a:spLocks/>
          </p:cNvSpPr>
          <p:nvPr/>
        </p:nvSpPr>
        <p:spPr bwMode="auto">
          <a:xfrm>
            <a:off x="2887482" y="1706617"/>
            <a:ext cx="2999705" cy="1461396"/>
          </a:xfrm>
          <a:custGeom>
            <a:avLst/>
            <a:gdLst>
              <a:gd name="T0" fmla="*/ 0 w 1167"/>
              <a:gd name="T1" fmla="*/ 2147483647 h 570"/>
              <a:gd name="T2" fmla="*/ 2147483647 w 1167"/>
              <a:gd name="T3" fmla="*/ 2147483647 h 570"/>
              <a:gd name="T4" fmla="*/ 2147483647 w 1167"/>
              <a:gd name="T5" fmla="*/ 2147483647 h 570"/>
              <a:gd name="T6" fmla="*/ 2147483647 w 1167"/>
              <a:gd name="T7" fmla="*/ 2147483647 h 570"/>
              <a:gd name="T8" fmla="*/ 2147483647 w 1167"/>
              <a:gd name="T9" fmla="*/ 2147483647 h 570"/>
              <a:gd name="T10" fmla="*/ 2147483647 w 1167"/>
              <a:gd name="T11" fmla="*/ 2147483647 h 570"/>
              <a:gd name="T12" fmla="*/ 2147483647 w 1167"/>
              <a:gd name="T13" fmla="*/ 2147483647 h 570"/>
              <a:gd name="T14" fmla="*/ 2147483647 w 1167"/>
              <a:gd name="T15" fmla="*/ 2147483647 h 570"/>
              <a:gd name="T16" fmla="*/ 2147483647 w 1167"/>
              <a:gd name="T17" fmla="*/ 2147483647 h 570"/>
              <a:gd name="T18" fmla="*/ 2147483647 w 1167"/>
              <a:gd name="T19" fmla="*/ 2147483647 h 570"/>
              <a:gd name="T20" fmla="*/ 2147483647 w 1167"/>
              <a:gd name="T21" fmla="*/ 2147483647 h 570"/>
              <a:gd name="T22" fmla="*/ 2147483647 w 1167"/>
              <a:gd name="T23" fmla="*/ 2147483647 h 570"/>
              <a:gd name="T24" fmla="*/ 2147483647 w 1167"/>
              <a:gd name="T25" fmla="*/ 2147483647 h 570"/>
              <a:gd name="T26" fmla="*/ 2147483647 w 1167"/>
              <a:gd name="T27" fmla="*/ 2147483647 h 570"/>
              <a:gd name="T28" fmla="*/ 2147483647 w 1167"/>
              <a:gd name="T29" fmla="*/ 2147483647 h 570"/>
              <a:gd name="T30" fmla="*/ 2147483647 w 1167"/>
              <a:gd name="T31" fmla="*/ 2147483647 h 570"/>
              <a:gd name="T32" fmla="*/ 2147483647 w 1167"/>
              <a:gd name="T33" fmla="*/ 2147483647 h 570"/>
              <a:gd name="T34" fmla="*/ 2147483647 w 1167"/>
              <a:gd name="T35" fmla="*/ 2147483647 h 570"/>
              <a:gd name="T36" fmla="*/ 2147483647 w 1167"/>
              <a:gd name="T37" fmla="*/ 2147483647 h 570"/>
              <a:gd name="T38" fmla="*/ 2147483647 w 1167"/>
              <a:gd name="T39" fmla="*/ 2147483647 h 570"/>
              <a:gd name="T40" fmla="*/ 2147483647 w 1167"/>
              <a:gd name="T41" fmla="*/ 2147483647 h 570"/>
              <a:gd name="T42" fmla="*/ 2147483647 w 1167"/>
              <a:gd name="T43" fmla="*/ 2147483647 h 570"/>
              <a:gd name="T44" fmla="*/ 2147483647 w 1167"/>
              <a:gd name="T45" fmla="*/ 2147483647 h 570"/>
              <a:gd name="T46" fmla="*/ 2147483647 w 1167"/>
              <a:gd name="T47" fmla="*/ 0 h 570"/>
              <a:gd name="T48" fmla="*/ 2147483647 w 1167"/>
              <a:gd name="T49" fmla="*/ 2147483647 h 57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167"/>
              <a:gd name="T76" fmla="*/ 0 h 570"/>
              <a:gd name="T77" fmla="*/ 1167 w 1167"/>
              <a:gd name="T78" fmla="*/ 570 h 57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167" h="570">
                <a:moveTo>
                  <a:pt x="0" y="570"/>
                </a:moveTo>
                <a:lnTo>
                  <a:pt x="105" y="558"/>
                </a:lnTo>
                <a:lnTo>
                  <a:pt x="201" y="540"/>
                </a:lnTo>
                <a:lnTo>
                  <a:pt x="267" y="552"/>
                </a:lnTo>
                <a:lnTo>
                  <a:pt x="330" y="564"/>
                </a:lnTo>
                <a:lnTo>
                  <a:pt x="381" y="513"/>
                </a:lnTo>
                <a:lnTo>
                  <a:pt x="456" y="522"/>
                </a:lnTo>
                <a:lnTo>
                  <a:pt x="516" y="528"/>
                </a:lnTo>
                <a:lnTo>
                  <a:pt x="612" y="474"/>
                </a:lnTo>
                <a:lnTo>
                  <a:pt x="690" y="480"/>
                </a:lnTo>
                <a:lnTo>
                  <a:pt x="762" y="492"/>
                </a:lnTo>
                <a:lnTo>
                  <a:pt x="798" y="408"/>
                </a:lnTo>
                <a:lnTo>
                  <a:pt x="861" y="414"/>
                </a:lnTo>
                <a:lnTo>
                  <a:pt x="897" y="309"/>
                </a:lnTo>
                <a:lnTo>
                  <a:pt x="822" y="300"/>
                </a:lnTo>
                <a:lnTo>
                  <a:pt x="984" y="240"/>
                </a:lnTo>
                <a:lnTo>
                  <a:pt x="1083" y="186"/>
                </a:lnTo>
                <a:lnTo>
                  <a:pt x="1167" y="141"/>
                </a:lnTo>
                <a:lnTo>
                  <a:pt x="1092" y="120"/>
                </a:lnTo>
                <a:lnTo>
                  <a:pt x="1020" y="102"/>
                </a:lnTo>
                <a:lnTo>
                  <a:pt x="1035" y="57"/>
                </a:lnTo>
                <a:lnTo>
                  <a:pt x="945" y="48"/>
                </a:lnTo>
                <a:lnTo>
                  <a:pt x="891" y="30"/>
                </a:lnTo>
                <a:lnTo>
                  <a:pt x="867" y="0"/>
                </a:lnTo>
                <a:lnTo>
                  <a:pt x="789" y="3"/>
                </a:ln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57213" y="4620986"/>
            <a:ext cx="82582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 b="0" i="1" dirty="0"/>
              <a:t>stepwise addition</a:t>
            </a:r>
            <a:r>
              <a:rPr lang="cs-CZ" sz="2400" b="0" dirty="0"/>
              <a:t> ... např. PHYLIP</a:t>
            </a:r>
            <a:endParaRPr lang="cs-CZ" sz="2400" b="0" i="1" dirty="0"/>
          </a:p>
          <a:p>
            <a:pPr marL="342900" indent="-342900"/>
            <a:r>
              <a:rPr lang="en-US" sz="2400" b="0" i="1" dirty="0"/>
              <a:t>star deco</a:t>
            </a:r>
            <a:r>
              <a:rPr lang="cs-CZ" sz="2400" b="0" i="1" dirty="0"/>
              <a:t>m</a:t>
            </a:r>
            <a:r>
              <a:rPr lang="en-US" sz="2400" b="0" i="1" dirty="0"/>
              <a:t>position</a:t>
            </a:r>
            <a:r>
              <a:rPr lang="cs-CZ" sz="2400" b="0" dirty="0"/>
              <a:t> ... např. MOLPHY; </a:t>
            </a:r>
            <a:r>
              <a:rPr lang="cs-CZ" sz="2400" b="0" i="1" dirty="0" err="1"/>
              <a:t>neighbor</a:t>
            </a:r>
            <a:r>
              <a:rPr lang="cs-CZ" sz="2400" b="0" i="1" dirty="0"/>
              <a:t>-</a:t>
            </a:r>
            <a:r>
              <a:rPr lang="cs-CZ" sz="2400" b="0" i="1" dirty="0" err="1"/>
              <a:t>joining</a:t>
            </a:r>
            <a:r>
              <a:rPr lang="cs-CZ" sz="2400" b="0" dirty="0"/>
              <a:t> </a:t>
            </a:r>
            <a:r>
              <a:rPr lang="cs-CZ" sz="2400" b="0" dirty="0" err="1"/>
              <a:t>tree</a:t>
            </a:r>
            <a:endParaRPr lang="cs-CZ" sz="2400" b="0" i="1" dirty="0"/>
          </a:p>
          <a:p>
            <a:pPr marL="342900" indent="-342900"/>
            <a:r>
              <a:rPr lang="en-US" sz="2400" b="0" i="1" dirty="0"/>
              <a:t>branch swapping</a:t>
            </a:r>
            <a:endParaRPr lang="cs-CZ" sz="2400" b="0" i="1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134631" y="320675"/>
            <a:ext cx="28905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400" b="0" dirty="0">
                <a:solidFill>
                  <a:srgbClr val="E60000"/>
                </a:solidFill>
              </a:rPr>
              <a:t>Heuristic</a:t>
            </a:r>
            <a:r>
              <a:rPr lang="cs-CZ" sz="2400" b="0" dirty="0" err="1">
                <a:solidFill>
                  <a:srgbClr val="E60000"/>
                </a:solidFill>
              </a:rPr>
              <a:t>ké</a:t>
            </a:r>
            <a:r>
              <a:rPr lang="cs-CZ" sz="2400" b="0" dirty="0">
                <a:solidFill>
                  <a:srgbClr val="E60000"/>
                </a:solidFill>
              </a:rPr>
              <a:t> hledání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2024063" y="295275"/>
            <a:ext cx="5096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Věrohodnost (ML) </a:t>
            </a:r>
            <a:r>
              <a:rPr lang="en-US" sz="2400" b="0" dirty="0">
                <a:solidFill>
                  <a:srgbClr val="E60000"/>
                </a:solidFill>
              </a:rPr>
              <a:t>a </a:t>
            </a:r>
            <a:r>
              <a:rPr lang="cs-CZ" sz="2400" b="0" dirty="0">
                <a:solidFill>
                  <a:srgbClr val="E60000"/>
                </a:solidFill>
              </a:rPr>
              <a:t>úspornost (MP)</a:t>
            </a: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0" y="201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b="0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0" y="4841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b="0"/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0" y="201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b="0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0" y="4841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 b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82575" y="212725"/>
            <a:ext cx="982663" cy="957263"/>
            <a:chOff x="178" y="134"/>
            <a:chExt cx="619" cy="603"/>
          </a:xfrm>
          <a:effectLst/>
        </p:grpSpPr>
        <p:sp>
          <p:nvSpPr>
            <p:cNvPr id="220169" name="Rectangle 9"/>
            <p:cNvSpPr>
              <a:spLocks noChangeAspect="1" noChangeArrowheads="1"/>
            </p:cNvSpPr>
            <p:nvPr/>
          </p:nvSpPr>
          <p:spPr bwMode="auto">
            <a:xfrm>
              <a:off x="178" y="134"/>
              <a:ext cx="619" cy="60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cs-CZ" b="0">
                <a:solidFill>
                  <a:schemeClr val="bg1"/>
                </a:solidFill>
              </a:endParaRPr>
            </a:p>
          </p:txBody>
        </p:sp>
        <p:sp>
          <p:nvSpPr>
            <p:cNvPr id="3093" name="Freeform 10"/>
            <p:cNvSpPr>
              <a:spLocks noChangeAspect="1"/>
            </p:cNvSpPr>
            <p:nvPr/>
          </p:nvSpPr>
          <p:spPr bwMode="auto">
            <a:xfrm>
              <a:off x="272" y="318"/>
              <a:ext cx="434" cy="323"/>
            </a:xfrm>
            <a:custGeom>
              <a:avLst/>
              <a:gdLst>
                <a:gd name="T0" fmla="*/ 0 w 2168"/>
                <a:gd name="T1" fmla="*/ 0 h 1770"/>
                <a:gd name="T2" fmla="*/ 9 w 2168"/>
                <a:gd name="T3" fmla="*/ 11 h 1770"/>
                <a:gd name="T4" fmla="*/ 17 w 2168"/>
                <a:gd name="T5" fmla="*/ 0 h 1770"/>
                <a:gd name="T6" fmla="*/ 0 60000 65536"/>
                <a:gd name="T7" fmla="*/ 0 60000 65536"/>
                <a:gd name="T8" fmla="*/ 0 60000 65536"/>
                <a:gd name="T9" fmla="*/ 0 w 2168"/>
                <a:gd name="T10" fmla="*/ 0 h 1770"/>
                <a:gd name="T11" fmla="*/ 2168 w 2168"/>
                <a:gd name="T12" fmla="*/ 1770 h 17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" h="1770">
                  <a:moveTo>
                    <a:pt x="0" y="0"/>
                  </a:moveTo>
                  <a:lnTo>
                    <a:pt x="1080" y="1770"/>
                  </a:lnTo>
                  <a:lnTo>
                    <a:pt x="2168" y="1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4" name="Text Box 11"/>
            <p:cNvSpPr txBox="1">
              <a:spLocks noChangeAspect="1" noChangeArrowheads="1"/>
            </p:cNvSpPr>
            <p:nvPr/>
          </p:nvSpPr>
          <p:spPr bwMode="auto">
            <a:xfrm>
              <a:off x="179" y="134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A</a:t>
              </a:r>
              <a:endParaRPr lang="cs-CZ" sz="1200"/>
            </a:p>
          </p:txBody>
        </p:sp>
        <p:sp>
          <p:nvSpPr>
            <p:cNvPr id="3095" name="Text Box 12"/>
            <p:cNvSpPr txBox="1">
              <a:spLocks noChangeAspect="1" noChangeArrowheads="1"/>
            </p:cNvSpPr>
            <p:nvPr/>
          </p:nvSpPr>
          <p:spPr bwMode="auto">
            <a:xfrm>
              <a:off x="610" y="134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/>
                <a:t>A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8024813" y="5641975"/>
            <a:ext cx="989012" cy="957263"/>
            <a:chOff x="5055" y="3554"/>
            <a:chExt cx="623" cy="603"/>
          </a:xfrm>
        </p:grpSpPr>
        <p:sp>
          <p:nvSpPr>
            <p:cNvPr id="220174" name="Rectangle 14"/>
            <p:cNvSpPr>
              <a:spLocks noChangeAspect="1" noChangeArrowheads="1"/>
            </p:cNvSpPr>
            <p:nvPr/>
          </p:nvSpPr>
          <p:spPr bwMode="auto">
            <a:xfrm>
              <a:off x="5055" y="3554"/>
              <a:ext cx="619" cy="60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cs-CZ" b="0">
                <a:solidFill>
                  <a:schemeClr val="bg1"/>
                </a:solidFill>
              </a:endParaRPr>
            </a:p>
          </p:txBody>
        </p:sp>
        <p:sp>
          <p:nvSpPr>
            <p:cNvPr id="3089" name="Freeform 15"/>
            <p:cNvSpPr>
              <a:spLocks noChangeAspect="1"/>
            </p:cNvSpPr>
            <p:nvPr/>
          </p:nvSpPr>
          <p:spPr bwMode="auto">
            <a:xfrm>
              <a:off x="5149" y="3738"/>
              <a:ext cx="434" cy="323"/>
            </a:xfrm>
            <a:custGeom>
              <a:avLst/>
              <a:gdLst>
                <a:gd name="T0" fmla="*/ 0 w 2168"/>
                <a:gd name="T1" fmla="*/ 0 h 1770"/>
                <a:gd name="T2" fmla="*/ 9 w 2168"/>
                <a:gd name="T3" fmla="*/ 11 h 1770"/>
                <a:gd name="T4" fmla="*/ 17 w 2168"/>
                <a:gd name="T5" fmla="*/ 0 h 1770"/>
                <a:gd name="T6" fmla="*/ 0 60000 65536"/>
                <a:gd name="T7" fmla="*/ 0 60000 65536"/>
                <a:gd name="T8" fmla="*/ 0 60000 65536"/>
                <a:gd name="T9" fmla="*/ 0 w 2168"/>
                <a:gd name="T10" fmla="*/ 0 h 1770"/>
                <a:gd name="T11" fmla="*/ 2168 w 2168"/>
                <a:gd name="T12" fmla="*/ 1770 h 17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" h="1770">
                  <a:moveTo>
                    <a:pt x="0" y="0"/>
                  </a:moveTo>
                  <a:lnTo>
                    <a:pt x="1080" y="1770"/>
                  </a:lnTo>
                  <a:lnTo>
                    <a:pt x="2168" y="1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90" name="Text Box 16"/>
            <p:cNvSpPr txBox="1">
              <a:spLocks noChangeAspect="1" noChangeArrowheads="1"/>
            </p:cNvSpPr>
            <p:nvPr/>
          </p:nvSpPr>
          <p:spPr bwMode="auto">
            <a:xfrm>
              <a:off x="5056" y="3554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A</a:t>
              </a:r>
              <a:endParaRPr lang="cs-CZ" sz="1200"/>
            </a:p>
          </p:txBody>
        </p:sp>
        <p:sp>
          <p:nvSpPr>
            <p:cNvPr id="3091" name="Text Box 17"/>
            <p:cNvSpPr txBox="1">
              <a:spLocks noChangeAspect="1" noChangeArrowheads="1"/>
            </p:cNvSpPr>
            <p:nvPr/>
          </p:nvSpPr>
          <p:spPr bwMode="auto">
            <a:xfrm>
              <a:off x="5487" y="3554"/>
              <a:ext cx="1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/>
                <a:t>G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132013" y="2168525"/>
            <a:ext cx="5603875" cy="236538"/>
            <a:chOff x="1343" y="1366"/>
            <a:chExt cx="3530" cy="149"/>
          </a:xfrm>
        </p:grpSpPr>
        <p:sp>
          <p:nvSpPr>
            <p:cNvPr id="3086" name="Rectangle 19"/>
            <p:cNvSpPr>
              <a:spLocks noChangeArrowheads="1"/>
            </p:cNvSpPr>
            <p:nvPr/>
          </p:nvSpPr>
          <p:spPr bwMode="auto">
            <a:xfrm>
              <a:off x="1343" y="1366"/>
              <a:ext cx="394" cy="149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87" name="Rectangle 20"/>
            <p:cNvSpPr>
              <a:spLocks noChangeArrowheads="1"/>
            </p:cNvSpPr>
            <p:nvPr/>
          </p:nvSpPr>
          <p:spPr bwMode="auto">
            <a:xfrm>
              <a:off x="2100" y="1366"/>
              <a:ext cx="2773" cy="149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128838" y="4751388"/>
            <a:ext cx="5607050" cy="236537"/>
            <a:chOff x="1341" y="2993"/>
            <a:chExt cx="3532" cy="149"/>
          </a:xfrm>
        </p:grpSpPr>
        <p:sp>
          <p:nvSpPr>
            <p:cNvPr id="3084" name="Rectangle 22"/>
            <p:cNvSpPr>
              <a:spLocks noChangeArrowheads="1"/>
            </p:cNvSpPr>
            <p:nvPr/>
          </p:nvSpPr>
          <p:spPr bwMode="auto">
            <a:xfrm>
              <a:off x="1341" y="2993"/>
              <a:ext cx="394" cy="149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85" name="Rectangle 23"/>
            <p:cNvSpPr>
              <a:spLocks noChangeArrowheads="1"/>
            </p:cNvSpPr>
            <p:nvPr/>
          </p:nvSpPr>
          <p:spPr bwMode="auto">
            <a:xfrm>
              <a:off x="2100" y="2993"/>
              <a:ext cx="2773" cy="149"/>
            </a:xfrm>
            <a:prstGeom prst="rect">
              <a:avLst/>
            </a:prstGeom>
            <a:solidFill>
              <a:srgbClr val="99FF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aphicFrame>
        <p:nvGraphicFramePr>
          <p:cNvPr id="3074" name="Object 24"/>
          <p:cNvGraphicFramePr>
            <a:graphicFrameLocks noChangeAspect="1"/>
          </p:cNvGraphicFramePr>
          <p:nvPr/>
        </p:nvGraphicFramePr>
        <p:xfrm>
          <a:off x="528638" y="1387475"/>
          <a:ext cx="7943850" cy="4902200"/>
        </p:xfrm>
        <a:graphic>
          <a:graphicData uri="http://schemas.openxmlformats.org/presentationml/2006/ole">
            <p:oleObj spid="_x0000_s84996" name="Dokument" r:id="rId4" imgW="5865840" imgH="361967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 descr="Simulation"/>
          <p:cNvPicPr>
            <a:picLocks noChangeAspect="1" noChangeArrowheads="1"/>
          </p:cNvPicPr>
          <p:nvPr/>
        </p:nvPicPr>
        <p:blipFill>
          <a:blip r:embed="rId3" cstate="print"/>
          <a:srcRect l="70119"/>
          <a:stretch>
            <a:fillRect/>
          </a:stretch>
        </p:blipFill>
        <p:spPr bwMode="auto">
          <a:xfrm>
            <a:off x="1746250" y="1004888"/>
            <a:ext cx="5489575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2330223" y="266700"/>
            <a:ext cx="39004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>
                <a:solidFill>
                  <a:srgbClr val="E60000"/>
                </a:solidFill>
              </a:rPr>
              <a:t>Věrohodnost</a:t>
            </a:r>
            <a:r>
              <a:rPr lang="en-US" sz="2400" b="0">
                <a:solidFill>
                  <a:srgbClr val="E60000"/>
                </a:solidFill>
              </a:rPr>
              <a:t> a </a:t>
            </a:r>
            <a:r>
              <a:rPr lang="cs-CZ" sz="2400" b="0">
                <a:solidFill>
                  <a:srgbClr val="E60000"/>
                </a:solidFill>
              </a:rPr>
              <a:t>k</a:t>
            </a:r>
            <a:r>
              <a:rPr lang="en-US" sz="2400" b="0">
                <a:solidFill>
                  <a:srgbClr val="E60000"/>
                </a:solidFill>
              </a:rPr>
              <a:t>on</a:t>
            </a:r>
            <a:r>
              <a:rPr lang="cs-CZ" sz="2400" b="0">
                <a:solidFill>
                  <a:srgbClr val="E60000"/>
                </a:solidFill>
              </a:rPr>
              <a:t>z</a:t>
            </a:r>
            <a:r>
              <a:rPr lang="en-US" sz="2400" b="0">
                <a:solidFill>
                  <a:srgbClr val="E60000"/>
                </a:solidFill>
              </a:rPr>
              <a:t>istenc</a:t>
            </a:r>
            <a:r>
              <a:rPr lang="cs-CZ" sz="2400" b="0">
                <a:solidFill>
                  <a:srgbClr val="E60000"/>
                </a:solidFill>
              </a:rPr>
              <a:t>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5" descr="Konzistence_ta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8547" y="1198336"/>
            <a:ext cx="4062413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6"/>
          <p:cNvSpPr txBox="1">
            <a:spLocks noChangeAspect="1" noChangeArrowheads="1"/>
          </p:cNvSpPr>
          <p:nvPr/>
        </p:nvSpPr>
        <p:spPr bwMode="auto">
          <a:xfrm>
            <a:off x="6093960" y="1252311"/>
            <a:ext cx="116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accent2"/>
                </a:solidFill>
              </a:rPr>
              <a:t>“</a:t>
            </a:r>
            <a:r>
              <a:rPr lang="cs-CZ" sz="2000" b="0">
                <a:solidFill>
                  <a:schemeClr val="accent2"/>
                </a:solidFill>
              </a:rPr>
              <a:t>chybný</a:t>
            </a:r>
            <a:r>
              <a:rPr lang="en-US" sz="2000" b="0">
                <a:solidFill>
                  <a:schemeClr val="accent2"/>
                </a:solidFill>
              </a:rPr>
              <a:t>”</a:t>
            </a:r>
            <a:endParaRPr lang="cs-CZ" sz="2000" b="0">
              <a:solidFill>
                <a:schemeClr val="accent2"/>
              </a:solidFill>
            </a:endParaRPr>
          </a:p>
        </p:txBody>
      </p:sp>
      <p:pic>
        <p:nvPicPr>
          <p:cNvPr id="10245" name="Picture 8" descr="Konzistence_tab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661" y="984250"/>
            <a:ext cx="3346450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9"/>
          <p:cNvSpPr txBox="1">
            <a:spLocks noChangeAspect="1" noChangeArrowheads="1"/>
          </p:cNvSpPr>
          <p:nvPr/>
        </p:nvSpPr>
        <p:spPr bwMode="auto">
          <a:xfrm>
            <a:off x="1414010" y="1014186"/>
            <a:ext cx="1250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E60000"/>
                </a:solidFill>
              </a:rPr>
              <a:t>“</a:t>
            </a:r>
            <a:r>
              <a:rPr lang="cs-CZ" sz="2000" b="0">
                <a:solidFill>
                  <a:srgbClr val="E60000"/>
                </a:solidFill>
              </a:rPr>
              <a:t>správný</a:t>
            </a:r>
            <a:r>
              <a:rPr lang="en-US" sz="2000" b="0">
                <a:solidFill>
                  <a:srgbClr val="E60000"/>
                </a:solidFill>
              </a:rPr>
              <a:t>”</a:t>
            </a:r>
            <a:endParaRPr lang="cs-CZ" sz="2000" b="0">
              <a:solidFill>
                <a:srgbClr val="E60000"/>
              </a:solidFill>
            </a:endParaRPr>
          </a:p>
        </p:txBody>
      </p:sp>
      <p:sp>
        <p:nvSpPr>
          <p:cNvPr id="10247" name="AutoShape 10"/>
          <p:cNvSpPr>
            <a:spLocks noChangeArrowheads="1"/>
          </p:cNvSpPr>
          <p:nvPr/>
        </p:nvSpPr>
        <p:spPr bwMode="auto">
          <a:xfrm>
            <a:off x="4005718" y="2514600"/>
            <a:ext cx="620712" cy="503238"/>
          </a:xfrm>
          <a:prstGeom prst="rightArrow">
            <a:avLst>
              <a:gd name="adj1" fmla="val 50000"/>
              <a:gd name="adj2" fmla="val 29602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4267" name="Text Box 11"/>
          <p:cNvSpPr txBox="1">
            <a:spLocks noChangeArrowheads="1"/>
          </p:cNvSpPr>
          <p:nvPr/>
        </p:nvSpPr>
        <p:spPr bwMode="auto">
          <a:xfrm>
            <a:off x="5091511" y="4722132"/>
            <a:ext cx="3355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0" dirty="0">
                <a:solidFill>
                  <a:srgbClr val="E60000"/>
                </a:solidFill>
              </a:rPr>
              <a:t>“long-branch repulsion”</a:t>
            </a:r>
          </a:p>
        </p:txBody>
      </p:sp>
      <p:sp>
        <p:nvSpPr>
          <p:cNvPr id="224268" name="Text Box 12"/>
          <p:cNvSpPr txBox="1">
            <a:spLocks noChangeArrowheads="1"/>
          </p:cNvSpPr>
          <p:nvPr/>
        </p:nvSpPr>
        <p:spPr bwMode="auto">
          <a:xfrm>
            <a:off x="460375" y="4390572"/>
            <a:ext cx="352372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0" dirty="0">
                <a:solidFill>
                  <a:srgbClr val="E60000"/>
                </a:solidFill>
              </a:rPr>
              <a:t>Farris</a:t>
            </a:r>
            <a:r>
              <a:rPr lang="cs-CZ" sz="2400" b="0" dirty="0" err="1">
                <a:solidFill>
                  <a:srgbClr val="E60000"/>
                </a:solidFill>
              </a:rPr>
              <a:t>ova</a:t>
            </a:r>
            <a:endParaRPr lang="en-US" sz="2400" b="0" dirty="0">
              <a:solidFill>
                <a:srgbClr val="E60000"/>
              </a:solidFill>
            </a:endParaRPr>
          </a:p>
          <a:p>
            <a:pPr algn="ctr"/>
            <a:r>
              <a:rPr lang="en-US" sz="2400" b="0" dirty="0">
                <a:solidFill>
                  <a:srgbClr val="E60000"/>
                </a:solidFill>
              </a:rPr>
              <a:t>(anti-</a:t>
            </a:r>
            <a:r>
              <a:rPr lang="en-US" sz="2400" b="0" dirty="0" err="1">
                <a:solidFill>
                  <a:srgbClr val="E60000"/>
                </a:solidFill>
              </a:rPr>
              <a:t>Felsenstein</a:t>
            </a:r>
            <a:r>
              <a:rPr lang="cs-CZ" sz="2400" b="0" dirty="0" err="1">
                <a:solidFill>
                  <a:srgbClr val="E60000"/>
                </a:solidFill>
              </a:rPr>
              <a:t>ova</a:t>
            </a:r>
            <a:r>
              <a:rPr lang="en-US" sz="2400" b="0" dirty="0">
                <a:solidFill>
                  <a:srgbClr val="E60000"/>
                </a:solidFill>
              </a:rPr>
              <a:t>,</a:t>
            </a:r>
          </a:p>
          <a:p>
            <a:pPr algn="ctr"/>
            <a:r>
              <a:rPr lang="en-US" sz="2400" b="0" dirty="0" err="1">
                <a:solidFill>
                  <a:srgbClr val="E60000"/>
                </a:solidFill>
              </a:rPr>
              <a:t>inver</a:t>
            </a:r>
            <a:r>
              <a:rPr lang="cs-CZ" sz="2400" b="0" dirty="0">
                <a:solidFill>
                  <a:srgbClr val="E60000"/>
                </a:solidFill>
              </a:rPr>
              <a:t>zní</a:t>
            </a:r>
            <a:r>
              <a:rPr lang="en-US" sz="2400" b="0" dirty="0">
                <a:solidFill>
                  <a:srgbClr val="E60000"/>
                </a:solidFill>
              </a:rPr>
              <a:t> </a:t>
            </a:r>
            <a:r>
              <a:rPr lang="en-US" sz="2400" b="0" dirty="0" err="1">
                <a:solidFill>
                  <a:srgbClr val="E60000"/>
                </a:solidFill>
              </a:rPr>
              <a:t>Felsenstein</a:t>
            </a:r>
            <a:r>
              <a:rPr lang="cs-CZ" sz="2400" b="0" dirty="0" err="1">
                <a:solidFill>
                  <a:srgbClr val="E60000"/>
                </a:solidFill>
              </a:rPr>
              <a:t>ova</a:t>
            </a:r>
            <a:r>
              <a:rPr lang="en-US" sz="2400" b="0" dirty="0">
                <a:solidFill>
                  <a:srgbClr val="E60000"/>
                </a:solidFill>
              </a:rPr>
              <a:t>)</a:t>
            </a:r>
            <a:endParaRPr lang="cs-CZ" sz="2400" b="0" dirty="0">
              <a:solidFill>
                <a:srgbClr val="E60000"/>
              </a:solidFill>
            </a:endParaRPr>
          </a:p>
          <a:p>
            <a:pPr algn="ctr"/>
            <a:r>
              <a:rPr lang="en-US" sz="2400" b="0" dirty="0">
                <a:solidFill>
                  <a:srgbClr val="E60000"/>
                </a:solidFill>
              </a:rPr>
              <a:t>z</a:t>
            </a:r>
            <a:r>
              <a:rPr lang="cs-CZ" sz="2400" b="0" dirty="0" err="1">
                <a:solidFill>
                  <a:srgbClr val="E60000"/>
                </a:solidFill>
              </a:rPr>
              <a:t>óna</a:t>
            </a:r>
            <a:endParaRPr lang="en-US" sz="2400" b="0" dirty="0">
              <a:solidFill>
                <a:srgbClr val="E6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7" grpId="0"/>
      <p:bldP spid="2242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430009" y="266700"/>
            <a:ext cx="4466479" cy="5232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cap="all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Bayes</a:t>
            </a:r>
            <a:r>
              <a:rPr lang="cs-CZ" sz="2800" cap="all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ovská</a:t>
            </a:r>
            <a:r>
              <a:rPr lang="en-US" sz="2800" cap="all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anal</a:t>
            </a:r>
            <a:r>
              <a:rPr lang="cs-CZ" sz="2800" cap="all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ýza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60375" y="1056142"/>
            <a:ext cx="6745436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000" b="0" dirty="0"/>
              <a:t>ML: </a:t>
            </a:r>
            <a:r>
              <a:rPr lang="cs-CZ" sz="2000" b="0" dirty="0"/>
              <a:t>Jaká je pravděpodobnost</a:t>
            </a:r>
            <a:r>
              <a:rPr lang="en-US" sz="2000" b="0" dirty="0"/>
              <a:t> </a:t>
            </a:r>
            <a:r>
              <a:rPr lang="en-US" sz="2000" b="0" dirty="0" err="1"/>
              <a:t>dat</a:t>
            </a:r>
            <a:r>
              <a:rPr lang="cs-CZ" sz="2000" b="0" dirty="0"/>
              <a:t> při dané hypotéze</a:t>
            </a:r>
            <a:r>
              <a:rPr lang="en-US" sz="2000" b="0" dirty="0"/>
              <a:t>?</a:t>
            </a:r>
            <a:endParaRPr lang="cs-CZ" sz="2000" b="0" dirty="0"/>
          </a:p>
          <a:p>
            <a:pPr defTabSz="360000">
              <a:spcAft>
                <a:spcPts val="1000"/>
              </a:spcAft>
            </a:pPr>
            <a:r>
              <a:rPr lang="cs-CZ" sz="2000" b="0" dirty="0" err="1"/>
              <a:t>bayesiánský</a:t>
            </a:r>
            <a:r>
              <a:rPr lang="cs-CZ" sz="2000" b="0" dirty="0"/>
              <a:t> přístup:</a:t>
            </a:r>
          </a:p>
          <a:p>
            <a:pPr defTabSz="360000">
              <a:spcAft>
                <a:spcPts val="1000"/>
              </a:spcAft>
            </a:pPr>
            <a:r>
              <a:rPr lang="cs-CZ" sz="2000" b="0" dirty="0"/>
              <a:t>	</a:t>
            </a:r>
            <a:r>
              <a:rPr lang="cs-CZ" sz="2000" b="0" dirty="0">
                <a:solidFill>
                  <a:srgbClr val="E60000"/>
                </a:solidFill>
              </a:rPr>
              <a:t>Jaká je pravděpodobnost hypotézy při daných datech?</a:t>
            </a:r>
          </a:p>
          <a:p>
            <a:pPr defTabSz="360000">
              <a:spcAft>
                <a:spcPts val="1000"/>
              </a:spcAft>
            </a:pPr>
            <a:r>
              <a:rPr lang="cs-CZ" sz="2400" b="0" i="1" dirty="0">
                <a:solidFill>
                  <a:srgbClr val="E60000"/>
                </a:solidFill>
              </a:rPr>
              <a:t>	P</a:t>
            </a:r>
            <a:r>
              <a:rPr lang="cs-CZ" sz="2400" b="0" dirty="0">
                <a:solidFill>
                  <a:srgbClr val="E60000"/>
                </a:solidFill>
              </a:rPr>
              <a:t>(H</a:t>
            </a:r>
            <a:r>
              <a:rPr lang="cs-CZ" sz="2400" b="0" dirty="0">
                <a:solidFill>
                  <a:srgbClr val="E60000"/>
                </a:solidFill>
                <a:sym typeface="Symbol"/>
              </a:rPr>
              <a:t>D)</a:t>
            </a:r>
            <a:endParaRPr lang="cs-CZ" sz="2400" b="0" i="1" dirty="0">
              <a:solidFill>
                <a:srgbClr val="E60000"/>
              </a:solidFill>
            </a:endParaRP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460375" y="3076576"/>
            <a:ext cx="7428637" cy="122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Bef>
                <a:spcPct val="25000"/>
              </a:spcBef>
              <a:spcAft>
                <a:spcPts val="1000"/>
              </a:spcAft>
            </a:pPr>
            <a:r>
              <a:rPr lang="cs-CZ" sz="2000" b="0" dirty="0"/>
              <a:t>Př.</a:t>
            </a:r>
            <a:r>
              <a:rPr lang="en-US" sz="2000" b="0" dirty="0"/>
              <a:t>:</a:t>
            </a:r>
            <a:r>
              <a:rPr lang="cs-CZ" sz="2000" b="0" dirty="0"/>
              <a:t> </a:t>
            </a:r>
            <a:r>
              <a:rPr lang="cs-CZ" sz="2000" b="0" dirty="0">
                <a:cs typeface="Arial" charset="0"/>
              </a:rPr>
              <a:t>soubor 100 kostek, ze kterých máme vybrat jednu</a:t>
            </a:r>
          </a:p>
          <a:p>
            <a:pPr defTabSz="360000">
              <a:spcBef>
                <a:spcPct val="25000"/>
              </a:spcBef>
              <a:spcAft>
                <a:spcPts val="1000"/>
              </a:spcAft>
            </a:pPr>
            <a:r>
              <a:rPr lang="cs-CZ" sz="2000" b="0" dirty="0">
                <a:cs typeface="Arial" charset="0"/>
              </a:rPr>
              <a:t>víme, že ze 100 kostek je 80 v pořádku, ale 20 je upraveno tak, </a:t>
            </a:r>
            <a:br>
              <a:rPr lang="cs-CZ" sz="2000" b="0" dirty="0">
                <a:cs typeface="Arial" charset="0"/>
              </a:rPr>
            </a:br>
            <a:r>
              <a:rPr lang="cs-CZ" sz="2000" b="0" dirty="0">
                <a:cs typeface="Arial" charset="0"/>
              </a:rPr>
              <a:t>	aby padala 6</a:t>
            </a:r>
            <a:endParaRPr lang="cs-CZ" b="0" dirty="0">
              <a:cs typeface="Arial" charset="0"/>
              <a:sym typeface="Symbol" pitchFamily="18" charset="2"/>
            </a:endParaRPr>
          </a:p>
        </p:txBody>
      </p:sp>
      <p:sp>
        <p:nvSpPr>
          <p:cNvPr id="226382" name="Text Box 78"/>
          <p:cNvSpPr txBox="1">
            <a:spLocks noChangeArrowheads="1"/>
          </p:cNvSpPr>
          <p:nvPr/>
        </p:nvSpPr>
        <p:spPr bwMode="auto">
          <a:xfrm>
            <a:off x="460375" y="5608349"/>
            <a:ext cx="74270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Symbol" pitchFamily="18" charset="2"/>
              <a:buNone/>
            </a:pPr>
            <a:r>
              <a:rPr lang="cs-CZ" sz="2400" b="0" dirty="0">
                <a:solidFill>
                  <a:srgbClr val="E60000"/>
                </a:solidFill>
                <a:sym typeface="Symbol" pitchFamily="18" charset="2"/>
              </a:rPr>
              <a:t>Jaká je pravděpodobnost, že naše kostka je falešná</a:t>
            </a:r>
            <a:r>
              <a:rPr lang="en-US" sz="2400" b="0" dirty="0">
                <a:solidFill>
                  <a:srgbClr val="E60000"/>
                </a:solidFill>
                <a:sym typeface="Symbol" pitchFamily="18" charset="2"/>
              </a:rPr>
              <a:t>?</a:t>
            </a:r>
          </a:p>
        </p:txBody>
      </p:sp>
      <p:grpSp>
        <p:nvGrpSpPr>
          <p:cNvPr id="56" name="Skupina 55"/>
          <p:cNvGrpSpPr/>
          <p:nvPr/>
        </p:nvGrpSpPr>
        <p:grpSpPr>
          <a:xfrm>
            <a:off x="460375" y="4698546"/>
            <a:ext cx="3970790" cy="400110"/>
            <a:chOff x="460375" y="3631747"/>
            <a:chExt cx="3970790" cy="400110"/>
          </a:xfrm>
        </p:grpSpPr>
        <p:grpSp>
          <p:nvGrpSpPr>
            <p:cNvPr id="11297" name="Group 80"/>
            <p:cNvGrpSpPr>
              <a:grpSpLocks noChangeAspect="1"/>
            </p:cNvGrpSpPr>
            <p:nvPr/>
          </p:nvGrpSpPr>
          <p:grpSpPr bwMode="auto">
            <a:xfrm>
              <a:off x="2466067" y="3668486"/>
              <a:ext cx="323850" cy="323851"/>
              <a:chOff x="697" y="2871"/>
              <a:chExt cx="407" cy="407"/>
            </a:xfrm>
          </p:grpSpPr>
          <p:sp>
            <p:nvSpPr>
              <p:cNvPr id="11307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697" y="2871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08" name="Oval 82"/>
              <p:cNvSpPr>
                <a:spLocks noChangeAspect="1" noChangeArrowheads="1"/>
              </p:cNvSpPr>
              <p:nvPr/>
            </p:nvSpPr>
            <p:spPr bwMode="auto">
              <a:xfrm>
                <a:off x="781" y="295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09" name="Oval 83"/>
              <p:cNvSpPr>
                <a:spLocks noChangeAspect="1" noChangeArrowheads="1"/>
              </p:cNvSpPr>
              <p:nvPr/>
            </p:nvSpPr>
            <p:spPr bwMode="auto">
              <a:xfrm>
                <a:off x="938" y="310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1298" name="Group 84"/>
            <p:cNvGrpSpPr>
              <a:grpSpLocks noChangeAspect="1"/>
            </p:cNvGrpSpPr>
            <p:nvPr/>
          </p:nvGrpSpPr>
          <p:grpSpPr bwMode="auto">
            <a:xfrm>
              <a:off x="4107315" y="3668486"/>
              <a:ext cx="323850" cy="323851"/>
              <a:chOff x="698" y="2313"/>
              <a:chExt cx="407" cy="407"/>
            </a:xfrm>
          </p:grpSpPr>
          <p:sp>
            <p:nvSpPr>
              <p:cNvPr id="11300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698" y="2313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01" name="Oval 86"/>
              <p:cNvSpPr>
                <a:spLocks noChangeAspect="1" noChangeArrowheads="1"/>
              </p:cNvSpPr>
              <p:nvPr/>
            </p:nvSpPr>
            <p:spPr bwMode="auto">
              <a:xfrm>
                <a:off x="765" y="2355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02" name="Oval 87"/>
              <p:cNvSpPr>
                <a:spLocks noChangeAspect="1" noChangeArrowheads="1"/>
              </p:cNvSpPr>
              <p:nvPr/>
            </p:nvSpPr>
            <p:spPr bwMode="auto">
              <a:xfrm>
                <a:off x="767" y="246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03" name="Oval 88"/>
              <p:cNvSpPr>
                <a:spLocks noChangeAspect="1" noChangeArrowheads="1"/>
              </p:cNvSpPr>
              <p:nvPr/>
            </p:nvSpPr>
            <p:spPr bwMode="auto">
              <a:xfrm>
                <a:off x="768" y="2591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04" name="Oval 89"/>
              <p:cNvSpPr>
                <a:spLocks noChangeAspect="1" noChangeArrowheads="1"/>
              </p:cNvSpPr>
              <p:nvPr/>
            </p:nvSpPr>
            <p:spPr bwMode="auto">
              <a:xfrm>
                <a:off x="932" y="235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05" name="Oval 90"/>
              <p:cNvSpPr>
                <a:spLocks noChangeAspect="1" noChangeArrowheads="1"/>
              </p:cNvSpPr>
              <p:nvPr/>
            </p:nvSpPr>
            <p:spPr bwMode="auto">
              <a:xfrm>
                <a:off x="934" y="2472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06" name="Oval 91"/>
              <p:cNvSpPr>
                <a:spLocks noChangeAspect="1" noChangeArrowheads="1"/>
              </p:cNvSpPr>
              <p:nvPr/>
            </p:nvSpPr>
            <p:spPr bwMode="auto">
              <a:xfrm>
                <a:off x="938" y="258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55" name="Text Box 4"/>
            <p:cNvSpPr txBox="1">
              <a:spLocks noChangeArrowheads="1"/>
            </p:cNvSpPr>
            <p:nvPr/>
          </p:nvSpPr>
          <p:spPr bwMode="auto">
            <a:xfrm>
              <a:off x="460375" y="3631747"/>
              <a:ext cx="373147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360000">
                <a:spcBef>
                  <a:spcPct val="25000"/>
                </a:spcBef>
                <a:spcAft>
                  <a:spcPts val="1000"/>
                </a:spcAft>
              </a:pPr>
              <a:r>
                <a:rPr lang="cs-CZ" sz="2000" b="0" dirty="0">
                  <a:cs typeface="Arial" charset="0"/>
                </a:rPr>
                <a:t>2 hody:</a:t>
              </a:r>
              <a:r>
                <a:rPr lang="cs-CZ" sz="2000" b="0" dirty="0">
                  <a:cs typeface="Arial" charset="0"/>
                  <a:sym typeface="Symbol" pitchFamily="18" charset="2"/>
                </a:rPr>
                <a:t> 1. hod = 		2. hod = </a:t>
              </a:r>
              <a:endParaRPr lang="cs-CZ" b="0" dirty="0">
                <a:cs typeface="Arial" charset="0"/>
                <a:sym typeface="Symbol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8" grpId="0"/>
      <p:bldP spid="2263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460375" y="266700"/>
            <a:ext cx="509626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cs-CZ" sz="2000" b="0" dirty="0">
                <a:cs typeface="Arial" charset="0"/>
              </a:rPr>
              <a:t>pravděpodobnosti jednotlivých výsledků:</a:t>
            </a:r>
            <a:br>
              <a:rPr lang="cs-CZ" sz="2000" b="0" dirty="0">
                <a:cs typeface="Arial" charset="0"/>
              </a:rPr>
            </a:br>
            <a:r>
              <a:rPr lang="cs-CZ" sz="2000" b="0" dirty="0">
                <a:cs typeface="Arial" charset="0"/>
              </a:rPr>
              <a:t>	</a:t>
            </a:r>
            <a:br>
              <a:rPr lang="cs-CZ" sz="2000" b="0" dirty="0">
                <a:cs typeface="Arial" charset="0"/>
              </a:rPr>
            </a:br>
            <a:r>
              <a:rPr lang="cs-CZ" sz="2000" b="0" dirty="0">
                <a:cs typeface="Arial" charset="0"/>
              </a:rPr>
              <a:t>u pravých koste</a:t>
            </a:r>
            <a:r>
              <a:rPr lang="en-US" sz="2000" b="0" dirty="0">
                <a:cs typeface="Arial" charset="0"/>
              </a:rPr>
              <a:t>k</a:t>
            </a:r>
            <a:r>
              <a:rPr lang="cs-CZ" sz="2000" b="0" dirty="0">
                <a:cs typeface="Arial" charset="0"/>
              </a:rPr>
              <a:t> stejné, u falešných se liší:</a:t>
            </a:r>
            <a:endParaRPr lang="cs-CZ" b="0" dirty="0">
              <a:cs typeface="Arial" charset="0"/>
              <a:sym typeface="Symbol" pitchFamily="18" charset="2"/>
            </a:endParaRPr>
          </a:p>
        </p:txBody>
      </p:sp>
      <p:graphicFrame>
        <p:nvGraphicFramePr>
          <p:cNvPr id="226309" name="Group 5"/>
          <p:cNvGraphicFramePr>
            <a:graphicFrameLocks noGrp="1"/>
          </p:cNvGraphicFramePr>
          <p:nvPr/>
        </p:nvGraphicFramePr>
        <p:xfrm>
          <a:off x="2597377" y="1692275"/>
          <a:ext cx="2927350" cy="3138489"/>
        </p:xfrm>
        <a:graphic>
          <a:graphicData uri="http://schemas.openxmlformats.org/drawingml/2006/table">
            <a:tbl>
              <a:tblPr/>
              <a:tblGrid>
                <a:gridCol w="864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22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07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pravá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falešná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1/21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3/21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3/21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4/21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4/21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6/21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2808514" y="2222500"/>
            <a:ext cx="323850" cy="2574925"/>
            <a:chOff x="3805" y="2163"/>
            <a:chExt cx="204" cy="1622"/>
          </a:xfrm>
        </p:grpSpPr>
        <p:grpSp>
          <p:nvGrpSpPr>
            <p:cNvPr id="3" name="Group 45"/>
            <p:cNvGrpSpPr>
              <a:grpSpLocks noChangeAspect="1"/>
            </p:cNvGrpSpPr>
            <p:nvPr/>
          </p:nvGrpSpPr>
          <p:grpSpPr bwMode="auto">
            <a:xfrm>
              <a:off x="3805" y="3581"/>
              <a:ext cx="204" cy="204"/>
              <a:chOff x="698" y="2313"/>
              <a:chExt cx="407" cy="407"/>
            </a:xfrm>
          </p:grpSpPr>
          <p:sp>
            <p:nvSpPr>
              <p:cNvPr id="11336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698" y="2313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37" name="Oval 47"/>
              <p:cNvSpPr>
                <a:spLocks noChangeAspect="1" noChangeArrowheads="1"/>
              </p:cNvSpPr>
              <p:nvPr/>
            </p:nvSpPr>
            <p:spPr bwMode="auto">
              <a:xfrm>
                <a:off x="765" y="2355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38" name="Oval 48"/>
              <p:cNvSpPr>
                <a:spLocks noChangeAspect="1" noChangeArrowheads="1"/>
              </p:cNvSpPr>
              <p:nvPr/>
            </p:nvSpPr>
            <p:spPr bwMode="auto">
              <a:xfrm>
                <a:off x="767" y="246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39" name="Oval 49"/>
              <p:cNvSpPr>
                <a:spLocks noChangeAspect="1" noChangeArrowheads="1"/>
              </p:cNvSpPr>
              <p:nvPr/>
            </p:nvSpPr>
            <p:spPr bwMode="auto">
              <a:xfrm>
                <a:off x="768" y="2591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40" name="Oval 50"/>
              <p:cNvSpPr>
                <a:spLocks noChangeAspect="1" noChangeArrowheads="1"/>
              </p:cNvSpPr>
              <p:nvPr/>
            </p:nvSpPr>
            <p:spPr bwMode="auto">
              <a:xfrm>
                <a:off x="932" y="235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41" name="Oval 51"/>
              <p:cNvSpPr>
                <a:spLocks noChangeAspect="1" noChangeArrowheads="1"/>
              </p:cNvSpPr>
              <p:nvPr/>
            </p:nvSpPr>
            <p:spPr bwMode="auto">
              <a:xfrm>
                <a:off x="934" y="2472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42" name="Oval 52"/>
              <p:cNvSpPr>
                <a:spLocks noChangeAspect="1" noChangeArrowheads="1"/>
              </p:cNvSpPr>
              <p:nvPr/>
            </p:nvSpPr>
            <p:spPr bwMode="auto">
              <a:xfrm>
                <a:off x="938" y="258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4" name="Group 53"/>
            <p:cNvGrpSpPr>
              <a:grpSpLocks noChangeAspect="1"/>
            </p:cNvGrpSpPr>
            <p:nvPr/>
          </p:nvGrpSpPr>
          <p:grpSpPr bwMode="auto">
            <a:xfrm>
              <a:off x="3805" y="2733"/>
              <a:ext cx="204" cy="204"/>
              <a:chOff x="1560" y="2329"/>
              <a:chExt cx="407" cy="407"/>
            </a:xfrm>
          </p:grpSpPr>
          <p:sp>
            <p:nvSpPr>
              <p:cNvPr id="11332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1560" y="2329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33" name="Oval 55"/>
              <p:cNvSpPr>
                <a:spLocks noChangeAspect="1" noChangeArrowheads="1"/>
              </p:cNvSpPr>
              <p:nvPr/>
            </p:nvSpPr>
            <p:spPr bwMode="auto">
              <a:xfrm>
                <a:off x="1609" y="237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34" name="Oval 56"/>
              <p:cNvSpPr>
                <a:spLocks noChangeAspect="1" noChangeArrowheads="1"/>
              </p:cNvSpPr>
              <p:nvPr/>
            </p:nvSpPr>
            <p:spPr bwMode="auto">
              <a:xfrm>
                <a:off x="1722" y="2486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35" name="Oval 57"/>
              <p:cNvSpPr>
                <a:spLocks noChangeAspect="1" noChangeArrowheads="1"/>
              </p:cNvSpPr>
              <p:nvPr/>
            </p:nvSpPr>
            <p:spPr bwMode="auto">
              <a:xfrm>
                <a:off x="1835" y="259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5" name="Group 58"/>
            <p:cNvGrpSpPr>
              <a:grpSpLocks noChangeAspect="1"/>
            </p:cNvGrpSpPr>
            <p:nvPr/>
          </p:nvGrpSpPr>
          <p:grpSpPr bwMode="auto">
            <a:xfrm>
              <a:off x="3805" y="3302"/>
              <a:ext cx="204" cy="204"/>
              <a:chOff x="1969" y="2773"/>
              <a:chExt cx="407" cy="407"/>
            </a:xfrm>
          </p:grpSpPr>
          <p:sp>
            <p:nvSpPr>
              <p:cNvPr id="11326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1969" y="2773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27" name="Oval 60"/>
              <p:cNvSpPr>
                <a:spLocks noChangeAspect="1" noChangeArrowheads="1"/>
              </p:cNvSpPr>
              <p:nvPr/>
            </p:nvSpPr>
            <p:spPr bwMode="auto">
              <a:xfrm>
                <a:off x="2012" y="2814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28" name="Oval 61"/>
              <p:cNvSpPr>
                <a:spLocks noChangeAspect="1" noChangeArrowheads="1"/>
              </p:cNvSpPr>
              <p:nvPr/>
            </p:nvSpPr>
            <p:spPr bwMode="auto">
              <a:xfrm>
                <a:off x="2125" y="2927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29" name="Oval 62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2237" y="281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30" name="Oval 63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2011" y="303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31" name="Oval 64"/>
              <p:cNvSpPr>
                <a:spLocks noChangeAspect="1" noChangeArrowheads="1"/>
              </p:cNvSpPr>
              <p:nvPr/>
            </p:nvSpPr>
            <p:spPr bwMode="auto">
              <a:xfrm>
                <a:off x="2238" y="3040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6" name="Group 65"/>
            <p:cNvGrpSpPr>
              <a:grpSpLocks noChangeAspect="1"/>
            </p:cNvGrpSpPr>
            <p:nvPr/>
          </p:nvGrpSpPr>
          <p:grpSpPr bwMode="auto">
            <a:xfrm>
              <a:off x="3805" y="2163"/>
              <a:ext cx="204" cy="204"/>
              <a:chOff x="183" y="3386"/>
              <a:chExt cx="407" cy="407"/>
            </a:xfrm>
          </p:grpSpPr>
          <p:sp>
            <p:nvSpPr>
              <p:cNvPr id="11324" name="Rectangle 66"/>
              <p:cNvSpPr>
                <a:spLocks noChangeAspect="1" noChangeArrowheads="1"/>
              </p:cNvSpPr>
              <p:nvPr/>
            </p:nvSpPr>
            <p:spPr bwMode="auto">
              <a:xfrm>
                <a:off x="183" y="3386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25" name="Oval 67"/>
              <p:cNvSpPr>
                <a:spLocks noChangeAspect="1" noChangeArrowheads="1"/>
              </p:cNvSpPr>
              <p:nvPr/>
            </p:nvSpPr>
            <p:spPr bwMode="auto">
              <a:xfrm>
                <a:off x="342" y="354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7" name="Group 68"/>
            <p:cNvGrpSpPr>
              <a:grpSpLocks noChangeAspect="1"/>
            </p:cNvGrpSpPr>
            <p:nvPr/>
          </p:nvGrpSpPr>
          <p:grpSpPr bwMode="auto">
            <a:xfrm>
              <a:off x="3805" y="2450"/>
              <a:ext cx="204" cy="204"/>
              <a:chOff x="697" y="2871"/>
              <a:chExt cx="407" cy="407"/>
            </a:xfrm>
          </p:grpSpPr>
          <p:sp>
            <p:nvSpPr>
              <p:cNvPr id="11321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697" y="2871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22" name="Oval 70"/>
              <p:cNvSpPr>
                <a:spLocks noChangeAspect="1" noChangeArrowheads="1"/>
              </p:cNvSpPr>
              <p:nvPr/>
            </p:nvSpPr>
            <p:spPr bwMode="auto">
              <a:xfrm>
                <a:off x="781" y="295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23" name="Oval 71"/>
              <p:cNvSpPr>
                <a:spLocks noChangeAspect="1" noChangeArrowheads="1"/>
              </p:cNvSpPr>
              <p:nvPr/>
            </p:nvSpPr>
            <p:spPr bwMode="auto">
              <a:xfrm>
                <a:off x="938" y="310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8" name="Group 72"/>
            <p:cNvGrpSpPr>
              <a:grpSpLocks noChangeAspect="1"/>
            </p:cNvGrpSpPr>
            <p:nvPr/>
          </p:nvGrpSpPr>
          <p:grpSpPr bwMode="auto">
            <a:xfrm>
              <a:off x="3805" y="3018"/>
              <a:ext cx="204" cy="204"/>
              <a:chOff x="1185" y="3796"/>
              <a:chExt cx="407" cy="407"/>
            </a:xfrm>
          </p:grpSpPr>
          <p:sp>
            <p:nvSpPr>
              <p:cNvPr id="11316" name="Rectangle 73"/>
              <p:cNvSpPr>
                <a:spLocks noChangeAspect="1" noChangeArrowheads="1"/>
              </p:cNvSpPr>
              <p:nvPr/>
            </p:nvSpPr>
            <p:spPr bwMode="auto">
              <a:xfrm>
                <a:off x="1185" y="3796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17" name="Oval 74"/>
              <p:cNvSpPr>
                <a:spLocks noChangeAspect="1" noChangeArrowheads="1"/>
              </p:cNvSpPr>
              <p:nvPr/>
            </p:nvSpPr>
            <p:spPr bwMode="auto">
              <a:xfrm>
                <a:off x="1251" y="386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18" name="Oval 75"/>
              <p:cNvSpPr>
                <a:spLocks noChangeAspect="1" noChangeArrowheads="1"/>
              </p:cNvSpPr>
              <p:nvPr/>
            </p:nvSpPr>
            <p:spPr bwMode="auto">
              <a:xfrm>
                <a:off x="1253" y="403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19" name="Oval 76"/>
              <p:cNvSpPr>
                <a:spLocks noChangeAspect="1" noChangeArrowheads="1"/>
              </p:cNvSpPr>
              <p:nvPr/>
            </p:nvSpPr>
            <p:spPr bwMode="auto">
              <a:xfrm>
                <a:off x="1422" y="3862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320" name="Oval 77"/>
              <p:cNvSpPr>
                <a:spLocks noChangeAspect="1" noChangeArrowheads="1"/>
              </p:cNvSpPr>
              <p:nvPr/>
            </p:nvSpPr>
            <p:spPr bwMode="auto">
              <a:xfrm>
                <a:off x="1428" y="403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Skupina 21"/>
          <p:cNvGrpSpPr/>
          <p:nvPr/>
        </p:nvGrpSpPr>
        <p:grpSpPr>
          <a:xfrm>
            <a:off x="6579507" y="3513818"/>
            <a:ext cx="2087563" cy="2570514"/>
            <a:chOff x="6557735" y="3241675"/>
            <a:chExt cx="2087563" cy="2570514"/>
          </a:xfrm>
        </p:grpSpPr>
        <p:pic>
          <p:nvPicPr>
            <p:cNvPr id="10" name="Picture 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7735" y="3241675"/>
              <a:ext cx="2087563" cy="2238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  <p:sp>
          <p:nvSpPr>
            <p:cNvPr id="21" name="TextovéPole 20"/>
            <p:cNvSpPr txBox="1"/>
            <p:nvPr/>
          </p:nvSpPr>
          <p:spPr>
            <a:xfrm>
              <a:off x="6792686" y="5442857"/>
              <a:ext cx="172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0" dirty="0">
                  <a:solidFill>
                    <a:srgbClr val="003399"/>
                  </a:solidFill>
                </a:rPr>
                <a:t>Thomas </a:t>
              </a:r>
              <a:r>
                <a:rPr lang="cs-CZ" b="0" dirty="0" err="1">
                  <a:solidFill>
                    <a:srgbClr val="003399"/>
                  </a:solidFill>
                </a:rPr>
                <a:t>Bayes</a:t>
              </a:r>
              <a:endParaRPr lang="cs-CZ" b="0" dirty="0">
                <a:solidFill>
                  <a:srgbClr val="003399"/>
                </a:solidFill>
              </a:endParaRPr>
            </a:p>
          </p:txBody>
        </p:sp>
      </p:grpSp>
      <p:sp>
        <p:nvSpPr>
          <p:cNvPr id="228354" name="Text Box 2"/>
          <p:cNvSpPr txBox="1">
            <a:spLocks noChangeArrowheads="1"/>
          </p:cNvSpPr>
          <p:nvPr/>
        </p:nvSpPr>
        <p:spPr bwMode="auto">
          <a:xfrm>
            <a:off x="460375" y="2375044"/>
            <a:ext cx="8109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 err="1">
                <a:solidFill>
                  <a:srgbClr val="E60000"/>
                </a:solidFill>
              </a:rPr>
              <a:t>Ap</a:t>
            </a:r>
            <a:r>
              <a:rPr lang="en-US" sz="2400" b="0" dirty="0" err="1">
                <a:solidFill>
                  <a:srgbClr val="E60000"/>
                </a:solidFill>
              </a:rPr>
              <a:t>osterior</a:t>
            </a:r>
            <a:r>
              <a:rPr lang="cs-CZ" sz="2400" b="0" dirty="0">
                <a:solidFill>
                  <a:srgbClr val="E60000"/>
                </a:solidFill>
              </a:rPr>
              <a:t>ní</a:t>
            </a:r>
            <a:r>
              <a:rPr lang="en-US" sz="2400" b="0" dirty="0">
                <a:solidFill>
                  <a:srgbClr val="E60000"/>
                </a:solidFill>
              </a:rPr>
              <a:t> pr</a:t>
            </a:r>
            <a:r>
              <a:rPr lang="cs-CZ" sz="2400" b="0" dirty="0" err="1">
                <a:solidFill>
                  <a:srgbClr val="E60000"/>
                </a:solidFill>
              </a:rPr>
              <a:t>avděpodobnost</a:t>
            </a:r>
            <a:r>
              <a:rPr lang="cs-CZ" sz="2400" b="0" dirty="0">
                <a:solidFill>
                  <a:srgbClr val="E60000"/>
                </a:solidFill>
              </a:rPr>
              <a:t>, že naše kostka je falešná, </a:t>
            </a:r>
          </a:p>
          <a:p>
            <a:r>
              <a:rPr lang="cs-CZ" sz="2400" b="0" dirty="0">
                <a:solidFill>
                  <a:srgbClr val="E60000"/>
                </a:solidFill>
              </a:rPr>
              <a:t>je dána </a:t>
            </a:r>
            <a:r>
              <a:rPr lang="cs-CZ" sz="2400" b="0" dirty="0" err="1">
                <a:solidFill>
                  <a:srgbClr val="E60000"/>
                </a:solidFill>
              </a:rPr>
              <a:t>Bayesovou</a:t>
            </a:r>
            <a:r>
              <a:rPr lang="cs-CZ" sz="2400" b="0" dirty="0">
                <a:solidFill>
                  <a:srgbClr val="E60000"/>
                </a:solidFill>
              </a:rPr>
              <a:t> rovnicí:</a:t>
            </a:r>
            <a:endParaRPr lang="en-US" sz="2400" b="0" dirty="0">
              <a:solidFill>
                <a:srgbClr val="E60000"/>
              </a:solidFill>
              <a:cs typeface="Arial" charset="0"/>
            </a:endParaRP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460375" y="266700"/>
            <a:ext cx="8258992" cy="175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cs-CZ" sz="2000" b="0" dirty="0"/>
              <a:t>Pravděpodobnost </a:t>
            </a:r>
            <a:r>
              <a:rPr lang="cs-CZ" sz="2000" b="0" i="1" dirty="0"/>
              <a:t>P</a:t>
            </a:r>
            <a:r>
              <a:rPr lang="cs-CZ" sz="2000" b="0" dirty="0"/>
              <a:t>(H</a:t>
            </a:r>
            <a:r>
              <a:rPr lang="cs-CZ" sz="2000" b="0" dirty="0">
                <a:sym typeface="Symbol" pitchFamily="18" charset="2"/>
              </a:rPr>
              <a:t>D) se nazývá </a:t>
            </a:r>
            <a:r>
              <a:rPr lang="cs-CZ" sz="2000" b="0" dirty="0">
                <a:solidFill>
                  <a:srgbClr val="E60000"/>
                </a:solidFill>
                <a:sym typeface="Symbol" pitchFamily="18" charset="2"/>
              </a:rPr>
              <a:t>aposteriorní</a:t>
            </a:r>
            <a:r>
              <a:rPr lang="cs-CZ" sz="2000" b="0" dirty="0">
                <a:sym typeface="Symbol" pitchFamily="18" charset="2"/>
              </a:rPr>
              <a:t> </a:t>
            </a:r>
            <a:r>
              <a:rPr lang="cs-CZ" sz="2000" b="0" dirty="0"/>
              <a:t>(</a:t>
            </a:r>
            <a:r>
              <a:rPr lang="cs-CZ" sz="2000" b="0" i="1" dirty="0" err="1"/>
              <a:t>posterior</a:t>
            </a:r>
            <a:r>
              <a:rPr lang="cs-CZ" sz="2000" b="0" i="1" dirty="0"/>
              <a:t> probability</a:t>
            </a:r>
            <a:r>
              <a:rPr lang="cs-CZ" sz="2000" b="0" dirty="0"/>
              <a:t>)</a:t>
            </a:r>
            <a:br>
              <a:rPr lang="cs-CZ" sz="2000" b="0" dirty="0"/>
            </a:br>
            <a:r>
              <a:rPr lang="cs-CZ" sz="2000" b="0" dirty="0"/>
              <a:t/>
            </a:r>
            <a:br>
              <a:rPr lang="cs-CZ" sz="2000" b="0" dirty="0"/>
            </a:br>
            <a:r>
              <a:rPr lang="cs-CZ" sz="2000" b="0" dirty="0"/>
              <a:t>aposteriorní pravděpodobnost je funkcí věrohodnosti </a:t>
            </a:r>
            <a:r>
              <a:rPr lang="cs-CZ" sz="2000" b="0" i="1" dirty="0"/>
              <a:t>L</a:t>
            </a:r>
            <a:r>
              <a:rPr lang="cs-CZ" sz="2000" b="0" dirty="0"/>
              <a:t> = </a:t>
            </a:r>
            <a:r>
              <a:rPr lang="cs-CZ" sz="2000" b="0" i="1" dirty="0"/>
              <a:t>P</a:t>
            </a:r>
            <a:r>
              <a:rPr lang="cs-CZ" sz="2000" b="0" dirty="0"/>
              <a:t>(D</a:t>
            </a:r>
            <a:r>
              <a:rPr lang="cs-CZ" sz="2000" b="0" dirty="0">
                <a:sym typeface="Symbol" pitchFamily="18" charset="2"/>
              </a:rPr>
              <a:t>H)</a:t>
            </a:r>
          </a:p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cs-CZ" sz="2000" b="0" dirty="0">
                <a:sym typeface="Symbol" pitchFamily="18" charset="2"/>
              </a:rPr>
              <a:t>	a </a:t>
            </a:r>
            <a:r>
              <a:rPr lang="cs-CZ" sz="2000" b="0" dirty="0">
                <a:solidFill>
                  <a:srgbClr val="E60000"/>
                </a:solidFill>
                <a:sym typeface="Symbol" pitchFamily="18" charset="2"/>
              </a:rPr>
              <a:t>apriorní pravděpodobnosti </a:t>
            </a:r>
            <a:r>
              <a:rPr lang="cs-CZ" sz="2000" b="0" dirty="0">
                <a:sym typeface="Symbol" pitchFamily="18" charset="2"/>
              </a:rPr>
              <a:t>(</a:t>
            </a:r>
            <a:r>
              <a:rPr lang="cs-CZ" sz="2000" b="0" i="1" dirty="0">
                <a:sym typeface="Symbol" pitchFamily="18" charset="2"/>
              </a:rPr>
              <a:t>prior probability</a:t>
            </a:r>
            <a:r>
              <a:rPr lang="cs-CZ" sz="2000" b="0" dirty="0">
                <a:sym typeface="Symbol" pitchFamily="18" charset="2"/>
              </a:rPr>
              <a:t>), která vyjadřuje náš </a:t>
            </a:r>
            <a:br>
              <a:rPr lang="cs-CZ" sz="2000" b="0" dirty="0">
                <a:sym typeface="Symbol" pitchFamily="18" charset="2"/>
              </a:rPr>
            </a:br>
            <a:r>
              <a:rPr lang="cs-CZ" sz="2000" b="0" dirty="0">
                <a:sym typeface="Symbol" pitchFamily="18" charset="2"/>
              </a:rPr>
              <a:t>	apriorní předpoklad nebo znalost</a:t>
            </a:r>
          </a:p>
        </p:txBody>
      </p:sp>
      <p:grpSp>
        <p:nvGrpSpPr>
          <p:cNvPr id="20" name="Skupina 19"/>
          <p:cNvGrpSpPr/>
          <p:nvPr/>
        </p:nvGrpSpPr>
        <p:grpSpPr>
          <a:xfrm>
            <a:off x="792389" y="4321175"/>
            <a:ext cx="4596039" cy="1938339"/>
            <a:chOff x="923018" y="4342947"/>
            <a:chExt cx="4596039" cy="1938339"/>
          </a:xfrm>
        </p:grpSpPr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923018" y="4342947"/>
              <a:ext cx="4596039" cy="1938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2400" b="0" dirty="0"/>
                <a:t>                    P(D</a:t>
              </a:r>
              <a:r>
                <a:rPr lang="cs-CZ" sz="2400" b="0" dirty="0">
                  <a:sym typeface="Symbol" pitchFamily="18" charset="2"/>
                </a:rPr>
                <a:t>H)  P(H)</a:t>
              </a:r>
            </a:p>
            <a:p>
              <a:r>
                <a:rPr lang="cs-CZ" sz="2400" b="0" dirty="0">
                  <a:sym typeface="Symbol" pitchFamily="18" charset="2"/>
                </a:rPr>
                <a:t>P(HD) = </a:t>
              </a:r>
            </a:p>
            <a:p>
              <a:r>
                <a:rPr lang="cs-CZ" sz="2400" b="0" dirty="0">
                  <a:sym typeface="Symbol" pitchFamily="18" charset="2"/>
                </a:rPr>
                <a:t>                   </a:t>
              </a:r>
              <a:r>
                <a:rPr lang="en-US" sz="2400" b="0" dirty="0">
                  <a:sym typeface="Symbol" pitchFamily="18" charset="2"/>
                </a:rPr>
                <a:t>[P(DH</a:t>
              </a:r>
              <a:r>
                <a:rPr lang="cs-CZ" sz="2400" b="0" baseline="-25000" dirty="0">
                  <a:sym typeface="Symbol" pitchFamily="18" charset="2"/>
                </a:rPr>
                <a:t>i</a:t>
              </a:r>
              <a:r>
                <a:rPr lang="en-US" sz="2400" b="0" dirty="0">
                  <a:sym typeface="Symbol" pitchFamily="18" charset="2"/>
                </a:rPr>
                <a:t>)P(H</a:t>
              </a:r>
              <a:r>
                <a:rPr lang="cs-CZ" sz="2400" b="0" baseline="-25000" dirty="0">
                  <a:sym typeface="Symbol" pitchFamily="18" charset="2"/>
                </a:rPr>
                <a:t>i</a:t>
              </a:r>
              <a:r>
                <a:rPr lang="en-US" sz="2400" b="0" dirty="0">
                  <a:sym typeface="Symbol" pitchFamily="18" charset="2"/>
                </a:rPr>
                <a:t>)]</a:t>
              </a: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2659921" y="4916942"/>
              <a:ext cx="23800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 sz="2400" b="0"/>
            </a:p>
          </p:txBody>
        </p:sp>
      </p:grpSp>
      <p:sp>
        <p:nvSpPr>
          <p:cNvPr id="14" name="Obdélníkový popisek 13"/>
          <p:cNvSpPr/>
          <p:nvPr/>
        </p:nvSpPr>
        <p:spPr bwMode="auto">
          <a:xfrm>
            <a:off x="1255032" y="3591831"/>
            <a:ext cx="1535112" cy="512763"/>
          </a:xfrm>
          <a:prstGeom prst="wedgeRectCallout">
            <a:avLst>
              <a:gd name="adj1" fmla="val 39456"/>
              <a:gd name="adj2" fmla="val 94401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/>
              <a:t>věrohodnost</a:t>
            </a:r>
          </a:p>
        </p:txBody>
      </p:sp>
      <p:sp>
        <p:nvSpPr>
          <p:cNvPr id="15" name="Obdélníkový popisek 14"/>
          <p:cNvSpPr/>
          <p:nvPr/>
        </p:nvSpPr>
        <p:spPr bwMode="auto">
          <a:xfrm>
            <a:off x="3995058" y="3407001"/>
            <a:ext cx="2014538" cy="730250"/>
          </a:xfrm>
          <a:prstGeom prst="wedgeRectCallout">
            <a:avLst>
              <a:gd name="adj1" fmla="val -40752"/>
              <a:gd name="adj2" fmla="val 82075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/>
              <a:t>apriorní pravděpodobnost</a:t>
            </a:r>
          </a:p>
        </p:txBody>
      </p:sp>
      <p:sp>
        <p:nvSpPr>
          <p:cNvPr id="16" name="Obdélníkový popisek 15"/>
          <p:cNvSpPr/>
          <p:nvPr/>
        </p:nvSpPr>
        <p:spPr bwMode="auto">
          <a:xfrm>
            <a:off x="460375" y="5769882"/>
            <a:ext cx="3033712" cy="858838"/>
          </a:xfrm>
          <a:prstGeom prst="wedgeRectCallout">
            <a:avLst>
              <a:gd name="adj1" fmla="val 21864"/>
              <a:gd name="adj2" fmla="val -81596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/>
              <a:t>suma čitatelů pro všechny alternativní hypotézy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60375" y="942131"/>
            <a:ext cx="5570756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dirty="0">
                <a:solidFill>
                  <a:schemeClr val="accent2"/>
                </a:solidFill>
              </a:rPr>
              <a:t>apriorní pravděpodobnost</a:t>
            </a:r>
            <a:r>
              <a:rPr lang="en-US" sz="2000" b="0" dirty="0">
                <a:solidFill>
                  <a:schemeClr val="accent2"/>
                </a:solidFill>
              </a:rPr>
              <a:t> (</a:t>
            </a:r>
            <a:r>
              <a:rPr lang="cs-CZ" sz="2000" b="0" dirty="0">
                <a:solidFill>
                  <a:schemeClr val="accent2"/>
                </a:solidFill>
              </a:rPr>
              <a:t>falešná</a:t>
            </a:r>
            <a:r>
              <a:rPr lang="en-US" sz="2000" b="0" dirty="0">
                <a:solidFill>
                  <a:schemeClr val="accent2"/>
                </a:solidFill>
              </a:rPr>
              <a:t>) = 0,2</a:t>
            </a:r>
            <a:r>
              <a:rPr lang="en-US" sz="2000" b="0" dirty="0"/>
              <a:t/>
            </a:r>
            <a:br>
              <a:rPr lang="en-US" sz="2000" b="0" dirty="0"/>
            </a:br>
            <a:r>
              <a:rPr lang="en-US" sz="2000" b="0" dirty="0"/>
              <a:t>  (20/100 </a:t>
            </a:r>
            <a:r>
              <a:rPr lang="cs-CZ" sz="2000" b="0" dirty="0"/>
              <a:t>falešných kostek v souboru</a:t>
            </a:r>
            <a:r>
              <a:rPr lang="en-US" sz="2000" b="0" dirty="0"/>
              <a:t>)</a:t>
            </a:r>
            <a:br>
              <a:rPr lang="en-US" sz="2000" b="0" dirty="0"/>
            </a:br>
            <a:endParaRPr lang="en-US" sz="2000" b="0" dirty="0"/>
          </a:p>
          <a:p>
            <a:pPr>
              <a:spcAft>
                <a:spcPts val="600"/>
              </a:spcAft>
            </a:pPr>
            <a:r>
              <a:rPr lang="en-US" sz="2000" b="0" dirty="0">
                <a:solidFill>
                  <a:schemeClr val="accent2"/>
                </a:solidFill>
              </a:rPr>
              <a:t>Pr</a:t>
            </a:r>
            <a:r>
              <a:rPr lang="cs-CZ" sz="2000" b="0" dirty="0">
                <a:solidFill>
                  <a:schemeClr val="accent2"/>
                </a:solidFill>
              </a:rPr>
              <a:t>., že dostaneme</a:t>
            </a:r>
            <a:r>
              <a:rPr lang="en-US" sz="2000" b="0" dirty="0">
                <a:solidFill>
                  <a:schemeClr val="accent2"/>
                </a:solidFill>
              </a:rPr>
              <a:t> 	     </a:t>
            </a:r>
            <a:r>
              <a:rPr lang="cs-CZ" sz="2000" b="0" dirty="0">
                <a:solidFill>
                  <a:schemeClr val="accent2"/>
                </a:solidFill>
              </a:rPr>
              <a:t>s pravou kostkou:</a:t>
            </a:r>
            <a:endParaRPr lang="en-US" sz="2000" b="0" dirty="0">
              <a:solidFill>
                <a:schemeClr val="accent2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2000" b="0" dirty="0"/>
              <a:t>  </a:t>
            </a:r>
            <a:r>
              <a:rPr lang="en-US" sz="2000" b="0" i="1" dirty="0"/>
              <a:t>P</a:t>
            </a:r>
            <a:r>
              <a:rPr lang="en-US" sz="2000" b="0" dirty="0"/>
              <a:t> = 1/6 </a:t>
            </a:r>
            <a:r>
              <a:rPr lang="en-US" sz="2000" b="0" dirty="0">
                <a:sym typeface="Symbol" pitchFamily="18" charset="2"/>
              </a:rPr>
              <a:t> 1/6 = 1/36</a:t>
            </a:r>
            <a:br>
              <a:rPr lang="en-US" sz="2000" b="0" dirty="0">
                <a:sym typeface="Symbol" pitchFamily="18" charset="2"/>
              </a:rPr>
            </a:br>
            <a:endParaRPr lang="en-US" sz="2000" b="0" dirty="0">
              <a:sym typeface="Symbol" pitchFamily="18" charset="2"/>
            </a:endParaRPr>
          </a:p>
          <a:p>
            <a:pPr>
              <a:spcAft>
                <a:spcPts val="600"/>
              </a:spcAft>
            </a:pPr>
            <a:r>
              <a:rPr lang="en-US" sz="2000" b="0" dirty="0">
                <a:solidFill>
                  <a:schemeClr val="accent2"/>
                </a:solidFill>
                <a:sym typeface="Symbol" pitchFamily="18" charset="2"/>
              </a:rPr>
              <a:t>Pr</a:t>
            </a:r>
            <a:r>
              <a:rPr lang="cs-CZ" sz="2000" b="0" dirty="0">
                <a:solidFill>
                  <a:schemeClr val="accent2"/>
                </a:solidFill>
                <a:sym typeface="Symbol" pitchFamily="18" charset="2"/>
              </a:rPr>
              <a:t>.</a:t>
            </a:r>
            <a:r>
              <a:rPr lang="en-US" sz="2000" b="0" dirty="0">
                <a:solidFill>
                  <a:schemeClr val="accent2"/>
                </a:solidFill>
                <a:sym typeface="Symbol" pitchFamily="18" charset="2"/>
              </a:rPr>
              <a:t>,</a:t>
            </a:r>
            <a:r>
              <a:rPr lang="cs-CZ" sz="2000" b="0" dirty="0">
                <a:solidFill>
                  <a:schemeClr val="accent2"/>
                </a:solidFill>
                <a:sym typeface="Symbol" pitchFamily="18" charset="2"/>
              </a:rPr>
              <a:t> že dostaneme</a:t>
            </a:r>
            <a:r>
              <a:rPr lang="en-US" sz="2000" b="0" dirty="0">
                <a:solidFill>
                  <a:schemeClr val="accent2"/>
                </a:solidFill>
                <a:sym typeface="Symbol" pitchFamily="18" charset="2"/>
              </a:rPr>
              <a:t>	     </a:t>
            </a:r>
            <a:r>
              <a:rPr lang="cs-CZ" sz="2000" b="0" dirty="0">
                <a:solidFill>
                  <a:schemeClr val="accent2"/>
                </a:solidFill>
                <a:sym typeface="Symbol" pitchFamily="18" charset="2"/>
              </a:rPr>
              <a:t>s falešnou kostkou:</a:t>
            </a:r>
            <a:r>
              <a:rPr lang="en-US" sz="2000" b="0" dirty="0">
                <a:solidFill>
                  <a:schemeClr val="accent2"/>
                </a:solidFill>
                <a:sym typeface="Symbol" pitchFamily="18" charset="2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000" b="0" dirty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 = 3/21  6/21 = 18/441</a:t>
            </a: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2764848" y="1925349"/>
            <a:ext cx="628650" cy="254000"/>
            <a:chOff x="1686" y="701"/>
            <a:chExt cx="396" cy="160"/>
          </a:xfrm>
        </p:grpSpPr>
        <p:grpSp>
          <p:nvGrpSpPr>
            <p:cNvPr id="13451" name="Group 4"/>
            <p:cNvGrpSpPr>
              <a:grpSpLocks noChangeAspect="1"/>
            </p:cNvGrpSpPr>
            <p:nvPr/>
          </p:nvGrpSpPr>
          <p:grpSpPr bwMode="auto">
            <a:xfrm>
              <a:off x="1923" y="702"/>
              <a:ext cx="159" cy="159"/>
              <a:chOff x="698" y="2313"/>
              <a:chExt cx="407" cy="407"/>
            </a:xfrm>
          </p:grpSpPr>
          <p:sp>
            <p:nvSpPr>
              <p:cNvPr id="13456" name="Rectangle 5"/>
              <p:cNvSpPr>
                <a:spLocks noChangeAspect="1" noChangeArrowheads="1"/>
              </p:cNvSpPr>
              <p:nvPr/>
            </p:nvSpPr>
            <p:spPr bwMode="auto">
              <a:xfrm>
                <a:off x="698" y="2313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57" name="Oval 6"/>
              <p:cNvSpPr>
                <a:spLocks noChangeAspect="1" noChangeArrowheads="1"/>
              </p:cNvSpPr>
              <p:nvPr/>
            </p:nvSpPr>
            <p:spPr bwMode="auto">
              <a:xfrm>
                <a:off x="765" y="2355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58" name="Oval 7"/>
              <p:cNvSpPr>
                <a:spLocks noChangeAspect="1" noChangeArrowheads="1"/>
              </p:cNvSpPr>
              <p:nvPr/>
            </p:nvSpPr>
            <p:spPr bwMode="auto">
              <a:xfrm>
                <a:off x="767" y="246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59" name="Oval 8"/>
              <p:cNvSpPr>
                <a:spLocks noChangeAspect="1" noChangeArrowheads="1"/>
              </p:cNvSpPr>
              <p:nvPr/>
            </p:nvSpPr>
            <p:spPr bwMode="auto">
              <a:xfrm>
                <a:off x="768" y="2591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60" name="Oval 9"/>
              <p:cNvSpPr>
                <a:spLocks noChangeAspect="1" noChangeArrowheads="1"/>
              </p:cNvSpPr>
              <p:nvPr/>
            </p:nvSpPr>
            <p:spPr bwMode="auto">
              <a:xfrm>
                <a:off x="932" y="235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61" name="Oval 10"/>
              <p:cNvSpPr>
                <a:spLocks noChangeAspect="1" noChangeArrowheads="1"/>
              </p:cNvSpPr>
              <p:nvPr/>
            </p:nvSpPr>
            <p:spPr bwMode="auto">
              <a:xfrm>
                <a:off x="934" y="2472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62" name="Oval 11"/>
              <p:cNvSpPr>
                <a:spLocks noChangeAspect="1" noChangeArrowheads="1"/>
              </p:cNvSpPr>
              <p:nvPr/>
            </p:nvSpPr>
            <p:spPr bwMode="auto">
              <a:xfrm>
                <a:off x="938" y="258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3452" name="Group 12"/>
            <p:cNvGrpSpPr>
              <a:grpSpLocks noChangeAspect="1"/>
            </p:cNvGrpSpPr>
            <p:nvPr/>
          </p:nvGrpSpPr>
          <p:grpSpPr bwMode="auto">
            <a:xfrm>
              <a:off x="1686" y="701"/>
              <a:ext cx="159" cy="159"/>
              <a:chOff x="697" y="2871"/>
              <a:chExt cx="407" cy="407"/>
            </a:xfrm>
          </p:grpSpPr>
          <p:sp>
            <p:nvSpPr>
              <p:cNvPr id="13453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697" y="2871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54" name="Oval 14"/>
              <p:cNvSpPr>
                <a:spLocks noChangeAspect="1" noChangeArrowheads="1"/>
              </p:cNvSpPr>
              <p:nvPr/>
            </p:nvSpPr>
            <p:spPr bwMode="auto">
              <a:xfrm>
                <a:off x="781" y="295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55" name="Oval 15"/>
              <p:cNvSpPr>
                <a:spLocks noChangeAspect="1" noChangeArrowheads="1"/>
              </p:cNvSpPr>
              <p:nvPr/>
            </p:nvSpPr>
            <p:spPr bwMode="auto">
              <a:xfrm>
                <a:off x="938" y="310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13316" name="Group 16"/>
          <p:cNvGrpSpPr>
            <a:grpSpLocks/>
          </p:cNvGrpSpPr>
          <p:nvPr/>
        </p:nvGrpSpPr>
        <p:grpSpPr bwMode="auto">
          <a:xfrm>
            <a:off x="2759612" y="2960111"/>
            <a:ext cx="628650" cy="254000"/>
            <a:chOff x="1686" y="701"/>
            <a:chExt cx="396" cy="160"/>
          </a:xfrm>
        </p:grpSpPr>
        <p:grpSp>
          <p:nvGrpSpPr>
            <p:cNvPr id="13439" name="Group 17"/>
            <p:cNvGrpSpPr>
              <a:grpSpLocks noChangeAspect="1"/>
            </p:cNvGrpSpPr>
            <p:nvPr/>
          </p:nvGrpSpPr>
          <p:grpSpPr bwMode="auto">
            <a:xfrm>
              <a:off x="1923" y="702"/>
              <a:ext cx="159" cy="159"/>
              <a:chOff x="698" y="2313"/>
              <a:chExt cx="407" cy="407"/>
            </a:xfrm>
          </p:grpSpPr>
          <p:sp>
            <p:nvSpPr>
              <p:cNvPr id="13444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698" y="2313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45" name="Oval 19"/>
              <p:cNvSpPr>
                <a:spLocks noChangeAspect="1" noChangeArrowheads="1"/>
              </p:cNvSpPr>
              <p:nvPr/>
            </p:nvSpPr>
            <p:spPr bwMode="auto">
              <a:xfrm>
                <a:off x="765" y="2355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46" name="Oval 20"/>
              <p:cNvSpPr>
                <a:spLocks noChangeAspect="1" noChangeArrowheads="1"/>
              </p:cNvSpPr>
              <p:nvPr/>
            </p:nvSpPr>
            <p:spPr bwMode="auto">
              <a:xfrm>
                <a:off x="767" y="246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47" name="Oval 21"/>
              <p:cNvSpPr>
                <a:spLocks noChangeAspect="1" noChangeArrowheads="1"/>
              </p:cNvSpPr>
              <p:nvPr/>
            </p:nvSpPr>
            <p:spPr bwMode="auto">
              <a:xfrm>
                <a:off x="768" y="2591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48" name="Oval 22"/>
              <p:cNvSpPr>
                <a:spLocks noChangeAspect="1" noChangeArrowheads="1"/>
              </p:cNvSpPr>
              <p:nvPr/>
            </p:nvSpPr>
            <p:spPr bwMode="auto">
              <a:xfrm>
                <a:off x="932" y="235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49" name="Oval 23"/>
              <p:cNvSpPr>
                <a:spLocks noChangeAspect="1" noChangeArrowheads="1"/>
              </p:cNvSpPr>
              <p:nvPr/>
            </p:nvSpPr>
            <p:spPr bwMode="auto">
              <a:xfrm>
                <a:off x="934" y="2472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50" name="Oval 24"/>
              <p:cNvSpPr>
                <a:spLocks noChangeAspect="1" noChangeArrowheads="1"/>
              </p:cNvSpPr>
              <p:nvPr/>
            </p:nvSpPr>
            <p:spPr bwMode="auto">
              <a:xfrm>
                <a:off x="938" y="258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3440" name="Group 25"/>
            <p:cNvGrpSpPr>
              <a:grpSpLocks noChangeAspect="1"/>
            </p:cNvGrpSpPr>
            <p:nvPr/>
          </p:nvGrpSpPr>
          <p:grpSpPr bwMode="auto">
            <a:xfrm>
              <a:off x="1686" y="701"/>
              <a:ext cx="159" cy="159"/>
              <a:chOff x="697" y="2871"/>
              <a:chExt cx="407" cy="407"/>
            </a:xfrm>
          </p:grpSpPr>
          <p:sp>
            <p:nvSpPr>
              <p:cNvPr id="13441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697" y="2871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42" name="Oval 27"/>
              <p:cNvSpPr>
                <a:spLocks noChangeAspect="1" noChangeArrowheads="1"/>
              </p:cNvSpPr>
              <p:nvPr/>
            </p:nvSpPr>
            <p:spPr bwMode="auto">
              <a:xfrm>
                <a:off x="781" y="295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443" name="Oval 28"/>
              <p:cNvSpPr>
                <a:spLocks noChangeAspect="1" noChangeArrowheads="1"/>
              </p:cNvSpPr>
              <p:nvPr/>
            </p:nvSpPr>
            <p:spPr bwMode="auto">
              <a:xfrm>
                <a:off x="938" y="310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915988" y="4089399"/>
            <a:ext cx="7099300" cy="917575"/>
            <a:chOff x="670" y="2877"/>
            <a:chExt cx="4472" cy="578"/>
          </a:xfrm>
        </p:grpSpPr>
        <p:sp>
          <p:nvSpPr>
            <p:cNvPr id="13380" name="Text Box 30"/>
            <p:cNvSpPr txBox="1">
              <a:spLocks noChangeArrowheads="1"/>
            </p:cNvSpPr>
            <p:nvPr/>
          </p:nvSpPr>
          <p:spPr bwMode="auto">
            <a:xfrm>
              <a:off x="670" y="3058"/>
              <a:ext cx="119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0"/>
                <a:t>P(biased</a:t>
              </a:r>
              <a:r>
                <a:rPr lang="en-US" sz="1600" b="0">
                  <a:cs typeface="Arial" charset="0"/>
                </a:rPr>
                <a:t>|         ) =</a:t>
              </a:r>
            </a:p>
          </p:txBody>
        </p:sp>
        <p:grpSp>
          <p:nvGrpSpPr>
            <p:cNvPr id="13381" name="Group 31"/>
            <p:cNvGrpSpPr>
              <a:grpSpLocks/>
            </p:cNvGrpSpPr>
            <p:nvPr/>
          </p:nvGrpSpPr>
          <p:grpSpPr bwMode="auto">
            <a:xfrm>
              <a:off x="1330" y="3112"/>
              <a:ext cx="288" cy="130"/>
              <a:chOff x="1336" y="2944"/>
              <a:chExt cx="288" cy="130"/>
            </a:xfrm>
          </p:grpSpPr>
          <p:grpSp>
            <p:nvGrpSpPr>
              <p:cNvPr id="13427" name="Group 32"/>
              <p:cNvGrpSpPr>
                <a:grpSpLocks noChangeAspect="1"/>
              </p:cNvGrpSpPr>
              <p:nvPr/>
            </p:nvGrpSpPr>
            <p:grpSpPr bwMode="auto">
              <a:xfrm>
                <a:off x="1497" y="2947"/>
                <a:ext cx="127" cy="127"/>
                <a:chOff x="698" y="2313"/>
                <a:chExt cx="407" cy="407"/>
              </a:xfrm>
            </p:grpSpPr>
            <p:sp>
              <p:nvSpPr>
                <p:cNvPr id="13432" name="Rectangle 33"/>
                <p:cNvSpPr>
                  <a:spLocks noChangeAspect="1" noChangeArrowheads="1"/>
                </p:cNvSpPr>
                <p:nvPr/>
              </p:nvSpPr>
              <p:spPr bwMode="auto">
                <a:xfrm>
                  <a:off x="698" y="2313"/>
                  <a:ext cx="407" cy="407"/>
                </a:xfrm>
                <a:prstGeom prst="rect">
                  <a:avLst/>
                </a:prstGeom>
                <a:solidFill>
                  <a:srgbClr val="FDEE7B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  <p:sp>
              <p:nvSpPr>
                <p:cNvPr id="13433" name="Oval 34"/>
                <p:cNvSpPr>
                  <a:spLocks noChangeAspect="1" noChangeArrowheads="1"/>
                </p:cNvSpPr>
                <p:nvPr/>
              </p:nvSpPr>
              <p:spPr bwMode="auto">
                <a:xfrm>
                  <a:off x="765" y="2355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  <p:sp>
              <p:nvSpPr>
                <p:cNvPr id="13434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767" y="2469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  <p:sp>
              <p:nvSpPr>
                <p:cNvPr id="13435" name="Oval 36"/>
                <p:cNvSpPr>
                  <a:spLocks noChangeAspect="1" noChangeArrowheads="1"/>
                </p:cNvSpPr>
                <p:nvPr/>
              </p:nvSpPr>
              <p:spPr bwMode="auto">
                <a:xfrm>
                  <a:off x="768" y="2591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  <p:sp>
              <p:nvSpPr>
                <p:cNvPr id="13436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932" y="2353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  <p:sp>
              <p:nvSpPr>
                <p:cNvPr id="13437" name="Oval 38"/>
                <p:cNvSpPr>
                  <a:spLocks noChangeAspect="1" noChangeArrowheads="1"/>
                </p:cNvSpPr>
                <p:nvPr/>
              </p:nvSpPr>
              <p:spPr bwMode="auto">
                <a:xfrm>
                  <a:off x="934" y="2472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  <p:sp>
              <p:nvSpPr>
                <p:cNvPr id="13438" name="Oval 39"/>
                <p:cNvSpPr>
                  <a:spLocks noChangeAspect="1" noChangeArrowheads="1"/>
                </p:cNvSpPr>
                <p:nvPr/>
              </p:nvSpPr>
              <p:spPr bwMode="auto">
                <a:xfrm>
                  <a:off x="938" y="2589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</p:grpSp>
          <p:grpSp>
            <p:nvGrpSpPr>
              <p:cNvPr id="13428" name="Group 40"/>
              <p:cNvGrpSpPr>
                <a:grpSpLocks noChangeAspect="1"/>
              </p:cNvGrpSpPr>
              <p:nvPr/>
            </p:nvGrpSpPr>
            <p:grpSpPr bwMode="auto">
              <a:xfrm>
                <a:off x="1336" y="2944"/>
                <a:ext cx="127" cy="127"/>
                <a:chOff x="697" y="2871"/>
                <a:chExt cx="407" cy="407"/>
              </a:xfrm>
            </p:grpSpPr>
            <p:sp>
              <p:nvSpPr>
                <p:cNvPr id="13429" name="Rectangle 41"/>
                <p:cNvSpPr>
                  <a:spLocks noChangeAspect="1" noChangeArrowheads="1"/>
                </p:cNvSpPr>
                <p:nvPr/>
              </p:nvSpPr>
              <p:spPr bwMode="auto">
                <a:xfrm>
                  <a:off x="697" y="2871"/>
                  <a:ext cx="407" cy="407"/>
                </a:xfrm>
                <a:prstGeom prst="rect">
                  <a:avLst/>
                </a:prstGeom>
                <a:solidFill>
                  <a:srgbClr val="FDEE7B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  <p:sp>
              <p:nvSpPr>
                <p:cNvPr id="13430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781" y="2958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  <p:sp>
              <p:nvSpPr>
                <p:cNvPr id="13431" name="Oval 43"/>
                <p:cNvSpPr>
                  <a:spLocks noChangeAspect="1" noChangeArrowheads="1"/>
                </p:cNvSpPr>
                <p:nvPr/>
              </p:nvSpPr>
              <p:spPr bwMode="auto">
                <a:xfrm>
                  <a:off x="938" y="3109"/>
                  <a:ext cx="94" cy="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cs-CZ" b="0"/>
                </a:p>
              </p:txBody>
            </p:sp>
          </p:grpSp>
        </p:grpSp>
        <p:grpSp>
          <p:nvGrpSpPr>
            <p:cNvPr id="13382" name="Group 44"/>
            <p:cNvGrpSpPr>
              <a:grpSpLocks/>
            </p:cNvGrpSpPr>
            <p:nvPr/>
          </p:nvGrpSpPr>
          <p:grpSpPr bwMode="auto">
            <a:xfrm>
              <a:off x="2769" y="2877"/>
              <a:ext cx="1838" cy="212"/>
              <a:chOff x="1863" y="2889"/>
              <a:chExt cx="1838" cy="212"/>
            </a:xfrm>
          </p:grpSpPr>
          <p:sp>
            <p:nvSpPr>
              <p:cNvPr id="13413" name="Text Box 45"/>
              <p:cNvSpPr txBox="1">
                <a:spLocks noChangeArrowheads="1"/>
              </p:cNvSpPr>
              <p:nvPr/>
            </p:nvSpPr>
            <p:spPr bwMode="auto">
              <a:xfrm>
                <a:off x="1863" y="2889"/>
                <a:ext cx="183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0"/>
                  <a:t>P(         </a:t>
                </a:r>
                <a:r>
                  <a:rPr lang="en-US" sz="1600" b="0">
                    <a:cs typeface="Arial" charset="0"/>
                  </a:rPr>
                  <a:t>|</a:t>
                </a:r>
                <a:r>
                  <a:rPr lang="en-US" sz="1600" b="0"/>
                  <a:t>biased</a:t>
                </a:r>
                <a:r>
                  <a:rPr lang="en-US" sz="1600" b="0">
                    <a:cs typeface="Arial" charset="0"/>
                  </a:rPr>
                  <a:t>) </a:t>
                </a:r>
                <a:r>
                  <a:rPr lang="en-US" sz="1600" b="0">
                    <a:cs typeface="Arial" charset="0"/>
                    <a:sym typeface="Symbol" pitchFamily="18" charset="2"/>
                  </a:rPr>
                  <a:t> P(biased)</a:t>
                </a:r>
              </a:p>
            </p:txBody>
          </p:sp>
          <p:grpSp>
            <p:nvGrpSpPr>
              <p:cNvPr id="13414" name="Group 46"/>
              <p:cNvGrpSpPr>
                <a:grpSpLocks/>
              </p:cNvGrpSpPr>
              <p:nvPr/>
            </p:nvGrpSpPr>
            <p:grpSpPr bwMode="auto">
              <a:xfrm>
                <a:off x="2049" y="2955"/>
                <a:ext cx="288" cy="130"/>
                <a:chOff x="1336" y="2944"/>
                <a:chExt cx="288" cy="130"/>
              </a:xfrm>
            </p:grpSpPr>
            <p:grpSp>
              <p:nvGrpSpPr>
                <p:cNvPr id="13415" name="Group 47"/>
                <p:cNvGrpSpPr>
                  <a:grpSpLocks noChangeAspect="1"/>
                </p:cNvGrpSpPr>
                <p:nvPr/>
              </p:nvGrpSpPr>
              <p:grpSpPr bwMode="auto">
                <a:xfrm>
                  <a:off x="1497" y="2947"/>
                  <a:ext cx="127" cy="127"/>
                  <a:chOff x="698" y="2313"/>
                  <a:chExt cx="407" cy="407"/>
                </a:xfrm>
              </p:grpSpPr>
              <p:sp>
                <p:nvSpPr>
                  <p:cNvPr id="13420" name="Rectangle 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8" y="2313"/>
                    <a:ext cx="407" cy="407"/>
                  </a:xfrm>
                  <a:prstGeom prst="rect">
                    <a:avLst/>
                  </a:prstGeom>
                  <a:solidFill>
                    <a:srgbClr val="FDEE7B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21" name="Oval 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5" y="2355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22" name="Oval 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7" y="246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23" name="Oval 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8" y="2591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24" name="Oval 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2" y="2353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25" name="Oval 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4" y="2472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26" name="Oval 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8" y="258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</p:grpSp>
            <p:grpSp>
              <p:nvGrpSpPr>
                <p:cNvPr id="13416" name="Group 55"/>
                <p:cNvGrpSpPr>
                  <a:grpSpLocks noChangeAspect="1"/>
                </p:cNvGrpSpPr>
                <p:nvPr/>
              </p:nvGrpSpPr>
              <p:grpSpPr bwMode="auto">
                <a:xfrm>
                  <a:off x="1336" y="2944"/>
                  <a:ext cx="127" cy="127"/>
                  <a:chOff x="697" y="2871"/>
                  <a:chExt cx="407" cy="407"/>
                </a:xfrm>
              </p:grpSpPr>
              <p:sp>
                <p:nvSpPr>
                  <p:cNvPr id="13417" name="Rectangle 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7" y="2871"/>
                    <a:ext cx="407" cy="407"/>
                  </a:xfrm>
                  <a:prstGeom prst="rect">
                    <a:avLst/>
                  </a:prstGeom>
                  <a:solidFill>
                    <a:srgbClr val="FDEE7B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18" name="Oval 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1" y="2958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19" name="Oval 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8" y="310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</p:grpSp>
          </p:grpSp>
        </p:grpSp>
        <p:grpSp>
          <p:nvGrpSpPr>
            <p:cNvPr id="13383" name="Group 59"/>
            <p:cNvGrpSpPr>
              <a:grpSpLocks/>
            </p:cNvGrpSpPr>
            <p:nvPr/>
          </p:nvGrpSpPr>
          <p:grpSpPr bwMode="auto">
            <a:xfrm>
              <a:off x="1832" y="3243"/>
              <a:ext cx="3290" cy="212"/>
              <a:chOff x="1832" y="3243"/>
              <a:chExt cx="3290" cy="212"/>
            </a:xfrm>
          </p:grpSpPr>
          <p:sp>
            <p:nvSpPr>
              <p:cNvPr id="13385" name="Text Box 60"/>
              <p:cNvSpPr txBox="1">
                <a:spLocks noChangeArrowheads="1"/>
              </p:cNvSpPr>
              <p:nvPr/>
            </p:nvSpPr>
            <p:spPr bwMode="auto">
              <a:xfrm>
                <a:off x="1832" y="3243"/>
                <a:ext cx="204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0"/>
                  <a:t>P(         </a:t>
                </a:r>
                <a:r>
                  <a:rPr lang="en-US" sz="1600" b="0">
                    <a:cs typeface="Arial" charset="0"/>
                  </a:rPr>
                  <a:t>|</a:t>
                </a:r>
                <a:r>
                  <a:rPr lang="en-US" sz="1600" b="0"/>
                  <a:t>biased</a:t>
                </a:r>
                <a:r>
                  <a:rPr lang="en-US" sz="1600" b="0">
                    <a:cs typeface="Arial" charset="0"/>
                  </a:rPr>
                  <a:t>) </a:t>
                </a:r>
                <a:r>
                  <a:rPr lang="en-US" sz="1600" b="0">
                    <a:cs typeface="Arial" charset="0"/>
                    <a:sym typeface="Symbol" pitchFamily="18" charset="2"/>
                  </a:rPr>
                  <a:t> P(biased)  +</a:t>
                </a:r>
              </a:p>
            </p:txBody>
          </p:sp>
          <p:grpSp>
            <p:nvGrpSpPr>
              <p:cNvPr id="13386" name="Group 61"/>
              <p:cNvGrpSpPr>
                <a:grpSpLocks/>
              </p:cNvGrpSpPr>
              <p:nvPr/>
            </p:nvGrpSpPr>
            <p:grpSpPr bwMode="auto">
              <a:xfrm>
                <a:off x="2024" y="3309"/>
                <a:ext cx="288" cy="130"/>
                <a:chOff x="1336" y="2944"/>
                <a:chExt cx="288" cy="130"/>
              </a:xfrm>
            </p:grpSpPr>
            <p:grpSp>
              <p:nvGrpSpPr>
                <p:cNvPr id="13401" name="Group 62"/>
                <p:cNvGrpSpPr>
                  <a:grpSpLocks noChangeAspect="1"/>
                </p:cNvGrpSpPr>
                <p:nvPr/>
              </p:nvGrpSpPr>
              <p:grpSpPr bwMode="auto">
                <a:xfrm>
                  <a:off x="1497" y="2947"/>
                  <a:ext cx="127" cy="127"/>
                  <a:chOff x="698" y="2313"/>
                  <a:chExt cx="407" cy="407"/>
                </a:xfrm>
              </p:grpSpPr>
              <p:sp>
                <p:nvSpPr>
                  <p:cNvPr id="13406" name="Rectangle 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8" y="2313"/>
                    <a:ext cx="407" cy="407"/>
                  </a:xfrm>
                  <a:prstGeom prst="rect">
                    <a:avLst/>
                  </a:prstGeom>
                  <a:solidFill>
                    <a:srgbClr val="FDEE7B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07" name="Oval 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5" y="2355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08" name="Oval 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7" y="246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09" name="Oval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8" y="2591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10" name="Oval 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2" y="2353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11" name="Oval 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4" y="2472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12" name="Oval 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8" y="258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</p:grpSp>
            <p:grpSp>
              <p:nvGrpSpPr>
                <p:cNvPr id="13402" name="Group 70"/>
                <p:cNvGrpSpPr>
                  <a:grpSpLocks noChangeAspect="1"/>
                </p:cNvGrpSpPr>
                <p:nvPr/>
              </p:nvGrpSpPr>
              <p:grpSpPr bwMode="auto">
                <a:xfrm>
                  <a:off x="1336" y="2944"/>
                  <a:ext cx="127" cy="127"/>
                  <a:chOff x="697" y="2871"/>
                  <a:chExt cx="407" cy="407"/>
                </a:xfrm>
              </p:grpSpPr>
              <p:sp>
                <p:nvSpPr>
                  <p:cNvPr id="13403" name="Rectangle 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7" y="2871"/>
                    <a:ext cx="407" cy="407"/>
                  </a:xfrm>
                  <a:prstGeom prst="rect">
                    <a:avLst/>
                  </a:prstGeom>
                  <a:solidFill>
                    <a:srgbClr val="FDEE7B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04" name="Oval 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1" y="2958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05" name="Oval 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8" y="310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</p:grpSp>
          </p:grpSp>
          <p:sp>
            <p:nvSpPr>
              <p:cNvPr id="13387" name="Text Box 74"/>
              <p:cNvSpPr txBox="1">
                <a:spLocks noChangeArrowheads="1"/>
              </p:cNvSpPr>
              <p:nvPr/>
            </p:nvSpPr>
            <p:spPr bwMode="auto">
              <a:xfrm>
                <a:off x="3746" y="3243"/>
                <a:ext cx="137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0"/>
                  <a:t>P(         </a:t>
                </a:r>
                <a:r>
                  <a:rPr lang="en-US" sz="1600" b="0">
                    <a:cs typeface="Arial" charset="0"/>
                  </a:rPr>
                  <a:t>|</a:t>
                </a:r>
                <a:r>
                  <a:rPr lang="en-US" sz="1600" b="0"/>
                  <a:t>fair</a:t>
                </a:r>
                <a:r>
                  <a:rPr lang="en-US" sz="1600" b="0">
                    <a:cs typeface="Arial" charset="0"/>
                  </a:rPr>
                  <a:t>) </a:t>
                </a:r>
                <a:r>
                  <a:rPr lang="en-US" sz="1600" b="0">
                    <a:cs typeface="Arial" charset="0"/>
                    <a:sym typeface="Symbol" pitchFamily="18" charset="2"/>
                  </a:rPr>
                  <a:t> P(fair)</a:t>
                </a:r>
              </a:p>
            </p:txBody>
          </p:sp>
          <p:grpSp>
            <p:nvGrpSpPr>
              <p:cNvPr id="13388" name="Group 75"/>
              <p:cNvGrpSpPr>
                <a:grpSpLocks/>
              </p:cNvGrpSpPr>
              <p:nvPr/>
            </p:nvGrpSpPr>
            <p:grpSpPr bwMode="auto">
              <a:xfrm>
                <a:off x="3944" y="3291"/>
                <a:ext cx="288" cy="130"/>
                <a:chOff x="1336" y="2944"/>
                <a:chExt cx="288" cy="130"/>
              </a:xfrm>
            </p:grpSpPr>
            <p:grpSp>
              <p:nvGrpSpPr>
                <p:cNvPr id="13389" name="Group 76"/>
                <p:cNvGrpSpPr>
                  <a:grpSpLocks noChangeAspect="1"/>
                </p:cNvGrpSpPr>
                <p:nvPr/>
              </p:nvGrpSpPr>
              <p:grpSpPr bwMode="auto">
                <a:xfrm>
                  <a:off x="1497" y="2947"/>
                  <a:ext cx="127" cy="127"/>
                  <a:chOff x="698" y="2313"/>
                  <a:chExt cx="407" cy="407"/>
                </a:xfrm>
              </p:grpSpPr>
              <p:sp>
                <p:nvSpPr>
                  <p:cNvPr id="13394" name="Rectangle 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8" y="2313"/>
                    <a:ext cx="407" cy="407"/>
                  </a:xfrm>
                  <a:prstGeom prst="rect">
                    <a:avLst/>
                  </a:prstGeom>
                  <a:solidFill>
                    <a:srgbClr val="FDEE7B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395" name="Oval 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5" y="2355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396" name="Oval 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7" y="246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397" name="Oval 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68" y="2591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398" name="Oval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2" y="2353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399" name="Oval 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4" y="2472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400" name="Oval 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8" y="258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</p:grpSp>
            <p:grpSp>
              <p:nvGrpSpPr>
                <p:cNvPr id="13390" name="Group 84"/>
                <p:cNvGrpSpPr>
                  <a:grpSpLocks noChangeAspect="1"/>
                </p:cNvGrpSpPr>
                <p:nvPr/>
              </p:nvGrpSpPr>
              <p:grpSpPr bwMode="auto">
                <a:xfrm>
                  <a:off x="1336" y="2944"/>
                  <a:ext cx="127" cy="127"/>
                  <a:chOff x="697" y="2871"/>
                  <a:chExt cx="407" cy="407"/>
                </a:xfrm>
              </p:grpSpPr>
              <p:sp>
                <p:nvSpPr>
                  <p:cNvPr id="13391" name="Rectangle 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7" y="2871"/>
                    <a:ext cx="407" cy="407"/>
                  </a:xfrm>
                  <a:prstGeom prst="rect">
                    <a:avLst/>
                  </a:prstGeom>
                  <a:solidFill>
                    <a:srgbClr val="FDEE7B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392" name="Oval 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1" y="2958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  <p:sp>
                <p:nvSpPr>
                  <p:cNvPr id="13393" name="Oval 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38" y="3109"/>
                    <a:ext cx="94" cy="94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b="0"/>
                  </a:p>
                </p:txBody>
              </p:sp>
            </p:grpSp>
          </p:grpSp>
        </p:grpSp>
        <p:sp>
          <p:nvSpPr>
            <p:cNvPr id="13384" name="Line 88"/>
            <p:cNvSpPr>
              <a:spLocks noChangeShapeType="1"/>
            </p:cNvSpPr>
            <p:nvPr/>
          </p:nvSpPr>
          <p:spPr bwMode="auto">
            <a:xfrm>
              <a:off x="1872" y="3171"/>
              <a:ext cx="32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3" name="Group 89"/>
          <p:cNvGrpSpPr>
            <a:grpSpLocks/>
          </p:cNvGrpSpPr>
          <p:nvPr/>
        </p:nvGrpSpPr>
        <p:grpSpPr bwMode="auto">
          <a:xfrm>
            <a:off x="3252788" y="5304517"/>
            <a:ext cx="3910012" cy="885825"/>
            <a:chOff x="692" y="3611"/>
            <a:chExt cx="2463" cy="558"/>
          </a:xfrm>
        </p:grpSpPr>
        <p:sp>
          <p:nvSpPr>
            <p:cNvPr id="13378" name="Text Box 90"/>
            <p:cNvSpPr txBox="1">
              <a:spLocks noChangeArrowheads="1"/>
            </p:cNvSpPr>
            <p:nvPr/>
          </p:nvSpPr>
          <p:spPr bwMode="auto">
            <a:xfrm>
              <a:off x="692" y="3611"/>
              <a:ext cx="2463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0" dirty="0"/>
                <a:t>	18/441 </a:t>
              </a:r>
              <a:r>
                <a:rPr lang="en-US" sz="1600" b="0" dirty="0">
                  <a:sym typeface="Symbol" pitchFamily="18" charset="2"/>
                </a:rPr>
                <a:t> 2/10</a:t>
              </a:r>
            </a:p>
            <a:p>
              <a:r>
                <a:rPr lang="en-US" sz="1600" b="0" dirty="0"/>
                <a:t>=			  =  </a:t>
              </a:r>
              <a:r>
                <a:rPr lang="en-US" sz="2000" b="0" u="sng" dirty="0">
                  <a:solidFill>
                    <a:schemeClr val="accent2"/>
                  </a:solidFill>
                </a:rPr>
                <a:t>0,269</a:t>
              </a:r>
            </a:p>
            <a:p>
              <a:r>
                <a:rPr lang="en-US" sz="1600" b="0" dirty="0"/>
                <a:t>    18/441 </a:t>
              </a:r>
              <a:r>
                <a:rPr lang="en-US" sz="1600" b="0" dirty="0">
                  <a:sym typeface="Symbol" pitchFamily="18" charset="2"/>
                </a:rPr>
                <a:t> 2/10 + 1/36  8/10</a:t>
              </a:r>
              <a:endParaRPr lang="cs-CZ" sz="1600" b="0" dirty="0">
                <a:sym typeface="Symbol" pitchFamily="18" charset="2"/>
              </a:endParaRPr>
            </a:p>
          </p:txBody>
        </p:sp>
        <p:sp>
          <p:nvSpPr>
            <p:cNvPr id="13379" name="Line 91"/>
            <p:cNvSpPr>
              <a:spLocks noChangeShapeType="1"/>
            </p:cNvSpPr>
            <p:nvPr/>
          </p:nvSpPr>
          <p:spPr bwMode="auto">
            <a:xfrm>
              <a:off x="896" y="3895"/>
              <a:ext cx="157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aphicFrame>
        <p:nvGraphicFramePr>
          <p:cNvPr id="230493" name="Group 93"/>
          <p:cNvGraphicFramePr>
            <a:graphicFrameLocks noGrp="1"/>
          </p:cNvGraphicFramePr>
          <p:nvPr/>
        </p:nvGraphicFramePr>
        <p:xfrm>
          <a:off x="6544810" y="266700"/>
          <a:ext cx="2370137" cy="2499360"/>
        </p:xfrm>
        <a:graphic>
          <a:graphicData uri="http://schemas.openxmlformats.org/drawingml/2006/table">
            <a:tbl>
              <a:tblPr/>
              <a:tblGrid>
                <a:gridCol w="694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21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37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pravá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falešná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1/21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3/21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3/21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4/21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4/21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1/6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6/21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13344" name="Group 132"/>
          <p:cNvGrpSpPr>
            <a:grpSpLocks/>
          </p:cNvGrpSpPr>
          <p:nvPr/>
        </p:nvGrpSpPr>
        <p:grpSpPr bwMode="auto">
          <a:xfrm>
            <a:off x="6859135" y="714375"/>
            <a:ext cx="252412" cy="2001837"/>
            <a:chOff x="3805" y="2163"/>
            <a:chExt cx="204" cy="1622"/>
          </a:xfrm>
        </p:grpSpPr>
        <p:grpSp>
          <p:nvGrpSpPr>
            <p:cNvPr id="13345" name="Group 133"/>
            <p:cNvGrpSpPr>
              <a:grpSpLocks noChangeAspect="1"/>
            </p:cNvGrpSpPr>
            <p:nvPr/>
          </p:nvGrpSpPr>
          <p:grpSpPr bwMode="auto">
            <a:xfrm>
              <a:off x="3805" y="3581"/>
              <a:ext cx="204" cy="204"/>
              <a:chOff x="698" y="2313"/>
              <a:chExt cx="407" cy="407"/>
            </a:xfrm>
          </p:grpSpPr>
          <p:sp>
            <p:nvSpPr>
              <p:cNvPr id="13371" name="Rectangle 134"/>
              <p:cNvSpPr>
                <a:spLocks noChangeAspect="1" noChangeArrowheads="1"/>
              </p:cNvSpPr>
              <p:nvPr/>
            </p:nvSpPr>
            <p:spPr bwMode="auto">
              <a:xfrm>
                <a:off x="698" y="2313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72" name="Oval 135"/>
              <p:cNvSpPr>
                <a:spLocks noChangeAspect="1" noChangeArrowheads="1"/>
              </p:cNvSpPr>
              <p:nvPr/>
            </p:nvSpPr>
            <p:spPr bwMode="auto">
              <a:xfrm>
                <a:off x="765" y="2355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73" name="Oval 136"/>
              <p:cNvSpPr>
                <a:spLocks noChangeAspect="1" noChangeArrowheads="1"/>
              </p:cNvSpPr>
              <p:nvPr/>
            </p:nvSpPr>
            <p:spPr bwMode="auto">
              <a:xfrm>
                <a:off x="767" y="246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74" name="Oval 137"/>
              <p:cNvSpPr>
                <a:spLocks noChangeAspect="1" noChangeArrowheads="1"/>
              </p:cNvSpPr>
              <p:nvPr/>
            </p:nvSpPr>
            <p:spPr bwMode="auto">
              <a:xfrm>
                <a:off x="768" y="2591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75" name="Oval 138"/>
              <p:cNvSpPr>
                <a:spLocks noChangeAspect="1" noChangeArrowheads="1"/>
              </p:cNvSpPr>
              <p:nvPr/>
            </p:nvSpPr>
            <p:spPr bwMode="auto">
              <a:xfrm>
                <a:off x="932" y="235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76" name="Oval 139"/>
              <p:cNvSpPr>
                <a:spLocks noChangeAspect="1" noChangeArrowheads="1"/>
              </p:cNvSpPr>
              <p:nvPr/>
            </p:nvSpPr>
            <p:spPr bwMode="auto">
              <a:xfrm>
                <a:off x="934" y="2472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77" name="Oval 140"/>
              <p:cNvSpPr>
                <a:spLocks noChangeAspect="1" noChangeArrowheads="1"/>
              </p:cNvSpPr>
              <p:nvPr/>
            </p:nvSpPr>
            <p:spPr bwMode="auto">
              <a:xfrm>
                <a:off x="938" y="258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3346" name="Group 141"/>
            <p:cNvGrpSpPr>
              <a:grpSpLocks noChangeAspect="1"/>
            </p:cNvGrpSpPr>
            <p:nvPr/>
          </p:nvGrpSpPr>
          <p:grpSpPr bwMode="auto">
            <a:xfrm>
              <a:off x="3805" y="2733"/>
              <a:ext cx="204" cy="204"/>
              <a:chOff x="1560" y="2329"/>
              <a:chExt cx="407" cy="407"/>
            </a:xfrm>
          </p:grpSpPr>
          <p:sp>
            <p:nvSpPr>
              <p:cNvPr id="13367" name="Rectangle 142"/>
              <p:cNvSpPr>
                <a:spLocks noChangeAspect="1" noChangeArrowheads="1"/>
              </p:cNvSpPr>
              <p:nvPr/>
            </p:nvSpPr>
            <p:spPr bwMode="auto">
              <a:xfrm>
                <a:off x="1560" y="2329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68" name="Oval 143"/>
              <p:cNvSpPr>
                <a:spLocks noChangeAspect="1" noChangeArrowheads="1"/>
              </p:cNvSpPr>
              <p:nvPr/>
            </p:nvSpPr>
            <p:spPr bwMode="auto">
              <a:xfrm>
                <a:off x="1609" y="237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69" name="Oval 144"/>
              <p:cNvSpPr>
                <a:spLocks noChangeAspect="1" noChangeArrowheads="1"/>
              </p:cNvSpPr>
              <p:nvPr/>
            </p:nvSpPr>
            <p:spPr bwMode="auto">
              <a:xfrm>
                <a:off x="1722" y="2486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70" name="Oval 145"/>
              <p:cNvSpPr>
                <a:spLocks noChangeAspect="1" noChangeArrowheads="1"/>
              </p:cNvSpPr>
              <p:nvPr/>
            </p:nvSpPr>
            <p:spPr bwMode="auto">
              <a:xfrm>
                <a:off x="1835" y="259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3347" name="Group 146"/>
            <p:cNvGrpSpPr>
              <a:grpSpLocks noChangeAspect="1"/>
            </p:cNvGrpSpPr>
            <p:nvPr/>
          </p:nvGrpSpPr>
          <p:grpSpPr bwMode="auto">
            <a:xfrm>
              <a:off x="3805" y="3302"/>
              <a:ext cx="204" cy="204"/>
              <a:chOff x="1969" y="2773"/>
              <a:chExt cx="407" cy="407"/>
            </a:xfrm>
          </p:grpSpPr>
          <p:sp>
            <p:nvSpPr>
              <p:cNvPr id="13361" name="Rectangle 147"/>
              <p:cNvSpPr>
                <a:spLocks noChangeAspect="1" noChangeArrowheads="1"/>
              </p:cNvSpPr>
              <p:nvPr/>
            </p:nvSpPr>
            <p:spPr bwMode="auto">
              <a:xfrm>
                <a:off x="1969" y="2773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62" name="Oval 148"/>
              <p:cNvSpPr>
                <a:spLocks noChangeAspect="1" noChangeArrowheads="1"/>
              </p:cNvSpPr>
              <p:nvPr/>
            </p:nvSpPr>
            <p:spPr bwMode="auto">
              <a:xfrm>
                <a:off x="2012" y="2814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63" name="Oval 149"/>
              <p:cNvSpPr>
                <a:spLocks noChangeAspect="1" noChangeArrowheads="1"/>
              </p:cNvSpPr>
              <p:nvPr/>
            </p:nvSpPr>
            <p:spPr bwMode="auto">
              <a:xfrm>
                <a:off x="2125" y="2927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64" name="Oval 150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2237" y="281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65" name="Oval 151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2011" y="303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66" name="Oval 152"/>
              <p:cNvSpPr>
                <a:spLocks noChangeAspect="1" noChangeArrowheads="1"/>
              </p:cNvSpPr>
              <p:nvPr/>
            </p:nvSpPr>
            <p:spPr bwMode="auto">
              <a:xfrm>
                <a:off x="2238" y="3040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3348" name="Group 153"/>
            <p:cNvGrpSpPr>
              <a:grpSpLocks noChangeAspect="1"/>
            </p:cNvGrpSpPr>
            <p:nvPr/>
          </p:nvGrpSpPr>
          <p:grpSpPr bwMode="auto">
            <a:xfrm>
              <a:off x="3805" y="2163"/>
              <a:ext cx="204" cy="204"/>
              <a:chOff x="183" y="3386"/>
              <a:chExt cx="407" cy="407"/>
            </a:xfrm>
          </p:grpSpPr>
          <p:sp>
            <p:nvSpPr>
              <p:cNvPr id="13359" name="Rectangle 154"/>
              <p:cNvSpPr>
                <a:spLocks noChangeAspect="1" noChangeArrowheads="1"/>
              </p:cNvSpPr>
              <p:nvPr/>
            </p:nvSpPr>
            <p:spPr bwMode="auto">
              <a:xfrm>
                <a:off x="183" y="3386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60" name="Oval 155"/>
              <p:cNvSpPr>
                <a:spLocks noChangeAspect="1" noChangeArrowheads="1"/>
              </p:cNvSpPr>
              <p:nvPr/>
            </p:nvSpPr>
            <p:spPr bwMode="auto">
              <a:xfrm>
                <a:off x="342" y="354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3349" name="Group 156"/>
            <p:cNvGrpSpPr>
              <a:grpSpLocks noChangeAspect="1"/>
            </p:cNvGrpSpPr>
            <p:nvPr/>
          </p:nvGrpSpPr>
          <p:grpSpPr bwMode="auto">
            <a:xfrm>
              <a:off x="3805" y="2450"/>
              <a:ext cx="204" cy="204"/>
              <a:chOff x="697" y="2871"/>
              <a:chExt cx="407" cy="407"/>
            </a:xfrm>
          </p:grpSpPr>
          <p:sp>
            <p:nvSpPr>
              <p:cNvPr id="13356" name="Rectangle 157"/>
              <p:cNvSpPr>
                <a:spLocks noChangeAspect="1" noChangeArrowheads="1"/>
              </p:cNvSpPr>
              <p:nvPr/>
            </p:nvSpPr>
            <p:spPr bwMode="auto">
              <a:xfrm>
                <a:off x="697" y="2871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57" name="Oval 158"/>
              <p:cNvSpPr>
                <a:spLocks noChangeAspect="1" noChangeArrowheads="1"/>
              </p:cNvSpPr>
              <p:nvPr/>
            </p:nvSpPr>
            <p:spPr bwMode="auto">
              <a:xfrm>
                <a:off x="781" y="295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58" name="Oval 159"/>
              <p:cNvSpPr>
                <a:spLocks noChangeAspect="1" noChangeArrowheads="1"/>
              </p:cNvSpPr>
              <p:nvPr/>
            </p:nvSpPr>
            <p:spPr bwMode="auto">
              <a:xfrm>
                <a:off x="938" y="3109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13350" name="Group 160"/>
            <p:cNvGrpSpPr>
              <a:grpSpLocks noChangeAspect="1"/>
            </p:cNvGrpSpPr>
            <p:nvPr/>
          </p:nvGrpSpPr>
          <p:grpSpPr bwMode="auto">
            <a:xfrm>
              <a:off x="3805" y="3018"/>
              <a:ext cx="204" cy="204"/>
              <a:chOff x="1185" y="3796"/>
              <a:chExt cx="407" cy="407"/>
            </a:xfrm>
          </p:grpSpPr>
          <p:sp>
            <p:nvSpPr>
              <p:cNvPr id="13351" name="Rectangle 161"/>
              <p:cNvSpPr>
                <a:spLocks noChangeAspect="1" noChangeArrowheads="1"/>
              </p:cNvSpPr>
              <p:nvPr/>
            </p:nvSpPr>
            <p:spPr bwMode="auto">
              <a:xfrm>
                <a:off x="1185" y="3796"/>
                <a:ext cx="407" cy="407"/>
              </a:xfrm>
              <a:prstGeom prst="rect">
                <a:avLst/>
              </a:prstGeom>
              <a:solidFill>
                <a:srgbClr val="FDEE7B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52" name="Oval 162"/>
              <p:cNvSpPr>
                <a:spLocks noChangeAspect="1" noChangeArrowheads="1"/>
              </p:cNvSpPr>
              <p:nvPr/>
            </p:nvSpPr>
            <p:spPr bwMode="auto">
              <a:xfrm>
                <a:off x="1251" y="3863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53" name="Oval 163"/>
              <p:cNvSpPr>
                <a:spLocks noChangeAspect="1" noChangeArrowheads="1"/>
              </p:cNvSpPr>
              <p:nvPr/>
            </p:nvSpPr>
            <p:spPr bwMode="auto">
              <a:xfrm>
                <a:off x="1253" y="403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54" name="Oval 164"/>
              <p:cNvSpPr>
                <a:spLocks noChangeAspect="1" noChangeArrowheads="1"/>
              </p:cNvSpPr>
              <p:nvPr/>
            </p:nvSpPr>
            <p:spPr bwMode="auto">
              <a:xfrm>
                <a:off x="1422" y="3862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355" name="Oval 165"/>
              <p:cNvSpPr>
                <a:spLocks noChangeAspect="1" noChangeArrowheads="1"/>
              </p:cNvSpPr>
              <p:nvPr/>
            </p:nvSpPr>
            <p:spPr bwMode="auto">
              <a:xfrm>
                <a:off x="1428" y="4038"/>
                <a:ext cx="94" cy="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sp>
        <p:nvSpPr>
          <p:cNvPr id="127" name="Text Box 4"/>
          <p:cNvSpPr txBox="1">
            <a:spLocks noChangeArrowheads="1"/>
          </p:cNvSpPr>
          <p:nvPr/>
        </p:nvSpPr>
        <p:spPr bwMode="auto">
          <a:xfrm>
            <a:off x="460375" y="266700"/>
            <a:ext cx="4113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5000"/>
              </a:spcBef>
              <a:spcAft>
                <a:spcPts val="600"/>
              </a:spcAft>
            </a:pPr>
            <a:r>
              <a:rPr lang="cs-CZ" sz="2000" b="0" dirty="0">
                <a:sym typeface="Symbol" pitchFamily="18" charset="2"/>
              </a:rPr>
              <a:t>Pro náš příklad se 2 hody kostkou: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62"/>
          <p:cNvSpPr>
            <a:spLocks noChangeArrowheads="1"/>
          </p:cNvSpPr>
          <p:nvPr/>
        </p:nvSpPr>
        <p:spPr bwMode="auto">
          <a:xfrm>
            <a:off x="333375" y="1900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101" name="Rectangle 73"/>
          <p:cNvSpPr>
            <a:spLocks noChangeArrowheads="1"/>
          </p:cNvSpPr>
          <p:nvPr/>
        </p:nvSpPr>
        <p:spPr bwMode="auto">
          <a:xfrm>
            <a:off x="333375" y="519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4102" name="Text Box 76"/>
          <p:cNvSpPr txBox="1">
            <a:spLocks noChangeArrowheads="1"/>
          </p:cNvSpPr>
          <p:nvPr/>
        </p:nvSpPr>
        <p:spPr bwMode="auto">
          <a:xfrm>
            <a:off x="1167040" y="320675"/>
            <a:ext cx="64844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 err="1">
                <a:solidFill>
                  <a:srgbClr val="E60000"/>
                </a:solidFill>
              </a:rPr>
              <a:t>Bayesovská</a:t>
            </a:r>
            <a:r>
              <a:rPr lang="cs-CZ" sz="2400" b="0" dirty="0">
                <a:solidFill>
                  <a:srgbClr val="E60000"/>
                </a:solidFill>
              </a:rPr>
              <a:t> metoda ve fylogenetické analýze:</a:t>
            </a:r>
          </a:p>
        </p:txBody>
      </p:sp>
      <p:sp>
        <p:nvSpPr>
          <p:cNvPr id="78" name="Obdélníkový popisek 77"/>
          <p:cNvSpPr/>
          <p:nvPr/>
        </p:nvSpPr>
        <p:spPr bwMode="auto">
          <a:xfrm>
            <a:off x="3048454" y="979714"/>
            <a:ext cx="1535113" cy="664483"/>
          </a:xfrm>
          <a:prstGeom prst="wedgeRectCallout">
            <a:avLst>
              <a:gd name="adj1" fmla="val 27396"/>
              <a:gd name="adj2" fmla="val 92345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/>
              <a:t>marginální</a:t>
            </a:r>
          </a:p>
          <a:p>
            <a:pPr algn="ctr">
              <a:defRPr/>
            </a:pPr>
            <a:r>
              <a:rPr lang="cs-CZ" b="0" dirty="0"/>
              <a:t>věrohodnost</a:t>
            </a:r>
          </a:p>
        </p:txBody>
      </p:sp>
      <p:sp>
        <p:nvSpPr>
          <p:cNvPr id="79" name="Obdélníkový popisek 78"/>
          <p:cNvSpPr/>
          <p:nvPr/>
        </p:nvSpPr>
        <p:spPr bwMode="auto">
          <a:xfrm>
            <a:off x="6706281" y="1034597"/>
            <a:ext cx="2012950" cy="728663"/>
          </a:xfrm>
          <a:prstGeom prst="wedgeRectCallout">
            <a:avLst>
              <a:gd name="adj1" fmla="val -86134"/>
              <a:gd name="adj2" fmla="val 64099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/>
              <a:t>apriorní pravděpodobnost</a:t>
            </a:r>
          </a:p>
        </p:txBody>
      </p:sp>
      <p:sp>
        <p:nvSpPr>
          <p:cNvPr id="80" name="Obdélníkový popisek 79"/>
          <p:cNvSpPr/>
          <p:nvPr/>
        </p:nvSpPr>
        <p:spPr bwMode="auto">
          <a:xfrm>
            <a:off x="905782" y="2732541"/>
            <a:ext cx="2555875" cy="860425"/>
          </a:xfrm>
          <a:prstGeom prst="wedgeRectCallout">
            <a:avLst>
              <a:gd name="adj1" fmla="val 63287"/>
              <a:gd name="adj2" fmla="val -46161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/>
              <a:t>suma přes všechny možné stromy</a:t>
            </a:r>
          </a:p>
        </p:txBody>
      </p:sp>
      <p:sp>
        <p:nvSpPr>
          <p:cNvPr id="81" name="Obdélníkový popisek 80"/>
          <p:cNvSpPr/>
          <p:nvPr/>
        </p:nvSpPr>
        <p:spPr bwMode="auto">
          <a:xfrm>
            <a:off x="305481" y="1089025"/>
            <a:ext cx="2012950" cy="728663"/>
          </a:xfrm>
          <a:prstGeom prst="wedgeRectCallout">
            <a:avLst>
              <a:gd name="adj1" fmla="val 46294"/>
              <a:gd name="adj2" fmla="val 95480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b="0" dirty="0"/>
              <a:t>aposteriorní pravděpodobnost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2088016" y="1954439"/>
            <a:ext cx="4943475" cy="866775"/>
          </a:xfrm>
          <a:prstGeom prst="rect">
            <a:avLst/>
          </a:prstGeom>
          <a:noFill/>
        </p:spPr>
      </p:pic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3" name="Skupina 76"/>
          <p:cNvGrpSpPr/>
          <p:nvPr/>
        </p:nvGrpSpPr>
        <p:grpSpPr>
          <a:xfrm>
            <a:off x="557213" y="4126366"/>
            <a:ext cx="8646598" cy="2339146"/>
            <a:chOff x="557213" y="4126366"/>
            <a:chExt cx="8646598" cy="2339146"/>
          </a:xfrm>
        </p:grpSpPr>
        <p:sp>
          <p:nvSpPr>
            <p:cNvPr id="232525" name="Text Box 77"/>
            <p:cNvSpPr txBox="1">
              <a:spLocks noChangeArrowheads="1"/>
            </p:cNvSpPr>
            <p:nvPr/>
          </p:nvSpPr>
          <p:spPr bwMode="auto">
            <a:xfrm>
              <a:off x="557213" y="4126366"/>
              <a:ext cx="8646598" cy="1579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360000">
                <a:spcBef>
                  <a:spcPts val="0"/>
                </a:spcBef>
                <a:spcAft>
                  <a:spcPts val="1000"/>
                </a:spcAft>
              </a:pPr>
              <a:r>
                <a:rPr lang="cs-CZ" sz="2000" b="0" dirty="0"/>
                <a:t>Parametry pro </a:t>
              </a:r>
              <a:r>
                <a:rPr lang="cs-CZ" sz="2000" b="0" dirty="0" err="1"/>
                <a:t>bayesovskou</a:t>
              </a:r>
              <a:r>
                <a:rPr lang="cs-CZ" sz="2000" b="0" dirty="0"/>
                <a:t> analýzu většinou kontinuální </a:t>
              </a:r>
              <a:r>
                <a:rPr lang="cs-CZ" sz="2000" b="0" dirty="0">
                  <a:sym typeface="Symbol"/>
                </a:rPr>
                <a:t></a:t>
              </a:r>
              <a:br>
                <a:rPr lang="cs-CZ" sz="2000" b="0" dirty="0">
                  <a:sym typeface="Symbol"/>
                </a:rPr>
              </a:br>
              <a:r>
                <a:rPr lang="cs-CZ" sz="2000" b="0" dirty="0">
                  <a:sym typeface="Symbol"/>
                </a:rPr>
                <a:t>	</a:t>
              </a:r>
              <a:r>
                <a:rPr lang="cs-CZ" sz="2000" b="0" i="1" dirty="0">
                  <a:sym typeface="Symbol"/>
                </a:rPr>
                <a:t>P</a:t>
              </a:r>
              <a:r>
                <a:rPr lang="cs-CZ" sz="2000" b="0" dirty="0">
                  <a:sym typeface="Symbol"/>
                </a:rPr>
                <a:t>  pravděpodobnostní hustotní funkce (</a:t>
              </a:r>
              <a:r>
                <a:rPr lang="cs-CZ" sz="2000" b="0" i="1" dirty="0">
                  <a:sym typeface="Symbol"/>
                </a:rPr>
                <a:t>probability </a:t>
              </a:r>
              <a:r>
                <a:rPr lang="cs-CZ" sz="2000" b="0" i="1" dirty="0" err="1">
                  <a:sym typeface="Symbol"/>
                </a:rPr>
                <a:t>density</a:t>
              </a:r>
              <a:r>
                <a:rPr lang="cs-CZ" sz="2000" b="0" i="1" dirty="0">
                  <a:sym typeface="Symbol"/>
                </a:rPr>
                <a:t> </a:t>
              </a:r>
              <a:r>
                <a:rPr lang="cs-CZ" sz="2000" b="0" i="1" dirty="0" err="1">
                  <a:sym typeface="Symbol"/>
                </a:rPr>
                <a:t>functions</a:t>
              </a:r>
              <a:r>
                <a:rPr lang="cs-CZ" sz="2000" b="0" dirty="0">
                  <a:sym typeface="Symbol"/>
                </a:rPr>
                <a:t>)</a:t>
              </a:r>
              <a:r>
                <a:rPr lang="cs-CZ" sz="2000" b="0" dirty="0"/>
                <a:t>  </a:t>
              </a:r>
            </a:p>
            <a:p>
              <a:pPr defTabSz="360000">
                <a:spcBef>
                  <a:spcPts val="0"/>
                </a:spcBef>
                <a:spcAft>
                  <a:spcPts val="1000"/>
                </a:spcAft>
              </a:pPr>
              <a:r>
                <a:rPr lang="cs-CZ" sz="2000" b="0" dirty="0"/>
                <a:t>buď ML odhady </a:t>
              </a:r>
              <a:r>
                <a:rPr lang="cs-CZ" sz="2000" b="0" dirty="0">
                  <a:sym typeface="Symbol" pitchFamily="18" charset="2"/>
                </a:rPr>
                <a:t> </a:t>
              </a:r>
              <a:r>
                <a:rPr lang="cs-CZ" sz="2000" b="0" dirty="0">
                  <a:solidFill>
                    <a:srgbClr val="E60000"/>
                  </a:solidFill>
                  <a:sym typeface="Symbol" pitchFamily="18" charset="2"/>
                </a:rPr>
                <a:t>empirická BA</a:t>
              </a:r>
            </a:p>
            <a:p>
              <a:pPr defTabSz="360000">
                <a:spcBef>
                  <a:spcPts val="0"/>
                </a:spcBef>
                <a:spcAft>
                  <a:spcPts val="1000"/>
                </a:spcAft>
              </a:pPr>
              <a:r>
                <a:rPr lang="cs-CZ" sz="2000" b="0" dirty="0">
                  <a:sym typeface="Symbol" pitchFamily="18" charset="2"/>
                </a:rPr>
                <a:t>nebo všechny kombinace  </a:t>
              </a:r>
              <a:r>
                <a:rPr lang="cs-CZ" sz="2000" b="0" dirty="0">
                  <a:solidFill>
                    <a:srgbClr val="E60000"/>
                  </a:solidFill>
                  <a:sym typeface="Symbol" pitchFamily="18" charset="2"/>
                </a:rPr>
                <a:t>hierarchická BA</a:t>
              </a:r>
            </a:p>
          </p:txBody>
        </p:sp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40000"/>
            </a:blip>
            <a:srcRect/>
            <a:stretch>
              <a:fillRect/>
            </a:stretch>
          </p:blipFill>
          <p:spPr bwMode="auto">
            <a:xfrm>
              <a:off x="2471057" y="5823857"/>
              <a:ext cx="4034518" cy="64165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568325" y="320675"/>
            <a:ext cx="8828087" cy="132856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400" b="0" dirty="0"/>
              <a:t>1</a:t>
            </a:r>
            <a:r>
              <a:rPr lang="en-US" sz="2400" b="0" dirty="0"/>
              <a:t>5</a:t>
            </a:r>
            <a:r>
              <a:rPr lang="en-US" sz="2400" b="0" dirty="0">
                <a:sym typeface="Symbol" pitchFamily="18" charset="2"/>
              </a:rPr>
              <a:t> </a:t>
            </a:r>
            <a:r>
              <a:rPr lang="cs-CZ" sz="2400" b="0" dirty="0"/>
              <a:t>hodů mincí:</a:t>
            </a:r>
          </a:p>
          <a:p>
            <a:pPr defTabSz="360000">
              <a:spcAft>
                <a:spcPts val="1000"/>
              </a:spcAft>
            </a:pPr>
            <a:r>
              <a:rPr lang="cs-CZ" sz="2400" b="0" dirty="0">
                <a:sym typeface="Symbol"/>
              </a:rPr>
              <a:t></a:t>
            </a:r>
            <a:r>
              <a:rPr lang="en-US" sz="2400" b="0" dirty="0">
                <a:sym typeface="Symbol" pitchFamily="18" charset="2"/>
              </a:rPr>
              <a:t> </a:t>
            </a:r>
            <a:r>
              <a:rPr lang="cs-CZ" sz="2400" b="0" dirty="0">
                <a:sym typeface="Symbol" pitchFamily="18" charset="2"/>
              </a:rPr>
              <a:t>skóre OO</a:t>
            </a:r>
            <a:r>
              <a:rPr lang="en-US" sz="2400" b="0" dirty="0">
                <a:sym typeface="Symbol" pitchFamily="18" charset="2"/>
              </a:rPr>
              <a:t>HHH</a:t>
            </a:r>
            <a:r>
              <a:rPr lang="cs-CZ" sz="2400" b="0" dirty="0">
                <a:sym typeface="Symbol" pitchFamily="18" charset="2"/>
              </a:rPr>
              <a:t>O</a:t>
            </a:r>
            <a:r>
              <a:rPr lang="en-US" sz="2400" b="0" dirty="0">
                <a:sym typeface="Symbol" pitchFamily="18" charset="2"/>
              </a:rPr>
              <a:t>H</a:t>
            </a:r>
            <a:r>
              <a:rPr lang="cs-CZ" sz="2400" b="0" dirty="0">
                <a:sym typeface="Symbol" pitchFamily="18" charset="2"/>
              </a:rPr>
              <a:t>OOO</a:t>
            </a:r>
            <a:r>
              <a:rPr lang="en-US" sz="2400" b="0" dirty="0">
                <a:sym typeface="Symbol" pitchFamily="18" charset="2"/>
              </a:rPr>
              <a:t>H</a:t>
            </a:r>
            <a:r>
              <a:rPr lang="cs-CZ" sz="2400" b="0" dirty="0">
                <a:sym typeface="Symbol" pitchFamily="18" charset="2"/>
              </a:rPr>
              <a:t>O</a:t>
            </a:r>
            <a:r>
              <a:rPr lang="en-US" sz="2400" b="0" dirty="0">
                <a:sym typeface="Symbol" pitchFamily="18" charset="2"/>
              </a:rPr>
              <a:t>HH</a:t>
            </a:r>
            <a:r>
              <a:rPr lang="cs-CZ" sz="2400" b="0" dirty="0">
                <a:sym typeface="Symbol" pitchFamily="18" charset="2"/>
              </a:rPr>
              <a:t>O</a:t>
            </a:r>
            <a:br>
              <a:rPr lang="cs-CZ" sz="2400" b="0" dirty="0">
                <a:sym typeface="Symbol" pitchFamily="18" charset="2"/>
              </a:rPr>
            </a:br>
            <a:r>
              <a:rPr lang="cs-CZ" sz="2400" b="0" dirty="0">
                <a:sym typeface="Symbol" pitchFamily="18" charset="2"/>
              </a:rPr>
              <a:t>tj. 7</a:t>
            </a:r>
            <a:r>
              <a:rPr lang="en-US" sz="2400" b="0" dirty="0">
                <a:sym typeface="Symbol" pitchFamily="18" charset="2"/>
              </a:rPr>
              <a:t></a:t>
            </a:r>
            <a:r>
              <a:rPr lang="cs-CZ" sz="2400" b="0" dirty="0">
                <a:sym typeface="Symbol" pitchFamily="18" charset="2"/>
              </a:rPr>
              <a:t> panna (hlava, H)</a:t>
            </a:r>
            <a:r>
              <a:rPr lang="en-US" sz="2400" b="0" dirty="0">
                <a:sym typeface="Symbol" pitchFamily="18" charset="2"/>
              </a:rPr>
              <a:t>,</a:t>
            </a:r>
            <a:r>
              <a:rPr lang="cs-CZ" sz="2400" b="0" dirty="0">
                <a:sym typeface="Symbol" pitchFamily="18" charset="2"/>
              </a:rPr>
              <a:t> 8</a:t>
            </a:r>
            <a:r>
              <a:rPr lang="en-US" sz="2400" b="0" dirty="0">
                <a:sym typeface="Symbol" pitchFamily="18" charset="2"/>
              </a:rPr>
              <a:t></a:t>
            </a:r>
            <a:r>
              <a:rPr lang="cs-CZ" sz="2400" b="0" dirty="0">
                <a:sym typeface="Symbol" pitchFamily="18" charset="2"/>
              </a:rPr>
              <a:t> orel (O)</a:t>
            </a:r>
          </a:p>
        </p:txBody>
      </p:sp>
      <p:grpSp>
        <p:nvGrpSpPr>
          <p:cNvPr id="2" name="Skupina 28"/>
          <p:cNvGrpSpPr>
            <a:grpSpLocks noChangeAspect="1"/>
          </p:cNvGrpSpPr>
          <p:nvPr/>
        </p:nvGrpSpPr>
        <p:grpSpPr>
          <a:xfrm>
            <a:off x="2471958" y="2596516"/>
            <a:ext cx="4526303" cy="2698551"/>
            <a:chOff x="450850" y="2373313"/>
            <a:chExt cx="5027611" cy="2997427"/>
          </a:xfrm>
        </p:grpSpPr>
        <p:pic>
          <p:nvPicPr>
            <p:cNvPr id="1036" name="Picture 12" descr="http://www.e-mince.cz/images/sklady/at-1-dukat-19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70275" y="2373313"/>
              <a:ext cx="979487" cy="979487"/>
            </a:xfrm>
            <a:prstGeom prst="rect">
              <a:avLst/>
            </a:prstGeom>
            <a:noFill/>
          </p:spPr>
        </p:pic>
        <p:pic>
          <p:nvPicPr>
            <p:cNvPr id="1038" name="Picture 14" descr="http://www.zlate-mince.cz/z/RAK1912_10Cor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0850" y="2373313"/>
              <a:ext cx="979486" cy="979486"/>
            </a:xfrm>
            <a:prstGeom prst="rect">
              <a:avLst/>
            </a:prstGeom>
            <a:noFill/>
          </p:spPr>
        </p:pic>
        <p:pic>
          <p:nvPicPr>
            <p:cNvPr id="16" name="Picture 12" descr="http://www.e-mince.cz/images/sklady/at-1-dukat-19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51100" y="2373313"/>
              <a:ext cx="979487" cy="979487"/>
            </a:xfrm>
            <a:prstGeom prst="rect">
              <a:avLst/>
            </a:prstGeom>
            <a:noFill/>
          </p:spPr>
        </p:pic>
        <p:pic>
          <p:nvPicPr>
            <p:cNvPr id="17" name="Picture 14" descr="http://www.zlate-mince.cz/z/RAK1912_10Cor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31925" y="2373313"/>
              <a:ext cx="979486" cy="979486"/>
            </a:xfrm>
            <a:prstGeom prst="rect">
              <a:avLst/>
            </a:prstGeom>
            <a:noFill/>
          </p:spPr>
        </p:pic>
        <p:pic>
          <p:nvPicPr>
            <p:cNvPr id="18" name="Picture 12" descr="http://www.e-mince.cz/images/sklady/at-1-dukat-19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89450" y="2373313"/>
              <a:ext cx="979487" cy="979487"/>
            </a:xfrm>
            <a:prstGeom prst="rect">
              <a:avLst/>
            </a:prstGeom>
            <a:noFill/>
          </p:spPr>
        </p:pic>
        <p:pic>
          <p:nvPicPr>
            <p:cNvPr id="19" name="Picture 12" descr="http://www.e-mince.cz/images/sklady/at-1-dukat-19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39863" y="3400653"/>
              <a:ext cx="979487" cy="979487"/>
            </a:xfrm>
            <a:prstGeom prst="rect">
              <a:avLst/>
            </a:prstGeom>
            <a:noFill/>
          </p:spPr>
        </p:pic>
        <p:pic>
          <p:nvPicPr>
            <p:cNvPr id="20" name="Picture 12" descr="http://www.e-mince.cz/images/sklady/at-1-dukat-19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0850" y="4391253"/>
              <a:ext cx="979487" cy="979487"/>
            </a:xfrm>
            <a:prstGeom prst="rect">
              <a:avLst/>
            </a:prstGeom>
            <a:noFill/>
          </p:spPr>
        </p:pic>
        <p:pic>
          <p:nvPicPr>
            <p:cNvPr id="21" name="Picture 14" descr="http://www.zlate-mince.cz/z/RAK1912_10Cor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0850" y="3389767"/>
              <a:ext cx="979486" cy="979486"/>
            </a:xfrm>
            <a:prstGeom prst="rect">
              <a:avLst/>
            </a:prstGeom>
            <a:noFill/>
          </p:spPr>
        </p:pic>
        <p:pic>
          <p:nvPicPr>
            <p:cNvPr id="22" name="Picture 14" descr="http://www.zlate-mince.cz/z/RAK1912_10Cor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63800" y="3378882"/>
              <a:ext cx="979486" cy="979486"/>
            </a:xfrm>
            <a:prstGeom prst="rect">
              <a:avLst/>
            </a:prstGeom>
            <a:noFill/>
          </p:spPr>
        </p:pic>
        <p:pic>
          <p:nvPicPr>
            <p:cNvPr id="23" name="Picture 14" descr="http://www.zlate-mince.cz/z/RAK1912_10Cor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76625" y="3400652"/>
              <a:ext cx="979486" cy="979486"/>
            </a:xfrm>
            <a:prstGeom prst="rect">
              <a:avLst/>
            </a:prstGeom>
            <a:noFill/>
          </p:spPr>
        </p:pic>
        <p:pic>
          <p:nvPicPr>
            <p:cNvPr id="24" name="Picture 14" descr="http://www.zlate-mince.cz/z/RAK1912_10Cor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98975" y="3400652"/>
              <a:ext cx="979486" cy="979486"/>
            </a:xfrm>
            <a:prstGeom prst="rect">
              <a:avLst/>
            </a:prstGeom>
            <a:noFill/>
          </p:spPr>
        </p:pic>
        <p:pic>
          <p:nvPicPr>
            <p:cNvPr id="25" name="Picture 14" descr="http://www.zlate-mince.cz/z/RAK1912_10Cor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30565" y="4391253"/>
              <a:ext cx="979486" cy="979486"/>
            </a:xfrm>
            <a:prstGeom prst="rect">
              <a:avLst/>
            </a:prstGeom>
            <a:noFill/>
          </p:spPr>
        </p:pic>
        <p:pic>
          <p:nvPicPr>
            <p:cNvPr id="26" name="Picture 14" descr="http://www.zlate-mince.cz/z/RAK1912_10Cor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98975" y="4391253"/>
              <a:ext cx="979486" cy="979486"/>
            </a:xfrm>
            <a:prstGeom prst="rect">
              <a:avLst/>
            </a:prstGeom>
            <a:noFill/>
          </p:spPr>
        </p:pic>
        <p:pic>
          <p:nvPicPr>
            <p:cNvPr id="27" name="Picture 12" descr="http://www.e-mince.cz/images/sklady/at-1-dukat-19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63800" y="4391253"/>
              <a:ext cx="979487" cy="979487"/>
            </a:xfrm>
            <a:prstGeom prst="rect">
              <a:avLst/>
            </a:prstGeom>
            <a:noFill/>
          </p:spPr>
        </p:pic>
        <p:pic>
          <p:nvPicPr>
            <p:cNvPr id="28" name="Picture 12" descr="http://www.e-mince.cz/images/sklady/at-1-dukat-19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76625" y="4391253"/>
              <a:ext cx="979487" cy="979487"/>
            </a:xfrm>
            <a:prstGeom prst="rect">
              <a:avLst/>
            </a:prstGeom>
            <a:noFill/>
          </p:spPr>
        </p:pic>
      </p:grpSp>
      <p:grpSp>
        <p:nvGrpSpPr>
          <p:cNvPr id="3" name="Skupina 45"/>
          <p:cNvGrpSpPr/>
          <p:nvPr/>
        </p:nvGrpSpPr>
        <p:grpSpPr>
          <a:xfrm>
            <a:off x="5931488" y="320675"/>
            <a:ext cx="1845988" cy="881822"/>
            <a:chOff x="5931488" y="320675"/>
            <a:chExt cx="1845988" cy="881822"/>
          </a:xfrm>
        </p:grpSpPr>
        <p:pic>
          <p:nvPicPr>
            <p:cNvPr id="32" name="Picture 14" descr="http://www.zlate-mince.cz/z/RAK1912_10Cor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95656" y="320675"/>
              <a:ext cx="881820" cy="881821"/>
            </a:xfrm>
            <a:prstGeom prst="rect">
              <a:avLst/>
            </a:prstGeom>
            <a:noFill/>
          </p:spPr>
        </p:pic>
        <p:pic>
          <p:nvPicPr>
            <p:cNvPr id="33" name="Picture 12" descr="http://www.e-mince.cz/images/sklady/at-1-dukat-191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31488" y="320675"/>
              <a:ext cx="881821" cy="88182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9" name="Text Box 3"/>
          <p:cNvSpPr txBox="1">
            <a:spLocks noChangeArrowheads="1"/>
          </p:cNvSpPr>
          <p:nvPr/>
        </p:nvSpPr>
        <p:spPr bwMode="auto">
          <a:xfrm>
            <a:off x="598488" y="3629212"/>
            <a:ext cx="694292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0" dirty="0"/>
              <a:t>Markov</a:t>
            </a:r>
            <a:r>
              <a:rPr lang="cs-CZ" sz="2000" b="0" dirty="0" err="1"/>
              <a:t>ův</a:t>
            </a:r>
            <a:r>
              <a:rPr lang="en-US" sz="2000" b="0" dirty="0"/>
              <a:t> </a:t>
            </a:r>
            <a:r>
              <a:rPr lang="en-US" sz="2000" b="0" dirty="0" err="1"/>
              <a:t>proces</a:t>
            </a:r>
            <a:r>
              <a:rPr lang="en-US" sz="2000" b="0" dirty="0"/>
              <a:t>:  t</a:t>
            </a:r>
            <a:r>
              <a:rPr lang="en-US" sz="2000" b="0" baseline="-25000" dirty="0"/>
              <a:t>-1</a:t>
            </a:r>
            <a:r>
              <a:rPr lang="cs-CZ" sz="2000" b="0" dirty="0"/>
              <a:t>: </a:t>
            </a:r>
            <a:r>
              <a:rPr lang="en-US" sz="2000" b="0" dirty="0"/>
              <a:t>A </a:t>
            </a:r>
            <a:r>
              <a:rPr lang="en-US" sz="2000" b="0" dirty="0">
                <a:sym typeface="Symbol" pitchFamily="18" charset="2"/>
              </a:rPr>
              <a:t> </a:t>
            </a:r>
            <a:r>
              <a:rPr lang="cs-CZ" sz="2000" b="0" dirty="0">
                <a:sym typeface="Symbol" pitchFamily="18" charset="2"/>
              </a:rPr>
              <a:t>t</a:t>
            </a:r>
            <a:r>
              <a:rPr lang="en-US" sz="2000" b="0" baseline="-25000" dirty="0">
                <a:sym typeface="Symbol" pitchFamily="18" charset="2"/>
              </a:rPr>
              <a:t>0</a:t>
            </a:r>
            <a:r>
              <a:rPr lang="cs-CZ" sz="2000" b="0" dirty="0">
                <a:sym typeface="Symbol" pitchFamily="18" charset="2"/>
              </a:rPr>
              <a:t>: </a:t>
            </a:r>
            <a:r>
              <a:rPr lang="en-US" sz="2000" b="0" dirty="0">
                <a:sym typeface="Symbol" pitchFamily="18" charset="2"/>
              </a:rPr>
              <a:t>C  </a:t>
            </a:r>
            <a:r>
              <a:rPr lang="cs-CZ" sz="2000" b="0" dirty="0">
                <a:sym typeface="Symbol" pitchFamily="18" charset="2"/>
              </a:rPr>
              <a:t>t</a:t>
            </a:r>
            <a:r>
              <a:rPr lang="en-US" sz="2000" b="0" baseline="-25000" dirty="0">
                <a:sym typeface="Symbol" pitchFamily="18" charset="2"/>
              </a:rPr>
              <a:t>+1</a:t>
            </a:r>
            <a:r>
              <a:rPr lang="cs-CZ" sz="2000" b="0" dirty="0">
                <a:sym typeface="Symbol" pitchFamily="18" charset="2"/>
              </a:rPr>
              <a:t>: </a:t>
            </a:r>
            <a:r>
              <a:rPr lang="en-US" sz="2000" b="0" dirty="0">
                <a:sym typeface="Symbol" pitchFamily="18" charset="2"/>
              </a:rPr>
              <a:t>G</a:t>
            </a:r>
          </a:p>
          <a:p>
            <a:pPr algn="ctr"/>
            <a:endParaRPr lang="en-US" sz="2000" b="0" dirty="0">
              <a:sym typeface="Symbol" pitchFamily="18" charset="2"/>
            </a:endParaRPr>
          </a:p>
          <a:p>
            <a:pPr algn="ctr"/>
            <a:r>
              <a:rPr lang="en-US" sz="2000" b="0" dirty="0">
                <a:sym typeface="Symbol" pitchFamily="18" charset="2"/>
              </a:rPr>
              <a:t>… 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cs-CZ" sz="2000" b="0" dirty="0">
                <a:sym typeface="Symbol" pitchFamily="18" charset="2"/>
              </a:rPr>
              <a:t>stejná po celé </a:t>
            </a:r>
            <a:r>
              <a:rPr lang="cs-CZ" sz="2000" b="0" dirty="0" err="1">
                <a:sym typeface="Symbol" pitchFamily="18" charset="2"/>
              </a:rPr>
              <a:t>fylogenii</a:t>
            </a:r>
            <a:r>
              <a:rPr lang="en-US" sz="2000" b="0" dirty="0">
                <a:sym typeface="Symbol" pitchFamily="18" charset="2"/>
              </a:rPr>
              <a:t> =</a:t>
            </a:r>
            <a:r>
              <a:rPr lang="en-US" sz="2000" b="0" dirty="0">
                <a:solidFill>
                  <a:srgbClr val="F00000"/>
                </a:solidFill>
                <a:sym typeface="Symbol" pitchFamily="18" charset="2"/>
              </a:rPr>
              <a:t> </a:t>
            </a:r>
            <a:r>
              <a:rPr lang="en-US" sz="2000" b="0" dirty="0" err="1">
                <a:solidFill>
                  <a:srgbClr val="E60000"/>
                </a:solidFill>
                <a:sym typeface="Symbol" pitchFamily="18" charset="2"/>
              </a:rPr>
              <a:t>homogen</a:t>
            </a:r>
            <a:r>
              <a:rPr lang="cs-CZ" sz="2000" b="0" dirty="0">
                <a:solidFill>
                  <a:srgbClr val="E60000"/>
                </a:solidFill>
                <a:sym typeface="Symbol" pitchFamily="18" charset="2"/>
              </a:rPr>
              <a:t>ní</a:t>
            </a:r>
            <a:r>
              <a:rPr lang="en-US" sz="2000" b="0" dirty="0">
                <a:solidFill>
                  <a:srgbClr val="E60000"/>
                </a:solidFill>
                <a:sym typeface="Symbol" pitchFamily="18" charset="2"/>
              </a:rPr>
              <a:t> Markov</a:t>
            </a:r>
            <a:r>
              <a:rPr lang="cs-CZ" sz="2000" b="0" dirty="0" err="1">
                <a:solidFill>
                  <a:srgbClr val="E60000"/>
                </a:solidFill>
                <a:sym typeface="Symbol" pitchFamily="18" charset="2"/>
              </a:rPr>
              <a:t>ův</a:t>
            </a:r>
            <a:r>
              <a:rPr lang="en-US" sz="2000" b="0" dirty="0">
                <a:solidFill>
                  <a:srgbClr val="E60000"/>
                </a:solidFill>
                <a:sym typeface="Symbol" pitchFamily="18" charset="2"/>
              </a:rPr>
              <a:t> </a:t>
            </a:r>
            <a:r>
              <a:rPr lang="en-US" sz="2000" b="0" dirty="0" err="1">
                <a:solidFill>
                  <a:srgbClr val="E60000"/>
                </a:solidFill>
                <a:sym typeface="Symbol" pitchFamily="18" charset="2"/>
              </a:rPr>
              <a:t>proces</a:t>
            </a:r>
            <a:endParaRPr lang="en-US" sz="2000" b="0" dirty="0">
              <a:solidFill>
                <a:srgbClr val="E60000"/>
              </a:solidFill>
              <a:sym typeface="Symbol" pitchFamily="18" charset="2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60375" y="266700"/>
            <a:ext cx="8381012" cy="237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cs-CZ" sz="2000" b="0" dirty="0"/>
              <a:t>Problém: výpočty příliš složité </a:t>
            </a:r>
            <a:r>
              <a:rPr lang="cs-CZ" sz="2000" b="0" dirty="0">
                <a:sym typeface="Symbol" pitchFamily="18" charset="2"/>
              </a:rPr>
              <a:t> nelze řešit analyticky, pouze numericky </a:t>
            </a:r>
            <a:br>
              <a:rPr lang="cs-CZ" sz="2000" b="0" dirty="0">
                <a:sym typeface="Symbol" pitchFamily="18" charset="2"/>
              </a:rPr>
            </a:br>
            <a:r>
              <a:rPr lang="cs-CZ" sz="2000" b="0" dirty="0">
                <a:sym typeface="Symbol" pitchFamily="18" charset="2"/>
              </a:rPr>
              <a:t>	aproximovat</a:t>
            </a:r>
            <a:br>
              <a:rPr lang="cs-CZ" sz="2000" b="0" dirty="0">
                <a:sym typeface="Symbol" pitchFamily="18" charset="2"/>
              </a:rPr>
            </a:br>
            <a:r>
              <a:rPr lang="cs-CZ" sz="2000" b="0" dirty="0">
                <a:sym typeface="Symbol" pitchFamily="18" charset="2"/>
              </a:rPr>
              <a:t/>
            </a:r>
            <a:br>
              <a:rPr lang="cs-CZ" sz="2000" b="0" dirty="0">
                <a:sym typeface="Symbol" pitchFamily="18" charset="2"/>
              </a:rPr>
            </a:br>
            <a:r>
              <a:rPr lang="cs-CZ" sz="2000" b="0" dirty="0">
                <a:sym typeface="Symbol" pitchFamily="18" charset="2"/>
              </a:rPr>
              <a:t>řešení: </a:t>
            </a:r>
            <a:r>
              <a:rPr lang="cs-CZ" sz="2000" b="0" dirty="0">
                <a:solidFill>
                  <a:srgbClr val="E60000"/>
                </a:solidFill>
                <a:sym typeface="Symbol" pitchFamily="18" charset="2"/>
              </a:rPr>
              <a:t>metody </a:t>
            </a:r>
            <a:r>
              <a:rPr lang="cs-CZ" sz="2000" b="0" dirty="0" err="1">
                <a:solidFill>
                  <a:srgbClr val="E60000"/>
                </a:solidFill>
                <a:sym typeface="Symbol" pitchFamily="18" charset="2"/>
              </a:rPr>
              <a:t>Monte</a:t>
            </a:r>
            <a:r>
              <a:rPr lang="cs-CZ" sz="2000" b="0" dirty="0">
                <a:solidFill>
                  <a:srgbClr val="E60000"/>
                </a:solidFill>
                <a:sym typeface="Symbol" pitchFamily="18" charset="2"/>
              </a:rPr>
              <a:t> </a:t>
            </a:r>
            <a:r>
              <a:rPr lang="cs-CZ" sz="2000" b="0" dirty="0" err="1">
                <a:solidFill>
                  <a:srgbClr val="E60000"/>
                </a:solidFill>
                <a:sym typeface="Symbol" pitchFamily="18" charset="2"/>
              </a:rPr>
              <a:t>Carlo</a:t>
            </a:r>
            <a:endParaRPr lang="cs-CZ" sz="2000" b="0" dirty="0">
              <a:solidFill>
                <a:srgbClr val="E60000"/>
              </a:solidFill>
              <a:sym typeface="Symbol" pitchFamily="18" charset="2"/>
            </a:endParaRPr>
          </a:p>
          <a:p>
            <a:pPr defTabSz="360000">
              <a:spcBef>
                <a:spcPts val="0"/>
              </a:spcBef>
              <a:spcAft>
                <a:spcPts val="1000"/>
              </a:spcAft>
            </a:pPr>
            <a:r>
              <a:rPr lang="cs-CZ" sz="2000" b="0" dirty="0">
                <a:sym typeface="Symbol" pitchFamily="18" charset="2"/>
              </a:rPr>
              <a:t>náhodný výběr vzorků, při velkém množství aproximace skutečnosti</a:t>
            </a:r>
            <a:br>
              <a:rPr lang="cs-CZ" sz="2000" b="0" dirty="0">
                <a:sym typeface="Symbol" pitchFamily="18" charset="2"/>
              </a:rPr>
            </a:br>
            <a:r>
              <a:rPr lang="cs-CZ" sz="2000" b="0" dirty="0">
                <a:sym typeface="Symbol" pitchFamily="18" charset="2"/>
              </a:rPr>
              <a:t/>
            </a:r>
            <a:br>
              <a:rPr lang="cs-CZ" sz="2000" b="0" dirty="0">
                <a:sym typeface="Symbol" pitchFamily="18" charset="2"/>
              </a:rPr>
            </a:br>
            <a:r>
              <a:rPr lang="cs-CZ" sz="2000" b="0" dirty="0" err="1">
                <a:sym typeface="Symbol" pitchFamily="18" charset="2"/>
              </a:rPr>
              <a:t>Markovovy</a:t>
            </a:r>
            <a:r>
              <a:rPr lang="cs-CZ" sz="2000" b="0" dirty="0">
                <a:sym typeface="Symbol" pitchFamily="18" charset="2"/>
              </a:rPr>
              <a:t> řetězce: </a:t>
            </a:r>
            <a:r>
              <a:rPr lang="cs-CZ" sz="2000" b="0" dirty="0" err="1">
                <a:solidFill>
                  <a:srgbClr val="E60000"/>
                </a:solidFill>
                <a:sym typeface="Symbol" pitchFamily="18" charset="2"/>
              </a:rPr>
              <a:t>Markov</a:t>
            </a:r>
            <a:r>
              <a:rPr lang="cs-CZ" sz="2000" b="0" dirty="0">
                <a:solidFill>
                  <a:srgbClr val="E60000"/>
                </a:solidFill>
                <a:sym typeface="Symbol" pitchFamily="18" charset="2"/>
              </a:rPr>
              <a:t> </a:t>
            </a:r>
            <a:r>
              <a:rPr lang="cs-CZ" sz="2000" b="0" dirty="0" err="1">
                <a:solidFill>
                  <a:srgbClr val="E60000"/>
                </a:solidFill>
                <a:sym typeface="Symbol" pitchFamily="18" charset="2"/>
              </a:rPr>
              <a:t>chain</a:t>
            </a:r>
            <a:r>
              <a:rPr lang="cs-CZ" sz="2000" b="0" dirty="0">
                <a:solidFill>
                  <a:srgbClr val="E60000"/>
                </a:solidFill>
                <a:sym typeface="Symbol" pitchFamily="18" charset="2"/>
              </a:rPr>
              <a:t> </a:t>
            </a:r>
            <a:r>
              <a:rPr lang="cs-CZ" sz="2000" b="0" dirty="0" err="1">
                <a:solidFill>
                  <a:srgbClr val="E60000"/>
                </a:solidFill>
                <a:sym typeface="Symbol" pitchFamily="18" charset="2"/>
              </a:rPr>
              <a:t>Monte</a:t>
            </a:r>
            <a:r>
              <a:rPr lang="cs-CZ" sz="2000" b="0" dirty="0">
                <a:solidFill>
                  <a:srgbClr val="E60000"/>
                </a:solidFill>
                <a:sym typeface="Symbol" pitchFamily="18" charset="2"/>
              </a:rPr>
              <a:t> </a:t>
            </a:r>
            <a:r>
              <a:rPr lang="cs-CZ" sz="2000" b="0" dirty="0" err="1">
                <a:solidFill>
                  <a:srgbClr val="E60000"/>
                </a:solidFill>
                <a:sym typeface="Symbol" pitchFamily="18" charset="2"/>
              </a:rPr>
              <a:t>Carlo</a:t>
            </a:r>
            <a:r>
              <a:rPr lang="cs-CZ" sz="2000" b="0" dirty="0">
                <a:solidFill>
                  <a:srgbClr val="E60000"/>
                </a:solidFill>
                <a:sym typeface="Symbol" pitchFamily="18" charset="2"/>
              </a:rPr>
              <a:t> (MCMC)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460173" y="527958"/>
            <a:ext cx="3763484" cy="4140027"/>
            <a:chOff x="454" y="2196"/>
            <a:chExt cx="1846" cy="2186"/>
          </a:xfrm>
        </p:grpSpPr>
        <p:sp>
          <p:nvSpPr>
            <p:cNvPr id="5128" name="Rectangle 6"/>
            <p:cNvSpPr>
              <a:spLocks noChangeAspect="1" noChangeArrowheads="1"/>
            </p:cNvSpPr>
            <p:nvPr/>
          </p:nvSpPr>
          <p:spPr bwMode="auto">
            <a:xfrm>
              <a:off x="512" y="2196"/>
              <a:ext cx="1788" cy="18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5122" name="Object 7"/>
            <p:cNvGraphicFramePr>
              <a:graphicFrameLocks noChangeAspect="1"/>
            </p:cNvGraphicFramePr>
            <p:nvPr/>
          </p:nvGraphicFramePr>
          <p:xfrm>
            <a:off x="454" y="2620"/>
            <a:ext cx="1737" cy="1762"/>
          </p:xfrm>
          <a:graphic>
            <a:graphicData uri="http://schemas.openxmlformats.org/presentationml/2006/ole">
              <p:oleObj spid="_x0000_s80900" name="CorelDRAW" r:id="rId4" imgW="1830960" imgH="1833840" progId="">
                <p:embed/>
              </p:oleObj>
            </a:graphicData>
          </a:graphic>
        </p:graphicFrame>
      </p:grpSp>
      <p:pic>
        <p:nvPicPr>
          <p:cNvPr id="2345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0321" y="1170215"/>
            <a:ext cx="376408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505" name="AutoShape 9"/>
          <p:cNvSpPr>
            <a:spLocks noChangeArrowheads="1"/>
          </p:cNvSpPr>
          <p:nvPr/>
        </p:nvSpPr>
        <p:spPr bwMode="auto">
          <a:xfrm flipH="1">
            <a:off x="4279446" y="2644321"/>
            <a:ext cx="463550" cy="473075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18" y="1784426"/>
            <a:ext cx="7205473" cy="3910584"/>
          </a:xfrm>
          <a:prstGeom prst="rect">
            <a:avLst/>
          </a:prstGeom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800988" y="266700"/>
            <a:ext cx="51507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E60000"/>
                </a:solidFill>
              </a:rPr>
              <a:t>Metropolis</a:t>
            </a:r>
            <a:r>
              <a:rPr lang="cs-CZ" sz="2400" b="0">
                <a:solidFill>
                  <a:srgbClr val="E60000"/>
                </a:solidFill>
              </a:rPr>
              <a:t>ův</a:t>
            </a:r>
            <a:r>
              <a:rPr lang="en-US" sz="2400" b="0">
                <a:solidFill>
                  <a:srgbClr val="E60000"/>
                </a:solidFill>
              </a:rPr>
              <a:t>-Hastings</a:t>
            </a:r>
            <a:r>
              <a:rPr lang="cs-CZ" sz="2400" b="0">
                <a:solidFill>
                  <a:srgbClr val="E60000"/>
                </a:solidFill>
              </a:rPr>
              <a:t>ův</a:t>
            </a:r>
            <a:r>
              <a:rPr lang="en-US" sz="2400" b="0">
                <a:solidFill>
                  <a:srgbClr val="E60000"/>
                </a:solidFill>
              </a:rPr>
              <a:t> algoritm</a:t>
            </a:r>
            <a:r>
              <a:rPr lang="cs-CZ" sz="2400" b="0">
                <a:solidFill>
                  <a:srgbClr val="E60000"/>
                </a:solidFill>
              </a:rPr>
              <a:t>us</a:t>
            </a:r>
            <a:r>
              <a:rPr lang="en-US" sz="2400" b="0">
                <a:solidFill>
                  <a:srgbClr val="E60000"/>
                </a:solidFill>
              </a:rPr>
              <a:t>:</a:t>
            </a:r>
            <a:endParaRPr lang="cs-CZ" sz="2400" b="0">
              <a:solidFill>
                <a:srgbClr val="E6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60375" y="930728"/>
            <a:ext cx="812113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Aft>
                <a:spcPts val="1200"/>
              </a:spcAft>
            </a:pPr>
            <a:r>
              <a:rPr lang="cs-CZ" sz="2000" b="0" dirty="0"/>
              <a:t>Změna parametru </a:t>
            </a:r>
            <a:r>
              <a:rPr lang="en-US" sz="2000" b="0" i="1" dirty="0"/>
              <a:t>x</a:t>
            </a:r>
            <a:r>
              <a:rPr lang="en-US" sz="2000" b="0" dirty="0"/>
              <a:t> </a:t>
            </a:r>
            <a:r>
              <a:rPr lang="en-US" sz="2000" b="0" dirty="0">
                <a:sym typeface="Symbol" pitchFamily="18" charset="2"/>
              </a:rPr>
              <a:t> </a:t>
            </a:r>
            <a:r>
              <a:rPr lang="en-US" sz="2000" b="0" i="1" dirty="0">
                <a:sym typeface="Symbol" pitchFamily="18" charset="2"/>
              </a:rPr>
              <a:t>x</a:t>
            </a:r>
            <a:r>
              <a:rPr lang="en-US" sz="2000" b="0" dirty="0">
                <a:sym typeface="Symbol" pitchFamily="18" charset="2"/>
              </a:rPr>
              <a:t>’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cs-CZ" sz="2000" b="0" dirty="0">
                <a:sym typeface="Symbol" pitchFamily="18" charset="2"/>
              </a:rPr>
              <a:t>jestliže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(</a:t>
            </a:r>
            <a:r>
              <a:rPr lang="en-US" sz="2000" b="0" i="1" dirty="0">
                <a:sym typeface="Symbol" pitchFamily="18" charset="2"/>
              </a:rPr>
              <a:t>x</a:t>
            </a:r>
            <a:r>
              <a:rPr lang="en-US" sz="2000" b="0" dirty="0">
                <a:sym typeface="Symbol" pitchFamily="18" charset="2"/>
              </a:rPr>
              <a:t>’) &gt; 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(</a:t>
            </a:r>
            <a:r>
              <a:rPr lang="en-US" sz="2000" b="0" i="1" dirty="0">
                <a:sym typeface="Symbol" pitchFamily="18" charset="2"/>
              </a:rPr>
              <a:t>x</a:t>
            </a:r>
            <a:r>
              <a:rPr lang="en-US" sz="2000" b="0" dirty="0">
                <a:sym typeface="Symbol" pitchFamily="18" charset="2"/>
              </a:rPr>
              <a:t>), a</a:t>
            </a:r>
            <a:r>
              <a:rPr lang="cs-CZ" sz="2000" b="0" dirty="0">
                <a:sym typeface="Symbol" pitchFamily="18" charset="2"/>
              </a:rPr>
              <a:t>k</a:t>
            </a:r>
            <a:r>
              <a:rPr lang="en-US" sz="2000" b="0" dirty="0" err="1">
                <a:sym typeface="Symbol" pitchFamily="18" charset="2"/>
              </a:rPr>
              <a:t>cept</a:t>
            </a:r>
            <a:r>
              <a:rPr lang="cs-CZ" sz="2000" b="0" dirty="0" err="1">
                <a:sym typeface="Symbol" pitchFamily="18" charset="2"/>
              </a:rPr>
              <a:t>uj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en-US" sz="2000" b="0" i="1" dirty="0">
                <a:sym typeface="Symbol" pitchFamily="18" charset="2"/>
              </a:rPr>
              <a:t>x</a:t>
            </a:r>
            <a:r>
              <a:rPr lang="en-US" sz="2000" b="0" dirty="0">
                <a:sym typeface="Symbol" pitchFamily="18" charset="2"/>
              </a:rPr>
              <a:t>’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cs-CZ" sz="2000" b="0" dirty="0">
                <a:sym typeface="Symbol" pitchFamily="18" charset="2"/>
              </a:rPr>
              <a:t>jestliže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(</a:t>
            </a:r>
            <a:r>
              <a:rPr lang="en-US" sz="2000" b="0" i="1" dirty="0">
                <a:sym typeface="Symbol" pitchFamily="18" charset="2"/>
              </a:rPr>
              <a:t>x</a:t>
            </a:r>
            <a:r>
              <a:rPr lang="en-US" sz="2000" b="0" dirty="0">
                <a:sym typeface="Symbol" pitchFamily="18" charset="2"/>
              </a:rPr>
              <a:t>’) </a:t>
            </a:r>
            <a:r>
              <a:rPr lang="en-US" sz="2000" b="0" dirty="0">
                <a:cs typeface="Arial" charset="0"/>
                <a:sym typeface="Symbol" pitchFamily="18" charset="2"/>
              </a:rPr>
              <a:t>≤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(</a:t>
            </a:r>
            <a:r>
              <a:rPr lang="en-US" sz="2000" b="0" i="1" dirty="0">
                <a:sym typeface="Symbol" pitchFamily="18" charset="2"/>
              </a:rPr>
              <a:t>x</a:t>
            </a:r>
            <a:r>
              <a:rPr lang="en-US" sz="2000" b="0" dirty="0">
                <a:sym typeface="Symbol" pitchFamily="18" charset="2"/>
              </a:rPr>
              <a:t>), </a:t>
            </a:r>
            <a:r>
              <a:rPr lang="cs-CZ" sz="2000" b="0" dirty="0">
                <a:sym typeface="Symbol" pitchFamily="18" charset="2"/>
              </a:rPr>
              <a:t>vypočti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cs-CZ" sz="2000" b="0" i="1" dirty="0">
                <a:sym typeface="Symbol" pitchFamily="18" charset="2"/>
              </a:rPr>
              <a:t>R</a:t>
            </a:r>
            <a:r>
              <a:rPr lang="en-US" sz="2000" b="0" dirty="0">
                <a:sym typeface="Symbol" pitchFamily="18" charset="2"/>
              </a:rPr>
              <a:t> = 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(</a:t>
            </a:r>
            <a:r>
              <a:rPr lang="en-US" sz="2000" b="0" i="1" dirty="0">
                <a:sym typeface="Symbol" pitchFamily="18" charset="2"/>
              </a:rPr>
              <a:t>x</a:t>
            </a:r>
            <a:r>
              <a:rPr lang="en-US" sz="2000" b="0" dirty="0">
                <a:sym typeface="Symbol" pitchFamily="18" charset="2"/>
              </a:rPr>
              <a:t>’)/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(</a:t>
            </a:r>
            <a:r>
              <a:rPr lang="en-US" sz="2000" b="0" i="1" dirty="0">
                <a:sym typeface="Symbol" pitchFamily="18" charset="2"/>
              </a:rPr>
              <a:t>x</a:t>
            </a:r>
            <a:r>
              <a:rPr lang="en-US" sz="2000" b="0" dirty="0">
                <a:sym typeface="Symbol" pitchFamily="18" charset="2"/>
              </a:rPr>
              <a:t>)</a:t>
            </a:r>
            <a:r>
              <a:rPr lang="cs-CZ" sz="2000" b="0" dirty="0">
                <a:sym typeface="Symbol" pitchFamily="18" charset="2"/>
              </a:rPr>
              <a:t/>
            </a:r>
            <a:br>
              <a:rPr lang="cs-CZ" sz="2000" b="0" dirty="0">
                <a:sym typeface="Symbol" pitchFamily="18" charset="2"/>
              </a:rPr>
            </a:br>
            <a:r>
              <a:rPr lang="cs-CZ" sz="2000" b="0" dirty="0">
                <a:sym typeface="Symbol" pitchFamily="18" charset="2"/>
              </a:rPr>
              <a:t>protože platí, že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(</a:t>
            </a:r>
            <a:r>
              <a:rPr lang="en-US" sz="2000" b="0" i="1" dirty="0">
                <a:sym typeface="Symbol" pitchFamily="18" charset="2"/>
              </a:rPr>
              <a:t>x</a:t>
            </a:r>
            <a:r>
              <a:rPr lang="en-US" sz="2000" b="0" dirty="0">
                <a:sym typeface="Symbol" pitchFamily="18" charset="2"/>
              </a:rPr>
              <a:t>’) ≤ </a:t>
            </a:r>
            <a:r>
              <a:rPr lang="en-US" sz="2000" b="0" i="1" dirty="0">
                <a:sym typeface="Symbol" pitchFamily="18" charset="2"/>
              </a:rPr>
              <a:t>P</a:t>
            </a:r>
            <a:r>
              <a:rPr lang="en-US" sz="2000" b="0" dirty="0">
                <a:sym typeface="Symbol" pitchFamily="18" charset="2"/>
              </a:rPr>
              <a:t>(x),</a:t>
            </a:r>
            <a:r>
              <a:rPr lang="cs-CZ" sz="2000" b="0" dirty="0">
                <a:sym typeface="Symbol" pitchFamily="18" charset="2"/>
              </a:rPr>
              <a:t> musí být </a:t>
            </a:r>
            <a:r>
              <a:rPr lang="cs-CZ" sz="2000" b="0" i="1" dirty="0">
                <a:sym typeface="Symbol" pitchFamily="18" charset="2"/>
              </a:rPr>
              <a:t>R</a:t>
            </a:r>
            <a:r>
              <a:rPr lang="en-US" sz="2000" b="0" dirty="0">
                <a:sym typeface="Symbol" pitchFamily="18" charset="2"/>
              </a:rPr>
              <a:t> ≤ 1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cs-CZ" sz="2000" b="0" dirty="0">
                <a:sym typeface="Symbol" pitchFamily="18" charset="2"/>
              </a:rPr>
              <a:t>g</a:t>
            </a:r>
            <a:r>
              <a:rPr lang="en-US" sz="2000" b="0" dirty="0" err="1">
                <a:sym typeface="Symbol" pitchFamily="18" charset="2"/>
              </a:rPr>
              <a:t>ener</a:t>
            </a:r>
            <a:r>
              <a:rPr lang="cs-CZ" sz="2000" b="0" dirty="0" err="1">
                <a:sym typeface="Symbol" pitchFamily="18" charset="2"/>
              </a:rPr>
              <a:t>uj</a:t>
            </a:r>
            <a:r>
              <a:rPr lang="cs-CZ" sz="2000" b="0" dirty="0">
                <a:sym typeface="Symbol" pitchFamily="18" charset="2"/>
              </a:rPr>
              <a:t> náhodné číslo </a:t>
            </a:r>
            <a:r>
              <a:rPr lang="en-US" sz="2000" b="0" i="1" dirty="0">
                <a:sym typeface="Symbol" pitchFamily="18" charset="2"/>
              </a:rPr>
              <a:t>U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cs-CZ" sz="2000" b="0" dirty="0">
                <a:sym typeface="Symbol" pitchFamily="18" charset="2"/>
              </a:rPr>
              <a:t>z rovnoměrného </a:t>
            </a:r>
            <a:r>
              <a:rPr lang="cs-CZ" sz="2000" b="0" dirty="0" err="1">
                <a:sym typeface="Symbol" pitchFamily="18" charset="2"/>
              </a:rPr>
              <a:t>rozělení</a:t>
            </a:r>
            <a:r>
              <a:rPr lang="cs-CZ" sz="2000" b="0" dirty="0">
                <a:sym typeface="Symbol" pitchFamily="18" charset="2"/>
              </a:rPr>
              <a:t> z intervalu</a:t>
            </a:r>
            <a:r>
              <a:rPr lang="en-US" sz="2000" b="0" dirty="0">
                <a:sym typeface="Symbol" pitchFamily="18" charset="2"/>
              </a:rPr>
              <a:t> (0, 1)</a:t>
            </a:r>
          </a:p>
          <a:p>
            <a:pPr marL="342900" indent="-342900">
              <a:spcAft>
                <a:spcPts val="1200"/>
              </a:spcAft>
              <a:buFontTx/>
              <a:buAutoNum type="arabicPeriod"/>
            </a:pPr>
            <a:r>
              <a:rPr lang="cs-CZ" sz="2000" b="0" dirty="0">
                <a:sym typeface="Symbol" pitchFamily="18" charset="2"/>
              </a:rPr>
              <a:t>jestliže</a:t>
            </a:r>
            <a:r>
              <a:rPr lang="en-US" sz="2000" b="0" dirty="0">
                <a:sym typeface="Symbol" pitchFamily="18" charset="2"/>
              </a:rPr>
              <a:t> </a:t>
            </a:r>
            <a:r>
              <a:rPr lang="cs-CZ" sz="2000" b="0" i="1" dirty="0">
                <a:sym typeface="Symbol" pitchFamily="18" charset="2"/>
              </a:rPr>
              <a:t>R </a:t>
            </a:r>
            <a:r>
              <a:rPr lang="en-US" sz="2000" b="0" dirty="0">
                <a:cs typeface="Arial" charset="0"/>
                <a:sym typeface="Symbol" pitchFamily="18" charset="2"/>
              </a:rPr>
              <a:t>≥ </a:t>
            </a:r>
            <a:r>
              <a:rPr lang="en-US" sz="2000" b="0" i="1" dirty="0">
                <a:cs typeface="Arial" charset="0"/>
                <a:sym typeface="Symbol" pitchFamily="18" charset="2"/>
              </a:rPr>
              <a:t>U</a:t>
            </a:r>
            <a:r>
              <a:rPr lang="en-US" sz="2000" b="0" dirty="0">
                <a:cs typeface="Arial" charset="0"/>
                <a:sym typeface="Symbol" pitchFamily="18" charset="2"/>
              </a:rPr>
              <a:t>, a</a:t>
            </a:r>
            <a:r>
              <a:rPr lang="cs-CZ" sz="2000" b="0" dirty="0">
                <a:cs typeface="Arial" charset="0"/>
                <a:sym typeface="Symbol" pitchFamily="18" charset="2"/>
              </a:rPr>
              <a:t>k</a:t>
            </a:r>
            <a:r>
              <a:rPr lang="en-US" sz="2000" b="0" dirty="0" err="1">
                <a:cs typeface="Arial" charset="0"/>
                <a:sym typeface="Symbol" pitchFamily="18" charset="2"/>
              </a:rPr>
              <a:t>cept</a:t>
            </a:r>
            <a:r>
              <a:rPr lang="cs-CZ" sz="2000" b="0" dirty="0" err="1">
                <a:cs typeface="Arial" charset="0"/>
                <a:sym typeface="Symbol" pitchFamily="18" charset="2"/>
              </a:rPr>
              <a:t>uj</a:t>
            </a:r>
            <a:r>
              <a:rPr lang="en-US" sz="2000" b="0" dirty="0">
                <a:cs typeface="Arial" charset="0"/>
                <a:sym typeface="Symbol" pitchFamily="18" charset="2"/>
              </a:rPr>
              <a:t> </a:t>
            </a:r>
            <a:r>
              <a:rPr lang="en-US" sz="2000" b="0" i="1" dirty="0">
                <a:cs typeface="Arial" charset="0"/>
                <a:sym typeface="Symbol" pitchFamily="18" charset="2"/>
              </a:rPr>
              <a:t>x</a:t>
            </a:r>
            <a:r>
              <a:rPr lang="en-US" sz="2000" b="0" dirty="0">
                <a:cs typeface="Arial" charset="0"/>
                <a:sym typeface="Symbol" pitchFamily="18" charset="2"/>
              </a:rPr>
              <a:t>’, </a:t>
            </a:r>
            <a:r>
              <a:rPr lang="cs-CZ" sz="2000" b="0" dirty="0">
                <a:cs typeface="Arial" charset="0"/>
                <a:sym typeface="Symbol" pitchFamily="18" charset="2"/>
              </a:rPr>
              <a:t>jestli ne</a:t>
            </a:r>
            <a:r>
              <a:rPr lang="en-US" sz="2000" b="0" dirty="0">
                <a:cs typeface="Arial" charset="0"/>
                <a:sym typeface="Symbol" pitchFamily="18" charset="2"/>
              </a:rPr>
              <a:t>, </a:t>
            </a:r>
            <a:r>
              <a:rPr lang="cs-CZ" sz="2000" b="0" dirty="0">
                <a:cs typeface="Arial" charset="0"/>
                <a:sym typeface="Symbol" pitchFamily="18" charset="2"/>
              </a:rPr>
              <a:t>ponechej</a:t>
            </a:r>
            <a:r>
              <a:rPr lang="en-US" sz="2000" b="0" dirty="0">
                <a:cs typeface="Arial" charset="0"/>
                <a:sym typeface="Symbol" pitchFamily="18" charset="2"/>
              </a:rPr>
              <a:t> </a:t>
            </a:r>
            <a:r>
              <a:rPr lang="en-US" sz="2000" b="0" i="1" dirty="0">
                <a:cs typeface="Arial" charset="0"/>
                <a:sym typeface="Symbol" pitchFamily="18" charset="2"/>
              </a:rPr>
              <a:t>x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800988" y="266700"/>
            <a:ext cx="51507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E60000"/>
                </a:solidFill>
              </a:rPr>
              <a:t>Metropolis</a:t>
            </a:r>
            <a:r>
              <a:rPr lang="cs-CZ" sz="2400" b="0">
                <a:solidFill>
                  <a:srgbClr val="E60000"/>
                </a:solidFill>
              </a:rPr>
              <a:t>ův</a:t>
            </a:r>
            <a:r>
              <a:rPr lang="en-US" sz="2400" b="0">
                <a:solidFill>
                  <a:srgbClr val="E60000"/>
                </a:solidFill>
              </a:rPr>
              <a:t>-Hastings</a:t>
            </a:r>
            <a:r>
              <a:rPr lang="cs-CZ" sz="2400" b="0">
                <a:solidFill>
                  <a:srgbClr val="E60000"/>
                </a:solidFill>
              </a:rPr>
              <a:t>ův</a:t>
            </a:r>
            <a:r>
              <a:rPr lang="en-US" sz="2400" b="0">
                <a:solidFill>
                  <a:srgbClr val="E60000"/>
                </a:solidFill>
              </a:rPr>
              <a:t> algoritm</a:t>
            </a:r>
            <a:r>
              <a:rPr lang="cs-CZ" sz="2400" b="0">
                <a:solidFill>
                  <a:srgbClr val="E60000"/>
                </a:solidFill>
              </a:rPr>
              <a:t>us</a:t>
            </a:r>
            <a:r>
              <a:rPr lang="en-US" sz="2400" b="0">
                <a:solidFill>
                  <a:srgbClr val="E60000"/>
                </a:solidFill>
              </a:rPr>
              <a:t>:</a:t>
            </a:r>
            <a:endParaRPr lang="cs-CZ" sz="2400" b="0">
              <a:solidFill>
                <a:srgbClr val="E6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9" name="Text Box 5"/>
          <p:cNvSpPr txBox="1">
            <a:spLocks noChangeArrowheads="1"/>
          </p:cNvSpPr>
          <p:nvPr/>
        </p:nvSpPr>
        <p:spPr bwMode="auto">
          <a:xfrm>
            <a:off x="460375" y="266700"/>
            <a:ext cx="40142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dirty="0"/>
              <a:t>usměrněný pohyb robota v aréně:</a:t>
            </a:r>
          </a:p>
        </p:txBody>
      </p:sp>
      <p:grpSp>
        <p:nvGrpSpPr>
          <p:cNvPr id="2" name="Skupina 11"/>
          <p:cNvGrpSpPr/>
          <p:nvPr/>
        </p:nvGrpSpPr>
        <p:grpSpPr>
          <a:xfrm>
            <a:off x="786493" y="1948317"/>
            <a:ext cx="7791450" cy="3165475"/>
            <a:chOff x="1058636" y="3461431"/>
            <a:chExt cx="7791450" cy="3165475"/>
          </a:xfrm>
          <a:solidFill>
            <a:schemeClr val="bg1">
              <a:lumMod val="95000"/>
            </a:schemeClr>
          </a:solidFill>
        </p:grpSpPr>
        <p:pic>
          <p:nvPicPr>
            <p:cNvPr id="14343" name="Picture 7" descr="Robot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8636" y="3461431"/>
              <a:ext cx="6332538" cy="31654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bdélníkový popisek 10"/>
            <p:cNvSpPr/>
            <p:nvPr/>
          </p:nvSpPr>
          <p:spPr bwMode="auto">
            <a:xfrm>
              <a:off x="7391397" y="3505200"/>
              <a:ext cx="1458689" cy="729343"/>
            </a:xfrm>
            <a:prstGeom prst="wedgeRectCallout">
              <a:avLst>
                <a:gd name="adj1" fmla="val -124323"/>
                <a:gd name="adj2" fmla="val 217883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cs-CZ" b="0" dirty="0"/>
                <a:t>„vrstevnice“ </a:t>
              </a:r>
              <a:br>
                <a:rPr lang="cs-CZ" b="0" dirty="0"/>
              </a:br>
              <a:r>
                <a:rPr lang="cs-CZ" b="0" dirty="0"/>
                <a:t>arény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 descr="Bayes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24" y="1552718"/>
            <a:ext cx="8746666" cy="335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234147" y="1078326"/>
            <a:ext cx="1152525" cy="3103562"/>
            <a:chOff x="3163" y="355"/>
            <a:chExt cx="726" cy="1955"/>
          </a:xfrm>
        </p:grpSpPr>
        <p:sp>
          <p:nvSpPr>
            <p:cNvPr id="15369" name="Rectangle 5"/>
            <p:cNvSpPr>
              <a:spLocks noChangeArrowheads="1"/>
            </p:cNvSpPr>
            <p:nvPr/>
          </p:nvSpPr>
          <p:spPr bwMode="auto">
            <a:xfrm>
              <a:off x="3316" y="952"/>
              <a:ext cx="164" cy="1358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b="0"/>
            </a:p>
          </p:txBody>
        </p:sp>
        <p:grpSp>
          <p:nvGrpSpPr>
            <p:cNvPr id="15370" name="Group 6"/>
            <p:cNvGrpSpPr>
              <a:grpSpLocks/>
            </p:cNvGrpSpPr>
            <p:nvPr/>
          </p:nvGrpSpPr>
          <p:grpSpPr bwMode="auto">
            <a:xfrm>
              <a:off x="3163" y="355"/>
              <a:ext cx="726" cy="567"/>
              <a:chOff x="3163" y="355"/>
              <a:chExt cx="726" cy="567"/>
            </a:xfrm>
          </p:grpSpPr>
          <p:sp>
            <p:nvSpPr>
              <p:cNvPr id="15371" name="Text Box 7"/>
              <p:cNvSpPr txBox="1">
                <a:spLocks noChangeArrowheads="1"/>
              </p:cNvSpPr>
              <p:nvPr/>
            </p:nvSpPr>
            <p:spPr bwMode="auto">
              <a:xfrm>
                <a:off x="3163" y="355"/>
                <a:ext cx="726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0">
                    <a:solidFill>
                      <a:schemeClr val="accent2"/>
                    </a:solidFill>
                  </a:rPr>
                  <a:t>“burn-in”</a:t>
                </a:r>
                <a:endParaRPr lang="cs-CZ" sz="2000" b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5372" name="Line 8"/>
              <p:cNvSpPr>
                <a:spLocks noChangeShapeType="1"/>
              </p:cNvSpPr>
              <p:nvPr/>
            </p:nvSpPr>
            <p:spPr bwMode="auto">
              <a:xfrm>
                <a:off x="3374" y="602"/>
                <a:ext cx="0" cy="32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260186" y="1035194"/>
            <a:ext cx="3074988" cy="1071562"/>
            <a:chOff x="984" y="355"/>
            <a:chExt cx="1937" cy="675"/>
          </a:xfrm>
        </p:grpSpPr>
        <p:sp>
          <p:nvSpPr>
            <p:cNvPr id="15367" name="Text Box 10"/>
            <p:cNvSpPr txBox="1">
              <a:spLocks noChangeArrowheads="1"/>
            </p:cNvSpPr>
            <p:nvPr/>
          </p:nvSpPr>
          <p:spPr bwMode="auto">
            <a:xfrm>
              <a:off x="984" y="355"/>
              <a:ext cx="193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 dirty="0" err="1">
                  <a:solidFill>
                    <a:schemeClr val="accent2"/>
                  </a:solidFill>
                </a:rPr>
                <a:t>sta</a:t>
              </a:r>
              <a:r>
                <a:rPr lang="cs-CZ" sz="2000" b="0" dirty="0" err="1">
                  <a:solidFill>
                    <a:schemeClr val="accent2"/>
                  </a:solidFill>
                </a:rPr>
                <a:t>cionární</a:t>
              </a:r>
              <a:r>
                <a:rPr lang="cs-CZ" sz="2000" b="0" dirty="0">
                  <a:solidFill>
                    <a:schemeClr val="accent2"/>
                  </a:solidFill>
                </a:rPr>
                <a:t> fáze</a:t>
              </a:r>
              <a:r>
                <a:rPr lang="en-US" sz="2000" b="0" dirty="0">
                  <a:solidFill>
                    <a:schemeClr val="accent2"/>
                  </a:solidFill>
                </a:rPr>
                <a:t> (plateau)</a:t>
              </a:r>
              <a:endParaRPr lang="cs-CZ" sz="2000" b="0" dirty="0">
                <a:solidFill>
                  <a:schemeClr val="accent2"/>
                </a:solidFill>
              </a:endParaRPr>
            </a:p>
          </p:txBody>
        </p:sp>
        <p:sp>
          <p:nvSpPr>
            <p:cNvPr id="15368" name="Line 11"/>
            <p:cNvSpPr>
              <a:spLocks noChangeShapeType="1"/>
            </p:cNvSpPr>
            <p:nvPr/>
          </p:nvSpPr>
          <p:spPr bwMode="auto">
            <a:xfrm>
              <a:off x="1502" y="602"/>
              <a:ext cx="0" cy="42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="" xmlns:p14="http://schemas.microsoft.com/office/powerpoint/2010/main" val="171248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662243" y="5272087"/>
            <a:ext cx="55627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 err="1"/>
              <a:t>MrBayes</a:t>
            </a:r>
            <a:r>
              <a:rPr lang="en-US" sz="2000" b="0" dirty="0"/>
              <a:t>: </a:t>
            </a:r>
            <a:r>
              <a:rPr lang="cs-CZ" sz="2000" b="0" i="1" dirty="0">
                <a:hlinkClick r:id="rId2"/>
              </a:rPr>
              <a:t>http://morphbank.ebc.uu.se/mrbayes/</a:t>
            </a:r>
            <a:endParaRPr lang="en-US" sz="2000" b="0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57213" y="320675"/>
            <a:ext cx="8308685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400" b="0" dirty="0">
                <a:solidFill>
                  <a:srgbClr val="E60000"/>
                </a:solidFill>
              </a:rPr>
              <a:t>Reverzibilní přeskokový MCMC (</a:t>
            </a:r>
            <a:r>
              <a:rPr lang="cs-CZ" sz="2400" b="0" i="1" dirty="0" err="1">
                <a:solidFill>
                  <a:srgbClr val="E60000"/>
                </a:solidFill>
              </a:rPr>
              <a:t>reversible</a:t>
            </a:r>
            <a:r>
              <a:rPr lang="cs-CZ" sz="2400" b="0" i="1" dirty="0">
                <a:solidFill>
                  <a:srgbClr val="E60000"/>
                </a:solidFill>
              </a:rPr>
              <a:t> </a:t>
            </a:r>
            <a:r>
              <a:rPr lang="cs-CZ" sz="2400" b="0" i="1" dirty="0" err="1">
                <a:solidFill>
                  <a:srgbClr val="E60000"/>
                </a:solidFill>
              </a:rPr>
              <a:t>jump</a:t>
            </a:r>
            <a:r>
              <a:rPr lang="cs-CZ" sz="2400" b="0" i="1" dirty="0">
                <a:solidFill>
                  <a:srgbClr val="E60000"/>
                </a:solidFill>
              </a:rPr>
              <a:t> MCMC</a:t>
            </a:r>
            <a:r>
              <a:rPr lang="cs-CZ" sz="2400" b="0" dirty="0">
                <a:solidFill>
                  <a:srgbClr val="E60000"/>
                </a:solidFill>
              </a:rPr>
              <a:t>):</a:t>
            </a:r>
          </a:p>
          <a:p>
            <a:pPr defTabSz="540000">
              <a:spcAft>
                <a:spcPts val="1200"/>
              </a:spcAft>
            </a:pPr>
            <a:r>
              <a:rPr lang="cs-CZ" sz="2400" b="0" dirty="0"/>
              <a:t>	</a:t>
            </a:r>
            <a:r>
              <a:rPr lang="cs-CZ" sz="2000" b="0" dirty="0"/>
              <a:t>umožňuje měnit počet parametrů při každém MC kroku</a:t>
            </a:r>
          </a:p>
          <a:p>
            <a:pPr defTabSz="540000">
              <a:spcAft>
                <a:spcPts val="1200"/>
              </a:spcAft>
            </a:pPr>
            <a:r>
              <a:rPr lang="cs-CZ" sz="2000" b="0" dirty="0"/>
              <a:t>	lze použít např. k modelování proměnlivosti evoluce mezi pozicemi</a:t>
            </a:r>
            <a:br>
              <a:rPr lang="cs-CZ" sz="2000" b="0" dirty="0"/>
            </a:br>
            <a:r>
              <a:rPr lang="cs-CZ" sz="2000" b="0" dirty="0"/>
              <a:t>	v sekvenci, k výběru modelů nebo k tvorbě nehomogenních </a:t>
            </a:r>
            <a:br>
              <a:rPr lang="cs-CZ" sz="2000" b="0" dirty="0"/>
            </a:br>
            <a:r>
              <a:rPr lang="cs-CZ" sz="2000" b="0" dirty="0"/>
              <a:t>	substitučních modelů (např. různé složení bází podél jednotlivých</a:t>
            </a:r>
            <a:br>
              <a:rPr lang="cs-CZ" sz="2000" b="0" dirty="0"/>
            </a:br>
            <a:r>
              <a:rPr lang="cs-CZ" sz="2000" b="0" dirty="0"/>
              <a:t>	větví)</a:t>
            </a:r>
          </a:p>
          <a:p>
            <a:pPr defTabSz="540000">
              <a:spcAft>
                <a:spcPts val="1200"/>
              </a:spcAft>
            </a:pPr>
            <a:endParaRPr lang="cs-CZ" sz="2000" b="0" dirty="0"/>
          </a:p>
          <a:p>
            <a:pPr defTabSz="540000">
              <a:spcAft>
                <a:spcPts val="1200"/>
              </a:spcAft>
            </a:pPr>
            <a:r>
              <a:rPr lang="cs-CZ" sz="2400" b="0" i="1" dirty="0" err="1">
                <a:solidFill>
                  <a:srgbClr val="E60000"/>
                </a:solidFill>
              </a:rPr>
              <a:t>Metropolis</a:t>
            </a:r>
            <a:r>
              <a:rPr lang="cs-CZ" sz="2400" b="0" i="1" dirty="0">
                <a:solidFill>
                  <a:srgbClr val="E60000"/>
                </a:solidFill>
              </a:rPr>
              <a:t> </a:t>
            </a:r>
            <a:r>
              <a:rPr lang="cs-CZ" sz="2400" b="0" i="1" dirty="0" err="1">
                <a:solidFill>
                  <a:srgbClr val="E60000"/>
                </a:solidFill>
              </a:rPr>
              <a:t>coupled</a:t>
            </a:r>
            <a:r>
              <a:rPr lang="cs-CZ" sz="2400" b="0" i="1" dirty="0">
                <a:solidFill>
                  <a:srgbClr val="E60000"/>
                </a:solidFill>
              </a:rPr>
              <a:t> MCMC</a:t>
            </a:r>
            <a:r>
              <a:rPr lang="cs-CZ" sz="2400" b="0" dirty="0">
                <a:solidFill>
                  <a:srgbClr val="E60000"/>
                </a:solidFill>
              </a:rPr>
              <a:t> (MCMCMC, MC</a:t>
            </a:r>
            <a:r>
              <a:rPr lang="cs-CZ" sz="2400" b="0" baseline="30000" dirty="0">
                <a:solidFill>
                  <a:srgbClr val="E60000"/>
                </a:solidFill>
              </a:rPr>
              <a:t>3</a:t>
            </a:r>
            <a:r>
              <a:rPr lang="cs-CZ" sz="2400" b="0" dirty="0">
                <a:solidFill>
                  <a:srgbClr val="E60000"/>
                </a:solidFill>
              </a:rPr>
              <a:t>):</a:t>
            </a:r>
          </a:p>
          <a:p>
            <a:pPr defTabSz="540000">
              <a:spcAft>
                <a:spcPts val="1200"/>
              </a:spcAft>
            </a:pPr>
            <a:r>
              <a:rPr lang="cs-CZ" sz="2400" b="0" i="1" dirty="0"/>
              <a:t>	</a:t>
            </a:r>
            <a:r>
              <a:rPr lang="cs-CZ" sz="2000" b="0" dirty="0"/>
              <a:t>1 „chladný“ řetězec, 3 „zahřáté“ řetězce</a:t>
            </a:r>
          </a:p>
          <a:p>
            <a:pPr defTabSz="540000">
              <a:spcAft>
                <a:spcPts val="1200"/>
              </a:spcAft>
            </a:pPr>
            <a:r>
              <a:rPr lang="cs-CZ" sz="2000" b="0" dirty="0"/>
              <a:t>	stejný výchozí bod, díky </a:t>
            </a:r>
            <a:r>
              <a:rPr lang="cs-CZ" sz="2000" b="0" dirty="0" err="1"/>
              <a:t>stochasticitě</a:t>
            </a:r>
            <a:r>
              <a:rPr lang="cs-CZ" sz="2000" b="0" dirty="0"/>
              <a:t> rychlá divergence „robotů“</a:t>
            </a:r>
            <a:endParaRPr lang="cs-CZ" sz="2800" b="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7748" y="993269"/>
            <a:ext cx="3856007" cy="56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600722" y="266700"/>
            <a:ext cx="53399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0" dirty="0">
                <a:solidFill>
                  <a:srgbClr val="E60000"/>
                </a:solidFill>
              </a:rPr>
              <a:t>Problém apriorních pravděpodobností</a:t>
            </a:r>
          </a:p>
        </p:txBody>
      </p:sp>
      <p:sp>
        <p:nvSpPr>
          <p:cNvPr id="18" name="Obdélníkový popisek 17"/>
          <p:cNvSpPr/>
          <p:nvPr/>
        </p:nvSpPr>
        <p:spPr bwMode="auto">
          <a:xfrm>
            <a:off x="6138041" y="1410119"/>
            <a:ext cx="2279081" cy="837031"/>
          </a:xfrm>
          <a:prstGeom prst="wedgeRectCallout">
            <a:avLst>
              <a:gd name="adj1" fmla="val -97094"/>
              <a:gd name="adj2" fmla="val 44347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1600" b="0" dirty="0"/>
              <a:t>15 hodů mincí</a:t>
            </a:r>
          </a:p>
          <a:p>
            <a:pPr algn="ctr">
              <a:defRPr/>
            </a:pPr>
            <a:r>
              <a:rPr lang="cs-CZ" sz="1600" b="0" dirty="0"/>
              <a:t>výsledek 5 H : 10 O</a:t>
            </a:r>
          </a:p>
        </p:txBody>
      </p:sp>
      <p:sp>
        <p:nvSpPr>
          <p:cNvPr id="19" name="Obdélníkový popisek 18"/>
          <p:cNvSpPr/>
          <p:nvPr/>
        </p:nvSpPr>
        <p:spPr bwMode="auto">
          <a:xfrm>
            <a:off x="148433" y="1510760"/>
            <a:ext cx="2003033" cy="837031"/>
          </a:xfrm>
          <a:prstGeom prst="wedgeRectCallout">
            <a:avLst>
              <a:gd name="adj1" fmla="val 108335"/>
              <a:gd name="adj2" fmla="val 58776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1600" b="0" dirty="0"/>
              <a:t>maximum </a:t>
            </a:r>
            <a:r>
              <a:rPr lang="cs-CZ" sz="1600" b="0" dirty="0" err="1"/>
              <a:t>likelihood</a:t>
            </a:r>
            <a:r>
              <a:rPr lang="cs-CZ" sz="1600" b="0" dirty="0"/>
              <a:t> = 0,333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6122495" y="889753"/>
            <a:ext cx="2054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0" dirty="0">
                <a:solidFill>
                  <a:srgbClr val="003399"/>
                </a:solidFill>
              </a:rPr>
              <a:t>apriorní </a:t>
            </a:r>
            <a:r>
              <a:rPr lang="cs-CZ" sz="2000" b="0" dirty="0" err="1">
                <a:solidFill>
                  <a:srgbClr val="003399"/>
                </a:solidFill>
              </a:rPr>
              <a:t>pr</a:t>
            </a:r>
            <a:r>
              <a:rPr lang="cs-CZ" sz="2000" b="0" dirty="0">
                <a:solidFill>
                  <a:srgbClr val="003399"/>
                </a:solidFill>
              </a:rPr>
              <a:t>. = 0,5</a:t>
            </a:r>
          </a:p>
        </p:txBody>
      </p:sp>
      <p:sp>
        <p:nvSpPr>
          <p:cNvPr id="21" name="Obdélníkový popisek 20"/>
          <p:cNvSpPr/>
          <p:nvPr/>
        </p:nvSpPr>
        <p:spPr bwMode="auto">
          <a:xfrm>
            <a:off x="6284691" y="2600563"/>
            <a:ext cx="2244574" cy="914669"/>
          </a:xfrm>
          <a:prstGeom prst="wedgeRectCallout">
            <a:avLst>
              <a:gd name="adj1" fmla="val -176445"/>
              <a:gd name="adj2" fmla="val 865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1600" b="0" dirty="0"/>
              <a:t>díky apriorní </a:t>
            </a:r>
            <a:r>
              <a:rPr lang="cs-CZ" sz="1600" b="0" dirty="0" err="1"/>
              <a:t>pr</a:t>
            </a:r>
            <a:r>
              <a:rPr lang="cs-CZ" sz="1600" b="0" dirty="0"/>
              <a:t>. aposteriorní </a:t>
            </a:r>
            <a:r>
              <a:rPr lang="cs-CZ" sz="1600" b="0" dirty="0" err="1"/>
              <a:t>pr</a:t>
            </a:r>
            <a:r>
              <a:rPr lang="cs-CZ" sz="1600" b="0" dirty="0"/>
              <a:t>.</a:t>
            </a:r>
          </a:p>
          <a:p>
            <a:pPr algn="ctr">
              <a:defRPr/>
            </a:pPr>
            <a:r>
              <a:rPr lang="cs-CZ" sz="1600" b="0" dirty="0"/>
              <a:t>posunuta doprava</a:t>
            </a:r>
          </a:p>
        </p:txBody>
      </p:sp>
      <p:sp>
        <p:nvSpPr>
          <p:cNvPr id="22" name="Obdélníkový popisek 21"/>
          <p:cNvSpPr/>
          <p:nvPr/>
        </p:nvSpPr>
        <p:spPr bwMode="auto">
          <a:xfrm>
            <a:off x="6025898" y="4202027"/>
            <a:ext cx="2330838" cy="837031"/>
          </a:xfrm>
          <a:prstGeom prst="wedgeRectCallout">
            <a:avLst>
              <a:gd name="adj1" fmla="val -89753"/>
              <a:gd name="adj2" fmla="val 5185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1600" b="0" dirty="0"/>
              <a:t>30 hodů mincí</a:t>
            </a:r>
          </a:p>
          <a:p>
            <a:pPr algn="ctr">
              <a:defRPr/>
            </a:pPr>
            <a:r>
              <a:rPr lang="cs-CZ" sz="1600" b="0" dirty="0"/>
              <a:t>výsledek 10 H : 20 O</a:t>
            </a:r>
          </a:p>
        </p:txBody>
      </p:sp>
      <p:sp>
        <p:nvSpPr>
          <p:cNvPr id="23" name="Obdélníkový popisek 22"/>
          <p:cNvSpPr/>
          <p:nvPr/>
        </p:nvSpPr>
        <p:spPr bwMode="auto">
          <a:xfrm>
            <a:off x="6034525" y="5625387"/>
            <a:ext cx="1718363" cy="776646"/>
          </a:xfrm>
          <a:prstGeom prst="wedgeRectCallout">
            <a:avLst>
              <a:gd name="adj1" fmla="val -201155"/>
              <a:gd name="adj2" fmla="val -37941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1600" b="0" dirty="0"/>
              <a:t>rozdíl od ML menší</a:t>
            </a:r>
          </a:p>
        </p:txBody>
      </p:sp>
    </p:spTree>
    <p:extLst>
      <p:ext uri="{BB962C8B-B14F-4D97-AF65-F5344CB8AC3E}">
        <p14:creationId xmlns="" xmlns:p14="http://schemas.microsoft.com/office/powerpoint/2010/main" val="171248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 descr="6.9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9448" y="1148220"/>
            <a:ext cx="5785104" cy="4861560"/>
          </a:xfrm>
          <a:prstGeom prst="rect">
            <a:avLst/>
          </a:prstGeom>
        </p:spPr>
      </p:pic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600722" y="266700"/>
            <a:ext cx="53399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0" dirty="0">
                <a:solidFill>
                  <a:srgbClr val="E60000"/>
                </a:solidFill>
              </a:rPr>
              <a:t>Problém apriorních pravděpodobností</a:t>
            </a:r>
          </a:p>
        </p:txBody>
      </p:sp>
    </p:spTree>
    <p:extLst>
      <p:ext uri="{BB962C8B-B14F-4D97-AF65-F5344CB8AC3E}">
        <p14:creationId xmlns="" xmlns:p14="http://schemas.microsoft.com/office/powerpoint/2010/main" val="1712483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 descr="6.10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6144" y="1099457"/>
            <a:ext cx="5725886" cy="5288881"/>
          </a:xfrm>
          <a:prstGeom prst="rect">
            <a:avLst/>
          </a:prstGeom>
        </p:spPr>
      </p:pic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945436" y="266700"/>
            <a:ext cx="5663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/>
              <a:t>Stanovení apriorních pravděpodobností:</a:t>
            </a:r>
          </a:p>
        </p:txBody>
      </p:sp>
    </p:spTree>
    <p:extLst>
      <p:ext uri="{BB962C8B-B14F-4D97-AF65-F5344CB8AC3E}">
        <p14:creationId xmlns="" xmlns:p14="http://schemas.microsoft.com/office/powerpoint/2010/main" val="171248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2" name="Skupina 35"/>
          <p:cNvGrpSpPr/>
          <p:nvPr/>
        </p:nvGrpSpPr>
        <p:grpSpPr>
          <a:xfrm>
            <a:off x="568325" y="2445674"/>
            <a:ext cx="8412616" cy="3447098"/>
            <a:chOff x="568325" y="2445674"/>
            <a:chExt cx="8412616" cy="3447098"/>
          </a:xfrm>
        </p:grpSpPr>
        <p:sp>
          <p:nvSpPr>
            <p:cNvPr id="34" name="Text Box 4"/>
            <p:cNvSpPr txBox="1">
              <a:spLocks noChangeArrowheads="1"/>
            </p:cNvSpPr>
            <p:nvPr/>
          </p:nvSpPr>
          <p:spPr bwMode="auto">
            <a:xfrm>
              <a:off x="568325" y="2445674"/>
              <a:ext cx="8412616" cy="344709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360000">
                <a:spcAft>
                  <a:spcPts val="1800"/>
                </a:spcAft>
              </a:pPr>
              <a:r>
                <a:rPr lang="cs-CZ" sz="2000" b="0" dirty="0">
                  <a:sym typeface="Symbol" pitchFamily="18" charset="2"/>
                </a:rPr>
                <a:t>Pravděpodobnost, že padne hlava = </a:t>
              </a:r>
              <a:r>
                <a:rPr lang="cs-CZ" sz="2000" b="0" i="1" dirty="0">
                  <a:sym typeface="Symbol" pitchFamily="18" charset="2"/>
                </a:rPr>
                <a:t>p</a:t>
              </a:r>
              <a:r>
                <a:rPr lang="cs-CZ" sz="2000" b="0" dirty="0">
                  <a:sym typeface="Symbol" pitchFamily="18" charset="2"/>
                </a:rPr>
                <a:t>, orel = (1 – </a:t>
              </a:r>
              <a:r>
                <a:rPr lang="cs-CZ" sz="2000" b="0" i="1" dirty="0">
                  <a:sym typeface="Symbol" pitchFamily="18" charset="2"/>
                </a:rPr>
                <a:t>p</a:t>
              </a:r>
              <a:r>
                <a:rPr lang="cs-CZ" sz="2000" b="0" dirty="0">
                  <a:sym typeface="Symbol" pitchFamily="18" charset="2"/>
                </a:rPr>
                <a:t>)</a:t>
              </a:r>
            </a:p>
            <a:p>
              <a:pPr defTabSz="360000">
                <a:spcAft>
                  <a:spcPts val="1800"/>
                </a:spcAft>
              </a:pPr>
              <a:endParaRPr lang="cs-CZ" sz="2000" b="0" dirty="0">
                <a:sym typeface="Symbol" pitchFamily="18" charset="2"/>
              </a:endParaRPr>
            </a:p>
            <a:p>
              <a:pPr defTabSz="360000">
                <a:spcAft>
                  <a:spcPts val="1800"/>
                </a:spcAft>
              </a:pPr>
              <a:endParaRPr lang="cs-CZ" sz="2000" b="0" dirty="0">
                <a:sym typeface="Symbol" pitchFamily="18" charset="2"/>
              </a:endParaRPr>
            </a:p>
            <a:p>
              <a:pPr defTabSz="360000">
                <a:spcAft>
                  <a:spcPts val="1800"/>
                </a:spcAft>
              </a:pPr>
              <a:r>
                <a:rPr lang="cs-CZ" sz="2000" b="0" dirty="0">
                  <a:sym typeface="Symbol" pitchFamily="18" charset="2"/>
                </a:rPr>
                <a:t/>
              </a:r>
              <a:br>
                <a:rPr lang="cs-CZ" sz="2000" b="0" dirty="0">
                  <a:sym typeface="Symbol" pitchFamily="18" charset="2"/>
                </a:rPr>
              </a:br>
              <a:r>
                <a:rPr lang="cs-CZ" sz="2000" b="0" dirty="0">
                  <a:sym typeface="Symbol" pitchFamily="18" charset="2"/>
                </a:rPr>
                <a:t>Protože hody nezávislé  pravděpodobnost výsledného skóre = </a:t>
              </a:r>
              <a:br>
                <a:rPr lang="cs-CZ" sz="2000" b="0" dirty="0">
                  <a:sym typeface="Symbol" pitchFamily="18" charset="2"/>
                </a:rPr>
              </a:br>
              <a:r>
                <a:rPr lang="cs-CZ" b="0" dirty="0">
                  <a:sym typeface="Symbol" pitchFamily="18" charset="2"/>
                </a:rPr>
                <a:t>(1 – 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sym typeface="Symbol" pitchFamily="18" charset="2"/>
                </a:rPr>
                <a:t>)(1 – 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sym typeface="Symbol" pitchFamily="18" charset="2"/>
                </a:rPr>
                <a:t>)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dirty="0">
                  <a:sym typeface="Symbol" pitchFamily="18" charset="2"/>
                </a:rPr>
                <a:t>(1 – 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sym typeface="Symbol" pitchFamily="18" charset="2"/>
                </a:rPr>
                <a:t>)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dirty="0">
                  <a:sym typeface="Symbol" pitchFamily="18" charset="2"/>
                </a:rPr>
                <a:t>(1 – 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sym typeface="Symbol" pitchFamily="18" charset="2"/>
                </a:rPr>
                <a:t>)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dirty="0">
                  <a:sym typeface="Symbol" pitchFamily="18" charset="2"/>
                </a:rPr>
                <a:t>(1 – 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sym typeface="Symbol" pitchFamily="18" charset="2"/>
                </a:rPr>
                <a:t>)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dirty="0">
                  <a:sym typeface="Symbol" pitchFamily="18" charset="2"/>
                </a:rPr>
                <a:t>(1 – 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sym typeface="Symbol" pitchFamily="18" charset="2"/>
                </a:rPr>
                <a:t>)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dirty="0">
                  <a:sym typeface="Symbol" pitchFamily="18" charset="2"/>
                </a:rPr>
                <a:t>(1 – 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sym typeface="Symbol" pitchFamily="18" charset="2"/>
                </a:rPr>
                <a:t>)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cs-CZ" b="0" dirty="0">
                  <a:sym typeface="Symbol" pitchFamily="18" charset="2"/>
                </a:rPr>
                <a:t>(1 – </a:t>
              </a:r>
              <a:r>
                <a:rPr lang="cs-CZ" b="0" i="1" dirty="0">
                  <a:sym typeface="Symbol" pitchFamily="18" charset="2"/>
                </a:rPr>
                <a:t>p</a:t>
              </a:r>
              <a:r>
                <a:rPr lang="cs-CZ" b="0" dirty="0">
                  <a:sym typeface="Symbol" pitchFamily="18" charset="2"/>
                </a:rPr>
                <a:t>) = 	= </a:t>
              </a:r>
              <a:r>
                <a:rPr lang="cs-CZ" sz="2000" b="0" i="1" dirty="0">
                  <a:sym typeface="Symbol" pitchFamily="18" charset="2"/>
                </a:rPr>
                <a:t>p</a:t>
              </a:r>
              <a:r>
                <a:rPr lang="cs-CZ" sz="2000" b="0" baseline="30000" dirty="0">
                  <a:sym typeface="Symbol" pitchFamily="18" charset="2"/>
                </a:rPr>
                <a:t>7</a:t>
              </a:r>
              <a:r>
                <a:rPr lang="cs-CZ" sz="2000" b="0" dirty="0">
                  <a:sym typeface="Symbol" pitchFamily="18" charset="2"/>
                </a:rPr>
                <a:t>(1-</a:t>
              </a:r>
              <a:r>
                <a:rPr lang="cs-CZ" sz="2000" b="0" i="1" dirty="0">
                  <a:sym typeface="Symbol" pitchFamily="18" charset="2"/>
                </a:rPr>
                <a:t>p</a:t>
              </a:r>
              <a:r>
                <a:rPr lang="cs-CZ" sz="2000" b="0" dirty="0">
                  <a:sym typeface="Symbol" pitchFamily="18" charset="2"/>
                </a:rPr>
                <a:t>)</a:t>
              </a:r>
              <a:r>
                <a:rPr lang="cs-CZ" sz="2000" b="0" baseline="30000" dirty="0">
                  <a:sym typeface="Symbol" pitchFamily="18" charset="2"/>
                </a:rPr>
                <a:t>8</a:t>
              </a:r>
              <a:endParaRPr lang="cs-CZ" b="0" dirty="0">
                <a:sym typeface="Symbol" pitchFamily="18" charset="2"/>
              </a:endParaRPr>
            </a:p>
            <a:p>
              <a:pPr defTabSz="360000">
                <a:spcAft>
                  <a:spcPts val="1800"/>
                </a:spcAft>
              </a:pPr>
              <a:r>
                <a:rPr lang="cs-CZ" sz="2000" b="0" dirty="0">
                  <a:sym typeface="Symbol" pitchFamily="18" charset="2"/>
                </a:rPr>
                <a:t>maximum = 0,4666  7/15        </a:t>
              </a:r>
              <a:endParaRPr lang="en-US" sz="2000" b="0" dirty="0">
                <a:cs typeface="Arial" charset="0"/>
                <a:sym typeface="Symbol" pitchFamily="18" charset="2"/>
              </a:endParaRPr>
            </a:p>
          </p:txBody>
        </p:sp>
        <p:grpSp>
          <p:nvGrpSpPr>
            <p:cNvPr id="3" name="Skupina 32"/>
            <p:cNvGrpSpPr/>
            <p:nvPr/>
          </p:nvGrpSpPr>
          <p:grpSpPr>
            <a:xfrm>
              <a:off x="568325" y="3270004"/>
              <a:ext cx="7715063" cy="791007"/>
              <a:chOff x="557213" y="320675"/>
              <a:chExt cx="7715063" cy="791007"/>
            </a:xfrm>
          </p:grpSpPr>
          <p:sp>
            <p:nvSpPr>
              <p:cNvPr id="214020" name="Text Box 4"/>
              <p:cNvSpPr txBox="1">
                <a:spLocks noChangeArrowheads="1"/>
              </p:cNvSpPr>
              <p:nvPr/>
            </p:nvSpPr>
            <p:spPr bwMode="auto">
              <a:xfrm>
                <a:off x="557213" y="320675"/>
                <a:ext cx="7715063" cy="40011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defTabSz="360000">
                  <a:spcAft>
                    <a:spcPts val="1000"/>
                  </a:spcAft>
                </a:pPr>
                <a:r>
                  <a:rPr lang="cs-CZ" sz="2000" b="0" dirty="0"/>
                  <a:t> </a:t>
                </a:r>
                <a:r>
                  <a:rPr lang="cs-CZ" sz="2000" b="0" dirty="0">
                    <a:sym typeface="Symbol" pitchFamily="18" charset="2"/>
                  </a:rPr>
                  <a:t>skóre OO</a:t>
                </a:r>
                <a:r>
                  <a:rPr lang="en-US" sz="2000" b="0" dirty="0">
                    <a:sym typeface="Symbol" pitchFamily="18" charset="2"/>
                  </a:rPr>
                  <a:t>HHH</a:t>
                </a:r>
                <a:r>
                  <a:rPr lang="cs-CZ" sz="2000" b="0" dirty="0">
                    <a:sym typeface="Symbol" pitchFamily="18" charset="2"/>
                  </a:rPr>
                  <a:t>O</a:t>
                </a:r>
                <a:r>
                  <a:rPr lang="en-US" sz="2000" b="0" dirty="0">
                    <a:sym typeface="Symbol" pitchFamily="18" charset="2"/>
                  </a:rPr>
                  <a:t>H</a:t>
                </a:r>
                <a:r>
                  <a:rPr lang="cs-CZ" sz="2000" b="0" dirty="0">
                    <a:sym typeface="Symbol" pitchFamily="18" charset="2"/>
                  </a:rPr>
                  <a:t>OOO</a:t>
                </a:r>
                <a:r>
                  <a:rPr lang="en-US" sz="2000" b="0" dirty="0">
                    <a:sym typeface="Symbol" pitchFamily="18" charset="2"/>
                  </a:rPr>
                  <a:t>H</a:t>
                </a:r>
                <a:r>
                  <a:rPr lang="cs-CZ" sz="2000" b="0" dirty="0">
                    <a:sym typeface="Symbol" pitchFamily="18" charset="2"/>
                  </a:rPr>
                  <a:t>O</a:t>
                </a:r>
                <a:r>
                  <a:rPr lang="en-US" sz="2000" b="0" dirty="0">
                    <a:sym typeface="Symbol" pitchFamily="18" charset="2"/>
                  </a:rPr>
                  <a:t>HH</a:t>
                </a:r>
                <a:r>
                  <a:rPr lang="cs-CZ" sz="2000" b="0" dirty="0">
                    <a:sym typeface="Symbol" pitchFamily="18" charset="2"/>
                  </a:rPr>
                  <a:t>O </a:t>
                </a:r>
                <a:r>
                  <a:rPr lang="en-US" sz="2000" b="0" dirty="0">
                    <a:sym typeface="Symbol" pitchFamily="18" charset="2"/>
                  </a:rPr>
                  <a:t>[</a:t>
                </a:r>
                <a:r>
                  <a:rPr lang="cs-CZ" sz="2000" b="0" dirty="0">
                    <a:sym typeface="Symbol" pitchFamily="18" charset="2"/>
                  </a:rPr>
                  <a:t>7</a:t>
                </a:r>
                <a:r>
                  <a:rPr lang="en-US" sz="2000" b="0" dirty="0">
                    <a:sym typeface="Symbol" pitchFamily="18" charset="2"/>
                  </a:rPr>
                  <a:t></a:t>
                </a:r>
                <a:r>
                  <a:rPr lang="cs-CZ" sz="2000" b="0" dirty="0">
                    <a:sym typeface="Symbol" pitchFamily="18" charset="2"/>
                  </a:rPr>
                  <a:t> panna (hlava, H)</a:t>
                </a:r>
                <a:r>
                  <a:rPr lang="en-US" sz="2000" b="0" dirty="0">
                    <a:sym typeface="Symbol" pitchFamily="18" charset="2"/>
                  </a:rPr>
                  <a:t>,</a:t>
                </a:r>
                <a:r>
                  <a:rPr lang="cs-CZ" sz="2000" b="0" dirty="0">
                    <a:sym typeface="Symbol" pitchFamily="18" charset="2"/>
                  </a:rPr>
                  <a:t> 8</a:t>
                </a:r>
                <a:r>
                  <a:rPr lang="en-US" sz="2000" b="0" dirty="0">
                    <a:sym typeface="Symbol" pitchFamily="18" charset="2"/>
                  </a:rPr>
                  <a:t></a:t>
                </a:r>
                <a:r>
                  <a:rPr lang="cs-CZ" sz="2000" b="0" dirty="0">
                    <a:sym typeface="Symbol" pitchFamily="18" charset="2"/>
                  </a:rPr>
                  <a:t> orel (O)</a:t>
                </a:r>
                <a:r>
                  <a:rPr lang="en-US" sz="2000" b="0" dirty="0">
                    <a:sym typeface="Symbol" pitchFamily="18" charset="2"/>
                  </a:rPr>
                  <a:t>]</a:t>
                </a:r>
                <a:endParaRPr lang="cs-CZ" sz="2000" b="0" dirty="0">
                  <a:sym typeface="Symbol" pitchFamily="18" charset="2"/>
                </a:endParaRPr>
              </a:p>
            </p:txBody>
          </p:sp>
          <p:grpSp>
            <p:nvGrpSpPr>
              <p:cNvPr id="4" name="Skupina 31"/>
              <p:cNvGrpSpPr/>
              <p:nvPr/>
            </p:nvGrpSpPr>
            <p:grpSpPr>
              <a:xfrm>
                <a:off x="1364738" y="725227"/>
                <a:ext cx="5846157" cy="386455"/>
                <a:chOff x="568325" y="312272"/>
                <a:chExt cx="5846157" cy="386455"/>
              </a:xfrm>
            </p:grpSpPr>
            <p:pic>
              <p:nvPicPr>
                <p:cNvPr id="1036" name="Picture 12" descr="http://www.e-mince.cz/images/sklady/at-1-dukat-1915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733729" y="320675"/>
                  <a:ext cx="378052" cy="37805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38" name="Picture 14" descr="http://www.zlate-mince.cz/z/RAK1912_10Cor_1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68325" y="320675"/>
                  <a:ext cx="378051" cy="378051"/>
                </a:xfrm>
                <a:prstGeom prst="rect">
                  <a:avLst/>
                </a:prstGeom>
                <a:noFill/>
              </p:spPr>
            </p:pic>
            <p:pic>
              <p:nvPicPr>
                <p:cNvPr id="16" name="Picture 12" descr="http://www.e-mince.cz/images/sklady/at-1-dukat-1915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340359" y="320675"/>
                  <a:ext cx="378052" cy="37805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7" name="Picture 14" descr="http://www.zlate-mince.cz/z/RAK1912_10Cor_1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946990" y="320675"/>
                  <a:ext cx="378051" cy="378051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" name="Picture 12" descr="http://www.e-mince.cz/images/sklady/at-1-dukat-1915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127099" y="320675"/>
                  <a:ext cx="378052" cy="378052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12" descr="http://www.e-mince.cz/images/sklady/at-1-dukat-1915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899755" y="320675"/>
                  <a:ext cx="378052" cy="378052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" name="Picture 12" descr="http://www.e-mince.cz/images/sklady/at-1-dukat-1915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473980" y="320675"/>
                  <a:ext cx="378052" cy="378052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" name="Picture 14" descr="http://www.zlate-mince.cz/z/RAK1912_10Cor_1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518027" y="316474"/>
                  <a:ext cx="378051" cy="37805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" name="Picture 14" descr="http://www.zlate-mince.cz/z/RAK1912_10Cor_1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294963" y="312272"/>
                  <a:ext cx="378051" cy="37805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14" descr="http://www.zlate-mince.cz/z/RAK1912_10Cor_1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685882" y="320675"/>
                  <a:ext cx="378051" cy="37805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14" descr="http://www.zlate-mince.cz/z/RAK1912_10Cor_1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080478" y="320675"/>
                  <a:ext cx="378051" cy="37805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5" name="Picture 14" descr="http://www.zlate-mince.cz/z/RAK1912_10Cor_1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852120" y="320675"/>
                  <a:ext cx="378051" cy="37805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6" name="Picture 14" descr="http://www.zlate-mince.cz/z/RAK1912_10Cor_1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036431" y="320675"/>
                  <a:ext cx="378051" cy="378051"/>
                </a:xfrm>
                <a:prstGeom prst="rect">
                  <a:avLst/>
                </a:prstGeom>
                <a:noFill/>
              </p:spPr>
            </p:pic>
            <p:pic>
              <p:nvPicPr>
                <p:cNvPr id="27" name="Picture 12" descr="http://www.e-mince.cz/images/sklady/at-1-dukat-1915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250916" y="320675"/>
                  <a:ext cx="378052" cy="378052"/>
                </a:xfrm>
                <a:prstGeom prst="rect">
                  <a:avLst/>
                </a:prstGeom>
                <a:noFill/>
              </p:spPr>
            </p:pic>
            <p:pic>
              <p:nvPicPr>
                <p:cNvPr id="28" name="Picture 12" descr="http://www.e-mince.cz/images/sklady/at-1-dukat-1915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641835" y="320675"/>
                  <a:ext cx="378052" cy="378052"/>
                </a:xfrm>
                <a:prstGeom prst="rect">
                  <a:avLst/>
                </a:prstGeom>
                <a:noFill/>
              </p:spPr>
            </p:pic>
          </p:grpSp>
        </p:grpSp>
      </p:grp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568325" y="320675"/>
            <a:ext cx="7306273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40000">
              <a:spcAft>
                <a:spcPts val="1000"/>
              </a:spcAft>
            </a:pPr>
            <a:r>
              <a:rPr lang="cs-CZ" sz="2000" b="0" dirty="0"/>
              <a:t> </a:t>
            </a:r>
            <a:r>
              <a:rPr lang="cs-CZ" sz="2400" b="0" dirty="0">
                <a:solidFill>
                  <a:srgbClr val="E60000"/>
                </a:solidFill>
              </a:rPr>
              <a:t>Věrohodnost = podmíněná pravděpodobnost dat 	(výsledného skóre) při dané hypotéze:</a:t>
            </a:r>
            <a:endParaRPr lang="en-US" sz="2000" b="0" dirty="0">
              <a:cs typeface="Arial" charset="0"/>
              <a:sym typeface="Symbol" pitchFamily="18" charset="2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804993" y="1419747"/>
            <a:ext cx="6660814" cy="461665"/>
          </a:xfrm>
          <a:prstGeom prst="rect">
            <a:avLst/>
          </a:prstGeom>
          <a:solidFill>
            <a:srgbClr val="FFFF99"/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540000">
              <a:spcAft>
                <a:spcPts val="1000"/>
              </a:spcAft>
            </a:pPr>
            <a:r>
              <a:rPr lang="cs-CZ" sz="2400" b="0" i="1" dirty="0">
                <a:sym typeface="Symbol" pitchFamily="18" charset="2"/>
              </a:rPr>
              <a:t>L</a:t>
            </a:r>
            <a:r>
              <a:rPr lang="cs-CZ" sz="2400" b="0" dirty="0">
                <a:sym typeface="Symbol" pitchFamily="18" charset="2"/>
              </a:rPr>
              <a:t> = </a:t>
            </a:r>
            <a:r>
              <a:rPr lang="cs-CZ" sz="2400" b="0" dirty="0" err="1"/>
              <a:t>Pr</a:t>
            </a:r>
            <a:r>
              <a:rPr lang="en-US" sz="2400" b="0" dirty="0"/>
              <a:t>(</a:t>
            </a:r>
            <a:r>
              <a:rPr lang="cs-CZ" sz="2400" b="0" dirty="0"/>
              <a:t>D</a:t>
            </a:r>
            <a:r>
              <a:rPr lang="en-US" sz="2400" b="0" dirty="0">
                <a:cs typeface="Arial" charset="0"/>
              </a:rPr>
              <a:t>│H)</a:t>
            </a:r>
            <a:r>
              <a:rPr lang="cs-CZ" sz="2400" b="0" dirty="0">
                <a:cs typeface="Arial" charset="0"/>
              </a:rPr>
              <a:t> = </a:t>
            </a:r>
            <a:r>
              <a:rPr lang="cs-CZ" sz="2400" b="0" dirty="0" err="1">
                <a:cs typeface="Arial" charset="0"/>
              </a:rPr>
              <a:t>Pr</a:t>
            </a:r>
            <a:r>
              <a:rPr lang="cs-CZ" sz="2400" b="0" dirty="0">
                <a:cs typeface="Arial" charset="0"/>
              </a:rPr>
              <a:t>(7</a:t>
            </a:r>
            <a:r>
              <a:rPr lang="cs-CZ" sz="2400" b="0" dirty="0">
                <a:cs typeface="Arial" charset="0"/>
                <a:sym typeface="Symbol"/>
              </a:rPr>
              <a:t> hlava, 8 orel </a:t>
            </a:r>
            <a:r>
              <a:rPr lang="en-US" sz="2400" b="0" dirty="0">
                <a:cs typeface="Arial" charset="0"/>
              </a:rPr>
              <a:t>│</a:t>
            </a:r>
            <a:r>
              <a:rPr lang="cs-CZ" sz="2400" b="0" dirty="0">
                <a:cs typeface="Arial" charset="0"/>
              </a:rPr>
              <a:t>hypotéza)</a:t>
            </a:r>
            <a:endParaRPr lang="en-US" sz="2000" b="0" dirty="0">
              <a:cs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5151211" y="1082119"/>
            <a:ext cx="36679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/>
              <a:t>bez navrácení</a:t>
            </a:r>
            <a:r>
              <a:rPr lang="cs-CZ" sz="2400" b="0" dirty="0">
                <a:solidFill>
                  <a:srgbClr val="FF0000"/>
                </a:solidFill>
              </a:rPr>
              <a:t> </a:t>
            </a:r>
            <a:r>
              <a:rPr lang="cs-CZ" sz="2400" b="0" dirty="0"/>
              <a:t>=</a:t>
            </a:r>
            <a:r>
              <a:rPr lang="cs-CZ" sz="2400" b="0" dirty="0">
                <a:solidFill>
                  <a:srgbClr val="F00000"/>
                </a:solidFill>
              </a:rPr>
              <a:t> </a:t>
            </a:r>
            <a:r>
              <a:rPr lang="cs-CZ" sz="2400" b="0" dirty="0" err="1">
                <a:solidFill>
                  <a:srgbClr val="E60000"/>
                </a:solidFill>
              </a:rPr>
              <a:t>jackknife</a:t>
            </a:r>
            <a:endParaRPr lang="cs-CZ" sz="2400" b="0" dirty="0">
              <a:solidFill>
                <a:srgbClr val="E60000"/>
              </a:solidFill>
            </a:endParaRPr>
          </a:p>
          <a:p>
            <a:r>
              <a:rPr lang="cs-CZ" sz="2400" b="0" dirty="0"/>
              <a:t>s navrácením</a:t>
            </a:r>
            <a:r>
              <a:rPr lang="cs-CZ" sz="2400" b="0" dirty="0">
                <a:solidFill>
                  <a:srgbClr val="FF0000"/>
                </a:solidFill>
              </a:rPr>
              <a:t> </a:t>
            </a:r>
            <a:r>
              <a:rPr lang="cs-CZ" sz="2400" b="0" dirty="0"/>
              <a:t>=</a:t>
            </a:r>
            <a:r>
              <a:rPr lang="cs-CZ" sz="2400" b="0" dirty="0">
                <a:solidFill>
                  <a:srgbClr val="F00000"/>
                </a:solidFill>
              </a:rPr>
              <a:t> </a:t>
            </a:r>
            <a:r>
              <a:rPr lang="cs-CZ" sz="2400" b="0" dirty="0">
                <a:solidFill>
                  <a:srgbClr val="E60000"/>
                </a:solidFill>
              </a:rPr>
              <a:t>bootstrap</a:t>
            </a: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458788" y="1137227"/>
            <a:ext cx="4293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/>
              <a:t>Metody opakovaného výběru</a:t>
            </a:r>
          </a:p>
        </p:txBody>
      </p:sp>
      <p:pic>
        <p:nvPicPr>
          <p:cNvPr id="58370" name="Picture 2" descr="http://saunapraha.cz/wp-content/uploads/IMG_6173-300x2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8174" y="2157535"/>
            <a:ext cx="3291530" cy="245767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0114" name="Picture 2" descr="http://www.taxjusticeblog.org/lotte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8774" y="4070927"/>
            <a:ext cx="3265714" cy="244928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0116" name="Picture 4" descr="http://www.kvalitninoze.cz/images/sklady/113110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431" y="2203573"/>
            <a:ext cx="3810000" cy="1562100"/>
          </a:xfrm>
          <a:prstGeom prst="rect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796142" y="266700"/>
            <a:ext cx="5257799" cy="5232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800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Měření spolehlivosti stromů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Boot"/>
          <p:cNvPicPr>
            <a:picLocks noChangeAspect="1" noChangeArrowheads="1"/>
          </p:cNvPicPr>
          <p:nvPr/>
        </p:nvPicPr>
        <p:blipFill>
          <a:blip r:embed="rId3" cstate="print"/>
          <a:srcRect l="2206" t="3629" r="1595" b="60874"/>
          <a:stretch>
            <a:fillRect/>
          </a:stretch>
        </p:blipFill>
        <p:spPr bwMode="auto">
          <a:xfrm>
            <a:off x="500723" y="1034143"/>
            <a:ext cx="8227770" cy="201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3954690" y="266700"/>
            <a:ext cx="1553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bootstrap: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Boot"/>
          <p:cNvPicPr>
            <a:picLocks noChangeAspect="1" noChangeArrowheads="1"/>
          </p:cNvPicPr>
          <p:nvPr/>
        </p:nvPicPr>
        <p:blipFill>
          <a:blip r:embed="rId3" cstate="print"/>
          <a:srcRect l="2206" t="3629" r="1595" b="1485"/>
          <a:stretch>
            <a:fillRect/>
          </a:stretch>
        </p:blipFill>
        <p:spPr bwMode="auto">
          <a:xfrm>
            <a:off x="500723" y="1034143"/>
            <a:ext cx="8227770" cy="537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3954690" y="266700"/>
            <a:ext cx="1553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bootstrap: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66" y="1021010"/>
            <a:ext cx="5805577" cy="5318833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54690" y="266700"/>
            <a:ext cx="1553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bootstrap:</a:t>
            </a:r>
          </a:p>
        </p:txBody>
      </p:sp>
    </p:spTree>
    <p:extLst>
      <p:ext uri="{BB962C8B-B14F-4D97-AF65-F5344CB8AC3E}">
        <p14:creationId xmlns="" xmlns:p14="http://schemas.microsoft.com/office/powerpoint/2010/main" val="63809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477795" y="5648278"/>
            <a:ext cx="6098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0" dirty="0"/>
              <a:t>b</a:t>
            </a:r>
            <a:r>
              <a:rPr lang="en-US" sz="2000" b="0" dirty="0" err="1"/>
              <a:t>ayesovsk</a:t>
            </a:r>
            <a:r>
              <a:rPr lang="cs-CZ" sz="2000" b="0" dirty="0"/>
              <a:t>á analýza: aposteriorní pravděpodobnosti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36" y="1110343"/>
            <a:ext cx="7232064" cy="3794874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28913" y="266700"/>
            <a:ext cx="55595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0" dirty="0">
                <a:solidFill>
                  <a:srgbClr val="E60000"/>
                </a:solidFill>
              </a:rPr>
              <a:t>parametrický bootstrap: </a:t>
            </a:r>
            <a:r>
              <a:rPr lang="cs-CZ" sz="2400" b="0" dirty="0"/>
              <a:t>evoluční model</a:t>
            </a:r>
          </a:p>
        </p:txBody>
      </p:sp>
    </p:spTree>
    <p:extLst>
      <p:ext uri="{BB962C8B-B14F-4D97-AF65-F5344CB8AC3E}">
        <p14:creationId xmlns="" xmlns:p14="http://schemas.microsoft.com/office/powerpoint/2010/main" val="63809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6"/>
          <p:cNvSpPr txBox="1">
            <a:spLocks noChangeArrowheads="1"/>
          </p:cNvSpPr>
          <p:nvPr/>
        </p:nvSpPr>
        <p:spPr bwMode="auto">
          <a:xfrm>
            <a:off x="2942772" y="266700"/>
            <a:ext cx="3292475" cy="51911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8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Testování hypotéz</a:t>
            </a:r>
          </a:p>
        </p:txBody>
      </p:sp>
      <p:sp>
        <p:nvSpPr>
          <p:cNvPr id="203784" name="Text Box 8"/>
          <p:cNvSpPr txBox="1">
            <a:spLocks noChangeArrowheads="1"/>
          </p:cNvSpPr>
          <p:nvPr/>
        </p:nvSpPr>
        <p:spPr bwMode="auto">
          <a:xfrm>
            <a:off x="458788" y="1007182"/>
            <a:ext cx="3677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Test molekulárních hodin:</a:t>
            </a:r>
          </a:p>
        </p:txBody>
      </p:sp>
      <p:sp>
        <p:nvSpPr>
          <p:cNvPr id="203785" name="Text Box 9"/>
          <p:cNvSpPr txBox="1">
            <a:spLocks noChangeArrowheads="1"/>
          </p:cNvSpPr>
          <p:nvPr/>
        </p:nvSpPr>
        <p:spPr bwMode="auto">
          <a:xfrm>
            <a:off x="460375" y="1915158"/>
            <a:ext cx="500169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 err="1">
                <a:solidFill>
                  <a:srgbClr val="E60000"/>
                </a:solidFill>
              </a:rPr>
              <a:t>Relative</a:t>
            </a:r>
            <a:r>
              <a:rPr lang="cs-CZ" sz="2400" b="0" dirty="0">
                <a:solidFill>
                  <a:srgbClr val="E60000"/>
                </a:solidFill>
              </a:rPr>
              <a:t> </a:t>
            </a:r>
            <a:r>
              <a:rPr lang="cs-CZ" sz="2400" b="0" dirty="0" err="1">
                <a:solidFill>
                  <a:srgbClr val="E60000"/>
                </a:solidFill>
              </a:rPr>
              <a:t>rate</a:t>
            </a:r>
            <a:r>
              <a:rPr lang="cs-CZ" sz="2400" b="0" dirty="0">
                <a:solidFill>
                  <a:srgbClr val="E60000"/>
                </a:solidFill>
              </a:rPr>
              <a:t> test </a:t>
            </a:r>
            <a:r>
              <a:rPr lang="cs-CZ" sz="2000" b="0" dirty="0"/>
              <a:t>(RRT): AC=BC?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/>
            </a:r>
            <a:br>
              <a:rPr lang="cs-CZ" sz="2000" dirty="0"/>
            </a:b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  <a:p>
            <a:r>
              <a:rPr lang="en-US" sz="2400" b="0" dirty="0">
                <a:solidFill>
                  <a:srgbClr val="E60000"/>
                </a:solidFill>
              </a:rPr>
              <a:t>L</a:t>
            </a:r>
            <a:r>
              <a:rPr lang="cs-CZ" sz="2400" b="0" dirty="0" err="1">
                <a:solidFill>
                  <a:srgbClr val="E60000"/>
                </a:solidFill>
              </a:rPr>
              <a:t>inearizované</a:t>
            </a:r>
            <a:r>
              <a:rPr lang="cs-CZ" sz="2400" b="0" dirty="0">
                <a:solidFill>
                  <a:srgbClr val="E60000"/>
                </a:solidFill>
              </a:rPr>
              <a:t> stromy</a:t>
            </a:r>
            <a:r>
              <a:rPr lang="cs-CZ" sz="2000" dirty="0"/>
              <a:t/>
            </a:r>
            <a:br>
              <a:rPr lang="cs-CZ" sz="2000" dirty="0"/>
            </a:br>
            <a:r>
              <a:rPr lang="cs-CZ" dirty="0"/>
              <a:t>  </a:t>
            </a:r>
            <a:r>
              <a:rPr lang="cs-CZ" sz="2000" b="0" dirty="0"/>
              <a:t>odstranění signifikantně odlišných taxonů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40" y="4361001"/>
            <a:ext cx="6717793" cy="2048256"/>
          </a:xfrm>
          <a:prstGeom prst="rect">
            <a:avLst/>
          </a:prstGeom>
        </p:spPr>
      </p:pic>
      <p:pic>
        <p:nvPicPr>
          <p:cNvPr id="13" name="Obrázek 12" descr="7.6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46016" y="952233"/>
            <a:ext cx="3891663" cy="2481381"/>
          </a:xfrm>
          <a:prstGeom prst="rect">
            <a:avLst/>
          </a:prstGeom>
        </p:spPr>
      </p:pic>
      <p:grpSp>
        <p:nvGrpSpPr>
          <p:cNvPr id="10" name="Skupina 9"/>
          <p:cNvGrpSpPr/>
          <p:nvPr/>
        </p:nvGrpSpPr>
        <p:grpSpPr>
          <a:xfrm>
            <a:off x="6521570" y="6124755"/>
            <a:ext cx="480083" cy="354148"/>
            <a:chOff x="6521570" y="6124755"/>
            <a:chExt cx="480083" cy="354148"/>
          </a:xfrm>
        </p:grpSpPr>
        <p:cxnSp>
          <p:nvCxnSpPr>
            <p:cNvPr id="8" name="Přímá spojovací čára 7"/>
            <p:cNvCxnSpPr/>
            <p:nvPr/>
          </p:nvCxnSpPr>
          <p:spPr bwMode="auto">
            <a:xfrm>
              <a:off x="6521570" y="6124755"/>
              <a:ext cx="474453" cy="34505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Přímá spojovací čára 8"/>
            <p:cNvCxnSpPr/>
            <p:nvPr/>
          </p:nvCxnSpPr>
          <p:spPr bwMode="auto">
            <a:xfrm flipH="1">
              <a:off x="6527200" y="6133847"/>
              <a:ext cx="474453" cy="34505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="" xmlns:p14="http://schemas.microsoft.com/office/powerpoint/2010/main" val="173250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5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504" y="1796142"/>
            <a:ext cx="6667111" cy="4864123"/>
          </a:xfrm>
          <a:prstGeom prst="rect">
            <a:avLst/>
          </a:prstGeom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552854" y="266700"/>
            <a:ext cx="44855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 dirty="0">
                <a:solidFill>
                  <a:srgbClr val="E60000"/>
                </a:solidFill>
              </a:rPr>
              <a:t>R</a:t>
            </a:r>
            <a:r>
              <a:rPr lang="cs-CZ" sz="2400" b="0" dirty="0" err="1">
                <a:solidFill>
                  <a:srgbClr val="E60000"/>
                </a:solidFill>
              </a:rPr>
              <a:t>elaxované</a:t>
            </a:r>
            <a:r>
              <a:rPr lang="cs-CZ" sz="2400" b="0" dirty="0">
                <a:solidFill>
                  <a:srgbClr val="E60000"/>
                </a:solidFill>
              </a:rPr>
              <a:t> molekulární hodiny</a:t>
            </a:r>
            <a:endParaRPr lang="cs-CZ" sz="2000" b="0" dirty="0"/>
          </a:p>
        </p:txBody>
      </p:sp>
      <p:sp>
        <p:nvSpPr>
          <p:cNvPr id="5" name="Obdélníkový popisek 4"/>
          <p:cNvSpPr/>
          <p:nvPr/>
        </p:nvSpPr>
        <p:spPr bwMode="auto">
          <a:xfrm>
            <a:off x="290617" y="5900056"/>
            <a:ext cx="1396670" cy="410687"/>
          </a:xfrm>
          <a:prstGeom prst="wedgeRectCallout">
            <a:avLst>
              <a:gd name="adj1" fmla="val 64578"/>
              <a:gd name="adj2" fmla="val 11652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multiplikátor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bdélníkový popisek 5"/>
          <p:cNvSpPr/>
          <p:nvPr/>
        </p:nvSpPr>
        <p:spPr bwMode="auto">
          <a:xfrm>
            <a:off x="2895600" y="1349828"/>
            <a:ext cx="1698173" cy="410687"/>
          </a:xfrm>
          <a:prstGeom prst="wedgeRectCallout">
            <a:avLst>
              <a:gd name="adj1" fmla="val 26758"/>
              <a:gd name="adj2" fmla="val 99122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neškálovaný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čas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bdélníkový popisek 6"/>
          <p:cNvSpPr/>
          <p:nvPr/>
        </p:nvSpPr>
        <p:spPr bwMode="auto">
          <a:xfrm>
            <a:off x="7293428" y="914401"/>
            <a:ext cx="1698173" cy="827314"/>
          </a:xfrm>
          <a:prstGeom prst="wedgeRectCallout">
            <a:avLst>
              <a:gd name="adj1" fmla="val -25806"/>
              <a:gd name="adj2" fmla="val 60964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škálovaný</a:t>
            </a: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čas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0" dirty="0"/>
              <a:t>(očekávaný </a:t>
            </a:r>
            <a:r>
              <a:rPr lang="cs-CZ" sz="1600" b="0" dirty="0" err="1"/>
              <a:t>poč</a:t>
            </a:r>
            <a:r>
              <a:rPr lang="cs-CZ" sz="1600" b="0" dirty="0"/>
              <a:t>. substitucí/pozici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58788" y="795048"/>
            <a:ext cx="3980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0" dirty="0"/>
              <a:t>umožňují změnu rychlostí podél větví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34345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1363" y="1872343"/>
            <a:ext cx="4312638" cy="261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3364593" y="266700"/>
            <a:ext cx="2605088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Srovnání stromů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590550" y="936625"/>
            <a:ext cx="54585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Jsou dva stromy signifikantně odlišné?</a:t>
            </a:r>
          </a:p>
        </p:txBody>
      </p:sp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458788" y="1754414"/>
            <a:ext cx="4575740" cy="362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400" b="0" dirty="0">
                <a:solidFill>
                  <a:srgbClr val="E60000"/>
                </a:solidFill>
              </a:rPr>
              <a:t>Testy párových pozic:</a:t>
            </a:r>
          </a:p>
          <a:p>
            <a:pPr defTabSz="360000">
              <a:spcAft>
                <a:spcPts val="600"/>
              </a:spcAft>
            </a:pPr>
            <a:r>
              <a:rPr lang="cs-CZ" sz="2000" b="0" dirty="0" err="1"/>
              <a:t>winning</a:t>
            </a:r>
            <a:r>
              <a:rPr lang="cs-CZ" sz="2000" b="0" dirty="0"/>
              <a:t> </a:t>
            </a:r>
            <a:r>
              <a:rPr lang="cs-CZ" sz="2000" b="0" dirty="0" err="1"/>
              <a:t>sites</a:t>
            </a:r>
            <a:r>
              <a:rPr lang="cs-CZ" sz="2000" b="0" dirty="0"/>
              <a:t> test</a:t>
            </a:r>
          </a:p>
          <a:p>
            <a:pPr defTabSz="360000">
              <a:spcAft>
                <a:spcPts val="600"/>
              </a:spcAft>
            </a:pPr>
            <a:r>
              <a:rPr lang="cs-CZ" sz="2000" b="0" dirty="0" err="1"/>
              <a:t>Felsensteinův</a:t>
            </a:r>
            <a:r>
              <a:rPr lang="cs-CZ" sz="2000" b="0" dirty="0"/>
              <a:t> </a:t>
            </a:r>
            <a:r>
              <a:rPr lang="cs-CZ" sz="2000" b="0" i="1" dirty="0"/>
              <a:t>z</a:t>
            </a:r>
            <a:r>
              <a:rPr lang="cs-CZ" sz="2000" b="0" dirty="0"/>
              <a:t> test</a:t>
            </a:r>
          </a:p>
          <a:p>
            <a:pPr defTabSz="360000">
              <a:spcAft>
                <a:spcPts val="600"/>
              </a:spcAft>
            </a:pPr>
            <a:r>
              <a:rPr lang="cs-CZ" sz="2000" b="0" dirty="0" err="1"/>
              <a:t>Templetonův</a:t>
            </a:r>
            <a:r>
              <a:rPr lang="cs-CZ" sz="2000" b="0" dirty="0"/>
              <a:t> test</a:t>
            </a:r>
          </a:p>
          <a:p>
            <a:pPr defTabSz="360000">
              <a:spcAft>
                <a:spcPts val="600"/>
              </a:spcAft>
            </a:pPr>
            <a:r>
              <a:rPr lang="cs-CZ" sz="2000" b="0" dirty="0" err="1"/>
              <a:t>Kishinův</a:t>
            </a:r>
            <a:r>
              <a:rPr lang="cs-CZ" sz="2000" b="0" dirty="0"/>
              <a:t>-</a:t>
            </a:r>
            <a:r>
              <a:rPr lang="cs-CZ" sz="2000" b="0" dirty="0" err="1"/>
              <a:t>Hasegawův</a:t>
            </a:r>
            <a:r>
              <a:rPr lang="cs-CZ" sz="2000" b="0" dirty="0"/>
              <a:t> test (KHT, RELL)</a:t>
            </a:r>
            <a:br>
              <a:rPr lang="cs-CZ" sz="2000" b="0" dirty="0"/>
            </a:br>
            <a:endParaRPr lang="cs-CZ" sz="2000" b="0" dirty="0"/>
          </a:p>
          <a:p>
            <a:pPr defTabSz="360000">
              <a:spcAft>
                <a:spcPts val="600"/>
              </a:spcAft>
            </a:pPr>
            <a:endParaRPr lang="cs-CZ" sz="2000" b="0" dirty="0"/>
          </a:p>
          <a:p>
            <a:pPr defTabSz="360000">
              <a:spcAft>
                <a:spcPts val="1000"/>
              </a:spcAft>
            </a:pPr>
            <a:r>
              <a:rPr lang="cs-CZ" sz="2400" b="0" dirty="0">
                <a:solidFill>
                  <a:srgbClr val="E60000"/>
                </a:solidFill>
              </a:rPr>
              <a:t>Pro více než dva stromy:</a:t>
            </a:r>
          </a:p>
          <a:p>
            <a:pPr defTabSz="360000">
              <a:spcAft>
                <a:spcPts val="1000"/>
              </a:spcAft>
            </a:pPr>
            <a:r>
              <a:rPr lang="cs-CZ" sz="2000" b="0" dirty="0" err="1"/>
              <a:t>Shimodairův</a:t>
            </a:r>
            <a:r>
              <a:rPr lang="cs-CZ" sz="2000" b="0" dirty="0"/>
              <a:t>-</a:t>
            </a:r>
            <a:r>
              <a:rPr lang="cs-CZ" sz="2000" b="0" dirty="0" err="1"/>
              <a:t>Hasegawův</a:t>
            </a:r>
            <a:r>
              <a:rPr lang="cs-CZ" sz="2000" b="0" dirty="0"/>
              <a:t> (SH)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8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458788" y="1152114"/>
            <a:ext cx="5388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 jaké míry jsou dva stromy odlišné?</a:t>
            </a:r>
          </a:p>
        </p:txBody>
      </p:sp>
      <p:sp>
        <p:nvSpPr>
          <p:cNvPr id="213000" name="Text Box 8"/>
          <p:cNvSpPr txBox="1">
            <a:spLocks noChangeArrowheads="1"/>
          </p:cNvSpPr>
          <p:nvPr/>
        </p:nvSpPr>
        <p:spPr bwMode="auto">
          <a:xfrm>
            <a:off x="458788" y="1941935"/>
            <a:ext cx="3772186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0" dirty="0">
                <a:solidFill>
                  <a:srgbClr val="E60000"/>
                </a:solidFill>
              </a:rPr>
              <a:t>Distance mezi stromy:</a:t>
            </a:r>
          </a:p>
          <a:p>
            <a:pPr>
              <a:spcAft>
                <a:spcPts val="600"/>
              </a:spcAft>
            </a:pPr>
            <a:r>
              <a:rPr lang="cs-CZ" sz="2000" b="0" dirty="0" err="1"/>
              <a:t>partition</a:t>
            </a:r>
            <a:r>
              <a:rPr lang="cs-CZ" sz="2000" b="0" dirty="0"/>
              <a:t> </a:t>
            </a:r>
            <a:r>
              <a:rPr lang="cs-CZ" sz="2000" b="0" dirty="0" err="1"/>
              <a:t>metric</a:t>
            </a:r>
            <a:endParaRPr lang="cs-CZ" sz="2000" b="0" dirty="0"/>
          </a:p>
          <a:p>
            <a:pPr>
              <a:spcAft>
                <a:spcPts val="600"/>
              </a:spcAft>
            </a:pPr>
            <a:r>
              <a:rPr lang="cs-CZ" sz="2000" b="0" dirty="0" err="1"/>
              <a:t>quartet</a:t>
            </a:r>
            <a:r>
              <a:rPr lang="cs-CZ" sz="2000" b="0" dirty="0"/>
              <a:t> </a:t>
            </a:r>
            <a:r>
              <a:rPr lang="cs-CZ" sz="2000" b="0" dirty="0" err="1"/>
              <a:t>metric</a:t>
            </a:r>
            <a:endParaRPr lang="cs-CZ" sz="2000" b="0" dirty="0"/>
          </a:p>
          <a:p>
            <a:pPr>
              <a:spcAft>
                <a:spcPts val="600"/>
              </a:spcAft>
            </a:pPr>
            <a:r>
              <a:rPr lang="cs-CZ" sz="2000" b="0" dirty="0" err="1"/>
              <a:t>path</a:t>
            </a:r>
            <a:r>
              <a:rPr lang="cs-CZ" sz="2000" b="0" dirty="0"/>
              <a:t> </a:t>
            </a:r>
            <a:r>
              <a:rPr lang="cs-CZ" sz="2000" b="0" dirty="0" err="1"/>
              <a:t>difference</a:t>
            </a:r>
            <a:r>
              <a:rPr lang="cs-CZ" sz="2000" b="0" dirty="0"/>
              <a:t> </a:t>
            </a:r>
            <a:r>
              <a:rPr lang="cs-CZ" sz="2000" b="0" dirty="0" err="1"/>
              <a:t>metric</a:t>
            </a:r>
            <a:endParaRPr lang="cs-CZ" sz="2000" b="0" dirty="0"/>
          </a:p>
          <a:p>
            <a:pPr>
              <a:spcAft>
                <a:spcPts val="600"/>
              </a:spcAft>
            </a:pPr>
            <a:r>
              <a:rPr lang="cs-CZ" sz="2000" b="0" dirty="0"/>
              <a:t>metody inkorporující délky větví</a:t>
            </a:r>
          </a:p>
        </p:txBody>
      </p:sp>
      <p:sp>
        <p:nvSpPr>
          <p:cNvPr id="213001" name="Text Box 9"/>
          <p:cNvSpPr txBox="1">
            <a:spLocks noChangeArrowheads="1"/>
          </p:cNvSpPr>
          <p:nvPr/>
        </p:nvSpPr>
        <p:spPr bwMode="auto">
          <a:xfrm>
            <a:off x="458788" y="4450288"/>
            <a:ext cx="5027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/>
              <a:t>Problémy s distancemi mezi stromy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364593" y="266700"/>
            <a:ext cx="2605088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Srovnání stromů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767693" y="266700"/>
            <a:ext cx="3805238" cy="51911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Konsensuální stromy</a:t>
            </a:r>
          </a:p>
        </p:txBody>
      </p:sp>
      <p:sp>
        <p:nvSpPr>
          <p:cNvPr id="211971" name="Text Box 3"/>
          <p:cNvSpPr txBox="1">
            <a:spLocks noChangeArrowheads="1"/>
          </p:cNvSpPr>
          <p:nvPr/>
        </p:nvSpPr>
        <p:spPr bwMode="auto">
          <a:xfrm>
            <a:off x="460375" y="980167"/>
            <a:ext cx="27334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0" dirty="0"/>
              <a:t> striktní konsensus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50" y="1453231"/>
            <a:ext cx="5543069" cy="182093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64" y="3458182"/>
            <a:ext cx="2504942" cy="2871432"/>
          </a:xfrm>
          <a:prstGeom prst="rect">
            <a:avLst/>
          </a:prstGeom>
        </p:spPr>
      </p:pic>
      <p:sp>
        <p:nvSpPr>
          <p:cNvPr id="7" name="Obdélníkový popisek 6"/>
          <p:cNvSpPr/>
          <p:nvPr/>
        </p:nvSpPr>
        <p:spPr bwMode="auto">
          <a:xfrm>
            <a:off x="7130473" y="748145"/>
            <a:ext cx="1699491" cy="341745"/>
          </a:xfrm>
          <a:prstGeom prst="wedgeRectCallout">
            <a:avLst>
              <a:gd name="adj1" fmla="val -58876"/>
              <a:gd name="adj2" fmla="val 151689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zdrojové stromy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bdélníkový popisek 7"/>
          <p:cNvSpPr/>
          <p:nvPr/>
        </p:nvSpPr>
        <p:spPr bwMode="auto">
          <a:xfrm>
            <a:off x="323273" y="2641600"/>
            <a:ext cx="1551709" cy="849744"/>
          </a:xfrm>
          <a:prstGeom prst="wedgeRectCallout">
            <a:avLst>
              <a:gd name="adj1" fmla="val 42755"/>
              <a:gd name="adj2" fmla="val 93821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striktně konsensuální strom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3774948" y="4440798"/>
            <a:ext cx="5054653" cy="1657907"/>
            <a:chOff x="3774948" y="4440798"/>
            <a:chExt cx="5054653" cy="1657907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4948" y="4440798"/>
              <a:ext cx="5054653" cy="1657907"/>
            </a:xfrm>
            <a:prstGeom prst="rect">
              <a:avLst/>
            </a:prstGeom>
          </p:spPr>
        </p:pic>
        <p:sp>
          <p:nvSpPr>
            <p:cNvPr id="9" name="Zahnutá šipka doleva 8"/>
            <p:cNvSpPr/>
            <p:nvPr/>
          </p:nvSpPr>
          <p:spPr bwMode="auto">
            <a:xfrm>
              <a:off x="5246253" y="4544291"/>
              <a:ext cx="350983" cy="1089891"/>
            </a:xfrm>
            <a:prstGeom prst="curved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14026" name="Text Box 10"/>
          <p:cNvSpPr txBox="1">
            <a:spLocks noChangeArrowheads="1"/>
          </p:cNvSpPr>
          <p:nvPr/>
        </p:nvSpPr>
        <p:spPr bwMode="auto">
          <a:xfrm>
            <a:off x="557213" y="4149952"/>
            <a:ext cx="7125669" cy="2385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>
              <a:spcAft>
                <a:spcPts val="1800"/>
              </a:spcAft>
            </a:pPr>
            <a:r>
              <a:rPr lang="cs-CZ" sz="2400" b="0" dirty="0"/>
              <a:t>Hypotéza? </a:t>
            </a:r>
          </a:p>
          <a:p>
            <a:pPr defTabSz="360000">
              <a:spcAft>
                <a:spcPts val="1800"/>
              </a:spcAft>
            </a:pPr>
            <a:r>
              <a:rPr lang="cs-CZ" sz="2000" b="0" dirty="0"/>
              <a:t>Např. H = mince není „cinknutá“, tj. </a:t>
            </a:r>
            <a:r>
              <a:rPr lang="cs-CZ" sz="2000" b="0" i="1" dirty="0"/>
              <a:t>p</a:t>
            </a:r>
            <a:r>
              <a:rPr lang="cs-CZ" sz="2000" b="0" dirty="0"/>
              <a:t> = 1/2 </a:t>
            </a:r>
            <a:r>
              <a:rPr lang="cs-CZ" sz="2000" b="0" dirty="0">
                <a:sym typeface="Symbol" pitchFamily="18" charset="2"/>
              </a:rPr>
              <a:t> </a:t>
            </a:r>
            <a:r>
              <a:rPr lang="cs-CZ" sz="2000" b="0" i="1" dirty="0">
                <a:sym typeface="Symbol" pitchFamily="18" charset="2"/>
              </a:rPr>
              <a:t>L</a:t>
            </a:r>
            <a:r>
              <a:rPr lang="cs-CZ" sz="2000" b="0" dirty="0">
                <a:sym typeface="Symbol" pitchFamily="18" charset="2"/>
              </a:rPr>
              <a:t> = 3,0517.10</a:t>
            </a:r>
            <a:r>
              <a:rPr lang="cs-CZ" sz="2000" b="0" baseline="30000" dirty="0">
                <a:sym typeface="Symbol" pitchFamily="18" charset="2"/>
              </a:rPr>
              <a:t>-5</a:t>
            </a:r>
            <a:endParaRPr lang="cs-CZ" sz="2000" b="0" dirty="0">
              <a:sym typeface="Symbol" pitchFamily="18" charset="2"/>
            </a:endParaRPr>
          </a:p>
          <a:p>
            <a:pPr defTabSz="360000">
              <a:spcAft>
                <a:spcPts val="1800"/>
              </a:spcAft>
            </a:pPr>
            <a:r>
              <a:rPr lang="cs-CZ" sz="2000" b="0" dirty="0">
                <a:sym typeface="Symbol" pitchFamily="18" charset="2"/>
              </a:rPr>
              <a:t>Je-li mince upravena tak, aby ve 2/3 případů padl orel:</a:t>
            </a:r>
            <a:br>
              <a:rPr lang="cs-CZ" sz="2000" b="0" dirty="0">
                <a:sym typeface="Symbol" pitchFamily="18" charset="2"/>
              </a:rPr>
            </a:br>
            <a:r>
              <a:rPr lang="cs-CZ" sz="2000" b="0" dirty="0">
                <a:sym typeface="Symbol" pitchFamily="18" charset="2"/>
              </a:rPr>
              <a:t>	 </a:t>
            </a:r>
            <a:r>
              <a:rPr lang="cs-CZ" sz="2000" b="0" i="1" dirty="0">
                <a:sym typeface="Symbol" pitchFamily="18" charset="2"/>
              </a:rPr>
              <a:t>p</a:t>
            </a:r>
            <a:r>
              <a:rPr lang="cs-CZ" sz="2000" b="0" dirty="0">
                <a:sym typeface="Symbol" pitchFamily="18" charset="2"/>
              </a:rPr>
              <a:t> = 1/3  </a:t>
            </a:r>
            <a:r>
              <a:rPr lang="cs-CZ" sz="2000" b="0" i="1" dirty="0">
                <a:sym typeface="Symbol" pitchFamily="18" charset="2"/>
              </a:rPr>
              <a:t>L</a:t>
            </a:r>
            <a:r>
              <a:rPr lang="cs-CZ" sz="2000" b="0" dirty="0">
                <a:sym typeface="Symbol" pitchFamily="18" charset="2"/>
              </a:rPr>
              <a:t> = 1,7841.10</a:t>
            </a:r>
            <a:r>
              <a:rPr lang="cs-CZ" sz="2000" b="0" baseline="30000" dirty="0">
                <a:sym typeface="Symbol" pitchFamily="18" charset="2"/>
              </a:rPr>
              <a:t>-5</a:t>
            </a:r>
            <a:endParaRPr lang="cs-CZ" sz="2000" b="0" dirty="0">
              <a:sym typeface="Symbol" pitchFamily="18" charset="2"/>
            </a:endParaRPr>
          </a:p>
          <a:p>
            <a:pPr defTabSz="360000">
              <a:spcAft>
                <a:spcPts val="1800"/>
              </a:spcAft>
              <a:buFont typeface="Symbol" pitchFamily="18" charset="2"/>
              <a:buChar char="Þ"/>
            </a:pPr>
            <a:r>
              <a:rPr lang="cs-CZ" sz="2000" b="0" dirty="0">
                <a:sym typeface="Symbol" pitchFamily="18" charset="2"/>
              </a:rPr>
              <a:t> výsledek hodů 1,7 pravděpodobnější s pravou mincí</a:t>
            </a:r>
          </a:p>
        </p:txBody>
      </p:sp>
      <p:grpSp>
        <p:nvGrpSpPr>
          <p:cNvPr id="2" name="Skupina 12"/>
          <p:cNvGrpSpPr/>
          <p:nvPr/>
        </p:nvGrpSpPr>
        <p:grpSpPr>
          <a:xfrm>
            <a:off x="1479817" y="320675"/>
            <a:ext cx="5922469" cy="3773738"/>
            <a:chOff x="1929998" y="488496"/>
            <a:chExt cx="5189259" cy="3306544"/>
          </a:xfrm>
        </p:grpSpPr>
        <p:graphicFrame>
          <p:nvGraphicFramePr>
            <p:cNvPr id="9" name="Graf 8"/>
            <p:cNvGraphicFramePr/>
            <p:nvPr/>
          </p:nvGraphicFramePr>
          <p:xfrm>
            <a:off x="2207078" y="488496"/>
            <a:ext cx="4912179" cy="31364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ovéPole 9"/>
            <p:cNvSpPr txBox="1"/>
            <p:nvPr/>
          </p:nvSpPr>
          <p:spPr>
            <a:xfrm rot="16200000">
              <a:off x="1546880" y="1921603"/>
              <a:ext cx="11047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0" dirty="0" err="1"/>
                <a:t>Likelihood</a:t>
              </a:r>
              <a:endParaRPr lang="cs-CZ" sz="1600" b="0" dirty="0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4838746" y="3456486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0" i="1" dirty="0"/>
                <a:t>p</a:t>
              </a:r>
            </a:p>
          </p:txBody>
        </p:sp>
      </p:grpSp>
      <p:cxnSp>
        <p:nvCxnSpPr>
          <p:cNvPr id="15" name="Přímá spojovací šipka 14"/>
          <p:cNvCxnSpPr/>
          <p:nvPr/>
        </p:nvCxnSpPr>
        <p:spPr bwMode="auto">
          <a:xfrm>
            <a:off x="4799239" y="764041"/>
            <a:ext cx="0" cy="279764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ovéPole 15"/>
          <p:cNvSpPr txBox="1"/>
          <p:nvPr/>
        </p:nvSpPr>
        <p:spPr>
          <a:xfrm>
            <a:off x="4414424" y="320675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0" dirty="0" err="1">
                <a:solidFill>
                  <a:srgbClr val="0070C0"/>
                </a:solidFill>
              </a:rPr>
              <a:t>max</a:t>
            </a:r>
            <a:r>
              <a:rPr lang="cs-CZ" b="0" i="1" dirty="0" err="1">
                <a:solidFill>
                  <a:srgbClr val="0070C0"/>
                </a:solidFill>
              </a:rPr>
              <a:t>L</a:t>
            </a:r>
            <a:endParaRPr lang="cs-CZ" b="0" i="1" dirty="0">
              <a:solidFill>
                <a:srgbClr val="0070C0"/>
              </a:solidFill>
            </a:endParaRPr>
          </a:p>
        </p:txBody>
      </p:sp>
      <p:sp>
        <p:nvSpPr>
          <p:cNvPr id="21" name="Obdélníkový popisek 20"/>
          <p:cNvSpPr/>
          <p:nvPr/>
        </p:nvSpPr>
        <p:spPr bwMode="auto">
          <a:xfrm>
            <a:off x="5431970" y="320675"/>
            <a:ext cx="2340429" cy="735239"/>
          </a:xfrm>
          <a:prstGeom prst="wedgeRectCallout">
            <a:avLst>
              <a:gd name="adj1" fmla="val -74998"/>
              <a:gd name="adj2" fmla="val 12317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maximální hodnota </a:t>
            </a:r>
            <a:r>
              <a:rPr kumimoji="0" lang="cs-CZ" sz="16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věrohodnostní</a:t>
            </a:r>
            <a:r>
              <a:rPr kumimoji="0" lang="cs-CZ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funkce</a:t>
            </a:r>
          </a:p>
        </p:txBody>
      </p:sp>
      <p:sp>
        <p:nvSpPr>
          <p:cNvPr id="22" name="Obdélníkový popisek 21"/>
          <p:cNvSpPr/>
          <p:nvPr/>
        </p:nvSpPr>
        <p:spPr bwMode="auto">
          <a:xfrm>
            <a:off x="5584371" y="2253343"/>
            <a:ext cx="2862943" cy="1110343"/>
          </a:xfrm>
          <a:prstGeom prst="wedgeRectCallout">
            <a:avLst>
              <a:gd name="adj1" fmla="val -76537"/>
              <a:gd name="adj2" fmla="val 67152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maximálně věrohodný bodový odhad (</a:t>
            </a:r>
            <a:r>
              <a:rPr kumimoji="0" lang="cs-CZ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maximum </a:t>
            </a:r>
            <a:r>
              <a:rPr kumimoji="0" lang="cs-CZ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likelihood</a:t>
            </a:r>
            <a:r>
              <a:rPr kumimoji="0" lang="cs-CZ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cs-CZ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estimate</a:t>
            </a:r>
            <a:r>
              <a:rPr kumimoji="0" lang="cs-CZ" sz="16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MLE) parametru hypotézy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6" grpId="0"/>
      <p:bldP spid="16" grpId="0"/>
      <p:bldP spid="21" grpId="0" animBg="1"/>
      <p:bldP spid="2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Text Box 3"/>
          <p:cNvSpPr txBox="1">
            <a:spLocks noChangeArrowheads="1"/>
          </p:cNvSpPr>
          <p:nvPr/>
        </p:nvSpPr>
        <p:spPr bwMode="auto">
          <a:xfrm>
            <a:off x="460375" y="566511"/>
            <a:ext cx="18806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0" dirty="0"/>
              <a:t>majority-rule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50" y="1453231"/>
            <a:ext cx="5543069" cy="182093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40" y="3274167"/>
            <a:ext cx="2990645" cy="3426780"/>
          </a:xfrm>
          <a:prstGeom prst="rect">
            <a:avLst/>
          </a:prstGeom>
        </p:spPr>
      </p:pic>
      <p:sp>
        <p:nvSpPr>
          <p:cNvPr id="6" name="Obdélníkový popisek 5"/>
          <p:cNvSpPr/>
          <p:nvPr/>
        </p:nvSpPr>
        <p:spPr bwMode="auto">
          <a:xfrm>
            <a:off x="7130473" y="748145"/>
            <a:ext cx="1699491" cy="341745"/>
          </a:xfrm>
          <a:prstGeom prst="wedgeRectCallout">
            <a:avLst>
              <a:gd name="adj1" fmla="val -58876"/>
              <a:gd name="adj2" fmla="val 151689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zdrojové stromy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bdélníkový popisek 6"/>
          <p:cNvSpPr/>
          <p:nvPr/>
        </p:nvSpPr>
        <p:spPr bwMode="auto">
          <a:xfrm>
            <a:off x="4034663" y="4352065"/>
            <a:ext cx="1440980" cy="596453"/>
          </a:xfrm>
          <a:prstGeom prst="wedgeRectCallout">
            <a:avLst>
              <a:gd name="adj1" fmla="val -89384"/>
              <a:gd name="adj2" fmla="val 30695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většinový strom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296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876550" y="266700"/>
            <a:ext cx="30604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>
                <a:solidFill>
                  <a:srgbClr val="E60000"/>
                </a:solidFill>
              </a:rPr>
              <a:t>Konsensuální stromy</a:t>
            </a:r>
          </a:p>
        </p:txBody>
      </p:sp>
      <p:sp>
        <p:nvSpPr>
          <p:cNvPr id="211971" name="Text Box 3"/>
          <p:cNvSpPr txBox="1">
            <a:spLocks noChangeArrowheads="1"/>
          </p:cNvSpPr>
          <p:nvPr/>
        </p:nvSpPr>
        <p:spPr bwMode="auto">
          <a:xfrm>
            <a:off x="460375" y="1470025"/>
            <a:ext cx="7887096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0" dirty="0"/>
              <a:t>problém s konsensuálními stromy – kombinovaná vs. </a:t>
            </a:r>
            <a:br>
              <a:rPr lang="cs-CZ" sz="2400" b="0" dirty="0"/>
            </a:br>
            <a:r>
              <a:rPr lang="cs-CZ" sz="2400" b="0" dirty="0"/>
              <a:t>   separátní</a:t>
            </a:r>
            <a:r>
              <a:rPr lang="en-US" sz="2400" b="0" dirty="0"/>
              <a:t> </a:t>
            </a:r>
            <a:r>
              <a:rPr lang="cs-CZ" sz="2400" b="0" dirty="0"/>
              <a:t>analýza, </a:t>
            </a:r>
            <a:r>
              <a:rPr lang="cs-CZ" sz="2400" b="0" i="1" dirty="0" err="1"/>
              <a:t>supermatrix</a:t>
            </a:r>
            <a:r>
              <a:rPr lang="cs-CZ" sz="2400" b="0" dirty="0"/>
              <a:t> </a:t>
            </a:r>
            <a:r>
              <a:rPr lang="cs-CZ" sz="2400" b="0" i="1" dirty="0"/>
              <a:t>vs</a:t>
            </a:r>
            <a:r>
              <a:rPr lang="cs-CZ" sz="2400" b="0" dirty="0"/>
              <a:t>. </a:t>
            </a:r>
            <a:r>
              <a:rPr lang="cs-CZ" sz="2400" b="0" i="1" dirty="0" err="1"/>
              <a:t>supertree</a:t>
            </a:r>
            <a:endParaRPr lang="en-US" sz="2400" b="0" i="1" dirty="0"/>
          </a:p>
          <a:p>
            <a:pPr>
              <a:spcAft>
                <a:spcPts val="600"/>
              </a:spcAft>
            </a:pPr>
            <a:endParaRPr lang="cs-CZ" sz="2400" b="0" dirty="0"/>
          </a:p>
          <a:p>
            <a:pPr>
              <a:spcAft>
                <a:spcPts val="600"/>
              </a:spcAft>
            </a:pPr>
            <a:r>
              <a:rPr lang="cs-CZ" sz="2400" b="0" dirty="0"/>
              <a:t> konsensuální stromy v metodách opakovaného výběru,</a:t>
            </a:r>
            <a:r>
              <a:rPr lang="en-US" sz="2400" b="0" dirty="0"/>
              <a:t> </a:t>
            </a:r>
            <a:r>
              <a:rPr lang="cs-CZ" sz="2400" b="0" dirty="0"/>
              <a:t/>
            </a:r>
            <a:br>
              <a:rPr lang="cs-CZ" sz="2400" b="0" dirty="0"/>
            </a:br>
            <a:r>
              <a:rPr lang="cs-CZ" sz="2400" b="0" dirty="0"/>
              <a:t>   </a:t>
            </a:r>
            <a:r>
              <a:rPr lang="cs-CZ" sz="2400" b="0" dirty="0" err="1"/>
              <a:t>bayesovská</a:t>
            </a:r>
            <a:r>
              <a:rPr lang="cs-CZ" sz="2400" b="0" dirty="0"/>
              <a:t> analýza</a:t>
            </a:r>
          </a:p>
        </p:txBody>
      </p:sp>
    </p:spTree>
    <p:extLst>
      <p:ext uri="{BB962C8B-B14F-4D97-AF65-F5344CB8AC3E}">
        <p14:creationId xmlns="" xmlns:p14="http://schemas.microsoft.com/office/powerpoint/2010/main" val="349274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432503" y="266700"/>
            <a:ext cx="4398963" cy="51911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8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Fylogenetické programy</a:t>
            </a:r>
            <a:r>
              <a:rPr lang="en-US" sz="280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cs-CZ" sz="2800">
              <a:solidFill>
                <a:srgbClr val="E6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50850" y="1172586"/>
            <a:ext cx="7707559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sz="2400" b="0" dirty="0" err="1">
                <a:solidFill>
                  <a:srgbClr val="F00000"/>
                </a:solidFill>
              </a:rPr>
              <a:t>alignment</a:t>
            </a:r>
            <a:r>
              <a:rPr lang="cs-CZ" sz="2400" b="0" dirty="0">
                <a:solidFill>
                  <a:srgbClr val="F00000"/>
                </a:solidFill>
              </a:rPr>
              <a:t>: </a:t>
            </a:r>
            <a:endParaRPr lang="en-US" sz="2400" b="0" dirty="0">
              <a:solidFill>
                <a:srgbClr val="F00000"/>
              </a:solidFill>
            </a:endParaRPr>
          </a:p>
          <a:p>
            <a:r>
              <a:rPr lang="cs-CZ" sz="2400" b="0" dirty="0" err="1">
                <a:solidFill>
                  <a:schemeClr val="accent2"/>
                </a:solidFill>
              </a:rPr>
              <a:t>ClustalX</a:t>
            </a:r>
            <a:r>
              <a:rPr lang="en-US" sz="2400" b="0" dirty="0">
                <a:solidFill>
                  <a:schemeClr val="accent2"/>
                </a:solidFill>
              </a:rPr>
              <a:t>  </a:t>
            </a:r>
            <a:r>
              <a:rPr lang="en-US" sz="2400" b="0" dirty="0"/>
              <a:t> </a:t>
            </a:r>
            <a:r>
              <a:rPr lang="cs-CZ" sz="2000" b="0" i="1" u="sng" dirty="0"/>
              <a:t>http://inn-prot.weizmann.ac.il/software/ClustalX.html</a:t>
            </a:r>
            <a:r>
              <a:rPr lang="cs-CZ" sz="2000" b="0" u="sng" dirty="0"/>
              <a:t> </a:t>
            </a:r>
            <a:r>
              <a:rPr lang="en-US" sz="2000" b="0" dirty="0"/>
              <a:t/>
            </a:r>
            <a:br>
              <a:rPr lang="en-US" sz="2000" b="0" dirty="0"/>
            </a:br>
            <a:endParaRPr lang="en-US" sz="2400" b="0" dirty="0"/>
          </a:p>
          <a:p>
            <a:pPr>
              <a:spcAft>
                <a:spcPts val="600"/>
              </a:spcAft>
            </a:pPr>
            <a:r>
              <a:rPr lang="en-US" sz="2400" b="0" dirty="0" err="1">
                <a:solidFill>
                  <a:srgbClr val="F00000"/>
                </a:solidFill>
              </a:rPr>
              <a:t>konstrukce</a:t>
            </a:r>
            <a:r>
              <a:rPr lang="en-US" sz="2400" b="0" dirty="0">
                <a:solidFill>
                  <a:srgbClr val="F00000"/>
                </a:solidFill>
              </a:rPr>
              <a:t> </a:t>
            </a:r>
            <a:r>
              <a:rPr lang="en-US" sz="2400" b="0" dirty="0" err="1">
                <a:solidFill>
                  <a:srgbClr val="F00000"/>
                </a:solidFill>
              </a:rPr>
              <a:t>strom</a:t>
            </a:r>
            <a:r>
              <a:rPr lang="cs-CZ" sz="2400" b="0" dirty="0">
                <a:solidFill>
                  <a:srgbClr val="F00000"/>
                </a:solidFill>
              </a:rPr>
              <a:t>ů:</a:t>
            </a:r>
          </a:p>
          <a:p>
            <a:pPr>
              <a:spcAft>
                <a:spcPts val="600"/>
              </a:spcAft>
            </a:pPr>
            <a:r>
              <a:rPr lang="cs-CZ" sz="2000" b="0" i="1" dirty="0">
                <a:hlinkClick r:id="rId3"/>
              </a:rPr>
              <a:t>http://evolution.gs.washington.edu/phylip/software.html</a:t>
            </a:r>
            <a:endParaRPr lang="en-US" sz="2000" b="0" i="1" dirty="0"/>
          </a:p>
          <a:p>
            <a:r>
              <a:rPr lang="en-US" sz="2400" b="0" dirty="0">
                <a:solidFill>
                  <a:schemeClr val="accent2"/>
                </a:solidFill>
              </a:rPr>
              <a:t>PAUP*</a:t>
            </a:r>
          </a:p>
          <a:p>
            <a:r>
              <a:rPr lang="en-US" sz="2400" b="0" dirty="0">
                <a:solidFill>
                  <a:schemeClr val="accent2"/>
                </a:solidFill>
              </a:rPr>
              <a:t>PHYLIP</a:t>
            </a:r>
          </a:p>
          <a:p>
            <a:r>
              <a:rPr lang="en-US" sz="2400" b="0" dirty="0" err="1">
                <a:solidFill>
                  <a:schemeClr val="accent2"/>
                </a:solidFill>
              </a:rPr>
              <a:t>McClade</a:t>
            </a:r>
            <a:r>
              <a:rPr lang="en-US" sz="2400" b="0" dirty="0"/>
              <a:t> ... MP</a:t>
            </a:r>
          </a:p>
          <a:p>
            <a:r>
              <a:rPr lang="en-US" sz="2400" b="0" dirty="0">
                <a:solidFill>
                  <a:schemeClr val="accent2"/>
                </a:solidFill>
              </a:rPr>
              <a:t>MOLPHY</a:t>
            </a:r>
            <a:r>
              <a:rPr lang="en-US" sz="2400" b="0" dirty="0"/>
              <a:t>, </a:t>
            </a:r>
            <a:r>
              <a:rPr lang="en-US" sz="2400" b="0" dirty="0">
                <a:solidFill>
                  <a:schemeClr val="accent2"/>
                </a:solidFill>
              </a:rPr>
              <a:t>PHYML</a:t>
            </a:r>
            <a:r>
              <a:rPr lang="en-US" sz="2400" b="0" dirty="0"/>
              <a:t>, </a:t>
            </a:r>
            <a:r>
              <a:rPr lang="en-US" sz="2400" b="0" dirty="0">
                <a:solidFill>
                  <a:schemeClr val="accent2"/>
                </a:solidFill>
              </a:rPr>
              <a:t>TREE-PUZZLE</a:t>
            </a:r>
            <a:r>
              <a:rPr lang="en-US" sz="2400" b="0" dirty="0"/>
              <a:t> ... ML</a:t>
            </a:r>
          </a:p>
          <a:p>
            <a:r>
              <a:rPr lang="en-US" sz="2400" b="0" dirty="0" err="1">
                <a:solidFill>
                  <a:schemeClr val="accent2"/>
                </a:solidFill>
              </a:rPr>
              <a:t>MrBayes</a:t>
            </a:r>
            <a:r>
              <a:rPr lang="en-US" sz="2400" b="0" dirty="0"/>
              <a:t> ... BA</a:t>
            </a:r>
            <a:r>
              <a:rPr lang="cs-CZ" sz="2400" b="0" dirty="0"/>
              <a:t/>
            </a:r>
            <a:br>
              <a:rPr lang="cs-CZ" sz="2400" b="0" dirty="0"/>
            </a:br>
            <a:endParaRPr lang="en-US" sz="2400" b="0" dirty="0"/>
          </a:p>
          <a:p>
            <a:pPr>
              <a:spcAft>
                <a:spcPts val="600"/>
              </a:spcAft>
            </a:pPr>
            <a:r>
              <a:rPr lang="cs-CZ" sz="2400" b="0" dirty="0">
                <a:solidFill>
                  <a:srgbClr val="E60000"/>
                </a:solidFill>
              </a:rPr>
              <a:t>práce se stromy:</a:t>
            </a:r>
            <a:endParaRPr lang="en-US" sz="2400" b="0" dirty="0">
              <a:solidFill>
                <a:srgbClr val="E60000"/>
              </a:solidFill>
            </a:endParaRPr>
          </a:p>
          <a:p>
            <a:pPr>
              <a:spcAft>
                <a:spcPts val="600"/>
              </a:spcAft>
            </a:pPr>
            <a:r>
              <a:rPr lang="cs-CZ" sz="2400" b="0" dirty="0" err="1">
                <a:solidFill>
                  <a:schemeClr val="accent2"/>
                </a:solidFill>
              </a:rPr>
              <a:t>TreeView</a:t>
            </a:r>
            <a:r>
              <a:rPr lang="cs-CZ" sz="2400" b="0" dirty="0"/>
              <a:t>  </a:t>
            </a:r>
            <a:r>
              <a:rPr lang="cs-CZ" sz="2000" b="0" i="1" u="sng" dirty="0"/>
              <a:t>http://taxonomy.zoology.gla.ac.uk/rod/treeview.html</a:t>
            </a:r>
            <a:r>
              <a:rPr lang="cs-CZ" sz="2400" b="0" u="sng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154354" y="266700"/>
            <a:ext cx="6811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0">
                <a:solidFill>
                  <a:srgbClr val="E60000"/>
                </a:solidFill>
              </a:rPr>
              <a:t>Maxim</a:t>
            </a:r>
            <a:r>
              <a:rPr lang="cs-CZ" sz="2400" b="0">
                <a:solidFill>
                  <a:srgbClr val="E60000"/>
                </a:solidFill>
              </a:rPr>
              <a:t>ální věrohodnost ve fylogenetické analýze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0375" y="912132"/>
            <a:ext cx="7924800" cy="1570038"/>
            <a:chOff x="307" y="602"/>
            <a:chExt cx="4992" cy="989"/>
          </a:xfrm>
        </p:grpSpPr>
        <p:sp>
          <p:nvSpPr>
            <p:cNvPr id="8208" name="Text Box 5"/>
            <p:cNvSpPr txBox="1">
              <a:spLocks noChangeArrowheads="1"/>
            </p:cNvSpPr>
            <p:nvPr/>
          </p:nvSpPr>
          <p:spPr bwMode="auto">
            <a:xfrm>
              <a:off x="307" y="841"/>
              <a:ext cx="4992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i="1" dirty="0">
                  <a:latin typeface="Courier New" pitchFamily="49" charset="0"/>
                </a:rPr>
                <a:t>1</a:t>
              </a:r>
              <a:r>
                <a:rPr lang="cs-CZ" dirty="0">
                  <a:latin typeface="Courier New" pitchFamily="49" charset="0"/>
                </a:rPr>
                <a:t>	TCAAAAATGGCTTTATTCGCTTAATGCCGTTAACCCTTGCGGGGGCCATG</a:t>
              </a:r>
              <a:endParaRPr lang="cs-CZ" i="1" dirty="0"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2</a:t>
              </a:r>
              <a:r>
                <a:rPr lang="cs-CZ" dirty="0">
                  <a:latin typeface="Courier New" pitchFamily="49" charset="0"/>
                </a:rPr>
                <a:t>	TCCGTGATGGATTTATTTCCGCAATGCCTGTCATCTTATTCTCAAGTATC</a:t>
              </a:r>
              <a:endParaRPr lang="cs-CZ" i="1" dirty="0"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3</a:t>
              </a:r>
              <a:r>
                <a:rPr lang="cs-CZ" dirty="0">
                  <a:latin typeface="Courier New" pitchFamily="49" charset="0"/>
                </a:rPr>
                <a:t>	TTCGTGATGGATTTATTGCAGGTATGCCAGTCATCCTTTTCTCATCTATC</a:t>
              </a:r>
              <a:endParaRPr lang="cs-CZ" i="1" dirty="0"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4</a:t>
              </a:r>
              <a:r>
                <a:rPr lang="cs-CZ" dirty="0">
                  <a:latin typeface="Courier New" pitchFamily="49" charset="0"/>
                </a:rPr>
                <a:t>	TTCGTGACGGGTTTATCTCGGCAATGCCGGTCATCCTATTTTCGAGTATT</a:t>
              </a:r>
            </a:p>
          </p:txBody>
        </p:sp>
        <p:sp>
          <p:nvSpPr>
            <p:cNvPr id="8209" name="Text Box 6"/>
            <p:cNvSpPr txBox="1">
              <a:spLocks noChangeArrowheads="1"/>
            </p:cNvSpPr>
            <p:nvPr/>
          </p:nvSpPr>
          <p:spPr bwMode="auto">
            <a:xfrm>
              <a:off x="307" y="602"/>
              <a:ext cx="54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 dirty="0">
                  <a:solidFill>
                    <a:srgbClr val="E60000"/>
                  </a:solidFill>
                </a:rPr>
                <a:t>data:</a:t>
              </a:r>
              <a:endParaRPr lang="cs-CZ" sz="2400" b="0" dirty="0">
                <a:solidFill>
                  <a:srgbClr val="E60000"/>
                </a:solidFill>
              </a:endParaRPr>
            </a:p>
          </p:txBody>
        </p:sp>
      </p:grpSp>
      <p:sp>
        <p:nvSpPr>
          <p:cNvPr id="216071" name="Text Box 7"/>
          <p:cNvSpPr txBox="1">
            <a:spLocks noChangeArrowheads="1"/>
          </p:cNvSpPr>
          <p:nvPr/>
        </p:nvSpPr>
        <p:spPr bwMode="auto">
          <a:xfrm>
            <a:off x="460375" y="2716893"/>
            <a:ext cx="10390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0" dirty="0">
                <a:solidFill>
                  <a:srgbClr val="E60000"/>
                </a:solidFill>
              </a:rPr>
              <a:t>strom</a:t>
            </a:r>
            <a:r>
              <a:rPr lang="en-US" sz="2400" b="0" dirty="0">
                <a:solidFill>
                  <a:srgbClr val="E60000"/>
                </a:solidFill>
              </a:rPr>
              <a:t>:</a:t>
            </a:r>
            <a:endParaRPr lang="cs-CZ" sz="2400" b="0" dirty="0">
              <a:solidFill>
                <a:srgbClr val="E60000"/>
              </a:solidFill>
            </a:endParaRPr>
          </a:p>
        </p:txBody>
      </p:sp>
      <p:grpSp>
        <p:nvGrpSpPr>
          <p:cNvPr id="3" name="Skupina 4"/>
          <p:cNvGrpSpPr/>
          <p:nvPr/>
        </p:nvGrpSpPr>
        <p:grpSpPr>
          <a:xfrm>
            <a:off x="1497693" y="3134178"/>
            <a:ext cx="3835400" cy="2325688"/>
            <a:chOff x="1530350" y="2698750"/>
            <a:chExt cx="3835400" cy="2325688"/>
          </a:xfrm>
        </p:grpSpPr>
        <p:pic>
          <p:nvPicPr>
            <p:cNvPr id="216073" name="Picture 9" descr="Likelihoo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30350" y="2698750"/>
              <a:ext cx="3835400" cy="2325688"/>
            </a:xfrm>
            <a:prstGeom prst="rect">
              <a:avLst/>
            </a:prstGeom>
            <a:noFill/>
            <a:effectLst/>
          </p:spPr>
        </p:pic>
        <p:sp>
          <p:nvSpPr>
            <p:cNvPr id="8206" name="Text Box 10"/>
            <p:cNvSpPr txBox="1">
              <a:spLocks noChangeArrowheads="1"/>
            </p:cNvSpPr>
            <p:nvPr/>
          </p:nvSpPr>
          <p:spPr bwMode="auto">
            <a:xfrm>
              <a:off x="1808163" y="3348038"/>
              <a:ext cx="128592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0" dirty="0" err="1"/>
                <a:t>topolog</a:t>
              </a:r>
              <a:r>
                <a:rPr lang="cs-CZ" b="0" dirty="0" err="1"/>
                <a:t>ie</a:t>
              </a:r>
              <a:r>
                <a:rPr lang="cs-CZ" b="0" dirty="0"/>
                <a:t> </a:t>
              </a:r>
              <a:r>
                <a:rPr lang="cs-CZ" b="0" i="1" dirty="0">
                  <a:sym typeface="Symbol"/>
                </a:rPr>
                <a:t></a:t>
              </a:r>
              <a:endParaRPr lang="cs-CZ" b="0" i="1" dirty="0"/>
            </a:p>
          </p:txBody>
        </p:sp>
        <p:sp>
          <p:nvSpPr>
            <p:cNvPr id="8207" name="Text Box 11"/>
            <p:cNvSpPr txBox="1">
              <a:spLocks noChangeArrowheads="1"/>
            </p:cNvSpPr>
            <p:nvPr/>
          </p:nvSpPr>
          <p:spPr bwMode="auto">
            <a:xfrm>
              <a:off x="1621623" y="4499536"/>
              <a:ext cx="15119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b="0" dirty="0"/>
                <a:t>délky větví </a:t>
              </a:r>
              <a:r>
                <a:rPr lang="cs-CZ" b="0" i="1" dirty="0">
                  <a:sym typeface="Symbol"/>
                </a:rPr>
                <a:t></a:t>
              </a:r>
              <a:endParaRPr lang="cs-CZ" b="0" i="1" dirty="0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756962" y="3425373"/>
            <a:ext cx="2836865" cy="1806576"/>
            <a:chOff x="3647" y="1712"/>
            <a:chExt cx="1787" cy="1138"/>
          </a:xfrm>
        </p:grpSpPr>
        <p:sp>
          <p:nvSpPr>
            <p:cNvPr id="8202" name="Text Box 13"/>
            <p:cNvSpPr txBox="1">
              <a:spLocks noChangeArrowheads="1"/>
            </p:cNvSpPr>
            <p:nvPr/>
          </p:nvSpPr>
          <p:spPr bwMode="auto">
            <a:xfrm>
              <a:off x="3647" y="1712"/>
              <a:ext cx="178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400" b="0" dirty="0"/>
                <a:t>+ </a:t>
              </a:r>
              <a:r>
                <a:rPr lang="en-US" sz="2400" b="0" dirty="0" err="1">
                  <a:solidFill>
                    <a:srgbClr val="E60000"/>
                  </a:solidFill>
                </a:rPr>
                <a:t>evolu</a:t>
              </a:r>
              <a:r>
                <a:rPr lang="cs-CZ" sz="2400" b="0" dirty="0">
                  <a:solidFill>
                    <a:srgbClr val="E60000"/>
                  </a:solidFill>
                </a:rPr>
                <a:t>ční</a:t>
              </a:r>
              <a:r>
                <a:rPr lang="en-US" sz="2400" b="0" dirty="0">
                  <a:solidFill>
                    <a:srgbClr val="E60000"/>
                  </a:solidFill>
                </a:rPr>
                <a:t> model</a:t>
              </a:r>
              <a:r>
                <a:rPr lang="cs-CZ" sz="2400" b="0" dirty="0">
                  <a:solidFill>
                    <a:srgbClr val="E60000"/>
                  </a:solidFill>
                </a:rPr>
                <a:t> </a:t>
              </a:r>
              <a:r>
                <a:rPr lang="cs-CZ" sz="2400" b="0" i="1" dirty="0">
                  <a:solidFill>
                    <a:srgbClr val="E60000"/>
                  </a:solidFill>
                  <a:sym typeface="Symbol"/>
                </a:rPr>
                <a:t></a:t>
              </a:r>
              <a:endParaRPr lang="cs-CZ" sz="2400" b="0" i="1" dirty="0">
                <a:solidFill>
                  <a:srgbClr val="E60000"/>
                </a:solidFill>
              </a:endParaRPr>
            </a:p>
          </p:txBody>
        </p:sp>
        <p:sp>
          <p:nvSpPr>
            <p:cNvPr id="8203" name="AutoShape 14"/>
            <p:cNvSpPr>
              <a:spLocks/>
            </p:cNvSpPr>
            <p:nvPr/>
          </p:nvSpPr>
          <p:spPr bwMode="auto">
            <a:xfrm rot="1320000">
              <a:off x="3673" y="2045"/>
              <a:ext cx="110" cy="805"/>
            </a:xfrm>
            <a:prstGeom prst="rightBrace">
              <a:avLst>
                <a:gd name="adj1" fmla="val 6098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cs-CZ">
                <a:solidFill>
                  <a:srgbClr val="E60000"/>
                </a:solidFill>
              </a:endParaRPr>
            </a:p>
          </p:txBody>
        </p:sp>
        <p:sp>
          <p:nvSpPr>
            <p:cNvPr id="8204" name="Text Box 15"/>
            <p:cNvSpPr txBox="1">
              <a:spLocks noChangeArrowheads="1"/>
            </p:cNvSpPr>
            <p:nvPr/>
          </p:nvSpPr>
          <p:spPr bwMode="auto">
            <a:xfrm>
              <a:off x="3904" y="2272"/>
              <a:ext cx="107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 dirty="0"/>
                <a:t>= </a:t>
              </a:r>
              <a:r>
                <a:rPr lang="en-US" sz="2400" b="0" dirty="0" err="1">
                  <a:solidFill>
                    <a:srgbClr val="E60000"/>
                  </a:solidFill>
                </a:rPr>
                <a:t>hypot</a:t>
              </a:r>
              <a:r>
                <a:rPr lang="cs-CZ" sz="2400" b="0" dirty="0" err="1">
                  <a:solidFill>
                    <a:srgbClr val="E60000"/>
                  </a:solidFill>
                </a:rPr>
                <a:t>éza</a:t>
              </a:r>
              <a:endParaRPr lang="cs-CZ" sz="2400" b="0" dirty="0">
                <a:solidFill>
                  <a:srgbClr val="E60000"/>
                </a:solidFill>
              </a:endParaRPr>
            </a:p>
          </p:txBody>
        </p:sp>
      </p:grpSp>
      <p:sp>
        <p:nvSpPr>
          <p:cNvPr id="19" name="TextovéPole 18"/>
          <p:cNvSpPr txBox="1"/>
          <p:nvPr/>
        </p:nvSpPr>
        <p:spPr>
          <a:xfrm>
            <a:off x="557213" y="5812972"/>
            <a:ext cx="8162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>
              <a:spcAft>
                <a:spcPts val="0"/>
              </a:spcAft>
            </a:pPr>
            <a:r>
              <a:rPr lang="en-US" sz="2000" b="0" i="1" dirty="0"/>
              <a:t>L</a:t>
            </a:r>
            <a:r>
              <a:rPr lang="en-US" sz="2000" b="0" dirty="0"/>
              <a:t> = </a:t>
            </a:r>
            <a:r>
              <a:rPr lang="cs-CZ" sz="2000" b="0" i="1" dirty="0"/>
              <a:t>P</a:t>
            </a:r>
            <a:r>
              <a:rPr lang="en-US" sz="2000" b="0" dirty="0"/>
              <a:t>(</a:t>
            </a:r>
            <a:r>
              <a:rPr lang="cs-CZ" sz="2000" b="0" dirty="0"/>
              <a:t>D</a:t>
            </a:r>
            <a:r>
              <a:rPr lang="en-US" sz="2000" b="0" dirty="0">
                <a:cs typeface="Arial" charset="0"/>
              </a:rPr>
              <a:t>│H)</a:t>
            </a:r>
            <a:r>
              <a:rPr lang="cs-CZ" sz="2000" b="0" dirty="0">
                <a:cs typeface="Arial" charset="0"/>
              </a:rPr>
              <a:t>: D = matice sekvencí (dat), H = </a:t>
            </a:r>
            <a:r>
              <a:rPr lang="en-US" sz="2000" b="0" i="1" dirty="0">
                <a:cs typeface="Arial" charset="0"/>
                <a:sym typeface="Symbol" pitchFamily="18" charset="2"/>
              </a:rPr>
              <a:t></a:t>
            </a:r>
            <a:r>
              <a:rPr lang="en-US" sz="2000" b="0" dirty="0">
                <a:cs typeface="Arial" charset="0"/>
                <a:sym typeface="Symbol" pitchFamily="18" charset="2"/>
              </a:rPr>
              <a:t> (</a:t>
            </a:r>
            <a:r>
              <a:rPr lang="en-US" sz="2000" b="0" dirty="0" err="1">
                <a:cs typeface="Arial" charset="0"/>
                <a:sym typeface="Symbol" pitchFamily="18" charset="2"/>
              </a:rPr>
              <a:t>topolog</a:t>
            </a:r>
            <a:r>
              <a:rPr lang="cs-CZ" sz="2000" b="0" dirty="0" err="1">
                <a:cs typeface="Arial" charset="0"/>
                <a:sym typeface="Symbol" pitchFamily="18" charset="2"/>
              </a:rPr>
              <a:t>ie</a:t>
            </a:r>
            <a:r>
              <a:rPr lang="en-US" sz="2000" b="0" dirty="0">
                <a:cs typeface="Arial" charset="0"/>
                <a:sym typeface="Symbol" pitchFamily="18" charset="2"/>
              </a:rPr>
              <a:t>) +</a:t>
            </a:r>
            <a:r>
              <a:rPr lang="cs-CZ" sz="2000" b="0" dirty="0">
                <a:cs typeface="Arial" charset="0"/>
                <a:sym typeface="Symbol" pitchFamily="18" charset="2"/>
              </a:rPr>
              <a:t> </a:t>
            </a:r>
            <a:r>
              <a:rPr lang="en-US" sz="2000" b="0" i="1" dirty="0">
                <a:cs typeface="Arial" charset="0"/>
                <a:sym typeface="Symbol" pitchFamily="18" charset="2"/>
              </a:rPr>
              <a:t></a:t>
            </a:r>
            <a:r>
              <a:rPr lang="en-US" sz="2000" b="0" dirty="0">
                <a:cs typeface="Arial" charset="0"/>
                <a:sym typeface="Symbol" pitchFamily="18" charset="2"/>
              </a:rPr>
              <a:t> (</a:t>
            </a:r>
            <a:r>
              <a:rPr lang="cs-CZ" sz="2000" b="0" dirty="0">
                <a:cs typeface="Arial" charset="0"/>
                <a:sym typeface="Symbol" pitchFamily="18" charset="2"/>
              </a:rPr>
              <a:t>délky 	větví</a:t>
            </a:r>
            <a:r>
              <a:rPr lang="en-US" sz="2000" b="0" dirty="0">
                <a:cs typeface="Arial" charset="0"/>
                <a:sym typeface="Symbol" pitchFamily="18" charset="2"/>
              </a:rPr>
              <a:t>) +</a:t>
            </a:r>
            <a:r>
              <a:rPr lang="cs-CZ" sz="2000" b="0" dirty="0">
                <a:cs typeface="Arial" charset="0"/>
                <a:sym typeface="Symbol" pitchFamily="18" charset="2"/>
              </a:rPr>
              <a:t> </a:t>
            </a:r>
            <a:r>
              <a:rPr lang="en-US" sz="2000" b="0" i="1" dirty="0">
                <a:cs typeface="Arial" charset="0"/>
                <a:sym typeface="Symbol" pitchFamily="18" charset="2"/>
              </a:rPr>
              <a:t></a:t>
            </a:r>
            <a:r>
              <a:rPr lang="en-US" sz="2000" b="0" dirty="0">
                <a:cs typeface="Arial" charset="0"/>
                <a:sym typeface="Symbol" pitchFamily="18" charset="2"/>
              </a:rPr>
              <a:t> (model)</a:t>
            </a:r>
            <a:endParaRPr lang="cs-CZ" sz="2000" b="0" dirty="0">
              <a:cs typeface="Arial" charset="0"/>
              <a:sym typeface="Symbol" pitchFamily="18" charset="2"/>
            </a:endParaRPr>
          </a:p>
        </p:txBody>
      </p:sp>
      <p:sp>
        <p:nvSpPr>
          <p:cNvPr id="17" name="Obdélníkový popisek 16"/>
          <p:cNvSpPr/>
          <p:nvPr/>
        </p:nvSpPr>
        <p:spPr bwMode="auto">
          <a:xfrm>
            <a:off x="6651171" y="4963887"/>
            <a:ext cx="1273630" cy="735239"/>
          </a:xfrm>
          <a:prstGeom prst="wedgeRectCallout">
            <a:avLst>
              <a:gd name="adj1" fmla="val -38246"/>
              <a:gd name="adj2" fmla="val 61176"/>
            </a:avLst>
          </a:prstGeom>
          <a:solidFill>
            <a:schemeClr val="bg1">
              <a:lumMod val="95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nuisance</a:t>
            </a:r>
            <a:r>
              <a:rPr kumimoji="0" lang="cs-CZ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cs-CZ" sz="1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parameters</a:t>
            </a:r>
            <a:endParaRPr kumimoji="0" lang="cs-CZ" sz="1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1" grpId="0"/>
      <p:bldP spid="19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0375" y="266700"/>
            <a:ext cx="7924800" cy="1465263"/>
            <a:chOff x="206" y="192"/>
            <a:chExt cx="4992" cy="923"/>
          </a:xfrm>
        </p:grpSpPr>
        <p:sp>
          <p:nvSpPr>
            <p:cNvPr id="2063" name="Rectangle 3"/>
            <p:cNvSpPr>
              <a:spLocks noChangeArrowheads="1"/>
            </p:cNvSpPr>
            <p:nvPr/>
          </p:nvSpPr>
          <p:spPr bwMode="auto">
            <a:xfrm>
              <a:off x="2440" y="403"/>
              <a:ext cx="148" cy="683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b="0"/>
            </a:p>
          </p:txBody>
        </p:sp>
        <p:sp>
          <p:nvSpPr>
            <p:cNvPr id="2064" name="Text Box 4"/>
            <p:cNvSpPr txBox="1">
              <a:spLocks noChangeArrowheads="1"/>
            </p:cNvSpPr>
            <p:nvPr/>
          </p:nvSpPr>
          <p:spPr bwMode="auto">
            <a:xfrm>
              <a:off x="206" y="192"/>
              <a:ext cx="4992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en-US" sz="1400" b="0" dirty="0">
                  <a:latin typeface="Courier New" pitchFamily="49" charset="0"/>
                </a:rPr>
                <a:t>1</a:t>
              </a:r>
              <a:r>
                <a:rPr lang="en-US" b="0" i="1" dirty="0">
                  <a:latin typeface="Courier New" pitchFamily="49" charset="0"/>
                </a:rPr>
                <a:t>	            j					  N</a:t>
              </a:r>
            </a:p>
            <a:p>
              <a:r>
                <a:rPr lang="cs-CZ" i="1" dirty="0">
                  <a:latin typeface="Courier New" pitchFamily="49" charset="0"/>
                </a:rPr>
                <a:t>1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TCAAAAATGGCTTTATTCG</a:t>
              </a:r>
              <a:r>
                <a:rPr lang="cs-CZ" dirty="0">
                  <a:latin typeface="Courier New" pitchFamily="49" charset="0"/>
                </a:rPr>
                <a:t>C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TTAATGCCGTTAACCCTTGCGGGGGCCATG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2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TCCGTGATGGATTTATTTC</a:t>
              </a:r>
              <a:r>
                <a:rPr lang="cs-CZ" dirty="0">
                  <a:latin typeface="Courier New" pitchFamily="49" charset="0"/>
                </a:rPr>
                <a:t>C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GCAATGCCTGTCATCTTATTCTCAAGTATC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3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TTCGTGATGGATTTATTGC</a:t>
              </a:r>
              <a:r>
                <a:rPr lang="cs-CZ" dirty="0">
                  <a:latin typeface="Courier New" pitchFamily="49" charset="0"/>
                </a:rPr>
                <a:t>A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GGTATGCCAGTCATCCTTTTCTCATCTATC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4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TTCGTGACGGGTTTATCTC</a:t>
              </a:r>
              <a:r>
                <a:rPr lang="cs-CZ" dirty="0">
                  <a:latin typeface="Courier New" pitchFamily="49" charset="0"/>
                </a:rPr>
                <a:t>G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GCAATGCCGGTCATCCTATTTTCGAGTATT</a:t>
              </a:r>
            </a:p>
          </p:txBody>
        </p:sp>
      </p:grp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3" name="Skupina 24"/>
          <p:cNvGrpSpPr/>
          <p:nvPr/>
        </p:nvGrpSpPr>
        <p:grpSpPr>
          <a:xfrm>
            <a:off x="779236" y="2367871"/>
            <a:ext cx="3379107" cy="3501560"/>
            <a:chOff x="779236" y="2367871"/>
            <a:chExt cx="3379107" cy="3501560"/>
          </a:xfrm>
        </p:grpSpPr>
        <p:pic>
          <p:nvPicPr>
            <p:cNvPr id="218120" name="Picture 8" descr="ML"/>
            <p:cNvPicPr>
              <a:picLocks noChangeAspect="1" noChangeArrowheads="1"/>
            </p:cNvPicPr>
            <p:nvPr/>
          </p:nvPicPr>
          <p:blipFill>
            <a:blip r:embed="rId3" cstate="print"/>
            <a:srcRect r="58075"/>
            <a:stretch>
              <a:fillRect/>
            </a:stretch>
          </p:blipFill>
          <p:spPr bwMode="auto">
            <a:xfrm>
              <a:off x="779236" y="2367871"/>
              <a:ext cx="3379107" cy="350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Skupina 20"/>
            <p:cNvGrpSpPr/>
            <p:nvPr/>
          </p:nvGrpSpPr>
          <p:grpSpPr>
            <a:xfrm>
              <a:off x="1859756" y="4062413"/>
              <a:ext cx="1062999" cy="400110"/>
              <a:chOff x="1859756" y="4062413"/>
              <a:chExt cx="1062999" cy="400110"/>
            </a:xfrm>
          </p:grpSpPr>
          <p:sp>
            <p:nvSpPr>
              <p:cNvPr id="22" name="Obdélník 21"/>
              <p:cNvSpPr/>
              <p:nvPr/>
            </p:nvSpPr>
            <p:spPr bwMode="auto">
              <a:xfrm>
                <a:off x="1909763" y="4193381"/>
                <a:ext cx="995362" cy="20716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TextovéPole 22"/>
              <p:cNvSpPr txBox="1"/>
              <p:nvPr/>
            </p:nvSpPr>
            <p:spPr>
              <a:xfrm>
                <a:off x="1859756" y="4062413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/>
                  <a:t>x</a:t>
                </a:r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2609849" y="4062413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/>
                  <a:t>y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2" name="Skupina 23"/>
          <p:cNvGrpSpPr/>
          <p:nvPr/>
        </p:nvGrpSpPr>
        <p:grpSpPr>
          <a:xfrm>
            <a:off x="779236" y="2367871"/>
            <a:ext cx="8059964" cy="3501560"/>
            <a:chOff x="779236" y="2367871"/>
            <a:chExt cx="8059964" cy="3501560"/>
          </a:xfrm>
        </p:grpSpPr>
        <p:grpSp>
          <p:nvGrpSpPr>
            <p:cNvPr id="3" name="Skupina 17"/>
            <p:cNvGrpSpPr/>
            <p:nvPr/>
          </p:nvGrpSpPr>
          <p:grpSpPr>
            <a:xfrm>
              <a:off x="779236" y="2367871"/>
              <a:ext cx="8059964" cy="3501560"/>
              <a:chOff x="779236" y="2367871"/>
              <a:chExt cx="8059964" cy="3501560"/>
            </a:xfrm>
          </p:grpSpPr>
          <p:pic>
            <p:nvPicPr>
              <p:cNvPr id="218120" name="Picture 8" descr="ML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40000"/>
              </a:blip>
              <a:srcRect/>
              <a:stretch>
                <a:fillRect/>
              </a:stretch>
            </p:blipFill>
            <p:spPr bwMode="auto">
              <a:xfrm>
                <a:off x="779236" y="2367871"/>
                <a:ext cx="8059964" cy="3501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6" name="Line 9"/>
              <p:cNvSpPr>
                <a:spLocks noChangeShapeType="1"/>
              </p:cNvSpPr>
              <p:nvPr/>
            </p:nvSpPr>
            <p:spPr bwMode="auto">
              <a:xfrm>
                <a:off x="4217988" y="4135666"/>
                <a:ext cx="668337" cy="0"/>
              </a:xfrm>
              <a:prstGeom prst="line">
                <a:avLst/>
              </a:prstGeom>
              <a:noFill/>
              <a:ln w="57150">
                <a:solidFill>
                  <a:srgbClr val="E6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4" name="Skupina 12"/>
              <p:cNvGrpSpPr/>
              <p:nvPr/>
            </p:nvGrpSpPr>
            <p:grpSpPr>
              <a:xfrm>
                <a:off x="1859756" y="4062413"/>
                <a:ext cx="1062999" cy="400110"/>
                <a:chOff x="1859756" y="4062413"/>
                <a:chExt cx="1062999" cy="400110"/>
              </a:xfrm>
            </p:grpSpPr>
            <p:sp>
              <p:nvSpPr>
                <p:cNvPr id="10" name="Obdélník 9"/>
                <p:cNvSpPr/>
                <p:nvPr/>
              </p:nvSpPr>
              <p:spPr bwMode="auto">
                <a:xfrm>
                  <a:off x="1909763" y="4193381"/>
                  <a:ext cx="995362" cy="207169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1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" name="TextovéPole 10"/>
                <p:cNvSpPr txBox="1"/>
                <p:nvPr/>
              </p:nvSpPr>
              <p:spPr>
                <a:xfrm>
                  <a:off x="1859756" y="4062413"/>
                  <a:ext cx="31290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2000" b="0" i="1" dirty="0"/>
                    <a:t>x</a:t>
                  </a:r>
                </a:p>
              </p:txBody>
            </p:sp>
            <p:sp>
              <p:nvSpPr>
                <p:cNvPr id="12" name="TextovéPole 11"/>
                <p:cNvSpPr txBox="1"/>
                <p:nvPr/>
              </p:nvSpPr>
              <p:spPr>
                <a:xfrm>
                  <a:off x="2609849" y="4062413"/>
                  <a:ext cx="31290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2000" b="0" i="1" dirty="0"/>
                    <a:t>y</a:t>
                  </a:r>
                </a:p>
              </p:txBody>
            </p:sp>
          </p:grpSp>
          <p:sp>
            <p:nvSpPr>
              <p:cNvPr id="14" name="Obdélník 13"/>
              <p:cNvSpPr/>
              <p:nvPr/>
            </p:nvSpPr>
            <p:spPr bwMode="auto">
              <a:xfrm>
                <a:off x="5329238" y="4055269"/>
                <a:ext cx="542925" cy="26908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Obdélník 14"/>
              <p:cNvSpPr/>
              <p:nvPr/>
            </p:nvSpPr>
            <p:spPr bwMode="auto">
              <a:xfrm>
                <a:off x="6607630" y="5397841"/>
                <a:ext cx="581706" cy="30990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TextovéPole 15"/>
              <p:cNvSpPr txBox="1"/>
              <p:nvPr/>
            </p:nvSpPr>
            <p:spPr>
              <a:xfrm>
                <a:off x="5704114" y="4042229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/>
                  <a:t>x</a:t>
                </a:r>
              </a:p>
            </p:txBody>
          </p:sp>
          <p:sp>
            <p:nvSpPr>
              <p:cNvPr id="17" name="TextovéPole 16"/>
              <p:cNvSpPr txBox="1"/>
              <p:nvPr/>
            </p:nvSpPr>
            <p:spPr>
              <a:xfrm>
                <a:off x="6734628" y="5330372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/>
                  <a:t>y</a:t>
                </a:r>
              </a:p>
            </p:txBody>
          </p:sp>
        </p:grpSp>
        <p:sp>
          <p:nvSpPr>
            <p:cNvPr id="19" name="TextovéPole 18"/>
            <p:cNvSpPr txBox="1"/>
            <p:nvPr/>
          </p:nvSpPr>
          <p:spPr>
            <a:xfrm>
              <a:off x="5304608" y="3544390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b="0" i="1" dirty="0">
                  <a:latin typeface="Symbol" pitchFamily="18" charset="2"/>
                </a:rPr>
                <a:t>n</a:t>
              </a:r>
              <a:r>
                <a:rPr lang="cs-CZ" sz="2000" b="0" baseline="-25000" dirty="0">
                  <a:latin typeface="Symbol" pitchFamily="18" charset="2"/>
                </a:rPr>
                <a:t>1</a:t>
              </a:r>
              <a:endParaRPr lang="cs-CZ" sz="2000" b="0" i="1" baseline="-25000" dirty="0">
                <a:latin typeface="Symbol" pitchFamily="18" charset="2"/>
              </a:endParaRP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6040483" y="3161213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b="0" i="1" dirty="0">
                  <a:latin typeface="Symbol" pitchFamily="18" charset="2"/>
                </a:rPr>
                <a:t>n</a:t>
              </a:r>
              <a:r>
                <a:rPr lang="cs-CZ" sz="2000" b="0" baseline="-25000" dirty="0">
                  <a:latin typeface="Symbol" pitchFamily="18" charset="2"/>
                </a:rPr>
                <a:t>2</a:t>
              </a:r>
              <a:endParaRPr lang="cs-CZ" sz="2000" b="0" i="1" baseline="-25000" dirty="0">
                <a:latin typeface="Symbol" pitchFamily="18" charset="2"/>
              </a:endParaRP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6061166" y="4627519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b="0" i="1" dirty="0">
                  <a:latin typeface="Symbol" pitchFamily="18" charset="2"/>
                </a:rPr>
                <a:t>n</a:t>
              </a:r>
              <a:r>
                <a:rPr lang="cs-CZ" sz="2000" b="0" baseline="-25000" dirty="0">
                  <a:latin typeface="Symbol" pitchFamily="18" charset="2"/>
                </a:rPr>
                <a:t>3</a:t>
              </a:r>
              <a:endParaRPr lang="cs-CZ" sz="2000" b="0" i="1" baseline="-25000" dirty="0">
                <a:latin typeface="Symbol" pitchFamily="18" charset="2"/>
              </a:endParaRP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6828609" y="3758838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b="0" i="1" dirty="0">
                  <a:latin typeface="Symbol" pitchFamily="18" charset="2"/>
                </a:rPr>
                <a:t>n</a:t>
              </a:r>
              <a:r>
                <a:rPr lang="cs-CZ" sz="2000" b="0" baseline="-25000" dirty="0">
                  <a:latin typeface="Symbol" pitchFamily="18" charset="2"/>
                </a:rPr>
                <a:t>4</a:t>
              </a:r>
              <a:endParaRPr lang="cs-CZ" sz="2000" b="0" i="1" baseline="-25000" dirty="0">
                <a:latin typeface="Symbol" pitchFamily="18" charset="2"/>
              </a:endParaRP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7708175" y="4000501"/>
              <a:ext cx="402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b="0" i="1" dirty="0">
                  <a:latin typeface="Symbol" pitchFamily="18" charset="2"/>
                </a:rPr>
                <a:t>n</a:t>
              </a:r>
              <a:r>
                <a:rPr lang="cs-CZ" sz="2000" b="0" baseline="-25000" dirty="0">
                  <a:latin typeface="Symbol" pitchFamily="18" charset="2"/>
                </a:rPr>
                <a:t>5</a:t>
              </a:r>
              <a:endParaRPr lang="cs-CZ" sz="2000" b="0" i="1" baseline="-25000" dirty="0">
                <a:latin typeface="Symbol" pitchFamily="18" charset="2"/>
              </a:endParaRPr>
            </a:p>
          </p:txBody>
        </p:sp>
      </p:grp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557213" y="2204810"/>
            <a:ext cx="18341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i="1" dirty="0">
                <a:sym typeface="Symbol"/>
              </a:rPr>
              <a:t></a:t>
            </a:r>
            <a:r>
              <a:rPr lang="cs-CZ" sz="2000" b="0" i="1" baseline="-25000" dirty="0">
                <a:sym typeface="Symbol"/>
              </a:rPr>
              <a:t>i</a:t>
            </a:r>
            <a:r>
              <a:rPr lang="cs-CZ" sz="2000" b="0" baseline="-25000" dirty="0">
                <a:sym typeface="Symbol"/>
              </a:rPr>
              <a:t> </a:t>
            </a:r>
            <a:r>
              <a:rPr lang="cs-CZ" sz="2000" b="0" dirty="0">
                <a:sym typeface="Symbol"/>
              </a:rPr>
              <a:t>= délky větví</a:t>
            </a:r>
            <a:endParaRPr lang="en-US" b="0" dirty="0">
              <a:sym typeface="Symbol" pitchFamily="18" charset="2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460375" y="266700"/>
            <a:ext cx="7924800" cy="1465263"/>
            <a:chOff x="206" y="192"/>
            <a:chExt cx="4992" cy="923"/>
          </a:xfrm>
        </p:grpSpPr>
        <p:sp>
          <p:nvSpPr>
            <p:cNvPr id="27" name="Rectangle 3"/>
            <p:cNvSpPr>
              <a:spLocks noChangeArrowheads="1"/>
            </p:cNvSpPr>
            <p:nvPr/>
          </p:nvSpPr>
          <p:spPr bwMode="auto">
            <a:xfrm>
              <a:off x="2440" y="403"/>
              <a:ext cx="148" cy="683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b="0"/>
            </a:p>
          </p:txBody>
        </p:sp>
        <p:sp>
          <p:nvSpPr>
            <p:cNvPr id="28" name="Text Box 4"/>
            <p:cNvSpPr txBox="1">
              <a:spLocks noChangeArrowheads="1"/>
            </p:cNvSpPr>
            <p:nvPr/>
          </p:nvSpPr>
          <p:spPr bwMode="auto">
            <a:xfrm>
              <a:off x="206" y="192"/>
              <a:ext cx="4992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en-US" sz="1400" b="0" dirty="0">
                  <a:latin typeface="Courier New" pitchFamily="49" charset="0"/>
                </a:rPr>
                <a:t>1</a:t>
              </a:r>
              <a:r>
                <a:rPr lang="en-US" b="0" i="1" dirty="0">
                  <a:latin typeface="Courier New" pitchFamily="49" charset="0"/>
                </a:rPr>
                <a:t>	            j					  N</a:t>
              </a:r>
            </a:p>
            <a:p>
              <a:r>
                <a:rPr lang="cs-CZ" i="1" dirty="0">
                  <a:latin typeface="Courier New" pitchFamily="49" charset="0"/>
                </a:rPr>
                <a:t>1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TCAAAAATGGCTTTATTCG</a:t>
              </a:r>
              <a:r>
                <a:rPr lang="cs-CZ" dirty="0">
                  <a:latin typeface="Courier New" pitchFamily="49" charset="0"/>
                </a:rPr>
                <a:t>C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TTAATGCCGTTAACCCTTGCGGGGGCCATG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2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TCCGTGATGGATTTATTTC</a:t>
              </a:r>
              <a:r>
                <a:rPr lang="cs-CZ" dirty="0">
                  <a:latin typeface="Courier New" pitchFamily="49" charset="0"/>
                </a:rPr>
                <a:t>C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GCAATGCCTGTCATCTTATTCTCAAGTATC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3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TTCGTGATGGATTTATTGC</a:t>
              </a:r>
              <a:r>
                <a:rPr lang="cs-CZ" dirty="0">
                  <a:latin typeface="Courier New" pitchFamily="49" charset="0"/>
                </a:rPr>
                <a:t>A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GGTATGCCAGTCATCCTTTTCTCATCTATC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4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TTCGTGACGGGTTTATCTC</a:t>
              </a:r>
              <a:r>
                <a:rPr lang="cs-CZ" dirty="0">
                  <a:latin typeface="Courier New" pitchFamily="49" charset="0"/>
                </a:rPr>
                <a:t>G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GCAATGCCGGTCATCCTATTTTCGAGTATT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46"/>
          <p:cNvGrpSpPr>
            <a:grpSpLocks noChangeAspect="1"/>
          </p:cNvGrpSpPr>
          <p:nvPr/>
        </p:nvGrpSpPr>
        <p:grpSpPr>
          <a:xfrm>
            <a:off x="5682343" y="1627642"/>
            <a:ext cx="3135085" cy="2864912"/>
            <a:chOff x="5007429" y="2367871"/>
            <a:chExt cx="3831771" cy="3501560"/>
          </a:xfrm>
        </p:grpSpPr>
        <p:pic>
          <p:nvPicPr>
            <p:cNvPr id="36" name="Picture 8" descr="ML"/>
            <p:cNvPicPr>
              <a:picLocks noChangeAspect="1" noChangeArrowheads="1"/>
            </p:cNvPicPr>
            <p:nvPr/>
          </p:nvPicPr>
          <p:blipFill>
            <a:blip r:embed="rId3" cstate="print">
              <a:lum contrast="40000"/>
            </a:blip>
            <a:srcRect l="52459"/>
            <a:stretch>
              <a:fillRect/>
            </a:stretch>
          </p:blipFill>
          <p:spPr bwMode="auto">
            <a:xfrm>
              <a:off x="5007429" y="2367871"/>
              <a:ext cx="3831771" cy="350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Skupina 45"/>
            <p:cNvGrpSpPr/>
            <p:nvPr/>
          </p:nvGrpSpPr>
          <p:grpSpPr>
            <a:xfrm>
              <a:off x="5304608" y="3161213"/>
              <a:ext cx="2806241" cy="2569269"/>
              <a:chOff x="5304608" y="3161213"/>
              <a:chExt cx="2806241" cy="2569269"/>
            </a:xfrm>
          </p:grpSpPr>
          <p:sp>
            <p:nvSpPr>
              <p:cNvPr id="39" name="Obdélník 38"/>
              <p:cNvSpPr/>
              <p:nvPr/>
            </p:nvSpPr>
            <p:spPr bwMode="auto">
              <a:xfrm>
                <a:off x="5329238" y="4055269"/>
                <a:ext cx="542925" cy="26908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Obdélník 39"/>
              <p:cNvSpPr/>
              <p:nvPr/>
            </p:nvSpPr>
            <p:spPr bwMode="auto">
              <a:xfrm>
                <a:off x="6607630" y="5397841"/>
                <a:ext cx="581706" cy="30990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TextovéPole 40"/>
              <p:cNvSpPr txBox="1"/>
              <p:nvPr/>
            </p:nvSpPr>
            <p:spPr>
              <a:xfrm>
                <a:off x="5704114" y="4042229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/>
                  <a:t>x</a:t>
                </a:r>
              </a:p>
            </p:txBody>
          </p:sp>
          <p:sp>
            <p:nvSpPr>
              <p:cNvPr id="42" name="TextovéPole 41"/>
              <p:cNvSpPr txBox="1"/>
              <p:nvPr/>
            </p:nvSpPr>
            <p:spPr>
              <a:xfrm>
                <a:off x="6734628" y="5330372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/>
                  <a:t>y</a:t>
                </a:r>
              </a:p>
            </p:txBody>
          </p:sp>
          <p:sp>
            <p:nvSpPr>
              <p:cNvPr id="31" name="TextovéPole 30"/>
              <p:cNvSpPr txBox="1"/>
              <p:nvPr/>
            </p:nvSpPr>
            <p:spPr>
              <a:xfrm>
                <a:off x="5304608" y="3544390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1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  <p:sp>
            <p:nvSpPr>
              <p:cNvPr id="32" name="TextovéPole 31"/>
              <p:cNvSpPr txBox="1"/>
              <p:nvPr/>
            </p:nvSpPr>
            <p:spPr>
              <a:xfrm>
                <a:off x="6040483" y="3161213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2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  <p:sp>
            <p:nvSpPr>
              <p:cNvPr id="33" name="TextovéPole 32"/>
              <p:cNvSpPr txBox="1"/>
              <p:nvPr/>
            </p:nvSpPr>
            <p:spPr>
              <a:xfrm>
                <a:off x="6061166" y="4627519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3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  <p:sp>
            <p:nvSpPr>
              <p:cNvPr id="34" name="TextovéPole 33"/>
              <p:cNvSpPr txBox="1"/>
              <p:nvPr/>
            </p:nvSpPr>
            <p:spPr>
              <a:xfrm>
                <a:off x="6828609" y="3758838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4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  <p:sp>
            <p:nvSpPr>
              <p:cNvPr id="35" name="TextovéPole 34"/>
              <p:cNvSpPr txBox="1"/>
              <p:nvPr/>
            </p:nvSpPr>
            <p:spPr>
              <a:xfrm>
                <a:off x="7708175" y="4000501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5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</p:grpSp>
      </p:grp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61" name="Line 17"/>
          <p:cNvSpPr>
            <a:spLocks noChangeShapeType="1"/>
          </p:cNvSpPr>
          <p:nvPr/>
        </p:nvSpPr>
        <p:spPr bwMode="auto">
          <a:xfrm flipH="1" flipV="1">
            <a:off x="5344882" y="2852057"/>
            <a:ext cx="786976" cy="289176"/>
          </a:xfrm>
          <a:prstGeom prst="line">
            <a:avLst/>
          </a:prstGeom>
          <a:noFill/>
          <a:ln w="38100">
            <a:solidFill>
              <a:srgbClr val="E6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cs-CZ"/>
          </a:p>
        </p:txBody>
      </p:sp>
      <p:grpSp>
        <p:nvGrpSpPr>
          <p:cNvPr id="4" name="Skupina 12"/>
          <p:cNvGrpSpPr/>
          <p:nvPr/>
        </p:nvGrpSpPr>
        <p:grpSpPr>
          <a:xfrm>
            <a:off x="1859756" y="4062413"/>
            <a:ext cx="934824" cy="400110"/>
            <a:chOff x="1859756" y="4062413"/>
            <a:chExt cx="934824" cy="400110"/>
          </a:xfrm>
        </p:grpSpPr>
        <p:sp>
          <p:nvSpPr>
            <p:cNvPr id="44" name="TextovéPole 10"/>
            <p:cNvSpPr txBox="1"/>
            <p:nvPr/>
          </p:nvSpPr>
          <p:spPr>
            <a:xfrm>
              <a:off x="1859756" y="4062413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cs-CZ" sz="2000" b="0" i="1" dirty="0"/>
            </a:p>
          </p:txBody>
        </p:sp>
        <p:sp>
          <p:nvSpPr>
            <p:cNvPr id="45" name="TextovéPole 44"/>
            <p:cNvSpPr txBox="1"/>
            <p:nvPr/>
          </p:nvSpPr>
          <p:spPr>
            <a:xfrm>
              <a:off x="2609849" y="4062413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cs-CZ" sz="2000" b="0" i="1" dirty="0"/>
            </a:p>
          </p:txBody>
        </p:sp>
      </p:grpSp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3626984" y="2640239"/>
            <a:ext cx="16594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 dirty="0"/>
              <a:t>x</a:t>
            </a:r>
            <a:r>
              <a:rPr lang="en-US" b="0" dirty="0"/>
              <a:t>: 4 nu</a:t>
            </a:r>
            <a:r>
              <a:rPr lang="cs-CZ" b="0" dirty="0"/>
              <a:t>k</a:t>
            </a:r>
            <a:r>
              <a:rPr lang="en-US" b="0" dirty="0" err="1"/>
              <a:t>leotid</a:t>
            </a:r>
            <a:r>
              <a:rPr lang="cs-CZ" b="0" dirty="0"/>
              <a:t>y</a:t>
            </a:r>
            <a:endParaRPr lang="en-US" b="0" dirty="0"/>
          </a:p>
        </p:txBody>
      </p:sp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669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5" name="Text Box 15"/>
          <p:cNvSpPr txBox="1">
            <a:spLocks noChangeArrowheads="1"/>
          </p:cNvSpPr>
          <p:nvPr/>
        </p:nvSpPr>
        <p:spPr bwMode="auto">
          <a:xfrm>
            <a:off x="557213" y="2204810"/>
            <a:ext cx="18341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i="1" dirty="0">
                <a:sym typeface="Symbol"/>
              </a:rPr>
              <a:t></a:t>
            </a:r>
            <a:r>
              <a:rPr lang="cs-CZ" sz="2000" b="0" i="1" baseline="-25000" dirty="0">
                <a:sym typeface="Symbol"/>
              </a:rPr>
              <a:t>i</a:t>
            </a:r>
            <a:r>
              <a:rPr lang="cs-CZ" sz="2000" b="0" baseline="-25000" dirty="0">
                <a:sym typeface="Symbol"/>
              </a:rPr>
              <a:t> </a:t>
            </a:r>
            <a:r>
              <a:rPr lang="cs-CZ" sz="2000" b="0" dirty="0">
                <a:sym typeface="Symbol"/>
              </a:rPr>
              <a:t>= délky větví</a:t>
            </a:r>
            <a:endParaRPr lang="en-US" b="0" dirty="0">
              <a:sym typeface="Symbol" pitchFamily="18" charset="2"/>
            </a:endParaRPr>
          </a:p>
        </p:txBody>
      </p:sp>
      <p:sp>
        <p:nvSpPr>
          <p:cNvPr id="37" name="Line 16"/>
          <p:cNvSpPr>
            <a:spLocks noChangeShapeType="1"/>
          </p:cNvSpPr>
          <p:nvPr/>
        </p:nvSpPr>
        <p:spPr bwMode="auto">
          <a:xfrm flipH="1" flipV="1">
            <a:off x="5747656" y="3809998"/>
            <a:ext cx="1255572" cy="406999"/>
          </a:xfrm>
          <a:prstGeom prst="line">
            <a:avLst/>
          </a:prstGeom>
          <a:noFill/>
          <a:ln w="38100">
            <a:solidFill>
              <a:srgbClr val="E6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2353356" y="3521982"/>
            <a:ext cx="33794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b="0" i="1" dirty="0"/>
              <a:t>y</a:t>
            </a:r>
            <a:r>
              <a:rPr lang="en-US" b="0" dirty="0"/>
              <a:t>: 4 nu</a:t>
            </a:r>
            <a:r>
              <a:rPr lang="cs-CZ" b="0" dirty="0"/>
              <a:t>k</a:t>
            </a:r>
            <a:r>
              <a:rPr lang="en-US" b="0" dirty="0" err="1"/>
              <a:t>leotid</a:t>
            </a:r>
            <a:r>
              <a:rPr lang="cs-CZ" b="0" dirty="0"/>
              <a:t>y</a:t>
            </a:r>
            <a:br>
              <a:rPr lang="cs-CZ" b="0" dirty="0"/>
            </a:br>
            <a:endParaRPr lang="en-US" b="0" dirty="0"/>
          </a:p>
          <a:p>
            <a:pPr algn="r">
              <a:buFont typeface="Symbol" pitchFamily="18" charset="2"/>
              <a:buChar char="Þ"/>
            </a:pPr>
            <a:r>
              <a:rPr lang="en-US" b="0" dirty="0">
                <a:sym typeface="Symbol" pitchFamily="18" charset="2"/>
              </a:rPr>
              <a:t> 4  4 = 16</a:t>
            </a:r>
            <a:r>
              <a:rPr lang="cs-CZ" b="0" dirty="0">
                <a:sym typeface="Symbol" pitchFamily="18" charset="2"/>
              </a:rPr>
              <a:t> možných scénářů</a:t>
            </a:r>
            <a:endParaRPr lang="en-US" b="0" dirty="0">
              <a:sym typeface="Symbol" pitchFamily="18" charset="2"/>
            </a:endParaRP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557213" y="4858433"/>
            <a:ext cx="772839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cs-CZ" sz="2000" b="0" i="1" dirty="0"/>
              <a:t>L</a:t>
            </a:r>
            <a:r>
              <a:rPr lang="en-US" sz="2000" b="0" dirty="0"/>
              <a:t>(</a:t>
            </a:r>
            <a:r>
              <a:rPr lang="cs-CZ" sz="2000" b="0" dirty="0"/>
              <a:t>1</a:t>
            </a:r>
            <a:r>
              <a:rPr lang="en-US" sz="2000" b="0" dirty="0"/>
              <a:t>)</a:t>
            </a:r>
            <a:r>
              <a:rPr lang="cs-CZ" sz="2000" b="0" dirty="0"/>
              <a:t> = </a:t>
            </a:r>
            <a:r>
              <a:rPr lang="en-US" sz="2000" b="0" i="1" dirty="0"/>
              <a:t>P</a:t>
            </a:r>
            <a:r>
              <a:rPr lang="en-US" sz="2000" b="0" dirty="0"/>
              <a:t>(</a:t>
            </a:r>
            <a:r>
              <a:rPr lang="cs-CZ" sz="2000" b="0" i="1" dirty="0"/>
              <a:t>y</a:t>
            </a:r>
            <a:r>
              <a:rPr lang="en-US" sz="2000" b="0" dirty="0"/>
              <a:t>)</a:t>
            </a:r>
            <a:r>
              <a:rPr lang="cs-CZ" sz="2000" b="0" dirty="0">
                <a:sym typeface="Symbol" pitchFamily="18" charset="2"/>
              </a:rPr>
              <a:t></a:t>
            </a:r>
            <a:r>
              <a:rPr lang="en-US" sz="2000" b="0" i="1" dirty="0"/>
              <a:t>P</a:t>
            </a:r>
            <a:r>
              <a:rPr lang="en-US" sz="2000" b="0" dirty="0"/>
              <a:t>(</a:t>
            </a:r>
            <a:r>
              <a:rPr lang="cs-CZ" sz="2000" b="0" i="1" dirty="0"/>
              <a:t>y</a:t>
            </a:r>
            <a:r>
              <a:rPr lang="cs-CZ" sz="2000" b="0" dirty="0">
                <a:sym typeface="Symbol"/>
              </a:rPr>
              <a:t></a:t>
            </a:r>
            <a:r>
              <a:rPr lang="cs-CZ" sz="2000" b="0" i="1" dirty="0">
                <a:sym typeface="Symbol"/>
              </a:rPr>
              <a:t>x</a:t>
            </a:r>
            <a:r>
              <a:rPr lang="en-US" sz="2000" b="0" dirty="0"/>
              <a:t>)</a:t>
            </a:r>
            <a:r>
              <a:rPr lang="cs-CZ" sz="2000" b="0" i="1" dirty="0">
                <a:sym typeface="Symbol"/>
              </a:rPr>
              <a:t></a:t>
            </a:r>
            <a:r>
              <a:rPr lang="cs-CZ" sz="2000" b="0" baseline="-25000" dirty="0">
                <a:sym typeface="Symbol"/>
              </a:rPr>
              <a:t>3</a:t>
            </a:r>
            <a:r>
              <a:rPr lang="cs-CZ" sz="2000" b="0" dirty="0">
                <a:sym typeface="Symbol" pitchFamily="18" charset="2"/>
              </a:rPr>
              <a:t></a:t>
            </a:r>
            <a:r>
              <a:rPr lang="en-US" sz="2000" b="0" i="1" dirty="0"/>
              <a:t>P</a:t>
            </a:r>
            <a:r>
              <a:rPr lang="en-US" sz="2000" b="0" dirty="0"/>
              <a:t>(</a:t>
            </a:r>
            <a:r>
              <a:rPr lang="cs-CZ" sz="2000" b="0" i="1" dirty="0"/>
              <a:t>x</a:t>
            </a:r>
            <a:r>
              <a:rPr lang="cs-CZ" sz="2000" b="0" dirty="0">
                <a:sym typeface="Symbol"/>
              </a:rPr>
              <a:t></a:t>
            </a:r>
            <a:r>
              <a:rPr lang="cs-CZ" sz="2000" b="0" dirty="0"/>
              <a:t>C</a:t>
            </a:r>
            <a:r>
              <a:rPr lang="en-US" sz="2000" b="0" dirty="0"/>
              <a:t>)</a:t>
            </a:r>
            <a:r>
              <a:rPr lang="cs-CZ" sz="2000" b="0" i="1" dirty="0">
                <a:sym typeface="Symbol"/>
              </a:rPr>
              <a:t></a:t>
            </a:r>
            <a:r>
              <a:rPr lang="cs-CZ" sz="2000" b="0" baseline="-25000" dirty="0">
                <a:sym typeface="Symbol"/>
              </a:rPr>
              <a:t>1</a:t>
            </a:r>
            <a:r>
              <a:rPr lang="cs-CZ" sz="2000" b="0" dirty="0">
                <a:sym typeface="Symbol" pitchFamily="18" charset="2"/>
              </a:rPr>
              <a:t></a:t>
            </a:r>
            <a:r>
              <a:rPr lang="en-US" sz="2000" b="0" i="1" dirty="0"/>
              <a:t>P</a:t>
            </a:r>
            <a:r>
              <a:rPr lang="en-US" sz="2000" b="0" dirty="0"/>
              <a:t>(</a:t>
            </a:r>
            <a:r>
              <a:rPr lang="cs-CZ" sz="2000" b="0" i="1" dirty="0"/>
              <a:t>x</a:t>
            </a:r>
            <a:r>
              <a:rPr lang="cs-CZ" sz="2000" b="0" dirty="0">
                <a:sym typeface="Symbol"/>
              </a:rPr>
              <a:t></a:t>
            </a:r>
            <a:r>
              <a:rPr lang="cs-CZ" sz="2000" b="0" dirty="0"/>
              <a:t>C</a:t>
            </a:r>
            <a:r>
              <a:rPr lang="en-US" sz="2000" b="0" dirty="0"/>
              <a:t>)</a:t>
            </a:r>
            <a:r>
              <a:rPr lang="cs-CZ" sz="2000" b="0" i="1" dirty="0">
                <a:sym typeface="Symbol"/>
              </a:rPr>
              <a:t></a:t>
            </a:r>
            <a:r>
              <a:rPr lang="cs-CZ" sz="2000" b="0" baseline="-25000" dirty="0">
                <a:sym typeface="Symbol"/>
              </a:rPr>
              <a:t>2</a:t>
            </a:r>
            <a:r>
              <a:rPr lang="cs-CZ" sz="2000" b="0" dirty="0">
                <a:sym typeface="Symbol" pitchFamily="18" charset="2"/>
              </a:rPr>
              <a:t></a:t>
            </a:r>
            <a:r>
              <a:rPr lang="en-US" sz="2000" b="0" i="1" dirty="0"/>
              <a:t>P</a:t>
            </a:r>
            <a:r>
              <a:rPr lang="en-US" sz="2000" b="0" dirty="0"/>
              <a:t>(</a:t>
            </a:r>
            <a:r>
              <a:rPr lang="cs-CZ" sz="2000" b="0" i="1" dirty="0"/>
              <a:t>y</a:t>
            </a:r>
            <a:r>
              <a:rPr lang="cs-CZ" sz="2000" b="0" dirty="0">
                <a:sym typeface="Symbol"/>
              </a:rPr>
              <a:t></a:t>
            </a:r>
            <a:r>
              <a:rPr lang="cs-CZ" sz="2000" b="0" dirty="0"/>
              <a:t>A</a:t>
            </a:r>
            <a:r>
              <a:rPr lang="en-US" sz="2000" b="0" dirty="0"/>
              <a:t>)</a:t>
            </a:r>
            <a:r>
              <a:rPr lang="cs-CZ" sz="2000" b="0" i="1" dirty="0">
                <a:sym typeface="Symbol"/>
              </a:rPr>
              <a:t></a:t>
            </a:r>
            <a:r>
              <a:rPr lang="cs-CZ" sz="2000" b="0" baseline="-25000" dirty="0">
                <a:sym typeface="Symbol"/>
              </a:rPr>
              <a:t>4</a:t>
            </a:r>
            <a:r>
              <a:rPr lang="cs-CZ" sz="2000" b="0" dirty="0">
                <a:sym typeface="Symbol" pitchFamily="18" charset="2"/>
              </a:rPr>
              <a:t></a:t>
            </a:r>
            <a:r>
              <a:rPr lang="en-US" sz="2000" b="0" i="1" dirty="0"/>
              <a:t>P</a:t>
            </a:r>
            <a:r>
              <a:rPr lang="en-US" sz="2000" b="0" dirty="0"/>
              <a:t>(</a:t>
            </a:r>
            <a:r>
              <a:rPr lang="cs-CZ" sz="2000" b="0" i="1" dirty="0"/>
              <a:t>y</a:t>
            </a:r>
            <a:r>
              <a:rPr lang="cs-CZ" sz="2000" b="0" dirty="0">
                <a:sym typeface="Symbol"/>
              </a:rPr>
              <a:t></a:t>
            </a:r>
            <a:r>
              <a:rPr lang="cs-CZ" sz="2000" b="0" dirty="0"/>
              <a:t>G</a:t>
            </a:r>
            <a:r>
              <a:rPr lang="en-US" sz="2000" b="0" dirty="0"/>
              <a:t>)</a:t>
            </a:r>
            <a:r>
              <a:rPr lang="cs-CZ" sz="2000" b="0" i="1" dirty="0">
                <a:sym typeface="Symbol"/>
              </a:rPr>
              <a:t></a:t>
            </a:r>
            <a:r>
              <a:rPr lang="cs-CZ" sz="2000" b="0" baseline="-25000" dirty="0">
                <a:sym typeface="Symbol"/>
              </a:rPr>
              <a:t>5</a:t>
            </a:r>
            <a:endParaRPr lang="cs-CZ" sz="2000" b="0" dirty="0">
              <a:sym typeface="Symbol"/>
            </a:endParaRPr>
          </a:p>
          <a:p>
            <a:pPr marL="342900" indent="-342900"/>
            <a:endParaRPr lang="cs-CZ" sz="2000" b="0" i="1" dirty="0">
              <a:sym typeface="Symbol"/>
            </a:endParaRPr>
          </a:p>
          <a:p>
            <a:pPr marL="342900" indent="-342900"/>
            <a:r>
              <a:rPr lang="cs-CZ" sz="2000" b="0" i="1" dirty="0"/>
              <a:t>L</a:t>
            </a:r>
            <a:r>
              <a:rPr lang="en-US" sz="2000" b="0" dirty="0"/>
              <a:t>(</a:t>
            </a:r>
            <a:r>
              <a:rPr lang="cs-CZ" sz="2000" b="0" i="1" dirty="0"/>
              <a:t>j</a:t>
            </a:r>
            <a:r>
              <a:rPr lang="en-US" sz="2000" b="0" dirty="0"/>
              <a:t>)</a:t>
            </a:r>
            <a:r>
              <a:rPr lang="cs-CZ" sz="2000" b="0" dirty="0"/>
              <a:t> = </a:t>
            </a:r>
            <a:r>
              <a:rPr lang="cs-CZ" sz="2000" b="0" i="1" dirty="0"/>
              <a:t>P</a:t>
            </a:r>
            <a:r>
              <a:rPr lang="cs-CZ" sz="2000" b="0" dirty="0"/>
              <a:t>(scénář 1) + …. + </a:t>
            </a:r>
            <a:r>
              <a:rPr lang="cs-CZ" sz="2000" b="0" i="1" dirty="0"/>
              <a:t>P</a:t>
            </a:r>
            <a:r>
              <a:rPr lang="cs-CZ" sz="2000" b="0" dirty="0"/>
              <a:t>(scénář 16)</a:t>
            </a:r>
            <a:endParaRPr lang="en-US" sz="2000" b="0" dirty="0">
              <a:sym typeface="Symbol" pitchFamily="18" charset="2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460375" y="266700"/>
            <a:ext cx="7924800" cy="1465263"/>
            <a:chOff x="206" y="192"/>
            <a:chExt cx="4992" cy="923"/>
          </a:xfrm>
        </p:grpSpPr>
        <p:sp>
          <p:nvSpPr>
            <p:cNvPr id="46" name="Rectangle 3"/>
            <p:cNvSpPr>
              <a:spLocks noChangeArrowheads="1"/>
            </p:cNvSpPr>
            <p:nvPr/>
          </p:nvSpPr>
          <p:spPr bwMode="auto">
            <a:xfrm>
              <a:off x="2440" y="403"/>
              <a:ext cx="148" cy="683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b="0"/>
            </a:p>
          </p:txBody>
        </p:sp>
        <p:sp>
          <p:nvSpPr>
            <p:cNvPr id="47" name="Text Box 4"/>
            <p:cNvSpPr txBox="1">
              <a:spLocks noChangeArrowheads="1"/>
            </p:cNvSpPr>
            <p:nvPr/>
          </p:nvSpPr>
          <p:spPr bwMode="auto">
            <a:xfrm>
              <a:off x="206" y="192"/>
              <a:ext cx="4992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en-US" sz="1400" b="0" dirty="0">
                  <a:latin typeface="Courier New" pitchFamily="49" charset="0"/>
                </a:rPr>
                <a:t>1</a:t>
              </a:r>
              <a:r>
                <a:rPr lang="en-US" b="0" i="1" dirty="0">
                  <a:latin typeface="Courier New" pitchFamily="49" charset="0"/>
                </a:rPr>
                <a:t>	            j					  N</a:t>
              </a:r>
            </a:p>
            <a:p>
              <a:r>
                <a:rPr lang="cs-CZ" i="1" dirty="0">
                  <a:latin typeface="Courier New" pitchFamily="49" charset="0"/>
                </a:rPr>
                <a:t>1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TCAAAAATGGCTTTATTCG</a:t>
              </a:r>
              <a:r>
                <a:rPr lang="cs-CZ" dirty="0">
                  <a:latin typeface="Courier New" pitchFamily="49" charset="0"/>
                </a:rPr>
                <a:t>C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TTAATGCCGTTAACCCTTGCGGGGGCCATG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2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TCCGTGATGGATTTATTTC</a:t>
              </a:r>
              <a:r>
                <a:rPr lang="cs-CZ" dirty="0">
                  <a:latin typeface="Courier New" pitchFamily="49" charset="0"/>
                </a:rPr>
                <a:t>C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GCAATGCCTGTCATCTTATTCTCAAGTATC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3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TTCGTGATGGATTTATTGC</a:t>
              </a:r>
              <a:r>
                <a:rPr lang="cs-CZ" dirty="0">
                  <a:latin typeface="Courier New" pitchFamily="49" charset="0"/>
                </a:rPr>
                <a:t>A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GGTATGCCAGTCATCCTTTTCTCATCTATC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4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TTCGTGACGGGTTTATCTC</a:t>
              </a:r>
              <a:r>
                <a:rPr lang="cs-CZ" dirty="0">
                  <a:latin typeface="Courier New" pitchFamily="49" charset="0"/>
                </a:rPr>
                <a:t>G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GCAATGCCGGTCATCCTATTTTCGAGTATT</a:t>
              </a:r>
            </a:p>
          </p:txBody>
        </p:sp>
      </p:grpSp>
      <p:sp>
        <p:nvSpPr>
          <p:cNvPr id="49" name="Elipsa 48"/>
          <p:cNvSpPr>
            <a:spLocks noChangeAspect="1"/>
          </p:cNvSpPr>
          <p:nvPr/>
        </p:nvSpPr>
        <p:spPr bwMode="auto">
          <a:xfrm>
            <a:off x="6217920" y="3021287"/>
            <a:ext cx="398033" cy="398033"/>
          </a:xfrm>
          <a:prstGeom prst="ellipse">
            <a:avLst/>
          </a:prstGeom>
          <a:noFill/>
          <a:ln w="38100" cap="flat" cmpd="sng" algn="ctr">
            <a:solidFill>
              <a:srgbClr val="E6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Elipsa 49"/>
          <p:cNvSpPr>
            <a:spLocks noChangeAspect="1"/>
          </p:cNvSpPr>
          <p:nvPr/>
        </p:nvSpPr>
        <p:spPr bwMode="auto">
          <a:xfrm>
            <a:off x="7048052" y="4088087"/>
            <a:ext cx="398033" cy="398033"/>
          </a:xfrm>
          <a:prstGeom prst="ellipse">
            <a:avLst/>
          </a:prstGeom>
          <a:noFill/>
          <a:ln w="38100" cap="flat" cmpd="sng" algn="ctr">
            <a:solidFill>
              <a:srgbClr val="E6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 animBg="1"/>
      <p:bldP spid="48" grpId="0"/>
      <p:bldP spid="37" grpId="0" animBg="1"/>
      <p:bldP spid="38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46"/>
          <p:cNvGrpSpPr>
            <a:grpSpLocks noChangeAspect="1"/>
          </p:cNvGrpSpPr>
          <p:nvPr/>
        </p:nvGrpSpPr>
        <p:grpSpPr>
          <a:xfrm>
            <a:off x="5682343" y="1627642"/>
            <a:ext cx="3135085" cy="2864912"/>
            <a:chOff x="5007429" y="2367871"/>
            <a:chExt cx="3831771" cy="3501560"/>
          </a:xfrm>
        </p:grpSpPr>
        <p:pic>
          <p:nvPicPr>
            <p:cNvPr id="36" name="Picture 8" descr="ML"/>
            <p:cNvPicPr>
              <a:picLocks noChangeAspect="1" noChangeArrowheads="1"/>
            </p:cNvPicPr>
            <p:nvPr/>
          </p:nvPicPr>
          <p:blipFill>
            <a:blip r:embed="rId3" cstate="print">
              <a:lum contrast="40000"/>
            </a:blip>
            <a:srcRect l="52459"/>
            <a:stretch>
              <a:fillRect/>
            </a:stretch>
          </p:blipFill>
          <p:spPr bwMode="auto">
            <a:xfrm>
              <a:off x="5007429" y="2367871"/>
              <a:ext cx="3831771" cy="350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Skupina 45"/>
            <p:cNvGrpSpPr/>
            <p:nvPr/>
          </p:nvGrpSpPr>
          <p:grpSpPr>
            <a:xfrm>
              <a:off x="5304608" y="3161213"/>
              <a:ext cx="2806241" cy="2569269"/>
              <a:chOff x="5304608" y="3161213"/>
              <a:chExt cx="2806241" cy="2569269"/>
            </a:xfrm>
          </p:grpSpPr>
          <p:sp>
            <p:nvSpPr>
              <p:cNvPr id="39" name="Obdélník 38"/>
              <p:cNvSpPr/>
              <p:nvPr/>
            </p:nvSpPr>
            <p:spPr bwMode="auto">
              <a:xfrm>
                <a:off x="5329238" y="4055269"/>
                <a:ext cx="542925" cy="26908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Obdélník 39"/>
              <p:cNvSpPr/>
              <p:nvPr/>
            </p:nvSpPr>
            <p:spPr bwMode="auto">
              <a:xfrm>
                <a:off x="6607630" y="5397841"/>
                <a:ext cx="581706" cy="30990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TextovéPole 40"/>
              <p:cNvSpPr txBox="1"/>
              <p:nvPr/>
            </p:nvSpPr>
            <p:spPr>
              <a:xfrm>
                <a:off x="5704114" y="4042229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/>
                  <a:t>x</a:t>
                </a:r>
              </a:p>
            </p:txBody>
          </p:sp>
          <p:sp>
            <p:nvSpPr>
              <p:cNvPr id="42" name="TextovéPole 41"/>
              <p:cNvSpPr txBox="1"/>
              <p:nvPr/>
            </p:nvSpPr>
            <p:spPr>
              <a:xfrm>
                <a:off x="6734628" y="5330372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/>
                  <a:t>y</a:t>
                </a:r>
              </a:p>
            </p:txBody>
          </p:sp>
          <p:sp>
            <p:nvSpPr>
              <p:cNvPr id="31" name="TextovéPole 30"/>
              <p:cNvSpPr txBox="1"/>
              <p:nvPr/>
            </p:nvSpPr>
            <p:spPr>
              <a:xfrm>
                <a:off x="5304608" y="3544390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1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  <p:sp>
            <p:nvSpPr>
              <p:cNvPr id="32" name="TextovéPole 31"/>
              <p:cNvSpPr txBox="1"/>
              <p:nvPr/>
            </p:nvSpPr>
            <p:spPr>
              <a:xfrm>
                <a:off x="6040483" y="3161213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2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  <p:sp>
            <p:nvSpPr>
              <p:cNvPr id="33" name="TextovéPole 32"/>
              <p:cNvSpPr txBox="1"/>
              <p:nvPr/>
            </p:nvSpPr>
            <p:spPr>
              <a:xfrm>
                <a:off x="6061166" y="4627519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3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  <p:sp>
            <p:nvSpPr>
              <p:cNvPr id="34" name="TextovéPole 33"/>
              <p:cNvSpPr txBox="1"/>
              <p:nvPr/>
            </p:nvSpPr>
            <p:spPr>
              <a:xfrm>
                <a:off x="6828609" y="3758838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4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  <p:sp>
            <p:nvSpPr>
              <p:cNvPr id="35" name="TextovéPole 34"/>
              <p:cNvSpPr txBox="1"/>
              <p:nvPr/>
            </p:nvSpPr>
            <p:spPr>
              <a:xfrm>
                <a:off x="7708175" y="4000501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b="0" i="1" dirty="0">
                    <a:latin typeface="Symbol" pitchFamily="18" charset="2"/>
                  </a:rPr>
                  <a:t>n</a:t>
                </a:r>
                <a:r>
                  <a:rPr lang="cs-CZ" sz="2000" b="0" baseline="-25000" dirty="0">
                    <a:latin typeface="Symbol" pitchFamily="18" charset="2"/>
                  </a:rPr>
                  <a:t>5</a:t>
                </a:r>
                <a:endParaRPr lang="cs-CZ" sz="2000" b="0" i="1" baseline="-25000" dirty="0">
                  <a:latin typeface="Symbol" pitchFamily="18" charset="2"/>
                </a:endParaRPr>
              </a:p>
            </p:txBody>
          </p:sp>
        </p:grpSp>
      </p:grp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60" name="Line 16"/>
          <p:cNvSpPr>
            <a:spLocks noChangeShapeType="1"/>
          </p:cNvSpPr>
          <p:nvPr/>
        </p:nvSpPr>
        <p:spPr bwMode="auto">
          <a:xfrm flipH="1" flipV="1">
            <a:off x="5747656" y="3809999"/>
            <a:ext cx="1393371" cy="435429"/>
          </a:xfrm>
          <a:prstGeom prst="line">
            <a:avLst/>
          </a:prstGeom>
          <a:noFill/>
          <a:ln w="38100">
            <a:solidFill>
              <a:srgbClr val="E6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061" name="Line 17"/>
          <p:cNvSpPr>
            <a:spLocks noChangeShapeType="1"/>
          </p:cNvSpPr>
          <p:nvPr/>
        </p:nvSpPr>
        <p:spPr bwMode="auto">
          <a:xfrm flipH="1" flipV="1">
            <a:off x="5344884" y="2852057"/>
            <a:ext cx="903515" cy="370114"/>
          </a:xfrm>
          <a:prstGeom prst="line">
            <a:avLst/>
          </a:prstGeom>
          <a:noFill/>
          <a:ln w="38100">
            <a:solidFill>
              <a:srgbClr val="E6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cs-CZ"/>
          </a:p>
        </p:txBody>
      </p:sp>
      <p:grpSp>
        <p:nvGrpSpPr>
          <p:cNvPr id="4" name="Skupina 12"/>
          <p:cNvGrpSpPr/>
          <p:nvPr/>
        </p:nvGrpSpPr>
        <p:grpSpPr>
          <a:xfrm>
            <a:off x="1859756" y="4062413"/>
            <a:ext cx="934824" cy="400110"/>
            <a:chOff x="1859756" y="4062413"/>
            <a:chExt cx="934824" cy="400110"/>
          </a:xfrm>
        </p:grpSpPr>
        <p:sp>
          <p:nvSpPr>
            <p:cNvPr id="44" name="TextovéPole 10"/>
            <p:cNvSpPr txBox="1"/>
            <p:nvPr/>
          </p:nvSpPr>
          <p:spPr>
            <a:xfrm>
              <a:off x="1859756" y="4062413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cs-CZ" sz="2000" b="0" i="1" dirty="0"/>
            </a:p>
          </p:txBody>
        </p:sp>
        <p:sp>
          <p:nvSpPr>
            <p:cNvPr id="45" name="TextovéPole 44"/>
            <p:cNvSpPr txBox="1"/>
            <p:nvPr/>
          </p:nvSpPr>
          <p:spPr>
            <a:xfrm>
              <a:off x="2609849" y="4062413"/>
              <a:ext cx="184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cs-CZ" sz="2000" b="0" i="1" dirty="0"/>
            </a:p>
          </p:txBody>
        </p:sp>
      </p:grpSp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3626984" y="2640239"/>
            <a:ext cx="16594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 dirty="0"/>
              <a:t>x</a:t>
            </a:r>
            <a:r>
              <a:rPr lang="en-US" b="0" dirty="0"/>
              <a:t>: 4 nu</a:t>
            </a:r>
            <a:r>
              <a:rPr lang="cs-CZ" b="0" dirty="0"/>
              <a:t>k</a:t>
            </a:r>
            <a:r>
              <a:rPr lang="en-US" b="0" dirty="0" err="1"/>
              <a:t>leotid</a:t>
            </a:r>
            <a:r>
              <a:rPr lang="cs-CZ" b="0" dirty="0"/>
              <a:t>y</a:t>
            </a:r>
            <a:endParaRPr lang="en-US" b="0" dirty="0"/>
          </a:p>
        </p:txBody>
      </p:sp>
      <p:sp>
        <p:nvSpPr>
          <p:cNvPr id="49" name="Text Box 15"/>
          <p:cNvSpPr txBox="1">
            <a:spLocks noChangeArrowheads="1"/>
          </p:cNvSpPr>
          <p:nvPr/>
        </p:nvSpPr>
        <p:spPr bwMode="auto">
          <a:xfrm>
            <a:off x="2353356" y="3521982"/>
            <a:ext cx="33794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b="0" i="1" dirty="0"/>
              <a:t>y</a:t>
            </a:r>
            <a:r>
              <a:rPr lang="en-US" b="0" dirty="0"/>
              <a:t>: 4 nu</a:t>
            </a:r>
            <a:r>
              <a:rPr lang="cs-CZ" b="0" dirty="0"/>
              <a:t>k</a:t>
            </a:r>
            <a:r>
              <a:rPr lang="en-US" b="0" dirty="0" err="1"/>
              <a:t>leotid</a:t>
            </a:r>
            <a:r>
              <a:rPr lang="cs-CZ" b="0" dirty="0"/>
              <a:t>y</a:t>
            </a:r>
            <a:br>
              <a:rPr lang="cs-CZ" b="0" dirty="0"/>
            </a:br>
            <a:endParaRPr lang="en-US" b="0" dirty="0"/>
          </a:p>
          <a:p>
            <a:pPr algn="r">
              <a:buFont typeface="Symbol" pitchFamily="18" charset="2"/>
              <a:buChar char="Þ"/>
            </a:pPr>
            <a:r>
              <a:rPr lang="en-US" b="0" dirty="0">
                <a:sym typeface="Symbol" pitchFamily="18" charset="2"/>
              </a:rPr>
              <a:t> 4  4 = 16</a:t>
            </a:r>
            <a:r>
              <a:rPr lang="cs-CZ" b="0" dirty="0">
                <a:sym typeface="Symbol" pitchFamily="18" charset="2"/>
              </a:rPr>
              <a:t> možných scénářů</a:t>
            </a:r>
            <a:endParaRPr lang="en-US" b="0" dirty="0">
              <a:sym typeface="Symbol" pitchFamily="18" charset="2"/>
            </a:endParaRPr>
          </a:p>
        </p:txBody>
      </p:sp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669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5" name="Text Box 15"/>
          <p:cNvSpPr txBox="1">
            <a:spLocks noChangeArrowheads="1"/>
          </p:cNvSpPr>
          <p:nvPr/>
        </p:nvSpPr>
        <p:spPr bwMode="auto">
          <a:xfrm>
            <a:off x="557213" y="2204810"/>
            <a:ext cx="18341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000" b="0" i="1" dirty="0">
                <a:sym typeface="Symbol"/>
              </a:rPr>
              <a:t></a:t>
            </a:r>
            <a:r>
              <a:rPr lang="cs-CZ" sz="2000" b="0" i="1" baseline="-25000" dirty="0">
                <a:sym typeface="Symbol"/>
              </a:rPr>
              <a:t>i</a:t>
            </a:r>
            <a:r>
              <a:rPr lang="cs-CZ" sz="2000" b="0" baseline="-25000" dirty="0">
                <a:sym typeface="Symbol"/>
              </a:rPr>
              <a:t> </a:t>
            </a:r>
            <a:r>
              <a:rPr lang="cs-CZ" sz="2000" b="0" dirty="0">
                <a:sym typeface="Symbol"/>
              </a:rPr>
              <a:t>= délky větví</a:t>
            </a:r>
            <a:endParaRPr lang="en-US" b="0" dirty="0">
              <a:sym typeface="Symbol" pitchFamily="18" charset="2"/>
            </a:endParaRPr>
          </a:p>
        </p:txBody>
      </p:sp>
      <p:grpSp>
        <p:nvGrpSpPr>
          <p:cNvPr id="5" name="Skupina 53"/>
          <p:cNvGrpSpPr/>
          <p:nvPr/>
        </p:nvGrpSpPr>
        <p:grpSpPr>
          <a:xfrm>
            <a:off x="557213" y="4626428"/>
            <a:ext cx="7049179" cy="1948543"/>
            <a:chOff x="557213" y="4626428"/>
            <a:chExt cx="7049179" cy="1948543"/>
          </a:xfrm>
        </p:grpSpPr>
        <p:sp>
          <p:nvSpPr>
            <p:cNvPr id="57" name="Text Box 11"/>
            <p:cNvSpPr txBox="1">
              <a:spLocks noChangeArrowheads="1"/>
            </p:cNvSpPr>
            <p:nvPr/>
          </p:nvSpPr>
          <p:spPr bwMode="auto">
            <a:xfrm>
              <a:off x="557213" y="4901976"/>
              <a:ext cx="6434775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cs-CZ" sz="2000" b="0" dirty="0"/>
                <a:t>všechny pozice</a:t>
              </a:r>
              <a:r>
                <a:rPr lang="en-US" sz="2000" b="0" dirty="0"/>
                <a:t>: </a:t>
              </a:r>
              <a:r>
                <a:rPr lang="en-US" sz="2000" b="0" i="1" dirty="0"/>
                <a:t>L</a:t>
              </a:r>
              <a:r>
                <a:rPr lang="en-US" sz="2000" b="0" dirty="0"/>
                <a:t> = </a:t>
              </a:r>
              <a:r>
                <a:rPr lang="en-US" sz="2000" b="0" i="1" dirty="0"/>
                <a:t>L</a:t>
              </a:r>
              <a:r>
                <a:rPr lang="en-US" sz="2000" b="0" dirty="0"/>
                <a:t>(1) </a:t>
              </a:r>
              <a:r>
                <a:rPr lang="cs-CZ" sz="2000" b="0" dirty="0">
                  <a:sym typeface="Symbol" pitchFamily="18" charset="2"/>
                </a:rPr>
                <a:t></a:t>
              </a:r>
              <a:r>
                <a:rPr lang="en-US" sz="2000" b="0" dirty="0">
                  <a:sym typeface="Symbol" pitchFamily="18" charset="2"/>
                </a:rPr>
                <a:t> </a:t>
              </a:r>
              <a:r>
                <a:rPr lang="en-US" sz="2000" b="0" i="1" dirty="0">
                  <a:sym typeface="Symbol" pitchFamily="18" charset="2"/>
                </a:rPr>
                <a:t>L</a:t>
              </a:r>
              <a:r>
                <a:rPr lang="en-US" sz="2000" b="0" dirty="0">
                  <a:sym typeface="Symbol" pitchFamily="18" charset="2"/>
                </a:rPr>
                <a:t>(2) </a:t>
              </a:r>
              <a:r>
                <a:rPr lang="cs-CZ" sz="2000" b="0" dirty="0">
                  <a:sym typeface="Symbol" pitchFamily="18" charset="2"/>
                </a:rPr>
                <a:t></a:t>
              </a:r>
              <a:r>
                <a:rPr lang="en-US" sz="2000" b="0" dirty="0">
                  <a:sym typeface="Symbol" pitchFamily="18" charset="2"/>
                </a:rPr>
                <a:t> … </a:t>
              </a:r>
              <a:r>
                <a:rPr lang="cs-CZ" sz="2000" b="0" dirty="0">
                  <a:sym typeface="Symbol" pitchFamily="18" charset="2"/>
                </a:rPr>
                <a:t></a:t>
              </a:r>
              <a:r>
                <a:rPr lang="en-US" sz="2000" b="0" dirty="0">
                  <a:sym typeface="Symbol" pitchFamily="18" charset="2"/>
                </a:rPr>
                <a:t> </a:t>
              </a:r>
              <a:r>
                <a:rPr lang="en-US" sz="2000" b="0" i="1" dirty="0">
                  <a:sym typeface="Symbol" pitchFamily="18" charset="2"/>
                </a:rPr>
                <a:t>L</a:t>
              </a:r>
              <a:r>
                <a:rPr lang="en-US" sz="2000" b="0" dirty="0">
                  <a:sym typeface="Symbol" pitchFamily="18" charset="2"/>
                </a:rPr>
                <a:t>(</a:t>
              </a:r>
              <a:r>
                <a:rPr lang="en-US" sz="2000" b="0" i="1" dirty="0">
                  <a:sym typeface="Symbol" pitchFamily="18" charset="2"/>
                </a:rPr>
                <a:t>j</a:t>
              </a:r>
              <a:r>
                <a:rPr lang="en-US" sz="2000" b="0" dirty="0">
                  <a:sym typeface="Symbol" pitchFamily="18" charset="2"/>
                </a:rPr>
                <a:t>) </a:t>
              </a:r>
              <a:r>
                <a:rPr lang="cs-CZ" sz="2000" b="0" dirty="0">
                  <a:sym typeface="Symbol" pitchFamily="18" charset="2"/>
                </a:rPr>
                <a:t></a:t>
              </a:r>
              <a:r>
                <a:rPr lang="en-US" sz="2000" b="0" dirty="0">
                  <a:sym typeface="Symbol" pitchFamily="18" charset="2"/>
                </a:rPr>
                <a:t> … </a:t>
              </a:r>
              <a:r>
                <a:rPr lang="cs-CZ" sz="2000" b="0" dirty="0">
                  <a:sym typeface="Symbol" pitchFamily="18" charset="2"/>
                </a:rPr>
                <a:t></a:t>
              </a:r>
              <a:r>
                <a:rPr lang="en-US" sz="2000" b="0" dirty="0">
                  <a:sym typeface="Symbol" pitchFamily="18" charset="2"/>
                </a:rPr>
                <a:t> </a:t>
              </a:r>
              <a:r>
                <a:rPr lang="en-US" sz="2000" b="0" i="1" dirty="0">
                  <a:sym typeface="Symbol" pitchFamily="18" charset="2"/>
                </a:rPr>
                <a:t>L</a:t>
              </a:r>
              <a:r>
                <a:rPr lang="en-US" sz="2000" b="0" dirty="0">
                  <a:sym typeface="Symbol" pitchFamily="18" charset="2"/>
                </a:rPr>
                <a:t>(</a:t>
              </a:r>
              <a:r>
                <a:rPr lang="en-US" sz="2000" b="0" i="1" dirty="0">
                  <a:sym typeface="Symbol" pitchFamily="18" charset="2"/>
                </a:rPr>
                <a:t>N</a:t>
              </a:r>
              <a:r>
                <a:rPr lang="en-US" sz="2000" b="0" dirty="0">
                  <a:sym typeface="Symbol" pitchFamily="18" charset="2"/>
                </a:rPr>
                <a:t>) =</a:t>
              </a:r>
              <a:br>
                <a:rPr lang="en-US" sz="2000" b="0" dirty="0">
                  <a:sym typeface="Symbol" pitchFamily="18" charset="2"/>
                </a:rPr>
              </a:br>
              <a:endParaRPr lang="en-US" sz="2000" b="0" dirty="0">
                <a:sym typeface="Symbol" pitchFamily="18" charset="2"/>
              </a:endParaRPr>
            </a:p>
            <a:p>
              <a:pPr marL="342900" indent="-342900"/>
              <a:endParaRPr lang="cs-CZ" sz="2000" b="0" dirty="0">
                <a:sym typeface="Symbol" pitchFamily="18" charset="2"/>
              </a:endParaRPr>
            </a:p>
            <a:p>
              <a:pPr marL="342900" indent="-342900"/>
              <a:r>
                <a:rPr lang="en-US" sz="2000" b="0" dirty="0" err="1">
                  <a:sym typeface="Symbol" pitchFamily="18" charset="2"/>
                </a:rPr>
                <a:t>ln</a:t>
              </a:r>
              <a:r>
                <a:rPr lang="en-US" sz="2000" b="0" i="1" dirty="0" err="1">
                  <a:sym typeface="Symbol" pitchFamily="18" charset="2"/>
                </a:rPr>
                <a:t>L</a:t>
              </a:r>
              <a:r>
                <a:rPr lang="en-US" sz="2000" b="0" dirty="0">
                  <a:sym typeface="Symbol" pitchFamily="18" charset="2"/>
                </a:rPr>
                <a:t> = </a:t>
              </a:r>
              <a:r>
                <a:rPr lang="en-US" sz="2000" b="0" dirty="0" err="1">
                  <a:sym typeface="Symbol" pitchFamily="18" charset="2"/>
                </a:rPr>
                <a:t>ln</a:t>
              </a:r>
              <a:r>
                <a:rPr lang="en-US" sz="2000" b="0" i="1" dirty="0" err="1">
                  <a:sym typeface="Symbol" pitchFamily="18" charset="2"/>
                </a:rPr>
                <a:t>L</a:t>
              </a:r>
              <a:r>
                <a:rPr lang="en-US" sz="2000" b="0" dirty="0">
                  <a:sym typeface="Symbol" pitchFamily="18" charset="2"/>
                </a:rPr>
                <a:t>(1) + </a:t>
              </a:r>
              <a:r>
                <a:rPr lang="en-US" sz="2000" b="0" dirty="0" err="1">
                  <a:sym typeface="Symbol" pitchFamily="18" charset="2"/>
                </a:rPr>
                <a:t>ln</a:t>
              </a:r>
              <a:r>
                <a:rPr lang="en-US" sz="2000" b="0" i="1" dirty="0" err="1">
                  <a:sym typeface="Symbol" pitchFamily="18" charset="2"/>
                </a:rPr>
                <a:t>L</a:t>
              </a:r>
              <a:r>
                <a:rPr lang="en-US" sz="2000" b="0" dirty="0">
                  <a:sym typeface="Symbol" pitchFamily="18" charset="2"/>
                </a:rPr>
                <a:t>(2) + … + </a:t>
              </a:r>
              <a:r>
                <a:rPr lang="en-US" sz="2000" b="0" dirty="0" err="1">
                  <a:sym typeface="Symbol" pitchFamily="18" charset="2"/>
                </a:rPr>
                <a:t>ln</a:t>
              </a:r>
              <a:r>
                <a:rPr lang="en-US" sz="2000" b="0" i="1" dirty="0" err="1">
                  <a:sym typeface="Symbol" pitchFamily="18" charset="2"/>
                </a:rPr>
                <a:t>L</a:t>
              </a:r>
              <a:r>
                <a:rPr lang="en-US" sz="2000" b="0" dirty="0">
                  <a:sym typeface="Symbol" pitchFamily="18" charset="2"/>
                </a:rPr>
                <a:t>(</a:t>
              </a:r>
              <a:r>
                <a:rPr lang="en-US" sz="2000" b="0" i="1" dirty="0">
                  <a:sym typeface="Symbol" pitchFamily="18" charset="2"/>
                </a:rPr>
                <a:t>N</a:t>
              </a:r>
              <a:r>
                <a:rPr lang="en-US" sz="2000" b="0" dirty="0">
                  <a:sym typeface="Symbol" pitchFamily="18" charset="2"/>
                </a:rPr>
                <a:t>) = </a:t>
              </a:r>
            </a:p>
          </p:txBody>
        </p:sp>
        <p:pic>
          <p:nvPicPr>
            <p:cNvPr id="58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40000"/>
            </a:blip>
            <a:srcRect/>
            <a:stretch>
              <a:fillRect/>
            </a:stretch>
          </p:blipFill>
          <p:spPr bwMode="auto">
            <a:xfrm>
              <a:off x="6901542" y="4626428"/>
              <a:ext cx="704850" cy="1028700"/>
            </a:xfrm>
            <a:prstGeom prst="rect">
              <a:avLst/>
            </a:prstGeom>
            <a:noFill/>
          </p:spPr>
        </p:pic>
        <p:pic>
          <p:nvPicPr>
            <p:cNvPr id="59" name="Picture 6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40000"/>
            </a:blip>
            <a:srcRect/>
            <a:stretch>
              <a:fillRect/>
            </a:stretch>
          </p:blipFill>
          <p:spPr bwMode="auto">
            <a:xfrm>
              <a:off x="4669972" y="5546271"/>
              <a:ext cx="885825" cy="1028700"/>
            </a:xfrm>
            <a:prstGeom prst="rect">
              <a:avLst/>
            </a:prstGeom>
            <a:noFill/>
          </p:spPr>
        </p:pic>
      </p:grp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460375" y="266700"/>
            <a:ext cx="7924800" cy="1465263"/>
            <a:chOff x="206" y="192"/>
            <a:chExt cx="4992" cy="923"/>
          </a:xfrm>
        </p:grpSpPr>
        <p:sp>
          <p:nvSpPr>
            <p:cNvPr id="52" name="Rectangle 3"/>
            <p:cNvSpPr>
              <a:spLocks noChangeArrowheads="1"/>
            </p:cNvSpPr>
            <p:nvPr/>
          </p:nvSpPr>
          <p:spPr bwMode="auto">
            <a:xfrm>
              <a:off x="2440" y="403"/>
              <a:ext cx="148" cy="683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b="0"/>
            </a:p>
          </p:txBody>
        </p:sp>
        <p:sp>
          <p:nvSpPr>
            <p:cNvPr id="53" name="Text Box 4"/>
            <p:cNvSpPr txBox="1">
              <a:spLocks noChangeArrowheads="1"/>
            </p:cNvSpPr>
            <p:nvPr/>
          </p:nvSpPr>
          <p:spPr bwMode="auto">
            <a:xfrm>
              <a:off x="206" y="192"/>
              <a:ext cx="4992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en-US" sz="1400" b="0" dirty="0">
                  <a:latin typeface="Courier New" pitchFamily="49" charset="0"/>
                </a:rPr>
                <a:t>1</a:t>
              </a:r>
              <a:r>
                <a:rPr lang="en-US" b="0" i="1" dirty="0">
                  <a:latin typeface="Courier New" pitchFamily="49" charset="0"/>
                </a:rPr>
                <a:t>	            j					  N</a:t>
              </a:r>
            </a:p>
            <a:p>
              <a:r>
                <a:rPr lang="cs-CZ" i="1" dirty="0">
                  <a:latin typeface="Courier New" pitchFamily="49" charset="0"/>
                </a:rPr>
                <a:t>1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TCAAAAATGGCTTTATTCG</a:t>
              </a:r>
              <a:r>
                <a:rPr lang="cs-CZ" dirty="0">
                  <a:latin typeface="Courier New" pitchFamily="49" charset="0"/>
                </a:rPr>
                <a:t>C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TTAATGCCGTTAACCCTTGCGGGGGCCATG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2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TCCGTGATGGATTTATTTC</a:t>
              </a:r>
              <a:r>
                <a:rPr lang="cs-CZ" dirty="0">
                  <a:latin typeface="Courier New" pitchFamily="49" charset="0"/>
                </a:rPr>
                <a:t>C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GCAATGCCTGTCATCTTATTCTCAAGTATC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3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TTCGTGATGGATTTATTGC</a:t>
              </a:r>
              <a:r>
                <a:rPr lang="cs-CZ" dirty="0">
                  <a:latin typeface="Courier New" pitchFamily="49" charset="0"/>
                </a:rPr>
                <a:t>A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GGTATGCCAGTCATCCTTTTCTCATCTATC</a:t>
              </a:r>
              <a:endParaRPr lang="cs-CZ" b="0" i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endParaRPr>
            </a:p>
            <a:p>
              <a:r>
                <a:rPr lang="cs-CZ" i="1" dirty="0">
                  <a:latin typeface="Courier New" pitchFamily="49" charset="0"/>
                </a:rPr>
                <a:t>4</a:t>
              </a:r>
              <a:r>
                <a:rPr lang="cs-CZ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	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TTCGTGACGGGTTTATCTC</a:t>
              </a:r>
              <a:r>
                <a:rPr lang="cs-CZ" dirty="0">
                  <a:latin typeface="Courier New" pitchFamily="49" charset="0"/>
                </a:rPr>
                <a:t>G</a:t>
              </a:r>
              <a:r>
                <a:rPr lang="cs-CZ" b="0" dirty="0">
                  <a:solidFill>
                    <a:schemeClr val="bg1">
                      <a:lumMod val="65000"/>
                    </a:schemeClr>
                  </a:solidFill>
                  <a:latin typeface="Courier New" pitchFamily="49" charset="0"/>
                </a:rPr>
                <a:t>GCAATGCCGGTCATCCTATTTTCGAGTATT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4379</TotalTime>
  <Words>1065</Words>
  <Application>Microsoft Office PowerPoint</Application>
  <PresentationFormat>Předvádění na obrazovce (4:3)</PresentationFormat>
  <Paragraphs>332</Paragraphs>
  <Slides>42</Slides>
  <Notes>39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42</vt:i4>
      </vt:variant>
    </vt:vector>
  </HeadingPairs>
  <TitlesOfParts>
    <vt:vector size="45" baseType="lpstr">
      <vt:lpstr>Výchozí návrh</vt:lpstr>
      <vt:lpstr>Dokument</vt:lpstr>
      <vt:lpstr>CorelDRAW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Macholán</dc:creator>
  <cp:lastModifiedBy>Miloš Macholán</cp:lastModifiedBy>
  <cp:revision>193</cp:revision>
  <dcterms:created xsi:type="dcterms:W3CDTF">2004-06-04T17:14:23Z</dcterms:created>
  <dcterms:modified xsi:type="dcterms:W3CDTF">2019-11-13T13:57:12Z</dcterms:modified>
</cp:coreProperties>
</file>