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82"/>
  </p:notesMasterIdLst>
  <p:sldIdLst>
    <p:sldId id="256" r:id="rId2"/>
    <p:sldId id="341" r:id="rId3"/>
    <p:sldId id="342" r:id="rId4"/>
    <p:sldId id="259" r:id="rId5"/>
    <p:sldId id="260" r:id="rId6"/>
    <p:sldId id="261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73" r:id="rId16"/>
    <p:sldId id="274" r:id="rId17"/>
    <p:sldId id="276" r:id="rId18"/>
    <p:sldId id="277" r:id="rId19"/>
    <p:sldId id="278" r:id="rId20"/>
    <p:sldId id="279" r:id="rId21"/>
    <p:sldId id="280" r:id="rId22"/>
    <p:sldId id="281" r:id="rId23"/>
    <p:sldId id="282" r:id="rId24"/>
    <p:sldId id="283" r:id="rId25"/>
    <p:sldId id="284" r:id="rId26"/>
    <p:sldId id="285" r:id="rId27"/>
    <p:sldId id="286" r:id="rId28"/>
    <p:sldId id="287" r:id="rId29"/>
    <p:sldId id="288" r:id="rId30"/>
    <p:sldId id="289" r:id="rId31"/>
    <p:sldId id="290" r:id="rId32"/>
    <p:sldId id="291" r:id="rId33"/>
    <p:sldId id="292" r:id="rId34"/>
    <p:sldId id="293" r:id="rId35"/>
    <p:sldId id="294" r:id="rId36"/>
    <p:sldId id="295" r:id="rId37"/>
    <p:sldId id="296" r:id="rId38"/>
    <p:sldId id="297" r:id="rId39"/>
    <p:sldId id="298" r:id="rId40"/>
    <p:sldId id="299" r:id="rId41"/>
    <p:sldId id="300" r:id="rId42"/>
    <p:sldId id="301" r:id="rId43"/>
    <p:sldId id="302" r:id="rId44"/>
    <p:sldId id="303" r:id="rId45"/>
    <p:sldId id="304" r:id="rId46"/>
    <p:sldId id="305" r:id="rId47"/>
    <p:sldId id="306" r:id="rId48"/>
    <p:sldId id="307" r:id="rId49"/>
    <p:sldId id="308" r:id="rId50"/>
    <p:sldId id="309" r:id="rId51"/>
    <p:sldId id="310" r:id="rId52"/>
    <p:sldId id="311" r:id="rId53"/>
    <p:sldId id="312" r:id="rId54"/>
    <p:sldId id="313" r:id="rId55"/>
    <p:sldId id="343" r:id="rId56"/>
    <p:sldId id="344" r:id="rId57"/>
    <p:sldId id="345" r:id="rId58"/>
    <p:sldId id="346" r:id="rId59"/>
    <p:sldId id="347" r:id="rId60"/>
    <p:sldId id="348" r:id="rId61"/>
    <p:sldId id="349" r:id="rId62"/>
    <p:sldId id="350" r:id="rId63"/>
    <p:sldId id="351" r:id="rId64"/>
    <p:sldId id="352" r:id="rId65"/>
    <p:sldId id="353" r:id="rId66"/>
    <p:sldId id="354" r:id="rId67"/>
    <p:sldId id="355" r:id="rId68"/>
    <p:sldId id="356" r:id="rId69"/>
    <p:sldId id="357" r:id="rId70"/>
    <p:sldId id="358" r:id="rId71"/>
    <p:sldId id="359" r:id="rId72"/>
    <p:sldId id="360" r:id="rId73"/>
    <p:sldId id="361" r:id="rId74"/>
    <p:sldId id="362" r:id="rId75"/>
    <p:sldId id="363" r:id="rId76"/>
    <p:sldId id="364" r:id="rId77"/>
    <p:sldId id="365" r:id="rId78"/>
    <p:sldId id="366" r:id="rId79"/>
    <p:sldId id="367" r:id="rId80"/>
    <p:sldId id="369" r:id="rId81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344" autoAdjust="0"/>
    <p:restoredTop sz="94660"/>
  </p:normalViewPr>
  <p:slideViewPr>
    <p:cSldViewPr>
      <p:cViewPr varScale="1">
        <p:scale>
          <a:sx n="110" d="100"/>
          <a:sy n="110" d="100"/>
        </p:scale>
        <p:origin x="1776" y="13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606229-7310-4491-B5FB-956DF3191E3B}" type="datetimeFigureOut">
              <a:rPr lang="cs-CZ" smtClean="0"/>
              <a:pPr/>
              <a:t>12.11.2019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FEC7C4-020F-46F6-8652-8B363E4A5523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252948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FEC7C4-020F-46F6-8652-8B363E4A5523}" type="slidenum">
              <a:rPr lang="cs-CZ" smtClean="0"/>
              <a:pPr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456379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6D594-D06B-47A9-A3FF-4E348C2B5EA8}" type="datetime1">
              <a:rPr lang="cs-CZ" smtClean="0"/>
              <a:t>12.11.2019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770395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94930-525D-45EF-8775-9D2F1988D203}" type="datetime1">
              <a:rPr lang="cs-CZ" smtClean="0"/>
              <a:t>12.11.2019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552599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75564-3770-4158-97A5-20DA7ED1273C}" type="datetime1">
              <a:rPr lang="cs-CZ" smtClean="0"/>
              <a:t>12.11.2019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308636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B719B8-1CC7-4BA9-852B-C29E3A89034F}" type="datetime1">
              <a:rPr lang="cs-CZ" smtClean="0"/>
              <a:t>12.11.2019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045606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867B3-67FC-4645-B9DA-F5D81E905536}" type="datetime1">
              <a:rPr lang="cs-CZ" smtClean="0"/>
              <a:t>12.11.2019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78668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659434-8502-469A-8FF8-CF8CE1414FBF}" type="datetime1">
              <a:rPr lang="cs-CZ" smtClean="0"/>
              <a:t>12.11.2019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462835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78104-E076-4664-BC14-BDE1DFCFBADB}" type="datetime1">
              <a:rPr lang="cs-CZ" smtClean="0"/>
              <a:t>12.11.2019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430318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294E5-80BB-4C05-9360-87BB8882A35C}" type="datetime1">
              <a:rPr lang="cs-CZ" smtClean="0"/>
              <a:t>12.11.2019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947608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0DD41-5F23-4202-96AA-86E36544ED41}" type="datetime1">
              <a:rPr lang="cs-CZ" smtClean="0"/>
              <a:t>12.11.2019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071849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1CBBB-D4D5-479D-BD52-ED6C71C7D220}" type="datetime1">
              <a:rPr lang="cs-CZ" smtClean="0"/>
              <a:t>12.11.2019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971449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7E723-0385-40E7-BF6A-9844F7558F59}" type="datetime1">
              <a:rPr lang="cs-CZ" smtClean="0"/>
              <a:t>12.11.2019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946156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DC4222-EB8F-481B-92F6-F598D743F5D8}" type="datetime1">
              <a:rPr lang="cs-CZ" smtClean="0"/>
              <a:t>12.11.2019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D2E608-C8C9-4BD8-AFB3-E1C9D9B524A9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95274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gif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7.jpe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gi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gif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2.jpe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9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11560" y="260648"/>
            <a:ext cx="7772400" cy="1470025"/>
          </a:xfrm>
        </p:spPr>
        <p:txBody>
          <a:bodyPr>
            <a:normAutofit/>
          </a:bodyPr>
          <a:lstStyle/>
          <a:p>
            <a:r>
              <a:rPr lang="cs-CZ" sz="3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Fylogeneze a diverzita rostlin</a:t>
            </a:r>
            <a:r>
              <a:rPr lang="cs-CZ" sz="32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:</a:t>
            </a:r>
            <a:r>
              <a:rPr lang="cs-CZ" sz="3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/>
            </a:r>
            <a:br>
              <a:rPr lang="cs-CZ" sz="3200" dirty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cs-CZ" sz="32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Glaucophyta</a:t>
            </a:r>
            <a:r>
              <a:rPr lang="cs-CZ" sz="3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, </a:t>
            </a:r>
            <a:r>
              <a:rPr lang="cs-CZ" sz="32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Rhodophyta</a:t>
            </a:r>
            <a:r>
              <a:rPr lang="cs-CZ" sz="3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, </a:t>
            </a:r>
            <a:r>
              <a:rPr lang="cs-CZ" sz="32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Chlorophyta</a:t>
            </a:r>
            <a:endParaRPr lang="cs-CZ" sz="32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-2052736" y="3965476"/>
            <a:ext cx="6400800" cy="1752600"/>
          </a:xfrm>
        </p:spPr>
        <p:txBody>
          <a:bodyPr>
            <a:normAutofit/>
          </a:bodyPr>
          <a:lstStyle/>
          <a:p>
            <a:r>
              <a:rPr lang="cs-CZ" sz="1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Barbora </a:t>
            </a:r>
            <a:r>
              <a:rPr lang="cs-CZ" sz="1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Chattová</a:t>
            </a:r>
            <a:endParaRPr lang="cs-CZ" sz="18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22452"/>
            <a:ext cx="9144000" cy="256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Zástupný symbol pro obsah 3" descr="desmids2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62282" y="2025904"/>
            <a:ext cx="2793894" cy="2843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6245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>
                <a:solidFill>
                  <a:schemeClr val="accent1"/>
                </a:solidFill>
              </a:rPr>
              <a:t>Ekologie</a:t>
            </a: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/>
          <a:lstStyle/>
          <a:p>
            <a:r>
              <a:rPr lang="cs-CZ" sz="2400" dirty="0"/>
              <a:t>Tropická moře, mangrove, sladké čisté vody i polární oblasti</a:t>
            </a:r>
          </a:p>
          <a:p>
            <a:r>
              <a:rPr lang="cs-CZ" sz="2400" dirty="0"/>
              <a:t>U nás ohrožená skupina</a:t>
            </a:r>
          </a:p>
          <a:p>
            <a:r>
              <a:rPr lang="cs-CZ" sz="2400" dirty="0"/>
              <a:t>Některé druhy </a:t>
            </a:r>
            <a:r>
              <a:rPr lang="cs-CZ" sz="2400" dirty="0" err="1"/>
              <a:t>endolitické</a:t>
            </a:r>
            <a:r>
              <a:rPr lang="cs-CZ" sz="2400" dirty="0"/>
              <a:t>, </a:t>
            </a:r>
            <a:r>
              <a:rPr lang="cs-CZ" sz="2400" dirty="0" err="1"/>
              <a:t>aerofytické</a:t>
            </a:r>
            <a:r>
              <a:rPr lang="cs-CZ" sz="2400" dirty="0"/>
              <a:t>, epifytické nebo parazitické</a:t>
            </a:r>
          </a:p>
          <a:p>
            <a:r>
              <a:rPr lang="cs-CZ" sz="2400" dirty="0"/>
              <a:t>Často kalcifikované</a:t>
            </a:r>
          </a:p>
          <a:p>
            <a:endParaRPr lang="cs-CZ" sz="2400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25144"/>
            <a:ext cx="9144000" cy="215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2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53975" y="-16081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AutoShape 4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206375" y="-14557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626805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>
                <a:solidFill>
                  <a:schemeClr val="accent1"/>
                </a:solidFill>
              </a:rPr>
              <a:t>Systém</a:t>
            </a: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/>
          <a:lstStyle/>
          <a:p>
            <a:r>
              <a:rPr lang="cs-CZ" sz="2400" dirty="0">
                <a:solidFill>
                  <a:srgbClr val="C00000"/>
                </a:solidFill>
              </a:rPr>
              <a:t>Třída </a:t>
            </a:r>
            <a:r>
              <a:rPr lang="cs-CZ" sz="2400" dirty="0" err="1">
                <a:solidFill>
                  <a:srgbClr val="C00000"/>
                </a:solidFill>
              </a:rPr>
              <a:t>Rhodophyceae</a:t>
            </a:r>
            <a:endParaRPr lang="cs-CZ" sz="2400" dirty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cs-CZ" sz="2400" dirty="0"/>
              <a:t>Podtřída: </a:t>
            </a:r>
            <a:r>
              <a:rPr lang="cs-CZ" sz="2400" dirty="0" err="1">
                <a:solidFill>
                  <a:schemeClr val="accent6">
                    <a:lumMod val="75000"/>
                  </a:schemeClr>
                </a:solidFill>
              </a:rPr>
              <a:t>Bangiophycideae</a:t>
            </a:r>
            <a:r>
              <a:rPr lang="cs-CZ" sz="24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cs-CZ" sz="2400" dirty="0"/>
              <a:t>(starší polyfyletická), jednodušší, převážně jednobuněčné nebo vláknité typy, jediná ploše listovitá stélka u rodu </a:t>
            </a:r>
            <a:r>
              <a:rPr lang="cs-CZ" sz="2400" i="1" dirty="0" err="1"/>
              <a:t>Porphyra</a:t>
            </a:r>
            <a:endParaRPr lang="cs-CZ" sz="2400" dirty="0"/>
          </a:p>
          <a:p>
            <a:pPr marL="0" indent="0">
              <a:buNone/>
            </a:pPr>
            <a:r>
              <a:rPr lang="cs-CZ" sz="2400" dirty="0"/>
              <a:t>Podtřída: </a:t>
            </a:r>
            <a:r>
              <a:rPr lang="cs-CZ" sz="2400" dirty="0" err="1">
                <a:solidFill>
                  <a:schemeClr val="accent6">
                    <a:lumMod val="75000"/>
                  </a:schemeClr>
                </a:solidFill>
              </a:rPr>
              <a:t>Florideophycideae</a:t>
            </a:r>
            <a:r>
              <a:rPr lang="cs-CZ" sz="2400" dirty="0"/>
              <a:t> (mladší monofyletická), mnohobuněčné a makroskopické stélky, </a:t>
            </a:r>
            <a:r>
              <a:rPr lang="cs-CZ" sz="2400" dirty="0" err="1"/>
              <a:t>karpogony</a:t>
            </a:r>
            <a:r>
              <a:rPr lang="cs-CZ" sz="2400" dirty="0"/>
              <a:t> s trichogynem</a:t>
            </a:r>
          </a:p>
          <a:p>
            <a:pPr marL="0" indent="0">
              <a:buNone/>
            </a:pPr>
            <a:endParaRPr lang="cs-CZ" sz="2400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25144"/>
            <a:ext cx="9144000" cy="215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309005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0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431800" y="404664"/>
            <a:ext cx="8280400" cy="647700"/>
          </a:xfrm>
        </p:spPr>
        <p:txBody>
          <a:bodyPr/>
          <a:lstStyle/>
          <a:p>
            <a:pPr eaLnBrk="1" hangingPunct="1"/>
            <a:r>
              <a:rPr lang="cs-CZ" altLang="cs-CZ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Porphyridium</a:t>
            </a:r>
            <a:r>
              <a:rPr lang="cs-CZ" altLang="cs-CZ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altLang="cs-CZ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cruentum</a:t>
            </a:r>
            <a:endParaRPr lang="cs-CZ" altLang="cs-CZ" i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Obdélník 2"/>
          <p:cNvSpPr/>
          <p:nvPr/>
        </p:nvSpPr>
        <p:spPr>
          <a:xfrm>
            <a:off x="1211560" y="10913998"/>
            <a:ext cx="146492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http://</a:t>
            </a:r>
            <a:r>
              <a:rPr lang="cs-CZ" dirty="0" err="1"/>
              <a:t>ccala.butbn.cas.cz</a:t>
            </a:r>
            <a:endParaRPr lang="cs-CZ" dirty="0"/>
          </a:p>
        </p:txBody>
      </p:sp>
      <p:pic>
        <p:nvPicPr>
          <p:cNvPr id="1026" name="Picture 2" descr="http://ccala.butbn.cas.cz/sites/default/files/styles/ccala_big/public/ccala_collection/13643/1352919814-4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484784"/>
            <a:ext cx="6984776" cy="4398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/>
          <p:cNvSpPr/>
          <p:nvPr/>
        </p:nvSpPr>
        <p:spPr>
          <a:xfrm>
            <a:off x="3203848" y="5945933"/>
            <a:ext cx="25950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</a:t>
            </a:r>
            <a:r>
              <a:rPr lang="cs-CZ" dirty="0" err="1"/>
              <a:t>ccala.butbn.cas.cz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401015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51520" y="260648"/>
            <a:ext cx="8278813" cy="647700"/>
          </a:xfrm>
        </p:spPr>
        <p:txBody>
          <a:bodyPr/>
          <a:lstStyle/>
          <a:p>
            <a:pPr eaLnBrk="1" hangingPunct="1"/>
            <a:r>
              <a:rPr lang="cs-CZ" altLang="cs-CZ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Batrachospermum</a:t>
            </a:r>
            <a:r>
              <a:rPr lang="cs-CZ" altLang="cs-CZ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altLang="cs-CZ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sp</a:t>
            </a:r>
            <a:r>
              <a:rPr lang="cs-CZ" altLang="cs-CZ" dirty="0">
                <a:solidFill>
                  <a:schemeClr val="tx2">
                    <a:lumMod val="60000"/>
                    <a:lumOff val="40000"/>
                  </a:schemeClr>
                </a:solidFill>
              </a:rPr>
              <a:t>.</a:t>
            </a:r>
            <a:endParaRPr lang="cs-CZ" altLang="cs-CZ" i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2050" name="Picture 2" descr="Batrachosperm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556792"/>
            <a:ext cx="4601173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PCD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5509" y="1628800"/>
            <a:ext cx="4428491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3290210" y="4725144"/>
            <a:ext cx="26929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</a:t>
            </a:r>
            <a:r>
              <a:rPr lang="cs-CZ" dirty="0" err="1"/>
              <a:t>protist.i.hosei.ac.jpg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234169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6028187" y="116632"/>
            <a:ext cx="33843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Lemanea</a:t>
            </a:r>
            <a:r>
              <a:rPr lang="cs-CZ" sz="36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sz="36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sp</a:t>
            </a:r>
            <a:r>
              <a:rPr lang="cs-CZ" dirty="0">
                <a:solidFill>
                  <a:schemeClr val="tx2">
                    <a:lumMod val="60000"/>
                    <a:lumOff val="40000"/>
                  </a:schemeClr>
                </a:solidFill>
              </a:rPr>
              <a:t>.</a:t>
            </a:r>
          </a:p>
        </p:txBody>
      </p:sp>
      <p:pic>
        <p:nvPicPr>
          <p:cNvPr id="18434" name="Picture 2" descr="http://www.biopix-foto.de/photos/jcs-lemanea-fluviatilis-6300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03" y="0"/>
            <a:ext cx="5667375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http://cfb.unh.edu/phycokey/Choices/Rhodophyceae/Microreds/LEMANEA/Lemanea_03_400x26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1691" y="3743325"/>
            <a:ext cx="4702309" cy="3103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délník 2"/>
          <p:cNvSpPr/>
          <p:nvPr/>
        </p:nvSpPr>
        <p:spPr>
          <a:xfrm>
            <a:off x="5775547" y="3284984"/>
            <a:ext cx="19448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</a:t>
            </a:r>
            <a:r>
              <a:rPr lang="cs-CZ" dirty="0" err="1"/>
              <a:t>cfb.unh.edu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793598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://www.dr-ralf-wagner.de/Bilder/Audouinella-630x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771900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http://www.buildingthepride.com/faculty/pgdavison/rhodo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1900" y="2828925"/>
            <a:ext cx="5372100" cy="4029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4139952" y="188640"/>
            <a:ext cx="30243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Audouinella</a:t>
            </a:r>
            <a:r>
              <a:rPr lang="cs-CZ" sz="32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sz="32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sp</a:t>
            </a:r>
            <a:r>
              <a:rPr lang="cs-CZ" sz="3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.</a:t>
            </a:r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210572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i="1" dirty="0" err="1">
                <a:solidFill>
                  <a:srgbClr val="0070C0"/>
                </a:solidFill>
              </a:rPr>
              <a:t>Porphyra</a:t>
            </a:r>
            <a:r>
              <a:rPr lang="cs-CZ" sz="3200" dirty="0">
                <a:solidFill>
                  <a:srgbClr val="0070C0"/>
                </a:solidFill>
              </a:rPr>
              <a:t> (</a:t>
            </a:r>
            <a:r>
              <a:rPr lang="cs-CZ" sz="3200" dirty="0" err="1">
                <a:solidFill>
                  <a:srgbClr val="0070C0"/>
                </a:solidFill>
              </a:rPr>
              <a:t>Nori</a:t>
            </a:r>
            <a:r>
              <a:rPr lang="cs-CZ" sz="3200" dirty="0">
                <a:solidFill>
                  <a:srgbClr val="0070C0"/>
                </a:solidFill>
              </a:rPr>
              <a:t>)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8194" name="Picture 2" descr="http://www.dokonalazena.cz/wp-content/uploads/2014/08/brak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1988839"/>
            <a:ext cx="5638800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://www.fao.org/figis/servlet/ServerFileServlet?f=figis/species/images/Porphyra/por_ten_2790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24744"/>
            <a:ext cx="2857500" cy="3086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http://www.beachwatchers.wsu.edu/ezidweb/seaweeds/images/porphyra-jh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7346" y="4210845"/>
            <a:ext cx="3905250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/>
          <p:cNvSpPr/>
          <p:nvPr/>
        </p:nvSpPr>
        <p:spPr>
          <a:xfrm>
            <a:off x="3718452" y="6145470"/>
            <a:ext cx="20185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</a:t>
            </a:r>
            <a:r>
              <a:rPr lang="cs-CZ" dirty="0" err="1"/>
              <a:t>www.fao.org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261353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>
                <a:solidFill>
                  <a:schemeClr val="accent1"/>
                </a:solidFill>
              </a:rPr>
              <a:t> </a:t>
            </a:r>
            <a:r>
              <a:rPr lang="cs-CZ" sz="3200" dirty="0" err="1">
                <a:solidFill>
                  <a:schemeClr val="accent1"/>
                </a:solidFill>
              </a:rPr>
              <a:t>Viridiplantae</a:t>
            </a:r>
            <a:endParaRPr lang="cs-CZ" sz="3200" dirty="0">
              <a:solidFill>
                <a:schemeClr val="accent1"/>
              </a:solidFill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altLang="cs-CZ" sz="2400" dirty="0"/>
              <a:t>1,5 mld. let staré</a:t>
            </a:r>
          </a:p>
          <a:p>
            <a:pPr>
              <a:lnSpc>
                <a:spcPct val="90000"/>
              </a:lnSpc>
            </a:pPr>
            <a:r>
              <a:rPr lang="cs-CZ" altLang="cs-CZ" sz="2400" dirty="0"/>
              <a:t>Suchozemské rostliny - 700 mil. let</a:t>
            </a:r>
          </a:p>
          <a:p>
            <a:pPr>
              <a:lnSpc>
                <a:spcPct val="90000"/>
              </a:lnSpc>
            </a:pPr>
            <a:r>
              <a:rPr lang="cs-CZ" altLang="cs-CZ" sz="2400" dirty="0"/>
              <a:t>Monofyletický původ (sekvence aminokyselin aktinu, enzymu </a:t>
            </a:r>
            <a:r>
              <a:rPr lang="cs-CZ" altLang="cs-CZ" sz="2400" dirty="0" err="1"/>
              <a:t>Rubisco</a:t>
            </a:r>
            <a:r>
              <a:rPr lang="cs-CZ" altLang="cs-CZ" sz="2400" dirty="0"/>
              <a:t> a nukleotidů 18S </a:t>
            </a:r>
            <a:r>
              <a:rPr lang="cs-CZ" altLang="cs-CZ" sz="2400" dirty="0" err="1"/>
              <a:t>rRNA</a:t>
            </a:r>
            <a:r>
              <a:rPr lang="cs-CZ" altLang="cs-CZ" sz="2400" dirty="0"/>
              <a:t>)</a:t>
            </a:r>
          </a:p>
          <a:p>
            <a:pPr>
              <a:lnSpc>
                <a:spcPct val="90000"/>
              </a:lnSpc>
            </a:pPr>
            <a:r>
              <a:rPr lang="cs-CZ" altLang="cs-CZ" sz="2400" dirty="0"/>
              <a:t>2 sesterské vývojové linie </a:t>
            </a:r>
          </a:p>
          <a:p>
            <a:pPr>
              <a:lnSpc>
                <a:spcPct val="90000"/>
              </a:lnSpc>
            </a:pPr>
            <a:r>
              <a:rPr lang="cs-CZ" altLang="cs-CZ" sz="2400" dirty="0" err="1"/>
              <a:t>Chlorophytae</a:t>
            </a:r>
            <a:r>
              <a:rPr lang="cs-CZ" altLang="cs-CZ" sz="2400" dirty="0"/>
              <a:t> - odd. </a:t>
            </a:r>
            <a:r>
              <a:rPr lang="cs-CZ" altLang="cs-CZ" sz="2400" dirty="0" err="1"/>
              <a:t>Chlorophyta</a:t>
            </a:r>
            <a:endParaRPr lang="cs-CZ" altLang="cs-CZ" sz="2400" dirty="0"/>
          </a:p>
          <a:p>
            <a:pPr>
              <a:lnSpc>
                <a:spcPct val="90000"/>
              </a:lnSpc>
            </a:pPr>
            <a:r>
              <a:rPr lang="cs-CZ" altLang="cs-CZ" sz="2400" dirty="0" err="1"/>
              <a:t>Streptophytae</a:t>
            </a:r>
            <a:r>
              <a:rPr lang="cs-CZ" altLang="cs-CZ" sz="2400" dirty="0"/>
              <a:t> - odd. </a:t>
            </a:r>
            <a:r>
              <a:rPr lang="cs-CZ" altLang="cs-CZ" sz="2400" dirty="0" err="1"/>
              <a:t>Charophyta</a:t>
            </a:r>
            <a:r>
              <a:rPr lang="cs-CZ" altLang="cs-CZ" sz="2400" dirty="0"/>
              <a:t>, </a:t>
            </a:r>
            <a:r>
              <a:rPr lang="cs-CZ" altLang="cs-CZ" sz="2400" dirty="0" err="1"/>
              <a:t>Bryophyta</a:t>
            </a:r>
            <a:r>
              <a:rPr lang="cs-CZ" altLang="cs-CZ" sz="2400" dirty="0"/>
              <a:t>, </a:t>
            </a:r>
            <a:r>
              <a:rPr lang="cs-CZ" altLang="cs-CZ" sz="2400" dirty="0" err="1"/>
              <a:t>Cormophyta</a:t>
            </a:r>
            <a:endParaRPr lang="cs-CZ" altLang="cs-CZ" sz="2400" dirty="0"/>
          </a:p>
          <a:p>
            <a:endParaRPr lang="cs-CZ" sz="2400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25144"/>
            <a:ext cx="9144000" cy="215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2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53975" y="-16081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AutoShape 4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206375" y="-14557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951377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err="1">
                <a:solidFill>
                  <a:schemeClr val="accent1"/>
                </a:solidFill>
              </a:rPr>
              <a:t>Chlorophyta</a:t>
            </a:r>
            <a:endParaRPr lang="cs-CZ" sz="3200" dirty="0">
              <a:solidFill>
                <a:schemeClr val="accent1"/>
              </a:solidFill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/>
          <a:lstStyle/>
          <a:p>
            <a:r>
              <a:rPr lang="cs-CZ" altLang="cs-CZ" sz="2400" dirty="0"/>
              <a:t>Slepá vývojová linie</a:t>
            </a:r>
          </a:p>
          <a:p>
            <a:r>
              <a:rPr lang="cs-CZ" altLang="cs-CZ" sz="2400" dirty="0"/>
              <a:t>Všechny typy stélek (téměř)</a:t>
            </a:r>
          </a:p>
          <a:p>
            <a:r>
              <a:rPr lang="cs-CZ" altLang="cs-CZ" sz="2400" dirty="0"/>
              <a:t>Chlorofyly a, b, </a:t>
            </a:r>
            <a:r>
              <a:rPr lang="el-GR" altLang="cs-CZ" sz="2400" dirty="0">
                <a:cs typeface="Arial" charset="0"/>
              </a:rPr>
              <a:t>β</a:t>
            </a:r>
            <a:r>
              <a:rPr lang="cs-CZ" altLang="cs-CZ" sz="2400" dirty="0">
                <a:cs typeface="Arial" charset="0"/>
              </a:rPr>
              <a:t>-karoten (karotenoidy někdy velmi výrazné)</a:t>
            </a:r>
          </a:p>
          <a:p>
            <a:r>
              <a:rPr lang="cs-CZ" altLang="cs-CZ" sz="2400" dirty="0">
                <a:cs typeface="Arial" charset="0"/>
              </a:rPr>
              <a:t>BS zpravidla celulózní (občas glykoprotein)</a:t>
            </a:r>
          </a:p>
          <a:p>
            <a:r>
              <a:rPr lang="cs-CZ" altLang="cs-CZ" sz="2400" dirty="0">
                <a:cs typeface="Arial" charset="0"/>
              </a:rPr>
              <a:t>Lutein, </a:t>
            </a:r>
            <a:r>
              <a:rPr lang="cs-CZ" altLang="cs-CZ" sz="2400" dirty="0" err="1">
                <a:cs typeface="Arial" charset="0"/>
              </a:rPr>
              <a:t>zeaxantin</a:t>
            </a:r>
            <a:r>
              <a:rPr lang="cs-CZ" altLang="cs-CZ" sz="2400" dirty="0">
                <a:cs typeface="Arial" charset="0"/>
              </a:rPr>
              <a:t>, </a:t>
            </a:r>
            <a:r>
              <a:rPr lang="cs-CZ" altLang="cs-CZ" sz="2400" dirty="0" err="1">
                <a:cs typeface="Arial" charset="0"/>
              </a:rPr>
              <a:t>violaxantin</a:t>
            </a:r>
            <a:r>
              <a:rPr lang="cs-CZ" altLang="cs-CZ" sz="2400" dirty="0">
                <a:cs typeface="Arial" charset="0"/>
              </a:rPr>
              <a:t>, </a:t>
            </a:r>
            <a:r>
              <a:rPr lang="cs-CZ" altLang="cs-CZ" sz="2400" dirty="0" err="1">
                <a:cs typeface="Arial" charset="0"/>
              </a:rPr>
              <a:t>neoxantin</a:t>
            </a:r>
            <a:endParaRPr lang="cs-CZ" altLang="cs-CZ" sz="2400" dirty="0">
              <a:cs typeface="Arial" charset="0"/>
            </a:endParaRPr>
          </a:p>
          <a:p>
            <a:r>
              <a:rPr lang="cs-CZ" altLang="cs-CZ" sz="2400" dirty="0" err="1"/>
              <a:t>Pyrenoid</a:t>
            </a:r>
            <a:r>
              <a:rPr lang="cs-CZ" altLang="cs-CZ" sz="2400" dirty="0">
                <a:cs typeface="Arial" charset="0"/>
              </a:rPr>
              <a:t> </a:t>
            </a:r>
          </a:p>
          <a:p>
            <a:r>
              <a:rPr lang="cs-CZ" altLang="cs-CZ" sz="2400" dirty="0"/>
              <a:t>Stigma v chloroplastu</a:t>
            </a:r>
          </a:p>
          <a:p>
            <a:r>
              <a:rPr lang="cs-CZ" altLang="cs-CZ" sz="2400" dirty="0" err="1"/>
              <a:t>Fykoplast</a:t>
            </a:r>
            <a:r>
              <a:rPr lang="cs-CZ" altLang="cs-CZ" sz="2400" dirty="0"/>
              <a:t> v mitóze</a:t>
            </a:r>
          </a:p>
          <a:p>
            <a:r>
              <a:rPr lang="cs-CZ" altLang="cs-CZ" sz="2400" dirty="0"/>
              <a:t>Škrob (chloroplasty, </a:t>
            </a:r>
            <a:r>
              <a:rPr lang="cs-CZ" altLang="cs-CZ" sz="2400" dirty="0" err="1"/>
              <a:t>leukoplasty</a:t>
            </a:r>
            <a:r>
              <a:rPr lang="cs-CZ" altLang="cs-CZ" sz="2400" dirty="0"/>
              <a:t>, povrch </a:t>
            </a:r>
            <a:r>
              <a:rPr lang="cs-CZ" altLang="cs-CZ" sz="2400" dirty="0" err="1"/>
              <a:t>pyrenoidu</a:t>
            </a:r>
            <a:r>
              <a:rPr lang="cs-CZ" altLang="cs-CZ" sz="2400" dirty="0"/>
              <a:t>)</a:t>
            </a:r>
          </a:p>
          <a:p>
            <a:endParaRPr lang="cs-CZ" altLang="cs-CZ" sz="2400" dirty="0"/>
          </a:p>
          <a:p>
            <a:endParaRPr lang="cs-CZ" altLang="cs-CZ" sz="2400" dirty="0"/>
          </a:p>
          <a:p>
            <a:endParaRPr lang="cs-CZ" sz="2400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45620"/>
            <a:ext cx="9144000" cy="215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2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53975" y="-16081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AutoShape 4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206375" y="-14557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561824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err="1">
                <a:solidFill>
                  <a:schemeClr val="accent1"/>
                </a:solidFill>
              </a:rPr>
              <a:t>Chlorophyta</a:t>
            </a:r>
            <a:endParaRPr lang="cs-CZ" sz="3200" dirty="0">
              <a:solidFill>
                <a:schemeClr val="accent1"/>
              </a:solidFill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/>
          <a:lstStyle/>
          <a:p>
            <a:r>
              <a:rPr lang="cs-CZ" altLang="cs-CZ" sz="2400" dirty="0"/>
              <a:t>Bičíkový aparát 9+2</a:t>
            </a:r>
          </a:p>
          <a:p>
            <a:r>
              <a:rPr lang="cs-CZ" altLang="cs-CZ" sz="2400" dirty="0"/>
              <a:t>Tubulin</a:t>
            </a:r>
          </a:p>
          <a:p>
            <a:r>
              <a:rPr lang="cs-CZ" altLang="cs-CZ" sz="2400" dirty="0" err="1"/>
              <a:t>Dynein</a:t>
            </a:r>
            <a:r>
              <a:rPr lang="cs-CZ" altLang="cs-CZ" sz="2400" dirty="0"/>
              <a:t> (kontraktilní)</a:t>
            </a:r>
          </a:p>
          <a:p>
            <a:r>
              <a:rPr lang="cs-CZ" altLang="cs-CZ" sz="2400" dirty="0" err="1"/>
              <a:t>Mikrotubulární</a:t>
            </a:r>
            <a:r>
              <a:rPr lang="cs-CZ" altLang="cs-CZ" sz="2400" dirty="0"/>
              <a:t> kořeny</a:t>
            </a:r>
          </a:p>
          <a:p>
            <a:r>
              <a:rPr lang="cs-CZ" altLang="cs-CZ" sz="2400" dirty="0"/>
              <a:t>DO-orientace (12/6)</a:t>
            </a:r>
          </a:p>
          <a:p>
            <a:r>
              <a:rPr lang="cs-CZ" altLang="cs-CZ" sz="2400" dirty="0"/>
              <a:t>CCW-orientace (11/5)</a:t>
            </a:r>
          </a:p>
          <a:p>
            <a:r>
              <a:rPr lang="cs-CZ" altLang="cs-CZ" sz="2400" dirty="0"/>
              <a:t>CW-orientace (1/7)</a:t>
            </a:r>
          </a:p>
          <a:p>
            <a:endParaRPr lang="cs-CZ" altLang="cs-CZ" sz="2400" dirty="0"/>
          </a:p>
          <a:p>
            <a:endParaRPr lang="cs-CZ" sz="2400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73612"/>
            <a:ext cx="9144000" cy="215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2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53975" y="-16081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AutoShape 4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206375" y="-14557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19</a:t>
            </a:fld>
            <a:endParaRPr lang="cs-CZ"/>
          </a:p>
        </p:txBody>
      </p:sp>
      <p:pic>
        <p:nvPicPr>
          <p:cNvPr id="8" name="Picture 4" descr="Výsledek obrázku pro arrangements of microtubular roots in the flagell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3243" y="1235961"/>
            <a:ext cx="2345101" cy="2345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Výsledek obrázku pro chlorophyta kinetozo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3593457"/>
            <a:ext cx="2456743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08298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https://scontent-vie1-1.xx.fbcdn.net/v/l/t35.0-12/14513679_10207473627378139_899667882_o.png?oh=2c2fb4ac7816e8282c51daf45c201b30&amp;oe=57F41ADD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20" y="455790"/>
            <a:ext cx="8787459" cy="5670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5796136" y="6453336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Josef </a:t>
            </a:r>
            <a:r>
              <a:rPr lang="en-US" dirty="0" err="1"/>
              <a:t>Jur</a:t>
            </a:r>
            <a:r>
              <a:rPr lang="cs-CZ" dirty="0" err="1"/>
              <a:t>áň</a:t>
            </a:r>
            <a:r>
              <a:rPr lang="en-US" dirty="0"/>
              <a:t> 2016</a:t>
            </a:r>
          </a:p>
        </p:txBody>
      </p:sp>
    </p:spTree>
    <p:extLst>
      <p:ext uri="{BB962C8B-B14F-4D97-AF65-F5344CB8AC3E}">
        <p14:creationId xmlns:p14="http://schemas.microsoft.com/office/powerpoint/2010/main" val="868965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>
                <a:solidFill>
                  <a:schemeClr val="accent1"/>
                </a:solidFill>
              </a:rPr>
              <a:t>Nepohlavní rozmnožování</a:t>
            </a: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/>
          <a:lstStyle/>
          <a:p>
            <a:r>
              <a:rPr lang="cs-CZ" sz="2400" dirty="0"/>
              <a:t>Bičíkovci: </a:t>
            </a:r>
            <a:r>
              <a:rPr lang="cs-CZ" sz="2400" b="1" dirty="0" err="1"/>
              <a:t>schizotomie</a:t>
            </a:r>
            <a:endParaRPr lang="cs-CZ" sz="2400" b="1" dirty="0"/>
          </a:p>
          <a:p>
            <a:r>
              <a:rPr lang="cs-CZ" sz="2400" dirty="0"/>
              <a:t>Jednobuněční: sporulace, tzv. </a:t>
            </a:r>
            <a:r>
              <a:rPr lang="cs-CZ" sz="2400" b="1" dirty="0" err="1"/>
              <a:t>cytogonie</a:t>
            </a:r>
            <a:r>
              <a:rPr lang="cs-CZ" sz="2400" dirty="0"/>
              <a:t> (</a:t>
            </a:r>
            <a:r>
              <a:rPr lang="cs-CZ" sz="2400" dirty="0" err="1"/>
              <a:t>dceřinné</a:t>
            </a:r>
            <a:r>
              <a:rPr lang="cs-CZ" sz="2400" dirty="0"/>
              <a:t> nebo rozmnožovací buňky vznikají uvnitř mateřské buněčné stěny. Vzniknou buď 2-4 bičíkaté zoospory nebo nepohyblivé </a:t>
            </a:r>
            <a:r>
              <a:rPr lang="cs-CZ" sz="2400" dirty="0" err="1"/>
              <a:t>autospory</a:t>
            </a:r>
            <a:r>
              <a:rPr lang="cs-CZ" sz="2400" dirty="0"/>
              <a:t>)</a:t>
            </a:r>
          </a:p>
          <a:p>
            <a:r>
              <a:rPr lang="cs-CZ" sz="2400" dirty="0"/>
              <a:t>Typy žijící v </a:t>
            </a:r>
            <a:r>
              <a:rPr lang="cs-CZ" sz="2400" dirty="0" err="1"/>
              <a:t>coenobiích</a:t>
            </a:r>
            <a:r>
              <a:rPr lang="cs-CZ" sz="2400" dirty="0"/>
              <a:t> se rozmnožují dceřinými </a:t>
            </a:r>
            <a:r>
              <a:rPr lang="cs-CZ" sz="2400" b="1" dirty="0" err="1"/>
              <a:t>coenobii</a:t>
            </a:r>
            <a:endParaRPr lang="cs-CZ" sz="2400" b="1" dirty="0"/>
          </a:p>
          <a:p>
            <a:r>
              <a:rPr lang="cs-CZ" sz="2400" dirty="0"/>
              <a:t>Vláknité typy se vegetativně dělí tzv.</a:t>
            </a:r>
            <a:r>
              <a:rPr lang="cs-CZ" sz="2400" b="1" dirty="0"/>
              <a:t> </a:t>
            </a:r>
            <a:r>
              <a:rPr lang="cs-CZ" sz="2400" b="1" dirty="0" err="1"/>
              <a:t>cytotomií</a:t>
            </a:r>
            <a:r>
              <a:rPr lang="cs-CZ" sz="2400" dirty="0"/>
              <a:t>, kdy se v mateřské buňce vytvoří příčná přehrádka, vzniknou dvě buňky dceřiné a část stěny mateřské buňky je zachována i pro dceřinou buňku.</a:t>
            </a: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73612"/>
            <a:ext cx="9144000" cy="215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 descr="Volvox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5055621"/>
            <a:ext cx="2153726" cy="1373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20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563027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>
                <a:solidFill>
                  <a:schemeClr val="accent1"/>
                </a:solidFill>
              </a:rPr>
              <a:t>Pohlavní rozmnožování</a:t>
            </a: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/>
          <a:lstStyle/>
          <a:p>
            <a:r>
              <a:rPr lang="cs-CZ" sz="2400" dirty="0"/>
              <a:t> </a:t>
            </a:r>
            <a:r>
              <a:rPr lang="cs-CZ" sz="2400" dirty="0" err="1"/>
              <a:t>izo</a:t>
            </a:r>
            <a:r>
              <a:rPr lang="cs-CZ" sz="2400" dirty="0"/>
              <a:t>-, </a:t>
            </a:r>
            <a:r>
              <a:rPr lang="cs-CZ" sz="2400" dirty="0" err="1"/>
              <a:t>anizo</a:t>
            </a:r>
            <a:r>
              <a:rPr lang="cs-CZ" sz="2400" dirty="0"/>
              <a:t>- , oogamie</a:t>
            </a:r>
          </a:p>
          <a:p>
            <a:r>
              <a:rPr lang="cs-CZ" sz="2400" dirty="0"/>
              <a:t>Většina zelených řas má </a:t>
            </a:r>
            <a:r>
              <a:rPr lang="cs-CZ" sz="2400" dirty="0" err="1"/>
              <a:t>ortomitózu</a:t>
            </a:r>
            <a:r>
              <a:rPr lang="cs-CZ" sz="2400" dirty="0"/>
              <a:t> – je vytvořeno bipolární vřeténko od pólu k pólu, v metafázi jsou chromozómy uspořádány v ekvatoriální destičce. </a:t>
            </a:r>
          </a:p>
          <a:p>
            <a:r>
              <a:rPr lang="cs-CZ" sz="2400" dirty="0"/>
              <a:t>Dva typy </a:t>
            </a:r>
            <a:r>
              <a:rPr lang="cs-CZ" sz="2400" dirty="0" err="1"/>
              <a:t>ortomitózy</a:t>
            </a:r>
            <a:r>
              <a:rPr lang="cs-CZ" sz="2400" dirty="0"/>
              <a:t>, podle stupně rozpadu jaderné membrány: </a:t>
            </a:r>
          </a:p>
          <a:p>
            <a:r>
              <a:rPr lang="cs-CZ" sz="2400" dirty="0"/>
              <a:t>uzavřená </a:t>
            </a:r>
            <a:r>
              <a:rPr lang="cs-CZ" sz="2400" dirty="0" err="1"/>
              <a:t>ortomitóza</a:t>
            </a:r>
            <a:r>
              <a:rPr lang="cs-CZ" sz="2400" dirty="0"/>
              <a:t>: jaderná blána zůstává zachována</a:t>
            </a:r>
          </a:p>
          <a:p>
            <a:r>
              <a:rPr lang="cs-CZ" sz="2400" dirty="0"/>
              <a:t>otevřená </a:t>
            </a:r>
            <a:r>
              <a:rPr lang="cs-CZ" sz="2400" dirty="0" err="1"/>
              <a:t>ortomitóza</a:t>
            </a:r>
            <a:r>
              <a:rPr lang="cs-CZ" sz="2400" dirty="0"/>
              <a:t>: je klasický typ, kdy se jaderná membrána rozpadá </a:t>
            </a: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73612"/>
            <a:ext cx="9144000" cy="215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21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800687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err="1">
                <a:solidFill>
                  <a:schemeClr val="accent1"/>
                </a:solidFill>
              </a:rPr>
              <a:t>Mikrotubulární</a:t>
            </a:r>
            <a:r>
              <a:rPr lang="cs-CZ" sz="3200" dirty="0">
                <a:solidFill>
                  <a:schemeClr val="accent1"/>
                </a:solidFill>
              </a:rPr>
              <a:t> systémy v cytokinezi</a:t>
            </a: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/>
          <a:lstStyle/>
          <a:p>
            <a:r>
              <a:rPr lang="cs-CZ" altLang="cs-CZ" sz="2400" dirty="0"/>
              <a:t>Oddělení dceřiných buněk</a:t>
            </a:r>
          </a:p>
          <a:p>
            <a:r>
              <a:rPr lang="cs-CZ" altLang="cs-CZ" sz="2400" dirty="0"/>
              <a:t>Dva typy: </a:t>
            </a:r>
            <a:r>
              <a:rPr lang="cs-CZ" altLang="cs-CZ" sz="2400" dirty="0" err="1"/>
              <a:t>fykoplast</a:t>
            </a:r>
            <a:r>
              <a:rPr lang="cs-CZ" altLang="cs-CZ" sz="2400" dirty="0"/>
              <a:t>, fragmoplast</a:t>
            </a:r>
          </a:p>
          <a:p>
            <a:r>
              <a:rPr lang="cs-CZ" altLang="cs-CZ" sz="2400" b="1" dirty="0" err="1"/>
              <a:t>Fykoplast</a:t>
            </a:r>
            <a:r>
              <a:rPr lang="cs-CZ" altLang="cs-CZ" sz="2400" b="1" dirty="0"/>
              <a:t>: </a:t>
            </a:r>
            <a:r>
              <a:rPr lang="cs-CZ" sz="2400" dirty="0"/>
              <a:t>mitotické vřeténko se úplně rozpadne, vytvoří se nová struktura kolmo na jeho původní směr (primitivnější způsob)</a:t>
            </a:r>
            <a:endParaRPr lang="cs-CZ" altLang="cs-CZ" sz="2400" dirty="0"/>
          </a:p>
          <a:p>
            <a:endParaRPr lang="cs-CZ" altLang="cs-CZ" sz="2400" dirty="0"/>
          </a:p>
          <a:p>
            <a:r>
              <a:rPr lang="cs-CZ" altLang="cs-CZ" sz="2400" b="1" dirty="0"/>
              <a:t>Fragmoplast:  </a:t>
            </a:r>
            <a:r>
              <a:rPr lang="cs-CZ" altLang="cs-CZ" sz="2400" dirty="0"/>
              <a:t>vzniká </a:t>
            </a:r>
            <a:r>
              <a:rPr lang="cs-CZ" sz="2400" dirty="0"/>
              <a:t>z pozůstatků mitotického vřeténka, zakládá se buněčná destička (odvozenější, mají ho vyšší rostliny)</a:t>
            </a:r>
            <a:endParaRPr lang="cs-CZ" altLang="cs-CZ" sz="2400" b="1" dirty="0"/>
          </a:p>
          <a:p>
            <a:endParaRPr lang="cs-CZ" altLang="cs-CZ" sz="2400" dirty="0"/>
          </a:p>
          <a:p>
            <a:endParaRPr lang="cs-CZ" altLang="cs-CZ" sz="2400" dirty="0"/>
          </a:p>
          <a:p>
            <a:endParaRPr lang="cs-CZ" sz="2400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73612"/>
            <a:ext cx="9144000" cy="215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2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53975" y="-16081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AutoShape 4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206375" y="-14557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22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775221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>
                <a:solidFill>
                  <a:schemeClr val="accent1"/>
                </a:solidFill>
              </a:rPr>
              <a:t>Systém, třídy</a:t>
            </a: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2"/>
            <a:ext cx="8229600" cy="5422155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cs-CZ" sz="2400" dirty="0"/>
              <a:t>Důležité znaky:</a:t>
            </a:r>
          </a:p>
          <a:p>
            <a:pPr marL="0" indent="0">
              <a:buNone/>
            </a:pPr>
            <a:r>
              <a:rPr lang="cs-CZ" sz="2400" dirty="0"/>
              <a:t>1. sekvence SSU </a:t>
            </a:r>
            <a:r>
              <a:rPr lang="cs-CZ" sz="2400" dirty="0" err="1"/>
              <a:t>rDNA</a:t>
            </a:r>
            <a:endParaRPr lang="cs-CZ" sz="2400" dirty="0"/>
          </a:p>
          <a:p>
            <a:pPr marL="0" indent="0">
              <a:buNone/>
            </a:pPr>
            <a:r>
              <a:rPr lang="cs-CZ" sz="2400" dirty="0"/>
              <a:t>2. Morfologie stélek, povrch buněk </a:t>
            </a:r>
          </a:p>
          <a:p>
            <a:pPr marL="0" indent="0">
              <a:buNone/>
            </a:pPr>
            <a:r>
              <a:rPr lang="cs-CZ" sz="2400" dirty="0"/>
              <a:t>3. Způsob rozmnožování</a:t>
            </a:r>
          </a:p>
          <a:p>
            <a:pPr marL="0" indent="0">
              <a:buNone/>
            </a:pPr>
            <a:r>
              <a:rPr lang="cs-CZ" sz="2400" dirty="0"/>
              <a:t>4. Postavení </a:t>
            </a:r>
            <a:r>
              <a:rPr lang="cs-CZ" sz="2400" dirty="0" err="1"/>
              <a:t>bazí</a:t>
            </a:r>
            <a:r>
              <a:rPr lang="cs-CZ" sz="2400" dirty="0"/>
              <a:t> bičíků </a:t>
            </a:r>
          </a:p>
          <a:p>
            <a:pPr marL="0" indent="0">
              <a:buNone/>
            </a:pPr>
            <a:endParaRPr lang="cs-CZ" altLang="cs-CZ" sz="2400" dirty="0"/>
          </a:p>
          <a:p>
            <a:pPr>
              <a:lnSpc>
                <a:spcPct val="90000"/>
              </a:lnSpc>
            </a:pPr>
            <a:r>
              <a:rPr lang="cs-CZ" altLang="cs-CZ" sz="2400" dirty="0" err="1"/>
              <a:t>Prasinophyceae</a:t>
            </a:r>
            <a:r>
              <a:rPr lang="cs-CZ" altLang="cs-CZ" sz="2400" dirty="0"/>
              <a:t>  </a:t>
            </a:r>
            <a:r>
              <a:rPr lang="cs-CZ" altLang="cs-CZ" sz="2200" dirty="0"/>
              <a:t>(většinou </a:t>
            </a:r>
            <a:r>
              <a:rPr lang="cs-CZ" sz="2200" dirty="0"/>
              <a:t>bičíkovci  s organickými šupinami na povrchu)</a:t>
            </a:r>
            <a:endParaRPr lang="cs-CZ" altLang="cs-CZ" sz="2200" dirty="0"/>
          </a:p>
          <a:p>
            <a:pPr>
              <a:lnSpc>
                <a:spcPct val="90000"/>
              </a:lnSpc>
            </a:pPr>
            <a:r>
              <a:rPr lang="cs-CZ" altLang="cs-CZ" sz="2400" dirty="0" err="1"/>
              <a:t>Ulvophyceae</a:t>
            </a:r>
            <a:r>
              <a:rPr lang="cs-CZ" altLang="cs-CZ" sz="2400" dirty="0"/>
              <a:t>       </a:t>
            </a:r>
            <a:r>
              <a:rPr lang="cs-CZ" altLang="cs-CZ" sz="2200" dirty="0"/>
              <a:t>(</a:t>
            </a:r>
            <a:r>
              <a:rPr lang="cs-CZ" sz="2200" dirty="0"/>
              <a:t>vláknité až </a:t>
            </a:r>
            <a:r>
              <a:rPr lang="cs-CZ" sz="2200" dirty="0" err="1"/>
              <a:t>sifonální</a:t>
            </a:r>
            <a:r>
              <a:rPr lang="cs-CZ" sz="2200" dirty="0"/>
              <a:t> stélky a CCW konfigurace)</a:t>
            </a:r>
            <a:endParaRPr lang="cs-CZ" altLang="cs-CZ" sz="2400" dirty="0"/>
          </a:p>
          <a:p>
            <a:pPr>
              <a:lnSpc>
                <a:spcPct val="90000"/>
              </a:lnSpc>
            </a:pPr>
            <a:r>
              <a:rPr lang="cs-CZ" altLang="cs-CZ" sz="2400" dirty="0" err="1"/>
              <a:t>Cladophorophyceae</a:t>
            </a:r>
            <a:endParaRPr lang="cs-CZ" altLang="cs-CZ" sz="2400" dirty="0"/>
          </a:p>
          <a:p>
            <a:pPr>
              <a:lnSpc>
                <a:spcPct val="90000"/>
              </a:lnSpc>
            </a:pPr>
            <a:r>
              <a:rPr lang="cs-CZ" altLang="cs-CZ" sz="2400" dirty="0" err="1"/>
              <a:t>Bryopsidophyceae</a:t>
            </a:r>
            <a:endParaRPr lang="cs-CZ" altLang="cs-CZ" sz="2400" dirty="0"/>
          </a:p>
          <a:p>
            <a:pPr>
              <a:lnSpc>
                <a:spcPct val="90000"/>
              </a:lnSpc>
            </a:pPr>
            <a:r>
              <a:rPr lang="cs-CZ" altLang="cs-CZ" sz="2400" dirty="0" err="1"/>
              <a:t>Dasycladophyceae</a:t>
            </a:r>
            <a:endParaRPr lang="cs-CZ" altLang="cs-CZ" sz="2400" dirty="0"/>
          </a:p>
          <a:p>
            <a:pPr>
              <a:lnSpc>
                <a:spcPct val="90000"/>
              </a:lnSpc>
            </a:pPr>
            <a:r>
              <a:rPr lang="cs-CZ" altLang="cs-CZ" sz="2400" dirty="0" err="1"/>
              <a:t>Trentepohliophyceae</a:t>
            </a:r>
            <a:endParaRPr lang="cs-CZ" altLang="cs-CZ" sz="2400" dirty="0"/>
          </a:p>
          <a:p>
            <a:pPr>
              <a:lnSpc>
                <a:spcPct val="90000"/>
              </a:lnSpc>
            </a:pPr>
            <a:r>
              <a:rPr lang="cs-CZ" altLang="cs-CZ" sz="2400" dirty="0" err="1"/>
              <a:t>Trebouxiophyceae</a:t>
            </a:r>
            <a:r>
              <a:rPr lang="cs-CZ" altLang="cs-CZ" sz="2400" dirty="0"/>
              <a:t> </a:t>
            </a:r>
            <a:r>
              <a:rPr lang="cs-CZ" altLang="cs-CZ" sz="2200" dirty="0"/>
              <a:t>(</a:t>
            </a:r>
            <a:r>
              <a:rPr lang="cs-CZ" sz="2200" dirty="0"/>
              <a:t>většinou jednobuněční s CCW konfigurací)</a:t>
            </a:r>
            <a:endParaRPr lang="cs-CZ" altLang="cs-CZ" sz="2200" dirty="0"/>
          </a:p>
          <a:p>
            <a:pPr>
              <a:lnSpc>
                <a:spcPct val="90000"/>
              </a:lnSpc>
            </a:pPr>
            <a:r>
              <a:rPr lang="cs-CZ" altLang="cs-CZ" sz="2400" dirty="0" err="1"/>
              <a:t>Chlorophyceae</a:t>
            </a:r>
            <a:r>
              <a:rPr lang="cs-CZ" altLang="cs-CZ" sz="2400" dirty="0"/>
              <a:t> </a:t>
            </a:r>
            <a:r>
              <a:rPr lang="cs-CZ" altLang="cs-CZ" sz="2200" dirty="0"/>
              <a:t>(</a:t>
            </a:r>
            <a:r>
              <a:rPr lang="cs-CZ" sz="2200" dirty="0"/>
              <a:t>mnoho typů stélek, stěna je polysacharidová ev. glykoproteinová (chlamys), bičíkatá stádia mají DO a CW)</a:t>
            </a:r>
            <a:endParaRPr lang="cs-CZ" altLang="cs-CZ" sz="2200" dirty="0"/>
          </a:p>
          <a:p>
            <a:endParaRPr lang="cs-CZ" sz="2400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173812"/>
            <a:ext cx="9144000" cy="215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23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5279020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0" name="Rectangle 16"/>
          <p:cNvSpPr>
            <a:spLocks noChangeArrowheads="1"/>
          </p:cNvSpPr>
          <p:nvPr/>
        </p:nvSpPr>
        <p:spPr bwMode="auto">
          <a:xfrm>
            <a:off x="1187450" y="6308725"/>
            <a:ext cx="1295400" cy="3603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10253" name="Rectangle 18"/>
          <p:cNvSpPr>
            <a:spLocks noChangeArrowheads="1"/>
          </p:cNvSpPr>
          <p:nvPr/>
        </p:nvSpPr>
        <p:spPr bwMode="auto">
          <a:xfrm>
            <a:off x="4643438" y="2852738"/>
            <a:ext cx="1584325" cy="3603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10255" name="Rectangle 4"/>
          <p:cNvSpPr>
            <a:spLocks noGrp="1" noChangeArrowheads="1"/>
          </p:cNvSpPr>
          <p:nvPr>
            <p:ph type="title"/>
          </p:nvPr>
        </p:nvSpPr>
        <p:spPr>
          <a:xfrm>
            <a:off x="-2089944" y="22002"/>
            <a:ext cx="8713788" cy="1143000"/>
          </a:xfrm>
          <a:noFill/>
        </p:spPr>
        <p:txBody>
          <a:bodyPr/>
          <a:lstStyle/>
          <a:p>
            <a:pPr eaLnBrk="1" hangingPunct="1"/>
            <a:r>
              <a:rPr lang="cs-CZ" altLang="cs-CZ" sz="32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Odd.: </a:t>
            </a:r>
            <a:r>
              <a:rPr lang="cs-CZ" altLang="cs-CZ" sz="32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Chlorophyta</a:t>
            </a:r>
            <a:r>
              <a:rPr lang="cs-CZ" altLang="cs-CZ" sz="32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</a:t>
            </a:r>
            <a:br>
              <a:rPr lang="cs-CZ" altLang="cs-CZ" sz="32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</a:br>
            <a:r>
              <a:rPr lang="cs-CZ" altLang="cs-CZ" sz="32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Třída: PRASINOPHYCEAE</a:t>
            </a:r>
          </a:p>
        </p:txBody>
      </p:sp>
      <p:sp>
        <p:nvSpPr>
          <p:cNvPr id="10256" name="Text Box 20"/>
          <p:cNvSpPr txBox="1">
            <a:spLocks noChangeArrowheads="1"/>
          </p:cNvSpPr>
          <p:nvPr/>
        </p:nvSpPr>
        <p:spPr bwMode="auto">
          <a:xfrm>
            <a:off x="1043608" y="5335295"/>
            <a:ext cx="320357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3200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Micromonas</a:t>
            </a:r>
            <a:r>
              <a:rPr lang="cs-CZ" altLang="cs-CZ" sz="3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altLang="cs-CZ" sz="32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sp</a:t>
            </a:r>
            <a:r>
              <a:rPr lang="cs-CZ" altLang="cs-CZ" sz="3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.</a:t>
            </a:r>
          </a:p>
        </p:txBody>
      </p:sp>
      <p:sp>
        <p:nvSpPr>
          <p:cNvPr id="10257" name="Text Box 21"/>
          <p:cNvSpPr txBox="1">
            <a:spLocks noChangeArrowheads="1"/>
          </p:cNvSpPr>
          <p:nvPr/>
        </p:nvSpPr>
        <p:spPr bwMode="auto">
          <a:xfrm>
            <a:off x="6269039" y="1283077"/>
            <a:ext cx="1727200" cy="31393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dirty="0">
                <a:latin typeface="Calibri" panose="020F0502020204030204" pitchFamily="34" charset="0"/>
              </a:rPr>
              <a:t>Bičíkovci</a:t>
            </a:r>
          </a:p>
          <a:p>
            <a:pPr eaLnBrk="1" hangingPunct="1">
              <a:spcBef>
                <a:spcPct val="50000"/>
              </a:spcBef>
            </a:pPr>
            <a:r>
              <a:rPr lang="cs-CZ" altLang="cs-CZ" dirty="0" err="1">
                <a:latin typeface="Calibri" panose="020F0502020204030204" pitchFamily="34" charset="0"/>
              </a:rPr>
              <a:t>Kokální</a:t>
            </a:r>
            <a:r>
              <a:rPr lang="cs-CZ" altLang="cs-CZ" dirty="0">
                <a:latin typeface="Calibri" panose="020F0502020204030204" pitchFamily="34" charset="0"/>
              </a:rPr>
              <a:t> stélka</a:t>
            </a:r>
          </a:p>
          <a:p>
            <a:pPr eaLnBrk="1" hangingPunct="1">
              <a:spcBef>
                <a:spcPct val="50000"/>
              </a:spcBef>
            </a:pPr>
            <a:r>
              <a:rPr lang="cs-CZ" altLang="cs-CZ" dirty="0">
                <a:latin typeface="Calibri" panose="020F0502020204030204" pitchFamily="34" charset="0"/>
              </a:rPr>
              <a:t>Bičíky 1-2-8</a:t>
            </a:r>
          </a:p>
          <a:p>
            <a:pPr eaLnBrk="1" hangingPunct="1">
              <a:spcBef>
                <a:spcPct val="50000"/>
              </a:spcBef>
            </a:pPr>
            <a:r>
              <a:rPr lang="cs-CZ" altLang="cs-CZ" dirty="0">
                <a:latin typeface="Calibri" panose="020F0502020204030204" pitchFamily="34" charset="0"/>
              </a:rPr>
              <a:t>1 chloroplast s </a:t>
            </a:r>
            <a:r>
              <a:rPr lang="cs-CZ" altLang="cs-CZ" dirty="0" err="1">
                <a:latin typeface="Calibri" panose="020F0502020204030204" pitchFamily="34" charset="0"/>
              </a:rPr>
              <a:t>pyrenoidem</a:t>
            </a:r>
            <a:endParaRPr lang="cs-CZ" altLang="cs-CZ" dirty="0">
              <a:latin typeface="Calibri" panose="020F0502020204030204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cs-CZ" altLang="cs-CZ" dirty="0" err="1">
                <a:latin typeface="Calibri" panose="020F0502020204030204" pitchFamily="34" charset="0"/>
              </a:rPr>
              <a:t>Prasinoxantin</a:t>
            </a:r>
            <a:endParaRPr lang="cs-CZ" altLang="cs-CZ" dirty="0">
              <a:latin typeface="Calibri" panose="020F0502020204030204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cs-CZ" altLang="cs-CZ" dirty="0" err="1">
                <a:latin typeface="Calibri" panose="020F0502020204030204" pitchFamily="34" charset="0"/>
              </a:rPr>
              <a:t>Schizotomie</a:t>
            </a:r>
            <a:endParaRPr lang="cs-CZ" altLang="cs-CZ" dirty="0">
              <a:latin typeface="Calibri" panose="020F0502020204030204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cs-CZ" altLang="cs-CZ" dirty="0" err="1">
                <a:latin typeface="Calibri" panose="020F0502020204030204" pitchFamily="34" charset="0"/>
              </a:rPr>
              <a:t>Hologamie</a:t>
            </a:r>
            <a:endParaRPr lang="cs-CZ" altLang="cs-CZ" dirty="0">
              <a:latin typeface="Calibri" panose="020F0502020204030204" pitchFamily="34" charset="0"/>
            </a:endParaRPr>
          </a:p>
        </p:txBody>
      </p:sp>
      <p:pic>
        <p:nvPicPr>
          <p:cNvPr id="3074" name="Picture 2" descr="Scanning electron microscope image of Micromona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859" y="2075441"/>
            <a:ext cx="3303106" cy="2482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www.osel.cz/_popisky/124_/124018041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2075440"/>
            <a:ext cx="2183283" cy="2482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2123728" y="4557489"/>
            <a:ext cx="22743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</a:t>
            </a:r>
            <a:r>
              <a:rPr lang="cs-CZ" dirty="0" err="1"/>
              <a:t>www.mbari.org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24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9428977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84927"/>
            <a:ext cx="8229600" cy="4525962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altLang="cs-CZ" sz="2400" dirty="0">
                <a:latin typeface="Calibri" panose="020F0502020204030204" pitchFamily="34" charset="0"/>
              </a:rPr>
              <a:t>CCW-poloha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 dirty="0" err="1">
                <a:latin typeface="Calibri" panose="020F0502020204030204" pitchFamily="34" charset="0"/>
              </a:rPr>
              <a:t>Zoidy</a:t>
            </a:r>
            <a:r>
              <a:rPr lang="cs-CZ" altLang="cs-CZ" sz="2400" dirty="0">
                <a:latin typeface="Calibri" panose="020F0502020204030204" pitchFamily="34" charset="0"/>
              </a:rPr>
              <a:t> (2-4 bičíky)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 dirty="0">
                <a:latin typeface="Calibri" panose="020F0502020204030204" pitchFamily="34" charset="0"/>
              </a:rPr>
              <a:t>Šupiny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 dirty="0">
                <a:latin typeface="Calibri" panose="020F0502020204030204" pitchFamily="34" charset="0"/>
              </a:rPr>
              <a:t>Uzavřená mitóza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 dirty="0">
                <a:latin typeface="Calibri" panose="020F0502020204030204" pitchFamily="34" charset="0"/>
              </a:rPr>
              <a:t>Celulóza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 dirty="0" err="1">
                <a:latin typeface="Calibri" panose="020F0502020204030204" pitchFamily="34" charset="0"/>
              </a:rPr>
              <a:t>Mannan</a:t>
            </a:r>
            <a:r>
              <a:rPr lang="cs-CZ" altLang="cs-CZ" sz="2400" dirty="0">
                <a:latin typeface="Calibri" panose="020F0502020204030204" pitchFamily="34" charset="0"/>
              </a:rPr>
              <a:t>, xylan</a:t>
            </a:r>
          </a:p>
          <a:p>
            <a:endParaRPr lang="cs-CZ" sz="2400" dirty="0"/>
          </a:p>
        </p:txBody>
      </p:sp>
      <p:sp>
        <p:nvSpPr>
          <p:cNvPr id="3" name="AutoShape 2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53975" y="-16081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8" name="Rectangle 4"/>
          <p:cNvSpPr txBox="1">
            <a:spLocks noChangeArrowheads="1"/>
          </p:cNvSpPr>
          <p:nvPr/>
        </p:nvSpPr>
        <p:spPr bwMode="auto">
          <a:xfrm>
            <a:off x="-396552" y="0"/>
            <a:ext cx="871378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3200" kern="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Odd.: </a:t>
            </a:r>
            <a:r>
              <a:rPr lang="cs-CZ" altLang="cs-CZ" sz="3200" kern="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Chlorophyta</a:t>
            </a:r>
            <a:r>
              <a:rPr lang="cs-CZ" altLang="cs-CZ" sz="3200" kern="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</a:t>
            </a:r>
            <a:br>
              <a:rPr lang="cs-CZ" altLang="cs-CZ" sz="3200" kern="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</a:br>
            <a:r>
              <a:rPr lang="cs-CZ" altLang="cs-CZ" sz="3200" kern="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Třída: </a:t>
            </a:r>
            <a:r>
              <a:rPr lang="cs-CZ" altLang="cs-CZ" sz="3200" kern="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Ulvophyceae</a:t>
            </a:r>
            <a:endParaRPr lang="cs-CZ" altLang="cs-CZ" sz="3200" kern="0" dirty="0">
              <a:solidFill>
                <a:schemeClr val="tx2">
                  <a:lumMod val="60000"/>
                  <a:lumOff val="40000"/>
                </a:schemeClr>
              </a:solidFill>
              <a:latin typeface="Calibri" panose="020F0502020204030204" pitchFamily="34" charset="0"/>
            </a:endParaRPr>
          </a:p>
        </p:txBody>
      </p:sp>
      <p:pic>
        <p:nvPicPr>
          <p:cNvPr id="9" name="Picture 6" descr="ulothrix-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628822"/>
            <a:ext cx="4180686" cy="4582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69556"/>
            <a:ext cx="9144000" cy="215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25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2043031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44450"/>
            <a:ext cx="9144000" cy="941388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cs-CZ" altLang="cs-CZ" sz="28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Odd.: </a:t>
            </a:r>
            <a:r>
              <a:rPr lang="cs-CZ" altLang="cs-CZ" sz="28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Chlorophyta</a:t>
            </a:r>
            <a:r>
              <a:rPr lang="cs-CZ" altLang="cs-CZ" sz="28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Třída: </a:t>
            </a:r>
            <a:r>
              <a:rPr lang="cs-CZ" altLang="cs-CZ" sz="28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Ulvophyceae</a:t>
            </a:r>
            <a:r>
              <a:rPr lang="cs-CZ" altLang="cs-CZ" sz="28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</a:t>
            </a:r>
            <a:br>
              <a:rPr lang="cs-CZ" altLang="cs-CZ" sz="28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</a:br>
            <a:r>
              <a:rPr lang="cs-CZ" altLang="cs-CZ" sz="28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Řád: </a:t>
            </a:r>
            <a:r>
              <a:rPr lang="cs-CZ" altLang="cs-CZ" sz="28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Ulvales</a:t>
            </a:r>
            <a:endParaRPr lang="cs-CZ" altLang="cs-CZ" sz="2800" dirty="0">
              <a:solidFill>
                <a:schemeClr val="tx2">
                  <a:lumMod val="60000"/>
                  <a:lumOff val="4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14340" name="Text Box 4"/>
          <p:cNvSpPr txBox="1">
            <a:spLocks noChangeArrowheads="1"/>
          </p:cNvSpPr>
          <p:nvPr/>
        </p:nvSpPr>
        <p:spPr bwMode="auto">
          <a:xfrm>
            <a:off x="4139952" y="6173045"/>
            <a:ext cx="345757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cs-CZ" altLang="cs-CZ" sz="3200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Ulva</a:t>
            </a:r>
            <a:r>
              <a:rPr lang="cs-CZ" altLang="cs-CZ" sz="32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altLang="cs-CZ" sz="3200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lactuca</a:t>
            </a:r>
            <a:endParaRPr lang="cs-CZ" altLang="cs-CZ" sz="3200" i="1" dirty="0"/>
          </a:p>
        </p:txBody>
      </p:sp>
      <p:pic>
        <p:nvPicPr>
          <p:cNvPr id="5124" name="Picture 4" descr="Ulva lactuc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027958"/>
            <a:ext cx="7200800" cy="5102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2051720" y="6130925"/>
            <a:ext cx="18964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</a:t>
            </a:r>
            <a:r>
              <a:rPr lang="cs-CZ" dirty="0" err="1"/>
              <a:t>mkalty.org</a:t>
            </a:r>
            <a:r>
              <a:rPr lang="cs-CZ" dirty="0"/>
              <a:t>/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26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6961699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s10.lite.msu.edu/res/msu/botonl/b_online/library/knee/hcs300/gif/Ulva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908720"/>
            <a:ext cx="4413870" cy="4413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délník 2"/>
          <p:cNvSpPr/>
          <p:nvPr/>
        </p:nvSpPr>
        <p:spPr>
          <a:xfrm>
            <a:off x="2771800" y="5445224"/>
            <a:ext cx="24506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https://</a:t>
            </a:r>
            <a:r>
              <a:rPr lang="cs-CZ" dirty="0" err="1"/>
              <a:t>s10.lite.msu.edu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27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6244096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44450"/>
            <a:ext cx="9144000" cy="941388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cs-CZ" altLang="cs-CZ" sz="28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Odd.: </a:t>
            </a:r>
            <a:r>
              <a:rPr lang="cs-CZ" altLang="cs-CZ" sz="28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Chlorophyta</a:t>
            </a:r>
            <a:r>
              <a:rPr lang="cs-CZ" altLang="cs-CZ" sz="28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Třída: </a:t>
            </a:r>
            <a:r>
              <a:rPr lang="cs-CZ" altLang="cs-CZ" sz="28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Ulvophyceae</a:t>
            </a:r>
            <a:r>
              <a:rPr lang="cs-CZ" altLang="cs-CZ" sz="28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</a:t>
            </a:r>
            <a:br>
              <a:rPr lang="cs-CZ" altLang="cs-CZ" sz="28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</a:br>
            <a:r>
              <a:rPr lang="cs-CZ" altLang="cs-CZ" sz="28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Řád: </a:t>
            </a:r>
            <a:r>
              <a:rPr lang="cs-CZ" altLang="cs-CZ" sz="28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Ulvales</a:t>
            </a:r>
            <a:endParaRPr lang="cs-CZ" altLang="cs-CZ" sz="2800" dirty="0">
              <a:solidFill>
                <a:schemeClr val="tx2">
                  <a:lumMod val="60000"/>
                  <a:lumOff val="4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15364" name="Text Box 4"/>
          <p:cNvSpPr txBox="1">
            <a:spLocks noChangeArrowheads="1"/>
          </p:cNvSpPr>
          <p:nvPr/>
        </p:nvSpPr>
        <p:spPr bwMode="auto">
          <a:xfrm>
            <a:off x="156484" y="5373216"/>
            <a:ext cx="345757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cs-CZ" altLang="cs-CZ" sz="3200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Enteromorpha</a:t>
            </a:r>
            <a:r>
              <a:rPr lang="cs-CZ" altLang="cs-CZ" sz="32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altLang="cs-CZ" sz="32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sp</a:t>
            </a:r>
            <a:r>
              <a:rPr lang="cs-CZ" altLang="cs-CZ" sz="3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.</a:t>
            </a:r>
            <a:endParaRPr lang="cs-CZ" altLang="cs-CZ" sz="3200" i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7170" name="Picture 2" descr="http://www.asturnatura.com/Imagenes/especie/ulva-intestinalis-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355846"/>
            <a:ext cx="3240360" cy="5357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28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325029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Třída: </a:t>
            </a:r>
            <a:r>
              <a:rPr lang="cs-CZ" sz="32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Cladophorophyceae</a:t>
            </a:r>
            <a:endParaRPr lang="cs-CZ" sz="3200" dirty="0">
              <a:solidFill>
                <a:schemeClr val="tx2">
                  <a:lumMod val="60000"/>
                  <a:lumOff val="4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/>
          <a:lstStyle/>
          <a:p>
            <a:pPr eaLnBrk="1" hangingPunct="1"/>
            <a:r>
              <a:rPr lang="cs-CZ" altLang="cs-CZ" sz="2400" dirty="0" err="1">
                <a:latin typeface="Calibri" panose="020F0502020204030204" pitchFamily="34" charset="0"/>
              </a:rPr>
              <a:t>Sifonokladální</a:t>
            </a:r>
            <a:r>
              <a:rPr lang="cs-CZ" altLang="cs-CZ" sz="2400" dirty="0">
                <a:latin typeface="Calibri" panose="020F0502020204030204" pitchFamily="34" charset="0"/>
              </a:rPr>
              <a:t> stélka</a:t>
            </a:r>
          </a:p>
          <a:p>
            <a:pPr eaLnBrk="1" hangingPunct="1"/>
            <a:r>
              <a:rPr lang="cs-CZ" altLang="cs-CZ" sz="2400" dirty="0">
                <a:latin typeface="Calibri" panose="020F0502020204030204" pitchFamily="34" charset="0"/>
              </a:rPr>
              <a:t>Krystalická celulóza</a:t>
            </a:r>
          </a:p>
          <a:p>
            <a:pPr eaLnBrk="1" hangingPunct="1"/>
            <a:r>
              <a:rPr lang="cs-CZ" altLang="cs-CZ" sz="2400" dirty="0">
                <a:latin typeface="Calibri" panose="020F0502020204030204" pitchFamily="34" charset="0"/>
              </a:rPr>
              <a:t>Chloroplast s </a:t>
            </a:r>
            <a:r>
              <a:rPr lang="cs-CZ" altLang="cs-CZ" sz="2400" dirty="0" err="1">
                <a:latin typeface="Calibri" panose="020F0502020204030204" pitchFamily="34" charset="0"/>
              </a:rPr>
              <a:t>pyrenoidem</a:t>
            </a:r>
            <a:r>
              <a:rPr lang="cs-CZ" altLang="cs-CZ" sz="2400" dirty="0">
                <a:latin typeface="Calibri" panose="020F0502020204030204" pitchFamily="34" charset="0"/>
              </a:rPr>
              <a:t> obaleným dvoudílným škrobovým obalem</a:t>
            </a:r>
          </a:p>
          <a:p>
            <a:pPr eaLnBrk="1" hangingPunct="1"/>
            <a:r>
              <a:rPr lang="cs-CZ" altLang="cs-CZ" sz="2400" dirty="0">
                <a:latin typeface="Calibri" panose="020F0502020204030204" pitchFamily="34" charset="0"/>
              </a:rPr>
              <a:t>Uzavřená mitóza</a:t>
            </a:r>
          </a:p>
          <a:p>
            <a:pPr eaLnBrk="1" hangingPunct="1"/>
            <a:r>
              <a:rPr lang="cs-CZ" altLang="cs-CZ" sz="2400" dirty="0" err="1">
                <a:latin typeface="Calibri" panose="020F0502020204030204" pitchFamily="34" charset="0"/>
              </a:rPr>
              <a:t>Haplo-diplontní</a:t>
            </a:r>
            <a:r>
              <a:rPr lang="cs-CZ" altLang="cs-CZ" sz="2400" dirty="0">
                <a:latin typeface="Calibri" panose="020F0502020204030204" pitchFamily="34" charset="0"/>
              </a:rPr>
              <a:t> životní cyklus</a:t>
            </a:r>
          </a:p>
          <a:p>
            <a:pPr eaLnBrk="1" hangingPunct="1"/>
            <a:r>
              <a:rPr lang="cs-CZ" altLang="cs-CZ" sz="2400" dirty="0">
                <a:latin typeface="Calibri" panose="020F0502020204030204" pitchFamily="34" charset="0"/>
              </a:rPr>
              <a:t>Izomorfní rodozměna</a:t>
            </a:r>
          </a:p>
          <a:p>
            <a:pPr eaLnBrk="1" hangingPunct="1"/>
            <a:r>
              <a:rPr lang="cs-CZ" altLang="cs-CZ" sz="2400" dirty="0">
                <a:latin typeface="Calibri" panose="020F0502020204030204" pitchFamily="34" charset="0"/>
              </a:rPr>
              <a:t>CCW-orientace</a:t>
            </a:r>
            <a:endParaRPr lang="cs-CZ" altLang="cs-CZ" sz="3000" dirty="0">
              <a:latin typeface="Calibri" panose="020F0502020204030204" pitchFamily="34" charset="0"/>
            </a:endParaRPr>
          </a:p>
          <a:p>
            <a:endParaRPr lang="cs-CZ" sz="2400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41564"/>
            <a:ext cx="9144000" cy="215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2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53975" y="-16081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29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295732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-171400"/>
            <a:ext cx="8229600" cy="11430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Systém</a:t>
            </a: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/>
          <a:lstStyle/>
          <a:p>
            <a:endParaRPr lang="cs-CZ" altLang="cs-CZ" sz="2400" dirty="0"/>
          </a:p>
          <a:p>
            <a:endParaRPr lang="cs-CZ" altLang="cs-CZ" sz="2400" dirty="0"/>
          </a:p>
          <a:p>
            <a:endParaRPr lang="cs-CZ" altLang="cs-CZ" sz="2400" dirty="0"/>
          </a:p>
        </p:txBody>
      </p:sp>
      <p:sp>
        <p:nvSpPr>
          <p:cNvPr id="3" name="AutoShape 2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53975" y="-16081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AutoShape 4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206375" y="-14557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5" name="Obdélník 4"/>
          <p:cNvSpPr/>
          <p:nvPr/>
        </p:nvSpPr>
        <p:spPr>
          <a:xfrm>
            <a:off x="11400186" y="8341916"/>
            <a:ext cx="126642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1100" dirty="0">
                <a:solidFill>
                  <a:srgbClr val="000000"/>
                </a:solidFill>
                <a:latin typeface="trebuchet ms" panose="020B0603020202020204" pitchFamily="34" charset="0"/>
              </a:rPr>
              <a:t>Juráň dle Adl at al. 2012</a:t>
            </a:r>
            <a:endParaRPr lang="cs-CZ" sz="1100" dirty="0"/>
          </a:p>
        </p:txBody>
      </p:sp>
      <p:pic>
        <p:nvPicPr>
          <p:cNvPr id="6" name="Picture 2" descr="http://www.sinicearasy.cz/sites/default/files/Juran_Adl2012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3190" y="777400"/>
            <a:ext cx="4671098" cy="5654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631788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50825" y="188913"/>
            <a:ext cx="8642350" cy="431800"/>
          </a:xfrm>
        </p:spPr>
        <p:txBody>
          <a:bodyPr/>
          <a:lstStyle/>
          <a:p>
            <a:pPr eaLnBrk="1" hangingPunct="1"/>
            <a:r>
              <a:rPr lang="cs-CZ" altLang="cs-CZ" sz="20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Odd.: </a:t>
            </a:r>
            <a:r>
              <a:rPr lang="cs-CZ" altLang="cs-CZ" sz="20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Chlorophyta</a:t>
            </a:r>
            <a:r>
              <a:rPr lang="cs-CZ" altLang="cs-CZ" sz="20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Třída: </a:t>
            </a:r>
            <a:r>
              <a:rPr lang="cs-CZ" altLang="cs-CZ" sz="20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Cladophorophyceae</a:t>
            </a:r>
            <a:r>
              <a:rPr lang="cs-CZ" altLang="cs-CZ" sz="20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Řád: </a:t>
            </a:r>
            <a:r>
              <a:rPr lang="cs-CZ" altLang="cs-CZ" sz="20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Cladophorales</a:t>
            </a:r>
            <a:r>
              <a:rPr lang="cs-CZ" altLang="cs-CZ" sz="20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</a:t>
            </a:r>
          </a:p>
        </p:txBody>
      </p:sp>
      <p:sp>
        <p:nvSpPr>
          <p:cNvPr id="1741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0" y="5010800"/>
            <a:ext cx="4319588" cy="647700"/>
          </a:xfrm>
        </p:spPr>
        <p:txBody>
          <a:bodyPr>
            <a:noAutofit/>
          </a:bodyPr>
          <a:lstStyle/>
          <a:p>
            <a:r>
              <a:rPr lang="cs-CZ" altLang="cs-CZ" sz="2400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Cladophora</a:t>
            </a:r>
            <a:r>
              <a:rPr lang="cs-CZ" altLang="cs-CZ" sz="24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altLang="cs-CZ" sz="2400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aegagropila</a:t>
            </a:r>
            <a:endParaRPr lang="cs-CZ" altLang="cs-CZ" sz="2400" i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r>
              <a:rPr lang="cs-CZ" altLang="cs-CZ" sz="24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Řasokoule</a:t>
            </a:r>
            <a:r>
              <a:rPr lang="cs-CZ" altLang="cs-CZ" sz="2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altLang="cs-CZ" sz="2400" dirty="0">
                <a:solidFill>
                  <a:schemeClr val="tx2">
                    <a:lumMod val="60000"/>
                    <a:lumOff val="40000"/>
                  </a:schemeClr>
                </a:solidFill>
                <a:sym typeface="Wingdings" panose="05000000000000000000" pitchFamily="2" charset="2"/>
              </a:rPr>
              <a:t></a:t>
            </a:r>
            <a:endParaRPr lang="cs-CZ" altLang="cs-CZ" sz="24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" name="Rectangle 4"/>
          <p:cNvSpPr txBox="1">
            <a:spLocks noChangeArrowheads="1"/>
          </p:cNvSpPr>
          <p:nvPr/>
        </p:nvSpPr>
        <p:spPr>
          <a:xfrm>
            <a:off x="4932040" y="5157192"/>
            <a:ext cx="4319588" cy="6477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altLang="cs-CZ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Cladophora</a:t>
            </a:r>
            <a:r>
              <a:rPr lang="cs-CZ" altLang="cs-CZ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altLang="cs-CZ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glomerata</a:t>
            </a:r>
            <a:endParaRPr lang="cs-CZ" altLang="cs-CZ" i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AutoShape 6" descr="data:image/jpeg;base64,/9j/4AAQSkZJRgABAQAAAQABAAD/2wCEAAkGBxQTEhUUEhMWFhUXGBkaFxgYGBcaHRkcGhsZHBwcGxgZHCghHBolHRocIjEiJSkrLi4uGB8zODMsNygtLisBCgoKDg0OGxAQGywkHyQsLCwsLCwsLCwsNDQsLCwsLCwsLCwsLCwsLCwsLCwsLCwsLCwsLCwsLCwsLCw0LCwsLP/AABEIANwA5QMBIgACEQEDEQH/xAAcAAACAgMBAQAAAAAAAAAAAAAEBQMGAAECBwj/xAA/EAACAQIFAgQEAwYGAQMFAAABAhEDIQAEBRIxQVETImFxBjKBkSNCoRRSYrHB8DNygtHh8RUkktIHQ4Oiwv/EABkBAAMBAQEAAAAAAAAAAAAAAAABAgMEBf/EACgRAAICAgIBAgYDAQAAAAAAAAABAhEDIRIxQSJREzJhcaHwBIHRFP/aAAwDAQACEQMRAD8A6q1lIAiIMQJ7yRY9eeuBahCTuW57AT6mR+XoOvPbBumsGBkH8t22k+9rBue/TAWpvTBjfLHm8wOwiOn9ceLHukIEzagCQORA7iYE34OMNEAEOy+Vp2g26SbwJ6fTAzVN03AHJ/4/vrjvL5MsYRTHP1x0Rg5aQ2H5TaxmIWeIi3th/peULrtQbVPXvgHStJlhvOL9pmSCqABGKlUFRNi+n8PqtyB64Az1BKdgB6Ysep5natucU3OVizSTiIJtgDagQKlRmO3blkm02qVgpETeQpw30zKqvmRfEWsxambwswTuPQAHn0j0Fe+Ia8rmIXcf/T0utompyAYMN+uDVz+xPwyUXattw4iNu0AAH/fC/kRtpfvgpdF20/VaIpVPDqDylgxPO4REA8/8Yrmjah4xrVEBEHzNtUzIPQi3HPqMLKBFPLg0qm4VmmpK/L0NzPtOFtHMl2bwRO92lVjkHuPQYhQSTAZfE9SnmVpmnuQoRTBggeWNyhh123uIwNX1IBkJJAajmCZPHj11QmwHFEH7YrmsZiqCQzMpaSFkwIEEmbTBiffHOe3CoFblKVMH3MyD/pP6Y6cWgokbUnNQ19s/iEyOA0RwRIPAtaw6zLzMasKxNcKocATEADjkC5+uE66VUDsnyEC6tNjHQf8AOGWmaK23azIJUiVFyJAO4njp98Y5Jx+YdEdTUjUUGfMTE9BHp+uOTRLODv3oLhoIkxf1nDil8PVKCbk2mohLQwBkR6f2MB5HIv4Zd6cMzFt4taT5bcST/PGUsibtCoSvm3ZrKQF45Mx3/XAJye+uA9TcQWmLhVW5PHbFzz2WJy7OhXcCpgkCFNuT6nAWkZbxMwCUUFzLkRDBSSxEdDAX/wDIcXDJe0BYNH03ZRCkQx8zDsWvH0EL/pwzymWCm4xKtWST1nHGazQRSSeBjNtskRfF2YAWBz0xTstRJqbKkheTAv6dMSa1qBqMb2kX7Y6pLsdh4niWsyj5m5CyfydCRxAxpXFUNDwOolnJJMDdJJIC8E3gCPSOuOswVcFNvXj7ybXMX474V16nAeIExY3ME3M+h6+mF9GkagCksFkncDIYyYseLT3NgcZKABzVid2+xBuTAmfr3wuo5tvEgwApiSBB6m82IE8cxjrM5cswUwRzc3/n/d8S5OkWYHYPmINx2vc9IPryMbRSSA3ncsBtYEQwBEtHQe8898axLURA7Coag4jYu6e5Y7h5v++uMxXKvcDivmmVRFqcx5Su71O2ffC980XGxSxG/d5oJJuNxgcx7xhs2iMw3NAw0+H9CBaSMVCMfIN0dfCnwi1SHq/QYuNbSEpiyjDzR6CogAxxrhAQnrjp6Rl2ylraocPRqZWnHHScV4NBknAWoasF8vOOLIm2apaDNUz7SRhZSq7m5nC+vmyx59sHacI4ibc8c40jpDoUazm2UsEMb61TcbmPDQUgIHsb4ZDdURUUAu8FmsSoC9Bcjp98C0Xpuu6QSQ1RVMifFO8mQYld26P4bzjNPCUqgZKhg2uJbbxPPNhiMr39UPwEU8nXWmETaSxj5oiekc/bscayekVsslzAYtcCRI6L79/fDPV9Vy5UU6cmqB5LfK3pewIxBo2ddHjPbwCN3EGwKjngxMYy5Sauv9GV3V8u7VFVhO5lUPA/MxAgev8ATEutgCtmGHnhwvaQqgg26yY+uHDZkVc3ThStJfNN/NsBYSTab9P64SZWulap4b8F3Y9OhC3i9hP3741jJqLYFj0n/wC28yCDedx6DzT2IP3xznVZaxbcwBHzBbWMi3aRhV8Ns61HB/wxI5tN7+owz1POuyCGCgWHc453F8wYXWqVjWRtpq04AI2kXIG4ETIjoePa+JspuD1CykDbC7oBEen198LKmYFOjvDFiOvAHphfm9XqsgdTI234/vnBGDa/AElbfSlHb/FYFRHJv0b3+8YeaCwG9wLWRPaAx/TwwfVTikjNtXYGqPIs7STxtF9s9BIb/Ri+6RkmFFFIhiNzf5mO4j6Ex9MdKxOt9kyZP+0mZGK98S6n5SJxaNSppRpyeYxQM5S8R7m54EfbDjBLbJTsVrTvuYEgXIHU9B+uDcozhBc7htMQB5vSOg/ucOqeh3J2g+VlK1AbE7ZIPcdOf1kOspoyKL8TyB1N+CeP+cJyTG2VnPMW3Go0yDO0X46Hv7jHNDIjZCuTvG7+IE9Y6CLWuTiz5fS2di0wII2gwpYGAtgVEXmZ6CCDiLLZFabbtm4oBDP5FbeJBWBtWASATMgzYjE8l4EI8po1vnBIiLN3Nh9bQCf9uamWNNWCwETZuJMH5TAUcHi8xcgXm1o8NQzK9Io6OrFN5axJMBkFpEkgdupwr1jJXDtTOwOwk7TDAnaoDeYrtE7iJNu2JU2Csq+cZyxkk9AesAAdDx2PvjMMqHw5VrFmUGJtGMx0rH7sOSLbQ86xGC8q4p9hioH4iAEJJPoMLsxq9RiefvGFCKjtg0emP8QpTF3GKzrXxjusJI+2Ke2eYmJg9YucRNLbS1MwZg/vGbnFyyIaiOcxrEiB/vhQ1Vib4wNtNxiPMOCREi3/AHbtjPk2XQwoUDz9cMapK0nYchCQOpMGP1wpyuagruNuP+8H5t/Iqg/nX7Kd/wDJcQpMKE9agvikKTAABtawAgf6f64a08v5QVsJi/Mj+ffA1MKHaod12IUWvb/rDajW3IqIoAM3HPv/AH3xnklIYjegy1d+0hpPrcHBw+JGq7g5kKJE3HoI98ZWq7mFMrFj5h7SbdcJs3kRMKwvyZA9L9u9++KjT+YCatrT7mJiBTqQBwpbaPp3/wCsA5CoZjtBnrIAEYxssIcc/LfpyJ+4n7HDDSNHLq3SDtPbdAJPsP6Htjb0qIE2TrEtCwBF8TahU8sC56cdOMMMrpxRCQoO3oRMn6fX7YgopVq1WLhUCISoO1bGJ27uTF4PcYxc137CBEzLhDby/oD9ffHGpVmVaYU+U/MBxzx9Yw8zOmf+nO1ZMfU25j74S5/IMtKmSxLyYTtA3TPtOBSj+QItEpeJUCsbGpYCIAaGePdVdcemZGoBc4rHwhpoaKg6U931qGP02P8ARsGazqOwFV54xt8TwiGgP4s1Iu2xTbrgHR6NQCo3hByEBWpJBpi9xH9e2FtFmZwT1Np/rhqtR1V9hKqV2vBttngwbiegv9MZ5ZXpAlRbqe3ZuEVOZG8iY+U7/TcbdjiHJan8pRgWUiVgwR8xuIi/paIwozOstRLTSWmGA2pO4AEQYJ4uOPXjqQMhm/PJPmvySeTMEi54HPbGKjasC8PXL158oQBSUkRAuJBXvefX643mdQpsNpX8Mq0AhiDzN7mAYn39MUqtqhUsbd46mBwJtH+5x1Vzrbam5kYUwjOeRckhNp6k8jrJ9sEYVqxDtdQpU1LyXYMqmpYmNo+Ycz3veD3wvXTmqOgB3BuvEj1Hf17YSZzVzUYkiWciQAAogACFGPQvgnT9g8RzNrT69sbYsFO7FJ0WrSdMSjTVAOBf3xmJGz6DlgMZj0UkFxPnqkRtIk7uBa1+kxiSjTkAEiZiLqPcsbc2gYHQXHMWIEiJ78Xv3wxWrKkbeLzza3pHX9DjzZaNAfLZYAtxYkSIuesngweDiSoogksZWNq7TBnmOx46XnE4oqYhgBAFpb357269DiHPVQCSWLR+aD7XtjPlbAxwNpSDuYx5hBXg4WGryOQCYt0nk4PRSwfi43EsQSLzb1vgGtZbE7uIHEe+Lh2M4oVPNxbBdav+Is9p/kP5TgXL0lBuTOJq9QbwI/LA7X7mbc46IxvYEmiZ0bCNgZlKbSeABJuD802+2JqtJw8328ACYgzYemBNKop59oJP5ZPYkX+0jBelI5JqVSAgAgEWYnsOvbGThttAMNJ0g+KXKxTTm8gQOATyfbAuZySK5DkhGBIuASB1mD9P6YNqZwbQy7iJiVBkDrAPsR05wBm8vsFNmBqSIgngkElYItE83AnriN+R0D0cuCihZG5hz3Ab/wCY+uC9Cobc2pRppEGQYuD3g3uccZ3NKYCwJDWPALnqfaMS6dR2TEeIANpk3aebQIGHO+NAi1Zh2oruRNzMbT7RYHC6vnyxLDaRTAaSIKnqL8j/AI7YUZvPVWhqjMTTANiRYcADr+vTHWaq72AK87SIBi3Qmb8dcYfCdgWKjqmydyEj8o/sYUatQpVzLeUXMAmYWLe5kicE5mswQVCLAndwYgDoZtF8VmrqTvUNSwXzbR6KN232ggfX7Vix27QF/wBMdaWWZpALuR9E/DH0JUt/qxVc8/iMRut1OBq+daEpA/KAOesd8QUgoJ3kjn7xx98a8GrJG3hgwEUkIJZxxfv2weaCqpsODBsZtBHFpv8AbCunnWhlRiN8bwOCo444vjWZzpEK27bwYgcAxBjuRjHjICLMgFmiLDqeq8AE8nkiO2JKCwSzXa36f9Yn07NbyXeCx+ZvKPSBHEe2I31H8NV2QofcGO6ZIIN5g88x2xW+qAjZ2RvK6vuXcds+W5YjjkYWVQCZ2iSecEZrMAPAaYHI4vz0xNp2U3tPTFw1sQToeR3sCw4xa858RigoT0sBhJWzC0lgG5/TFX1HUNzGJPHm7T641i92S42Ha18QVHeZf2U2H16nGYW0qLSZRzNxG0cj+L1xmL+OFImr5cL8qlvLJ4tPWMS0TI2kkcwt5Mx+hAFr47zGm7mBE9vp1/6wyyulljN+Ivjme0WK625zwOgAAgfUkycMqNKae2SLXCjmP6Yc5TQwpEsJJ/u2JnppSJ6x9sQ3HpCKqKXkO5QDwtunrgX9iZjA64c5rMhmjv07YbaNpu6LY6saE2CaD8K7yN/2wfreginUZUIXaEvAMTeYI4sJxftEyIUTGKn8XsXq1kU7YgFomSELKhH8RAHueDjadqDaErbAfhf4UhHQk9PNA4YQYB5grPuTjSaGzBKa02OXVDtfbLFgSDvLERwREi2DqFHw69Fy4BMsF33diD5epALOGNiF83FsHa3lqi5JVoU4NWpLU3+b8RWFwDyCQ0dx9Mcscjcdl1sDT4SC0/DIVSBv811kzIn0t98Itc08MlCwMksKigxYAGABtAluf4bThtQ0EjKBMyKlRmYALTYu1NTII3zG3ywALAkCLnC+vmlQ+FTAWnTLCxJBEyfNABkgDiJURxjNJqQ0Vuvl1SptIG0EcyQLkANaQAR/+v0xYcr8NMxpMwKkC6IN0ra4g2mYx3kNKWqlVqjhQXEMx3yVkcKfmtNxw09sWD/yVPTko0kDVSy3jm95Emw9L9MaZHJy0Alz2joa6k0zsmRJuY6GeLxY46+INIBTxcvTKhRuLG4BHIweMzmK2ZTy7aJBIG033C5LH5j/ALC2LNm88tGkxKfhrAExBEQR+n64zvpiKTpmoIcvWrVggVAd153W4A67iYtjz+pTQNCKFDOYAM+XcXHU9FC/XF7+MPiCgKBpGmVNSn5BwAZDSTHFp9facVH4Vp+LV8Rl3QN0RYs53H2sq/8AuxtB0nKgom0vIO259pg+h49ewx2+Ti0AgzcdDHfFySsUoGou38S0ETb78jER05kRW2EGoCRBFwBIIAmOR98ZLLy2Ako6NKzTUqqL55YebbcyW/kMQvpZO1zD01O4iTDe/WRMT6Yty5BWJNJWRNizuAZt3M7S0Rxfi5xLm8iN++pMM48Tw4HAiYEgzYwPXB4JspGW09gGEQDcSOnof1+mIM4pZtpchE+VeQD1j3xY9SXzlEZhTLk7nuwH/Y/XCRNPFRyAfIDz39BiorkwFGVyTV2sIAPPT74a5nMiiu1CCRycNcxSWlTgeVe/U+x74r7ZM1XJUPIBKAKSJEAkkdBz643nxiti7AGzbFpYwOpImR9rDG6mUDAGnBUfPcdwYjrIuBbnDaroDsGVi29FJFMXLj5QBY/mkz0jE2WCqm9agQ+ZXQLuNIAwDE8kiRJMXxjy8jEmfpyVO4AbRAMmPTGYseU0tPDU1Ct5KwwBjiTuHNumMwlOhWPcnk6ak8T0tb3wRWogXBj0GJq1cbTtuY4jjC+pXgSxxj2xo6rZiOlzhFm8zJIF8RalqZ4GCNF04uQxx0YsXkbdEuj6SWgnnHoOhaTtAJGN6HpIUAkYsKqBjthAhKzmAonsMeXLVapmGcM8NV2kgSPMCpBuBw3XHo2tZjZQdvQx9ceZ08sRLr4hVWDOVIhQYAlSRNx06Tcc4nP8uil2Nqem76lI1ZhNhgEyQ5tYdmMg8wD2EuqtByae0+VQswxUEiQAdxkgBb364X0s6i0fMCCNhaNymSB7G0QJ7AiQbjaJqNWtWeUZURmG1kZdu3aUCpYMXlmLflBUXJxyKGqfZRJlK60SadMsgpl0p0/DFNRtFWVUBoIbchFpJg8Rtpn7RKqd9pPoIBLGQBEwoB555xb9S2pUDN5fM24oo3tYnyr1vtDEC4kTzFIzFNywT5iEJbpJeTPmMAwo64uFqXq8bGhx8Os1ViKjslAMDADghtqANYeVmABk2lvXFx1DI0qjUqZq7qiBQHG3dBI5tEkAx64pWh5bMPnUGxhQqEMV2KV2FZk25IUKI6DvOLlmP2Sm9NaaBG3Bg8QZBgjzek/0xzStO/wgGtHM0tq0DUCuABzJtaZPJthV8XapSWk9BlDNHAsLjn3j+WEPxtkldkemSFaQxWdytZlNxxBP2xTNX+IWqvEkBDCD+GIlu5MfrjSEU42gFepZs5urMcsEueGMKLdgcX/4FyASkzRd/MvfbcJ90VfvilaHppNRzu819ptdi21T6EM6/Y49RyWVWnVWkrbV2gBrRYQB9eMVknFKgomqacnhrYEGQYHBP5Rf+WNZmkEXdU2gqgCQSNsc2N/cYiSoiGt4tRiVJFJkkAwIPEiZtftjecyjGnSZtpDxySTxIkdYjGVogip5hq6MquoPVpHFwBbkRH2xEWXwmp72DgrAF5id0GIINuT3xH+2LTdD4Sysg7YG65i3phHreomo7OBsE2HU2A6cYcYyb+4Ua8cvVafkEDtzgivXAUBPaBy3oMJadSSSSOCYBtMde+DNKQ1aqhQS8DyyQsXvuIt/xjWUlj67CjmpRbMmmfKrAlfM5O0hip3oB5RxE82jthnktMNZalJXQecEKFUNUCgBmZolQOgP7s3thj8OabUG5qtVGDBQwBZgAoh/MQCsn8otYYDymgNQzvjmqRlhPzGSQ1jTAEzPfoOeMYN3LbAY57RaNCt4r12V2JCTJgFNu6FPaVk95wHqWQy+XBVKdQ1HIpg1GEDdcqlo9fpz3a5zMUc3sinup0pEgwSONpHM2mOuIsrW/aqbLmVNHzKKTEMLrMSeJW1+uG1RNg2V+Fcww5Vb23Oy2MQICmIv98Zjn4srLVNOmUqA0gQSblt0X8p6xP1xmEsV7bC17EtfMeFMwe+EOezoYe56YIzWcXg89ZwHp+U8V5IsOMaY4W9l3RJp2ltVMnHoegaIEUEjG/h/SAqgkYsIAGO+EKI72zFAAxqcaJxtMahdlX/+oGeCUQvc3xTqFN/DaVmi4prVa52gtztnzG/GGfx7mA9YJ0BGNoRUpuoqCkKZUMvVgIMxMG/8scf8mTVIuJlViKCyyudq0FVwQ+xC3huwBPzGLQSJtzGN08tU3VazoJqbWG0AEbYHF/MyxYTIAHphv4dNoa0SZIWG4sJ6qeY7jHNaoCJG5nBMbBLWIIn0GMZLVjsQfEWbQyquyOQCYNwVkEXkiZuJttGKvlyGcAgszsYBEjdBVZuCRMXExzHGG/xKFBqVVYsWBJAHLsfy+kn9MJPh7NJSceNuqKgp7mVAwUXLAyQbixiZvbDhfBtlHoHw74mVSklZ0BdT4W426EIzCCDcxyP0wT8Q5elXViQgqhf3wTJAiI6264RanlF8RK9SqGUEeGi2kLO3kk8RaJnFa1p5Zq6sb2AHN++MoJMGGtX2olHcYiGbqbmBbseBitpk5apFMlhIY8BR1M9ucF0zAEySYMkHgReRf9OmGWp5taqBsuhVV/xAYkbVncDIgGT1Jtx2uUwSIvh3JzWpojA7WqPug8Uyyq0DoXeL/uXxds3lFKAzeRvIJNu0TzhB8K0t7swEBNqc/uiXHsXJbFoV9rncAFAseQcTNXv2JYC6Ju2LFuByPtgai/hi5JJJIHQe2O01BaFRigBZuOg6R7DFS1TPlnY33Xnso7DCinJ/QEgrPaxEqJk9T/8AyMK6VOpUO1QT1kkHjv6/36YBhmaS1iDLAyVHAJHuY+uLf8M5RttNabqCXKsJBj5RLAjqBEAgmVuAMaSkoqkAu07TNj76tOptUS4UU2lSFAIAMkhmuQIG298HaWVZqWxIBqwGkeeIBUMDEBfWZeLYsLaMDWSvRzCUyGZDMEMqjado2jbaRAtP1nPiDIUalRErvUpqTtSFhWFrCBCmYva+MadibFecyG7OGo9QJl0IHmmfKPlbbaWJJ4MyPo4q5Ns7ldjVF2zKOLAgjg7uSL3xBWy6VGqZGowUVC92Uydx3CGJgsIX/wBpwFq+hijRp0qeYA8MM7zM7VI8wAvAMenrgt9vW/x7kjXQdAGUC0bmJdmi3Pygcfywv034iWpUqrTXZTRiSWBO4mRBEmPr6Yn1fWavg0K+Vqh6Sghmg+YjkEET0NjGI9GzS16IFCiabnduFoY7gd24kEgiQe04curYCz4n+Is14ieEyoNgJ2hCSSWFy/5YFvqTyMbwp1ejRes5PioQdpG1XunlJi+wEyQMZik41tfgCfL5JqzT0x6F8PaCEAkY5+GtACKC32xZxAsMehDHRL32bAAEDHJOOGfGpxqJs6xJMAnEYxmZaEY+mAcTyvUSamcIPE4sVHJUm8RqjBfLCweTBuRiuUmds05RdxvbD8VgEb8KK02MGB6H0xx5nui10EpSdqSqoBIXzeIPKLET79RF7YAo5WpQl/FAYqVNlII5se/GCaFWo/kLiY+hAE9PtzgLXwFtNlACjbYs3yiPoT/pxi/WUiq6zmQ0gztQlm9W+nrMHuPXGaZkKflWrINS5CkKCBAUsSLbjNugGAdaqhQuyRLWNroigfm53EqY7k41SzS1qQYIyNThR5pBtaxHIIJP9MaTjpLwUF/E2nr4oNMuB5SJAAMdiDcevXAGTy7FgCszJiY9BOCNLp1KrsXG7pueSIBH064c5KvSpkq87phSLGTx0uDjJ5HFcewo1qBp5WmofYtRiu0NfcIM7uwsR7n1wur59y3mRVB2googbQFYSTPzMyg/5jjfxjkGerTqVWEx5gCD8t/LNuP1wHlaQ8ogncQACTYdenUbpHQjGePGn6n2Bd9B0/wqKXO9hMerXv3iY+mJszmQFgkAfxX69I64Dzmf8NVdjBHQHmfbFT1bWWdyznaOwklj398acXIVBnxDqKtuCN5V5bv6AdT7YryzUbYqlbeVYufVj06/bEFGajbnYzMIqiYM3Ldxtnj+mL38OaC4dWUo6sksxtCNPmaWDG0FSo5sduHKXFUMX18rTpinsVqlUCHpBGs0SEgAy53XE25MWl+NOdsrsot4TKKbOGO1SQt1Woq/lM3i/wDKTRs7RbOVneiyuJIfcWCwQjEqbISBANztMY50jOHxaqVK0h5aD8oI+WCWtYXEdMZXRDNajmxlKdMFN1d1BaoWMVGWFWFFnPmtI4HXEuQ1p3p1HrUw1Uf4Xl8OQCskEyJHQ/w4ZFi6qyLTeqhmGNlEWM+np1++Ktl62cqtLhxTBh1ZUKmRFgdpseovxzgTYiwa5qxy9On+B4juJDMPlJtAEXN8D5PI1Wy1WlmHG6tMEQdsgWYz6g29MEatr7fs7nLIG8wSCpbwxEEnbhBqbtUWm9Vdu8lmXcy7goImPm2/JbkR74VNIDjRdMqUcowd53MzIiKWllAC7tsi5j0vgTSdQqZeVMbmcwx3LtsdwG5T8qgjg3I5IAxFRzrrQipPhztZbMrKQ/ccXE7SeYHWIc3nnzTjYXHkCqVgQGA3byRewUbv4es4qnJsBidWJLENURixLbHI3GSJMIJ45gYzBWlfCtWqpZUEdySATeY6m/X1xmNP+RsVo9WsBAxEzY0WxmPSM27NjGxjQxvAI6XHGoD8JvbHWO6qypGAuPR5Vlc54OYawJMjth9lc3UeWfbtJ47jtiv/ABLT2VpK/XDDL6kHQKAQYIm5467R/PHHmx75I0XQYalPdupnbAg9L+gwp1amRsY8R5FJuzEW3RcXP0A98T0M74e4LSetUH552qo7ndAPGFGo5t3IPiI7KQWUMrGIInascAnjpjNRrXgpFe1TKmrmGjinCi126lrWHmYn2w60amEkowM2cX3qBzA7GOcC0dMfxGqSppyxN2klulgYjm5784Ko6X4amojbmjgdPUEdL9cTlb6ZSLciIvmG2FttG3iOZIvwLRhVW09arNWKghTJJkCfWR3wko59j5WJkkGAffocB189XCFAxAeQCJ4nn1Hqe/1xyrG09MG7CviXMlmC9GWCR5htYruAj2APvjMgdzlo8tMQJBksbSB1MT6dcG5bKsqrTZt78iYIphoAFrTEW7z74S6/qHhDwaLSAYJnta/0GOiPsHRHrmeAMk3PA5/4H0wJpml1qrAsGIj8qyYggRNv7nocZl8juSdoZibbtxESI+WCDbmetsXL4V0wyCSlNyWKI/zbYldq1JlSQQPQk9sVKfFCM0T4cPhs9amHlIA3bF3b9pPiK28t8wIgCLXmz/VdQ2JTWqfBXdt8OmDLqoChpAGxPQdMAa9odeuUZQq+RV27gGQi7BALMbTgj4hzNKvUTLICcwsbWqGADG4rugyxgW/W2MeTb/dEsg1+hmR5cuwYH5vDg3FwpgSRwffC5/h59zVXEbFDVJ6DrY82+nPth7ks1Up+WrUU11UuKW4bnUD+FjM7SbT17YW5L4sD0q9Spl6RYbVC7rBXkFXYrxbiOSMKm1r9sRxp2tGtZKXhikYMWBVvlBHU2N/TE9TXQK4SC7o21lniRHMfNME+gN7HBFVqGXoIyKuXVlWotNgEJMSdzEwQP6YQ5DVApbMV6QNVjuDQ0FisMRRVmAFgJMcye5tKugo4qMxzHlrimU+dBuUBlPnUMJpvHDFjC9JwVqmdBp/iNULGZ3BFLK26IVRApkSZU+hM4RLUASqrUVZ6lxUsNrFtzQB0IPBPQjDHQNGqVan5maIkkxHqT74pQc30J6F2RpVN3lkK1/N5iSe17tc8zzj0D4W+F9ig1RC87Tyf856+3GG2m6FSyw3NDP37f5R0wPqWs8gGBjsjCMF9TOUh0+fRIURAxmKJX1Uk41g+Mher3L/joY5GNjHQSdY3jMYMMZvElPHKriq/EnxMPPSoOFCf41b8tMdger4Clo4+LQtR/CooruL1DMBB/E3Q+mKVn9WFJCtOApPmYkw3oI5UdhgPV9earTFDLDw6LHkkzVYkXduST+77zgDT9JqZmSEbbs3BYcA3Hk3GwYgE2J4M44suZeDSKIs1mjWKKW+U7WBAKKJEQJjuSLeuG2cy+WSpsp05cGQxiCCT0FvbjjEtHINmaHkpKgRoYyw27pv3Yn6mRgWnoAp06j1D5rQAZm/PoYj745nP3ZYTS1pabEIPKTwTJHs/UHt9sE0NQRiSsXncBHWxMd7dMKHelEfmYCIvAPPv7jC+tlWpsoUFSxjcOlzcg4q0+xhepLsYmn5y35huEc2iJBt3xNks7UDGpVZrBTBG3dHyg3EAH0xzTzzUx5gGj5mWzD1A6/1w8zGmI9BK6u1RmIALRaeoAA/lhqmBXszqLwdpIMl3Nx7ewE2HovrhbSy7OxVRLHkkiQDyQASYAuTci3vhocopYqFPyFtzEAEAFjdoAJF4J+uDf/EsiU3pIDWEyEAJpwGbgiCdpEmTcW4wc0A0+HsmPDNFqiEkHeVN6YYWgGST0B6zhhXzVNM0oqU3NRRTSC6yHI2q4tJ8p9BN4wyGSakq5jNVkWnTSCqIdxZ9hO5xyNwBEDEeZzlCsEqUwd24xUdQGYCZUT2sL3xjbe2ISNXfMNmKVKmKbbg4AdlB2lV21H4UsLjaO464bZPIrRSlXrKlSrSgMVIBEyFUsSAxvzHBj1x1qfxJURaf7PTl2+QEFiwWxMdbH0PN8RavRRqanNl6QlavkUvLFX8oAk/KCfSDxzh033oRLqOmUaWZXO1WNNmZSylwEnaFgt6LuFuZHEXkzeYdd4yqpSVlVjKoC0GLFyUki9xee+BdaZKlOkpEQqii9OVFlcNZwSV2m4ibHi0qRmJIpqOfKsbgHgiLgzwOpMA25jEX02ARqpYkePJZfMQnh9lG5WB8g/zRyAAZMItUrFwNvlCCF7R2iLng+44w/q5Ul4gvWNvDE8dCxkn1iTzg1vhjYviZkif3RYD0gY6MOJvcuiW6K1pWmtVK7RtpiASeTH8seiZbNUstTC04nqcUutqm3yLYYEqag3fHS2oaRLuRbdR1ktecV+tXLXwOtacSq1sc08rYKB3TpCL4zAz1ycZjKpMrR6yMbxrG8ewYGxjtUnnGkScVX4v+I9oajRYAgfiVOiDsO7nB9ykjPir4jEPSpPtVYFaqCPLJuqzy0dBfHmWoakKpCKCuWTcTTNj5RuLMerf33wNnszUqOE2lKQuqnk3+dv4ie/GGGQy7CqpWAhWWLR5hcE3uWJnv/twZ899dGqRBpuptSSoae5RuASADHYExf7jjjDd8/XWhTP5TdACfLJsBYe+CcpkC9F0FNVIHUi4uZ+38sQ5TQ66qrVXVVAkDcSeo7R9scTkm7fuUFaYcw1YFSoVhLWMW6nv74zO6fXfM7mIhYB28naNvURERY9sS5Ka1cQYC2EWt/YxLnKL5fMEM25XAHEwTBPPJwdPVXQCDV6NHdT8pDbj4i24PBHaD/XG86j0BJ3E7zE8AQIkyAfWD0vhhqehM81BIL3D7rWIm0W4nphX8VqS3gksywIeBckCTMfTFR3ST+4wHVUqshZVKsBJa0FSPrJOG/wAC5z8B6JYFiwqoqgyj07kCf3llh/lbEGgUVp5eqaq+I1NQUDG3zWibcdPTCTTnZHFemu1kM/wwSJEe4i1oPTG2N9r2YF0IVc8KXggeL81SlHLhtx+WDcjn9cd0tMoUqlbMftCkbXChG3SPlMvME+gvc45zdWnU8Fi7rQqKolJBUtZCYuYPlP8ApPUY5ooE35anSavSqfM1YeGu4BVtAAsQOOf1xGX0y1fQ+xtp9ajmEG4M9EwmwsS3iW2naDPHU/0wnyVarlc8KKMair4hCs3lIKFlDD8pHG7ub4g0/VHoVGokItNBUbeFjeQtmNS9r7ZBEdeMb1D4gAVVU7B4gLNuU1AVkMCWBlSw4vM89hLWiR5qeYepTHhPsrjYDTVwjIGaGMsRzPPHGFNTOrtFPMgM4/xKodizbQxADKBYbikze/QzgTO5osoantYuZN5JLQSDaSZAIjgAeuBmyO1h4khtohEADkyZLXMD1/TEwTkMMFHewCUk+UyTKlAbzIJ2nYVUXJ8vecF6Bplao2ygCEB81VhEdwg/KP1OGGg/DhYb652J0Udv+e+H1fV1pLsogKox1RxRjt7M3IO0/J0cotrufmY8nFU+KtWLze3TEeb1Qkm+EGbq7jhvKFWLZkziX2xxUXHaDGcm5F1RPlzg+lTJ4vgXI0S5xdNH0eQLYccVmcpCfLaQSJxmL5l9PAGMx0LCZ2ycYkRMaRZxW/iz4k8L8CgR4xFyeEHVjjpBI7+KNf2BqNEgMBNR+lNe/wDm7DHmWrash2gfIg3EEXcyPMzEGG9+4xBqGovVBp0idgM1GNixmNxnpM/3bB2laZRrKlUU6lXZO9WIAjaCpDbtpjcDBHTrjhz501Xg2iqIRp1OrVpsZpGbIWXcJWTuLXj6A9PZlV0k5hh4bqFpgKyjiFEA88yf1xBo2lVTWFWqV2oCpJKzbsOg4v64Jo6stGuQgO1z5rGJta4xyO18ruhndAuc14finYBsBg3sLcW4wPX0yuMwEZyyKTzNufvhzVpKpUqYWoWJaDNhIvHUjjA2rU3FBgUJ8qw8yAx3EhiOQRtI+oxHP2+wBzZ6ihhI3qomIsbfcx7YQNrdavmZdPKQCB0A9+/GEgJHz2mDyO0Rbpb9cNNPaopDgIwAsXP8h1Iw+KiMtuo5Go2VZ0AVp3BTaIAA6cEXxX8rq1Gtl4zRenUpkgMqgza4PpgrNZ53ZXqP5FAntbsDgqgmXr1Nw+T6E+5j+74SqMaa/sAChlaFSgyLVCLMliDaJIm9+/3wqzYo2ZCv4afMoYKWuFM8g+w6YYa/ARkooaQqMN5cLuWBI+ViADHPYj6p8vlKtPLNUZR4ZYqQT80FTI7m/OHGu7GHfB+a8n7PWICufw2IjYxHWJGwxHfyqeYhw1BzVZqhYVlTY4k9I84BMQyRxIue16yWonwvCpw2w72JMEji4nsD2k8xi9/C+WXP0C1Wd6HaGBuRFsdmOXxFT0J6K9mNPZvxim+LIfNIANz6nntb6RNlPh6rV/ERYpttDsV3SIHyj3J4++L0tSnlKRqZllhT5TeSSIgL1Pt64VZOpWzRLy1Km3Ti3QAdLYI/xlVyYnIFyenCkxo5VA1U/NUe/hj+W7+WGmT0illPO/4lU3JPfBS1adBNtID1PU4RahqEzJnFXGKpENtmavqBcyDHphDXzJONZmvuOA3a2MZSstRNrXvjZUHjEFGluOGuTyWFxsG6FbZa/GDaWnk4a0NNPaRh9p2TAsRjWKolsUaLp1/5Yu+QobVGFtLKxcd8NqLY6oUZ+Sc4zHM4zGtF2Vr4p+IxR/Bow1Ui/ZB+8x6Y8p1HVFZ1pB/K/mqVhcu0mAewkSB7YZZzMrW3UlPlbcatVjtNRlKgqbEqssLRfC+ilDfVQsGO0eYQ0BflBYm0LaY+YY4s2bl6V0OKol+Gay+KvygF1KhwHJaRBZoIUTfr07YtvxNo7ZhNmXIplPMyrAUsYknbAn1wrb4ePh0adNaakCQD5nJPJ3iJ49sbyuh5tFaoauzvPB4H1xxum+SdDDP/AAmbTKhPOx3AlQRMdJPXrjrX/hqUVqQYVCJIeDEdLDvPfEmvahmaFFfDeQRcyRzb9PTvhFo3xDWdXWDNzAJliQOWn1wU2uSAsLZVTlvDqSHuAJmCIIIt2GEOXZhScOSV3Mo3EnbJvyfKIINu33aZPNlqRYgl1/iNh3kn6dsLMjmiGZnHB3Me8TH+84jdNDRXdRl32U156gG8nqT/AD4xdtG09wrL5CFHmYkwPLYj+L09MB5LK+LSNRbEkzFh1n1jAOhU8xXdqW/YBz0t6+mCVS78DHIyC1HNPcdrAm4m/S37vXjChNGr066qFCKrbjUPbiPb0vg/UW8rUqSN4qAXALEjklVtPT9cGNrLnKU1rUt29It5bw1mkzPcYbbX7+QAte0mlVzO79oJApFmcKWG5enNwB9sazmZbL7Mv5WVgIZgZ2sdrhVkieDI4A9cL9KzRFGrTZ1RmAVCQZAkl4ABgwDHHOFHiGnupoRJkeW3YQFVjE8k/oOoo3p+As3mU8Wp5V2lZDhT5TezQDCyBxAEffHoWm6smToCnSHiVqkEU1mBYCSe0YqWh6c9WodqKCYnbdVi3P5ji+5HIUcqJ+aoeWNzjtxQ4K5EuQNlNJZ2GYz7+JU/In5U9FX+uCM9qPQWHYYB1DUJMk4S186ZwTyWJRsOzWoYU5isTiGpVJOJKdMtjHbK6Il5xPRyxbDDKaWTc4eZPS/TFRhYnITZLTY4GLFlNKmDGGmT00DkYZU6IHGOqGIz2xPTyG0YKFMWkYYMO+IzTGG8WwegSD0wTTXHe3Gxi4Y+JLN4zGYzGoHgtfLNQp1G2MDUKzNwACxsbckEm36RhhlNIRRRim/4jGSeoDGw9IMmT0wy1asf2SlVAALySL7RG6AqkmBhXp+r1avhqz/KSwIsZtjyPU9m12W3UdD8PMCqhNlHlkWXsPSf1wG2t/tO6jVQoQYgzHa3Wcaz9d/2miC587ICeoFjA9L4ca3lEFZPIp9xOMl4v+iQPWUX9nCldo/KDx0uP7+mEuninQFUqVaQD0+vTi0TIwz+Kflqz+VbXPScVnPUloVgKYAAve8wgaDPriY01RVjrSdTWrKjYG+UgCAUueZ9/wBcSf8AlqAq+FtX5QJAkR9RGEmcpha1AqIL1EDETJDG+HnxDo1JDRKAgsxkzzFx0weltfUdFgyuTSizT5FKjaLX55Ee+KrkM2Bm2r7wDBAQcMLTI5iD9/bFmr5svQYsBKgAG89B39TjzLR9TqUq9QKR5yymQDAk3HrbDhHkmxWXjS9cqOK9arTXcieUgQwPT7/1xW858Q+KIcCn5vKQzjbA9Lz3jucLKGr1KpBqFWuwjaFHlggwoF7/AMsR06niCr4gDENtUkXUAEQPtOLeNXbQ7J1pVGdtm0hiGZ5PvO60D7fW0WDR9FNQhV+X89QiCw7DsuN6RkkkUo8gi3cxMnucWbPVjTXYkAY6oxUd+SWyWnUp5dNlKB3PfCfNZwknAr1CecCVGOIlJtjSOq79ZwKlziSnfDDJUQSJGEirogy+SnD/AE7Th2xNlaA7YsOQoCOMbQhZlKQPlNO74bUsuBiRFx3jpjBIFH3MAxyTjZxzjQbZmNY3jWGQJs3nQ1RCmapIikb1LrLQfMCDxa0z3tiLIagyndXzWXIi6qy2sOvJMg/fD1RFhYYxhIg3B5GALN4zGsbwCP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8200" name="Picture 8" descr="http://www.dr-ralf-wagner.de/Bilder/Cladophora_glomerata-4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310" y="1467825"/>
            <a:ext cx="4489889" cy="3367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 descr="http://www.akvariumruzicka-eshop.cz/fotky35753/fotos/AR03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833" y="1467825"/>
            <a:ext cx="4416488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932378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30237" y="1276828"/>
            <a:ext cx="7991475" cy="5327650"/>
          </a:xfrm>
        </p:spPr>
        <p:txBody>
          <a:bodyPr/>
          <a:lstStyle/>
          <a:p>
            <a:pPr eaLnBrk="1" hangingPunct="1"/>
            <a:r>
              <a:rPr lang="cs-CZ" altLang="cs-CZ" sz="2400" dirty="0" err="1">
                <a:latin typeface="Calibri" panose="020F0502020204030204" pitchFamily="34" charset="0"/>
              </a:rPr>
              <a:t>Cenocyt</a:t>
            </a:r>
            <a:endParaRPr lang="cs-CZ" altLang="cs-CZ" sz="2400" dirty="0">
              <a:latin typeface="Calibri" panose="020F0502020204030204" pitchFamily="34" charset="0"/>
            </a:endParaRPr>
          </a:p>
          <a:p>
            <a:pPr eaLnBrk="1" hangingPunct="1"/>
            <a:r>
              <a:rPr lang="cs-CZ" altLang="cs-CZ" sz="2400" dirty="0">
                <a:latin typeface="Calibri" panose="020F0502020204030204" pitchFamily="34" charset="0"/>
              </a:rPr>
              <a:t>Centrální vakuola</a:t>
            </a:r>
          </a:p>
          <a:p>
            <a:pPr eaLnBrk="1" hangingPunct="1"/>
            <a:r>
              <a:rPr lang="cs-CZ" altLang="cs-CZ" sz="2400" dirty="0">
                <a:latin typeface="Calibri" panose="020F0502020204030204" pitchFamily="34" charset="0"/>
              </a:rPr>
              <a:t>Celulóza, xylan, </a:t>
            </a:r>
            <a:r>
              <a:rPr lang="cs-CZ" altLang="cs-CZ" sz="2400" dirty="0" err="1">
                <a:latin typeface="Calibri" panose="020F0502020204030204" pitchFamily="34" charset="0"/>
              </a:rPr>
              <a:t>mannan</a:t>
            </a:r>
            <a:r>
              <a:rPr lang="cs-CZ" altLang="cs-CZ" sz="2400" dirty="0">
                <a:latin typeface="Calibri" panose="020F0502020204030204" pitchFamily="34" charset="0"/>
              </a:rPr>
              <a:t>, </a:t>
            </a:r>
            <a:r>
              <a:rPr lang="cs-CZ" altLang="cs-CZ" sz="2400" dirty="0" err="1">
                <a:latin typeface="Calibri" panose="020F0502020204030204" pitchFamily="34" charset="0"/>
              </a:rPr>
              <a:t>glukan</a:t>
            </a:r>
            <a:endParaRPr lang="cs-CZ" altLang="cs-CZ" sz="2400" dirty="0">
              <a:latin typeface="Calibri" panose="020F0502020204030204" pitchFamily="34" charset="0"/>
            </a:endParaRPr>
          </a:p>
          <a:p>
            <a:pPr eaLnBrk="1" hangingPunct="1"/>
            <a:r>
              <a:rPr lang="cs-CZ" altLang="cs-CZ" sz="2400" dirty="0" err="1">
                <a:latin typeface="Calibri" panose="020F0502020204030204" pitchFamily="34" charset="0"/>
              </a:rPr>
              <a:t>Heteroplastické</a:t>
            </a:r>
            <a:r>
              <a:rPr lang="cs-CZ" altLang="cs-CZ" sz="2400" dirty="0">
                <a:latin typeface="Calibri" panose="020F0502020204030204" pitchFamily="34" charset="0"/>
              </a:rPr>
              <a:t> druhy - amyloplasty</a:t>
            </a:r>
          </a:p>
          <a:p>
            <a:pPr eaLnBrk="1" hangingPunct="1"/>
            <a:r>
              <a:rPr lang="cs-CZ" altLang="cs-CZ" sz="2400" dirty="0" err="1">
                <a:latin typeface="Calibri" panose="020F0502020204030204" pitchFamily="34" charset="0"/>
              </a:rPr>
              <a:t>Sifonein</a:t>
            </a:r>
            <a:r>
              <a:rPr lang="cs-CZ" altLang="cs-CZ" sz="2400" dirty="0">
                <a:latin typeface="Calibri" panose="020F0502020204030204" pitchFamily="34" charset="0"/>
              </a:rPr>
              <a:t>, </a:t>
            </a:r>
            <a:r>
              <a:rPr lang="cs-CZ" altLang="cs-CZ" sz="2400" dirty="0" err="1">
                <a:latin typeface="Calibri" panose="020F0502020204030204" pitchFamily="34" charset="0"/>
              </a:rPr>
              <a:t>sifonoxantin</a:t>
            </a:r>
            <a:endParaRPr lang="cs-CZ" altLang="cs-CZ" sz="2400" dirty="0">
              <a:latin typeface="Calibri" panose="020F0502020204030204" pitchFamily="34" charset="0"/>
            </a:endParaRPr>
          </a:p>
          <a:p>
            <a:pPr eaLnBrk="1" hangingPunct="1"/>
            <a:r>
              <a:rPr lang="cs-CZ" altLang="cs-CZ" sz="2400" dirty="0" err="1">
                <a:latin typeface="Calibri" panose="020F0502020204030204" pitchFamily="34" charset="0"/>
              </a:rPr>
              <a:t>Haplo-diplontní</a:t>
            </a:r>
            <a:r>
              <a:rPr lang="cs-CZ" altLang="cs-CZ" sz="2400" dirty="0">
                <a:latin typeface="Calibri" panose="020F0502020204030204" pitchFamily="34" charset="0"/>
              </a:rPr>
              <a:t> cyklus</a:t>
            </a:r>
          </a:p>
          <a:p>
            <a:pPr eaLnBrk="1" hangingPunct="1"/>
            <a:r>
              <a:rPr lang="cs-CZ" altLang="cs-CZ" sz="2400" dirty="0">
                <a:latin typeface="Calibri" panose="020F0502020204030204" pitchFamily="34" charset="0"/>
              </a:rPr>
              <a:t>Izogamie</a:t>
            </a:r>
          </a:p>
          <a:p>
            <a:pPr eaLnBrk="1" hangingPunct="1"/>
            <a:r>
              <a:rPr lang="cs-CZ" altLang="cs-CZ" sz="2400" dirty="0">
                <a:latin typeface="Calibri" panose="020F0502020204030204" pitchFamily="34" charset="0"/>
              </a:rPr>
              <a:t>Makroskopický, mnohojaderný gametofyt</a:t>
            </a:r>
          </a:p>
          <a:p>
            <a:pPr eaLnBrk="1" hangingPunct="1"/>
            <a:r>
              <a:rPr lang="cs-CZ" altLang="cs-CZ" sz="2400" dirty="0">
                <a:latin typeface="Calibri" panose="020F0502020204030204" pitchFamily="34" charset="0"/>
              </a:rPr>
              <a:t>CCW-orientace</a:t>
            </a:r>
          </a:p>
          <a:p>
            <a:pPr eaLnBrk="1" hangingPunct="1"/>
            <a:r>
              <a:rPr lang="cs-CZ" altLang="cs-CZ" sz="2400" dirty="0">
                <a:latin typeface="Calibri" panose="020F0502020204030204" pitchFamily="34" charset="0"/>
              </a:rPr>
              <a:t>Invazní řasy - agresivní druhy - </a:t>
            </a:r>
            <a:r>
              <a:rPr lang="cs-CZ" altLang="cs-CZ" sz="2400" i="1" dirty="0" err="1">
                <a:latin typeface="Calibri" panose="020F0502020204030204" pitchFamily="34" charset="0"/>
              </a:rPr>
              <a:t>Caulerpa</a:t>
            </a:r>
            <a:r>
              <a:rPr lang="cs-CZ" altLang="cs-CZ" sz="2400" i="1" dirty="0">
                <a:latin typeface="Calibri" panose="020F0502020204030204" pitchFamily="34" charset="0"/>
              </a:rPr>
              <a:t> </a:t>
            </a:r>
            <a:r>
              <a:rPr lang="cs-CZ" altLang="cs-CZ" sz="2400" i="1" dirty="0" err="1">
                <a:latin typeface="Calibri" panose="020F0502020204030204" pitchFamily="34" charset="0"/>
              </a:rPr>
              <a:t>taxifolia</a:t>
            </a:r>
            <a:endParaRPr lang="cs-CZ" altLang="cs-CZ" sz="3000" i="1" dirty="0">
              <a:latin typeface="Calibri" panose="020F0502020204030204" pitchFamily="34" charset="0"/>
            </a:endParaRPr>
          </a:p>
        </p:txBody>
      </p:sp>
      <p:sp>
        <p:nvSpPr>
          <p:cNvPr id="23556" name="Text Box 5"/>
          <p:cNvSpPr txBox="1">
            <a:spLocks noChangeArrowheads="1"/>
          </p:cNvSpPr>
          <p:nvPr/>
        </p:nvSpPr>
        <p:spPr bwMode="auto">
          <a:xfrm>
            <a:off x="1258888" y="1268413"/>
            <a:ext cx="7207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5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Třída: </a:t>
            </a:r>
            <a:r>
              <a:rPr lang="cs-CZ" sz="32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Bryopsydophyceae</a:t>
            </a:r>
            <a:endParaRPr lang="cs-CZ" sz="3200" dirty="0">
              <a:solidFill>
                <a:schemeClr val="tx2">
                  <a:lumMod val="60000"/>
                  <a:lumOff val="40000"/>
                </a:schemeClr>
              </a:solidFill>
              <a:latin typeface="Calibri" panose="020F0502020204030204" pitchFamily="34" charset="0"/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05264"/>
            <a:ext cx="9144000" cy="215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31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6656376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50825" y="188913"/>
            <a:ext cx="8642350" cy="431800"/>
          </a:xfrm>
        </p:spPr>
        <p:txBody>
          <a:bodyPr/>
          <a:lstStyle/>
          <a:p>
            <a:pPr eaLnBrk="1" hangingPunct="1"/>
            <a:r>
              <a:rPr lang="cs-CZ" altLang="cs-CZ" sz="20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Odd.: </a:t>
            </a:r>
            <a:r>
              <a:rPr lang="cs-CZ" altLang="cs-CZ" sz="20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Chlorophyta</a:t>
            </a:r>
            <a:r>
              <a:rPr lang="cs-CZ" altLang="cs-CZ" sz="20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Třída: </a:t>
            </a:r>
            <a:r>
              <a:rPr lang="cs-CZ" altLang="cs-CZ" sz="20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Bryopsidophyceae</a:t>
            </a:r>
            <a:r>
              <a:rPr lang="cs-CZ" altLang="cs-CZ" sz="20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Řád: </a:t>
            </a:r>
            <a:r>
              <a:rPr lang="cs-CZ" altLang="cs-CZ" sz="20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Bryopsidales</a:t>
            </a:r>
            <a:r>
              <a:rPr lang="cs-CZ" altLang="cs-CZ" sz="20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</a:t>
            </a:r>
          </a:p>
        </p:txBody>
      </p:sp>
      <p:sp>
        <p:nvSpPr>
          <p:cNvPr id="24580" name="Text Box 6"/>
          <p:cNvSpPr txBox="1">
            <a:spLocks noChangeArrowheads="1"/>
          </p:cNvSpPr>
          <p:nvPr/>
        </p:nvSpPr>
        <p:spPr bwMode="auto">
          <a:xfrm>
            <a:off x="5436096" y="6098014"/>
            <a:ext cx="381652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3200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Caulerpa</a:t>
            </a:r>
            <a:r>
              <a:rPr lang="cs-CZ" altLang="cs-CZ" sz="32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altLang="cs-CZ" sz="3200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taxifolia</a:t>
            </a:r>
            <a:endParaRPr lang="cs-CZ" altLang="cs-CZ" sz="3200" i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9218" name="Picture 2" descr="http://www.aquaportail.com/aquabdd/photos/caulerpa-taxifoli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605" y="769422"/>
            <a:ext cx="7104789" cy="5328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22067" y="6015988"/>
            <a:ext cx="29876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</a:t>
            </a:r>
            <a:r>
              <a:rPr lang="cs-CZ" dirty="0" err="1"/>
              <a:t>www.aquaportail.com</a:t>
            </a:r>
            <a:r>
              <a:rPr lang="cs-CZ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255229874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115888"/>
            <a:ext cx="9144000" cy="65246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cs-CZ" altLang="cs-CZ" sz="28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Odd.: </a:t>
            </a:r>
            <a:r>
              <a:rPr lang="cs-CZ" altLang="cs-CZ" sz="28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Chlorophyta</a:t>
            </a:r>
            <a:r>
              <a:rPr lang="cs-CZ" altLang="cs-CZ" sz="28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Třída: </a:t>
            </a:r>
            <a:r>
              <a:rPr lang="cs-CZ" altLang="cs-CZ" sz="28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Bryopsidophyceae</a:t>
            </a:r>
            <a:r>
              <a:rPr lang="cs-CZ" altLang="cs-CZ" sz="28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</a:t>
            </a:r>
            <a:br>
              <a:rPr lang="cs-CZ" altLang="cs-CZ" sz="28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</a:br>
            <a:r>
              <a:rPr lang="cs-CZ" altLang="cs-CZ" sz="28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Řád: </a:t>
            </a:r>
            <a:r>
              <a:rPr lang="cs-CZ" altLang="cs-CZ" sz="28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Bryopsidales</a:t>
            </a:r>
            <a:endParaRPr lang="cs-CZ" altLang="cs-CZ" sz="2800" dirty="0">
              <a:solidFill>
                <a:schemeClr val="tx2">
                  <a:lumMod val="60000"/>
                  <a:lumOff val="4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26628" name="Text Box 4"/>
          <p:cNvSpPr txBox="1">
            <a:spLocks noChangeArrowheads="1"/>
          </p:cNvSpPr>
          <p:nvPr/>
        </p:nvSpPr>
        <p:spPr bwMode="auto">
          <a:xfrm>
            <a:off x="2628900" y="6026987"/>
            <a:ext cx="345757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cs-CZ" altLang="cs-CZ" sz="3200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Codium</a:t>
            </a:r>
            <a:r>
              <a:rPr lang="cs-CZ" altLang="cs-CZ" sz="32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altLang="cs-CZ" sz="32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sp</a:t>
            </a:r>
            <a:r>
              <a:rPr lang="cs-CZ" altLang="cs-CZ" sz="3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.</a:t>
            </a:r>
            <a:endParaRPr lang="cs-CZ" altLang="cs-CZ" sz="3200" i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0242" name="Picture 2" descr="http://www.natuurlijkmooi.net/images/codver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0188" y="1251744"/>
            <a:ext cx="571500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2863815" y="5513568"/>
            <a:ext cx="31958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</a:t>
            </a:r>
            <a:r>
              <a:rPr lang="cs-CZ" dirty="0" err="1"/>
              <a:t>www.natuurlijkmooi.net</a:t>
            </a:r>
            <a:r>
              <a:rPr lang="cs-CZ" dirty="0"/>
              <a:t>/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33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6504813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50825" y="188913"/>
            <a:ext cx="8642350" cy="431800"/>
          </a:xfrm>
        </p:spPr>
        <p:txBody>
          <a:bodyPr/>
          <a:lstStyle/>
          <a:p>
            <a:pPr eaLnBrk="1" hangingPunct="1"/>
            <a:r>
              <a:rPr lang="cs-CZ" altLang="cs-CZ" sz="20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Odd.: </a:t>
            </a:r>
            <a:r>
              <a:rPr lang="cs-CZ" altLang="cs-CZ" sz="20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Chlorophyta</a:t>
            </a:r>
            <a:r>
              <a:rPr lang="cs-CZ" altLang="cs-CZ" sz="20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Třída: </a:t>
            </a:r>
            <a:r>
              <a:rPr lang="cs-CZ" altLang="cs-CZ" sz="20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Bryopsidophyceae</a:t>
            </a:r>
            <a:r>
              <a:rPr lang="cs-CZ" altLang="cs-CZ" sz="20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Řád: </a:t>
            </a:r>
            <a:r>
              <a:rPr lang="cs-CZ" altLang="cs-CZ" sz="20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Bryopsidales</a:t>
            </a:r>
            <a:r>
              <a:rPr lang="cs-CZ" altLang="cs-CZ" sz="20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</a:t>
            </a:r>
          </a:p>
        </p:txBody>
      </p:sp>
      <p:sp>
        <p:nvSpPr>
          <p:cNvPr id="27653" name="Text Box 5"/>
          <p:cNvSpPr txBox="1">
            <a:spLocks noChangeArrowheads="1"/>
          </p:cNvSpPr>
          <p:nvPr/>
        </p:nvSpPr>
        <p:spPr bwMode="auto">
          <a:xfrm>
            <a:off x="467544" y="5560685"/>
            <a:ext cx="2951163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cs-CZ" altLang="cs-CZ" sz="3200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Halimeda</a:t>
            </a:r>
            <a:r>
              <a:rPr lang="cs-CZ" altLang="cs-CZ" sz="3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altLang="cs-CZ" sz="32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sp</a:t>
            </a:r>
            <a:r>
              <a:rPr lang="cs-CZ" altLang="cs-CZ" sz="3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.</a:t>
            </a:r>
          </a:p>
        </p:txBody>
      </p:sp>
      <p:pic>
        <p:nvPicPr>
          <p:cNvPr id="11268" name="Picture 4" descr="http://www.atolls-polynesie.ird.fr/ecorecat/images/haltae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700808"/>
            <a:ext cx="3969717" cy="281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http://www.virtual-geology.info/vft/fl-keys/halimeda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556792"/>
            <a:ext cx="4283968" cy="3247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4606824" y="4839591"/>
            <a:ext cx="32457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</a:t>
            </a:r>
            <a:r>
              <a:rPr lang="cs-CZ" dirty="0" err="1"/>
              <a:t>www.virtual-geology.info</a:t>
            </a:r>
            <a:r>
              <a:rPr lang="cs-CZ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332239689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7238" y="1341438"/>
            <a:ext cx="7991475" cy="5327650"/>
          </a:xfrm>
        </p:spPr>
        <p:txBody>
          <a:bodyPr/>
          <a:lstStyle/>
          <a:p>
            <a:pPr eaLnBrk="1" hangingPunct="1"/>
            <a:r>
              <a:rPr lang="cs-CZ" altLang="cs-CZ" sz="2400" dirty="0" err="1">
                <a:latin typeface="Calibri" panose="020F0502020204030204" pitchFamily="34" charset="0"/>
              </a:rPr>
              <a:t>Cenocyt</a:t>
            </a:r>
            <a:endParaRPr lang="cs-CZ" altLang="cs-CZ" sz="2400" dirty="0">
              <a:latin typeface="Calibri" panose="020F0502020204030204" pitchFamily="34" charset="0"/>
            </a:endParaRPr>
          </a:p>
          <a:p>
            <a:pPr eaLnBrk="1" hangingPunct="1"/>
            <a:r>
              <a:rPr lang="cs-CZ" altLang="cs-CZ" sz="2400" dirty="0">
                <a:latin typeface="Calibri" panose="020F0502020204030204" pitchFamily="34" charset="0"/>
              </a:rPr>
              <a:t>Osní část s přesleny bočních větévek</a:t>
            </a:r>
          </a:p>
          <a:p>
            <a:pPr eaLnBrk="1" hangingPunct="1"/>
            <a:r>
              <a:rPr lang="cs-CZ" altLang="cs-CZ" sz="2400" dirty="0">
                <a:latin typeface="Calibri" panose="020F0502020204030204" pitchFamily="34" charset="0"/>
              </a:rPr>
              <a:t>Víceletá stélka</a:t>
            </a:r>
          </a:p>
          <a:p>
            <a:pPr eaLnBrk="1" hangingPunct="1"/>
            <a:r>
              <a:rPr lang="cs-CZ" altLang="cs-CZ" sz="2400" dirty="0">
                <a:latin typeface="Calibri" panose="020F0502020204030204" pitchFamily="34" charset="0"/>
              </a:rPr>
              <a:t>Proudění cytoplazmy</a:t>
            </a:r>
          </a:p>
          <a:p>
            <a:pPr eaLnBrk="1" hangingPunct="1"/>
            <a:r>
              <a:rPr lang="cs-CZ" altLang="cs-CZ" sz="2400" dirty="0">
                <a:latin typeface="Calibri" panose="020F0502020204030204" pitchFamily="34" charset="0"/>
              </a:rPr>
              <a:t>Inkrustace stélky CaCO</a:t>
            </a:r>
            <a:r>
              <a:rPr lang="cs-CZ" altLang="cs-CZ" sz="2400" baseline="-25000" dirty="0">
                <a:latin typeface="Calibri" panose="020F0502020204030204" pitchFamily="34" charset="0"/>
              </a:rPr>
              <a:t>3</a:t>
            </a:r>
            <a:endParaRPr lang="cs-CZ" altLang="cs-CZ" sz="2400" dirty="0">
              <a:latin typeface="Calibri" panose="020F0502020204030204" pitchFamily="34" charset="0"/>
            </a:endParaRPr>
          </a:p>
          <a:p>
            <a:pPr eaLnBrk="1" hangingPunct="1"/>
            <a:r>
              <a:rPr lang="cs-CZ" altLang="cs-CZ" sz="2400" dirty="0">
                <a:latin typeface="Calibri" panose="020F0502020204030204" pitchFamily="34" charset="0"/>
              </a:rPr>
              <a:t>Celulóza, </a:t>
            </a:r>
            <a:r>
              <a:rPr lang="cs-CZ" altLang="cs-CZ" sz="2400" dirty="0" err="1">
                <a:latin typeface="Calibri" panose="020F0502020204030204" pitchFamily="34" charset="0"/>
              </a:rPr>
              <a:t>mannan</a:t>
            </a:r>
            <a:endParaRPr lang="cs-CZ" altLang="cs-CZ" sz="2400" dirty="0">
              <a:latin typeface="Calibri" panose="020F0502020204030204" pitchFamily="34" charset="0"/>
            </a:endParaRPr>
          </a:p>
          <a:p>
            <a:pPr eaLnBrk="1" hangingPunct="1"/>
            <a:r>
              <a:rPr lang="cs-CZ" altLang="cs-CZ" sz="2400" dirty="0">
                <a:latin typeface="Calibri" panose="020F0502020204030204" pitchFamily="34" charset="0"/>
              </a:rPr>
              <a:t>Škrob a </a:t>
            </a:r>
            <a:r>
              <a:rPr lang="cs-CZ" altLang="cs-CZ" sz="2400" dirty="0" err="1">
                <a:latin typeface="Calibri" panose="020F0502020204030204" pitchFamily="34" charset="0"/>
              </a:rPr>
              <a:t>fruktan</a:t>
            </a:r>
            <a:r>
              <a:rPr lang="cs-CZ" altLang="cs-CZ" sz="2400" dirty="0">
                <a:latin typeface="Calibri" panose="020F0502020204030204" pitchFamily="34" charset="0"/>
              </a:rPr>
              <a:t> i v cytoplazmě </a:t>
            </a:r>
          </a:p>
          <a:p>
            <a:pPr eaLnBrk="1" hangingPunct="1"/>
            <a:r>
              <a:rPr lang="cs-CZ" altLang="cs-CZ" sz="2400" dirty="0" err="1">
                <a:latin typeface="Calibri" panose="020F0502020204030204" pitchFamily="34" charset="0"/>
              </a:rPr>
              <a:t>Haplontní</a:t>
            </a:r>
            <a:r>
              <a:rPr lang="cs-CZ" altLang="cs-CZ" sz="2400" dirty="0">
                <a:latin typeface="Calibri" panose="020F0502020204030204" pitchFamily="34" charset="0"/>
              </a:rPr>
              <a:t> cyklus</a:t>
            </a:r>
          </a:p>
          <a:p>
            <a:pPr eaLnBrk="1" hangingPunct="1"/>
            <a:r>
              <a:rPr lang="cs-CZ" altLang="cs-CZ" sz="2400" dirty="0">
                <a:latin typeface="Calibri" panose="020F0502020204030204" pitchFamily="34" charset="0"/>
              </a:rPr>
              <a:t>Izogamie</a:t>
            </a:r>
          </a:p>
          <a:p>
            <a:pPr eaLnBrk="1" hangingPunct="1"/>
            <a:r>
              <a:rPr lang="cs-CZ" altLang="cs-CZ" sz="2400" dirty="0">
                <a:latin typeface="Calibri" panose="020F0502020204030204" pitchFamily="34" charset="0"/>
              </a:rPr>
              <a:t>Makroskopický, mnohojaderný gametofyt</a:t>
            </a:r>
          </a:p>
          <a:p>
            <a:pPr eaLnBrk="1" hangingPunct="1"/>
            <a:r>
              <a:rPr lang="cs-CZ" altLang="cs-CZ" sz="2400" dirty="0">
                <a:latin typeface="Calibri" panose="020F0502020204030204" pitchFamily="34" charset="0"/>
              </a:rPr>
              <a:t>Sporofyt jenom zygota</a:t>
            </a:r>
          </a:p>
          <a:p>
            <a:pPr eaLnBrk="1" hangingPunct="1"/>
            <a:r>
              <a:rPr lang="cs-CZ" altLang="cs-CZ" sz="2400" dirty="0">
                <a:latin typeface="Calibri" panose="020F0502020204030204" pitchFamily="34" charset="0"/>
              </a:rPr>
              <a:t>CCW-orientace</a:t>
            </a:r>
            <a:endParaRPr lang="cs-CZ" altLang="cs-CZ" sz="3000" i="1" dirty="0">
              <a:latin typeface="Calibri" panose="020F0502020204030204" pitchFamily="34" charset="0"/>
            </a:endParaRPr>
          </a:p>
        </p:txBody>
      </p:sp>
      <p:sp>
        <p:nvSpPr>
          <p:cNvPr id="28676" name="Text Box 4"/>
          <p:cNvSpPr txBox="1">
            <a:spLocks noChangeArrowheads="1"/>
          </p:cNvSpPr>
          <p:nvPr/>
        </p:nvSpPr>
        <p:spPr bwMode="auto">
          <a:xfrm>
            <a:off x="1258888" y="1268413"/>
            <a:ext cx="7207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5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Třída: </a:t>
            </a:r>
            <a:r>
              <a:rPr lang="cs-CZ" sz="32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Dasycladophyceaee</a:t>
            </a:r>
            <a:endParaRPr lang="cs-CZ" sz="3200" dirty="0">
              <a:solidFill>
                <a:schemeClr val="tx2">
                  <a:lumMod val="60000"/>
                  <a:lumOff val="4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35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8070885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4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eaLnBrk="1" hangingPunct="1"/>
            <a:r>
              <a:rPr lang="cs-CZ" altLang="cs-CZ" sz="28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Odd.: </a:t>
            </a:r>
            <a:r>
              <a:rPr lang="cs-CZ" altLang="cs-CZ" sz="28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Chlorophyta</a:t>
            </a:r>
            <a:r>
              <a:rPr lang="cs-CZ" altLang="cs-CZ" sz="28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Třída: </a:t>
            </a:r>
            <a:r>
              <a:rPr lang="cs-CZ" altLang="cs-CZ" sz="28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Dasycladophyceae</a:t>
            </a:r>
            <a:r>
              <a:rPr lang="cs-CZ" altLang="cs-CZ" sz="28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</a:t>
            </a:r>
            <a:br>
              <a:rPr lang="cs-CZ" altLang="cs-CZ" sz="28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</a:br>
            <a:r>
              <a:rPr lang="cs-CZ" altLang="cs-CZ" sz="28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Řád: </a:t>
            </a:r>
            <a:r>
              <a:rPr lang="cs-CZ" altLang="cs-CZ" sz="28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Dasycladales</a:t>
            </a:r>
            <a:endParaRPr lang="cs-CZ" altLang="cs-CZ" sz="2800" dirty="0">
              <a:solidFill>
                <a:schemeClr val="tx2">
                  <a:lumMod val="60000"/>
                  <a:lumOff val="4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30724" name="Text Box 6"/>
          <p:cNvSpPr txBox="1">
            <a:spLocks noChangeArrowheads="1"/>
          </p:cNvSpPr>
          <p:nvPr/>
        </p:nvSpPr>
        <p:spPr bwMode="auto">
          <a:xfrm>
            <a:off x="2123926" y="6021288"/>
            <a:ext cx="489614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3200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Acetabularia</a:t>
            </a:r>
            <a:r>
              <a:rPr lang="cs-CZ" altLang="cs-CZ" sz="32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acetabulum</a:t>
            </a:r>
          </a:p>
        </p:txBody>
      </p:sp>
      <p:pic>
        <p:nvPicPr>
          <p:cNvPr id="12290" name="Picture 2" descr="http://www.natuurlijkmooi.net/images/aceacea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1403518"/>
            <a:ext cx="571500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36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156563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5888"/>
            <a:ext cx="8229600" cy="1143000"/>
          </a:xfrm>
          <a:noFill/>
        </p:spPr>
        <p:txBody>
          <a:bodyPr/>
          <a:lstStyle/>
          <a:p>
            <a:pPr eaLnBrk="1" hangingPunct="1"/>
            <a:r>
              <a:rPr lang="cs-CZ" altLang="cs-CZ" sz="2800" dirty="0">
                <a:solidFill>
                  <a:srgbClr val="00B050"/>
                </a:solidFill>
                <a:latin typeface="Calibri" panose="020F0502020204030204" pitchFamily="34" charset="0"/>
              </a:rPr>
              <a:t>Odd.: </a:t>
            </a:r>
            <a:r>
              <a:rPr lang="cs-CZ" altLang="cs-CZ" sz="2800" dirty="0" err="1">
                <a:solidFill>
                  <a:srgbClr val="00B050"/>
                </a:solidFill>
                <a:latin typeface="Calibri" panose="020F0502020204030204" pitchFamily="34" charset="0"/>
              </a:rPr>
              <a:t>Chlorophyta</a:t>
            </a:r>
            <a:r>
              <a:rPr lang="cs-CZ" altLang="cs-CZ" sz="2800" dirty="0">
                <a:solidFill>
                  <a:srgbClr val="00B050"/>
                </a:solidFill>
                <a:latin typeface="Calibri" panose="020F0502020204030204" pitchFamily="34" charset="0"/>
              </a:rPr>
              <a:t> Třída: </a:t>
            </a:r>
            <a:r>
              <a:rPr lang="cs-CZ" altLang="cs-CZ" sz="2800" dirty="0" err="1">
                <a:solidFill>
                  <a:srgbClr val="00B050"/>
                </a:solidFill>
                <a:latin typeface="Calibri" panose="020F0502020204030204" pitchFamily="34" charset="0"/>
              </a:rPr>
              <a:t>Dasycladophyceae</a:t>
            </a:r>
            <a:r>
              <a:rPr lang="cs-CZ" altLang="cs-CZ" sz="2800" dirty="0">
                <a:solidFill>
                  <a:srgbClr val="00B050"/>
                </a:solidFill>
                <a:latin typeface="Calibri" panose="020F0502020204030204" pitchFamily="34" charset="0"/>
              </a:rPr>
              <a:t> </a:t>
            </a:r>
            <a:br>
              <a:rPr lang="cs-CZ" altLang="cs-CZ" sz="2800" dirty="0">
                <a:solidFill>
                  <a:srgbClr val="00B050"/>
                </a:solidFill>
                <a:latin typeface="Calibri" panose="020F0502020204030204" pitchFamily="34" charset="0"/>
              </a:rPr>
            </a:br>
            <a:r>
              <a:rPr lang="cs-CZ" altLang="cs-CZ" sz="2800" dirty="0">
                <a:solidFill>
                  <a:srgbClr val="00B050"/>
                </a:solidFill>
                <a:latin typeface="Calibri" panose="020F0502020204030204" pitchFamily="34" charset="0"/>
              </a:rPr>
              <a:t>Řád: </a:t>
            </a:r>
            <a:r>
              <a:rPr lang="cs-CZ" altLang="cs-CZ" sz="2800" dirty="0" err="1">
                <a:solidFill>
                  <a:srgbClr val="00B050"/>
                </a:solidFill>
                <a:latin typeface="Calibri" panose="020F0502020204030204" pitchFamily="34" charset="0"/>
              </a:rPr>
              <a:t>Dasycladales</a:t>
            </a:r>
            <a:endParaRPr lang="cs-CZ" altLang="cs-CZ" sz="2800" dirty="0">
              <a:solidFill>
                <a:srgbClr val="00B050"/>
              </a:solidFill>
              <a:latin typeface="Calibri" panose="020F0502020204030204" pitchFamily="34" charset="0"/>
            </a:endParaRPr>
          </a:p>
        </p:txBody>
      </p:sp>
      <p:sp>
        <p:nvSpPr>
          <p:cNvPr id="31748" name="Text Box 4"/>
          <p:cNvSpPr txBox="1">
            <a:spLocks noChangeArrowheads="1"/>
          </p:cNvSpPr>
          <p:nvPr/>
        </p:nvSpPr>
        <p:spPr bwMode="auto">
          <a:xfrm>
            <a:off x="2569412" y="6165304"/>
            <a:ext cx="360045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3200" i="1" dirty="0" err="1">
                <a:solidFill>
                  <a:srgbClr val="00B050"/>
                </a:solidFill>
              </a:rPr>
              <a:t>Dasycladus</a:t>
            </a:r>
            <a:r>
              <a:rPr lang="cs-CZ" altLang="cs-CZ" sz="3200" i="1" dirty="0">
                <a:solidFill>
                  <a:srgbClr val="00B050"/>
                </a:solidFill>
              </a:rPr>
              <a:t> </a:t>
            </a:r>
            <a:r>
              <a:rPr lang="cs-CZ" altLang="cs-CZ" sz="3200" dirty="0" err="1">
                <a:solidFill>
                  <a:srgbClr val="00B050"/>
                </a:solidFill>
              </a:rPr>
              <a:t>sp</a:t>
            </a:r>
            <a:r>
              <a:rPr lang="cs-CZ" altLang="cs-CZ" sz="3200" dirty="0">
                <a:solidFill>
                  <a:srgbClr val="00B050"/>
                </a:solidFill>
              </a:rPr>
              <a:t>.</a:t>
            </a:r>
          </a:p>
        </p:txBody>
      </p:sp>
      <p:pic>
        <p:nvPicPr>
          <p:cNvPr id="7170" name="Picture 2" descr="http://www.natuurlijkmooi.net/images/dasver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819" y="1700808"/>
            <a:ext cx="4994923" cy="3744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467544" y="5465363"/>
            <a:ext cx="31061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http://www.natuurlijkmooi.net</a:t>
            </a:r>
          </a:p>
        </p:txBody>
      </p:sp>
      <p:pic>
        <p:nvPicPr>
          <p:cNvPr id="7172" name="Picture 4" descr="http://deptsec.ku.edu/%7Eifaaku/jpg/Berger/Dasycladus-clavaeformis-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367817"/>
            <a:ext cx="1857375" cy="4410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délník 2"/>
          <p:cNvSpPr/>
          <p:nvPr/>
        </p:nvSpPr>
        <p:spPr>
          <a:xfrm>
            <a:off x="5453607" y="5834695"/>
            <a:ext cx="22544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http://deptsec.ku.edu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37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9776429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7238" y="1341438"/>
            <a:ext cx="7991475" cy="5327650"/>
          </a:xfrm>
        </p:spPr>
        <p:txBody>
          <a:bodyPr/>
          <a:lstStyle/>
          <a:p>
            <a:pPr eaLnBrk="1" hangingPunct="1"/>
            <a:r>
              <a:rPr lang="cs-CZ" altLang="cs-CZ" sz="2400" dirty="0">
                <a:latin typeface="Calibri" panose="020F0502020204030204" pitchFamily="34" charset="0"/>
              </a:rPr>
              <a:t>Diskovitá nebo vláknitá stélka</a:t>
            </a:r>
          </a:p>
          <a:p>
            <a:pPr eaLnBrk="1" hangingPunct="1"/>
            <a:r>
              <a:rPr lang="cs-CZ" altLang="cs-CZ" sz="2400" dirty="0">
                <a:latin typeface="Calibri" panose="020F0502020204030204" pitchFamily="34" charset="0"/>
              </a:rPr>
              <a:t>Mikrotubuly - 3</a:t>
            </a:r>
            <a:r>
              <a:rPr lang="en-US" altLang="cs-CZ" sz="2400" dirty="0">
                <a:latin typeface="Calibri" panose="020F0502020204030204" pitchFamily="34" charset="0"/>
                <a:cs typeface="Arial" charset="0"/>
              </a:rPr>
              <a:t>×</a:t>
            </a:r>
            <a:r>
              <a:rPr lang="cs-CZ" altLang="cs-CZ" sz="2400" dirty="0">
                <a:latin typeface="Calibri" panose="020F0502020204030204" pitchFamily="34" charset="0"/>
              </a:rPr>
              <a:t>2 a 4</a:t>
            </a:r>
          </a:p>
          <a:p>
            <a:pPr eaLnBrk="1" hangingPunct="1"/>
            <a:r>
              <a:rPr lang="cs-CZ" altLang="cs-CZ" sz="2400" dirty="0">
                <a:latin typeface="Calibri" panose="020F0502020204030204" pitchFamily="34" charset="0"/>
              </a:rPr>
              <a:t>Zploštěné </a:t>
            </a:r>
            <a:r>
              <a:rPr lang="cs-CZ" altLang="cs-CZ" sz="2400" dirty="0" err="1">
                <a:latin typeface="Calibri" panose="020F0502020204030204" pitchFamily="34" charset="0"/>
              </a:rPr>
              <a:t>zoidy</a:t>
            </a:r>
            <a:endParaRPr lang="cs-CZ" altLang="cs-CZ" sz="2400" dirty="0">
              <a:latin typeface="Calibri" panose="020F0502020204030204" pitchFamily="34" charset="0"/>
            </a:endParaRPr>
          </a:p>
          <a:p>
            <a:pPr eaLnBrk="1" hangingPunct="1"/>
            <a:r>
              <a:rPr lang="cs-CZ" altLang="cs-CZ" sz="2400" dirty="0">
                <a:latin typeface="Calibri" panose="020F0502020204030204" pitchFamily="34" charset="0"/>
              </a:rPr>
              <a:t>Fragmoplast</a:t>
            </a:r>
          </a:p>
          <a:p>
            <a:pPr eaLnBrk="1" hangingPunct="1"/>
            <a:r>
              <a:rPr lang="cs-CZ" altLang="cs-CZ" sz="2400" dirty="0" err="1">
                <a:latin typeface="Calibri" panose="020F0502020204030204" pitchFamily="34" charset="0"/>
              </a:rPr>
              <a:t>Hematochrom</a:t>
            </a:r>
            <a:r>
              <a:rPr lang="cs-CZ" altLang="cs-CZ" sz="2400" dirty="0">
                <a:latin typeface="Calibri" panose="020F0502020204030204" pitchFamily="34" charset="0"/>
              </a:rPr>
              <a:t> - sekundární karotenoidy a </a:t>
            </a:r>
            <a:r>
              <a:rPr lang="el-GR" altLang="cs-CZ" sz="2400" dirty="0">
                <a:latin typeface="Calibri" panose="020F0502020204030204" pitchFamily="34" charset="0"/>
                <a:cs typeface="Arial" charset="0"/>
              </a:rPr>
              <a:t>β</a:t>
            </a:r>
            <a:r>
              <a:rPr lang="cs-CZ" altLang="cs-CZ" sz="2400" dirty="0">
                <a:latin typeface="Calibri" panose="020F0502020204030204" pitchFamily="34" charset="0"/>
                <a:cs typeface="Arial" charset="0"/>
              </a:rPr>
              <a:t>-karoten</a:t>
            </a:r>
          </a:p>
          <a:p>
            <a:pPr eaLnBrk="1" hangingPunct="1"/>
            <a:r>
              <a:rPr lang="cs-CZ" altLang="cs-CZ" sz="2400" dirty="0">
                <a:latin typeface="Calibri" panose="020F0502020204030204" pitchFamily="34" charset="0"/>
                <a:cs typeface="Arial" charset="0"/>
              </a:rPr>
              <a:t>Životní cyklus: </a:t>
            </a:r>
            <a:r>
              <a:rPr lang="cs-CZ" altLang="cs-CZ" sz="2400" dirty="0" err="1">
                <a:latin typeface="Calibri" panose="020F0502020204030204" pitchFamily="34" charset="0"/>
                <a:cs typeface="Arial" charset="0"/>
              </a:rPr>
              <a:t>haplontní</a:t>
            </a:r>
            <a:r>
              <a:rPr lang="cs-CZ" altLang="cs-CZ" sz="2400" dirty="0">
                <a:latin typeface="Calibri" panose="020F0502020204030204" pitchFamily="34" charset="0"/>
                <a:cs typeface="Arial" charset="0"/>
              </a:rPr>
              <a:t>, </a:t>
            </a:r>
            <a:r>
              <a:rPr lang="cs-CZ" altLang="cs-CZ" sz="2400" dirty="0" err="1">
                <a:latin typeface="Calibri" panose="020F0502020204030204" pitchFamily="34" charset="0"/>
                <a:cs typeface="Arial" charset="0"/>
              </a:rPr>
              <a:t>haplo-diplontní</a:t>
            </a:r>
            <a:endParaRPr lang="cs-CZ" altLang="cs-CZ" sz="2400" dirty="0">
              <a:latin typeface="Calibri" panose="020F0502020204030204" pitchFamily="34" charset="0"/>
              <a:cs typeface="Arial" charset="0"/>
            </a:endParaRPr>
          </a:p>
          <a:p>
            <a:pPr eaLnBrk="1" hangingPunct="1"/>
            <a:r>
              <a:rPr lang="cs-CZ" altLang="cs-CZ" sz="2400" dirty="0" err="1">
                <a:latin typeface="Calibri" panose="020F0502020204030204" pitchFamily="34" charset="0"/>
                <a:cs typeface="Arial" charset="0"/>
              </a:rPr>
              <a:t>Meiospory</a:t>
            </a:r>
            <a:r>
              <a:rPr lang="cs-CZ" altLang="cs-CZ" sz="2400" dirty="0">
                <a:latin typeface="Calibri" panose="020F0502020204030204" pitchFamily="34" charset="0"/>
                <a:cs typeface="Arial" charset="0"/>
              </a:rPr>
              <a:t>: 2-bičíkaté nebo 4-bičíkaté</a:t>
            </a:r>
          </a:p>
          <a:p>
            <a:pPr eaLnBrk="1" hangingPunct="1"/>
            <a:r>
              <a:rPr lang="cs-CZ" altLang="cs-CZ" sz="2400" dirty="0">
                <a:latin typeface="Calibri" panose="020F0502020204030204" pitchFamily="34" charset="0"/>
                <a:cs typeface="Arial" charset="0"/>
              </a:rPr>
              <a:t>Kulovitá zoosporangia</a:t>
            </a:r>
          </a:p>
          <a:p>
            <a:pPr eaLnBrk="1" hangingPunct="1"/>
            <a:r>
              <a:rPr lang="cs-CZ" altLang="cs-CZ" sz="2400" dirty="0" err="1">
                <a:latin typeface="Calibri" panose="020F0502020204030204" pitchFamily="34" charset="0"/>
                <a:cs typeface="Arial" charset="0"/>
              </a:rPr>
              <a:t>Aerické</a:t>
            </a:r>
            <a:r>
              <a:rPr lang="cs-CZ" altLang="cs-CZ" sz="2400" dirty="0">
                <a:latin typeface="Calibri" panose="020F0502020204030204" pitchFamily="34" charset="0"/>
                <a:cs typeface="Arial" charset="0"/>
              </a:rPr>
              <a:t> řasy</a:t>
            </a:r>
            <a:endParaRPr lang="cs-CZ" altLang="cs-CZ" sz="2400" dirty="0">
              <a:latin typeface="Calibri" panose="020F0502020204030204" pitchFamily="34" charset="0"/>
            </a:endParaRPr>
          </a:p>
        </p:txBody>
      </p:sp>
      <p:sp>
        <p:nvSpPr>
          <p:cNvPr id="32772" name="Text Box 4"/>
          <p:cNvSpPr txBox="1">
            <a:spLocks noChangeArrowheads="1"/>
          </p:cNvSpPr>
          <p:nvPr/>
        </p:nvSpPr>
        <p:spPr bwMode="auto">
          <a:xfrm>
            <a:off x="1258888" y="1268413"/>
            <a:ext cx="7207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5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Třída: </a:t>
            </a:r>
            <a:r>
              <a:rPr lang="cs-CZ" sz="32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Trentepohliophyceae</a:t>
            </a:r>
            <a:endParaRPr lang="cs-CZ" sz="3200" dirty="0">
              <a:solidFill>
                <a:schemeClr val="tx2">
                  <a:lumMod val="60000"/>
                  <a:lumOff val="40000"/>
                </a:schemeClr>
              </a:solidFill>
              <a:latin typeface="Calibri" panose="020F0502020204030204" pitchFamily="34" charset="0"/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01208"/>
            <a:ext cx="9144000" cy="215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38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9491016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50825" y="188913"/>
            <a:ext cx="8642350" cy="431800"/>
          </a:xfrm>
        </p:spPr>
        <p:txBody>
          <a:bodyPr/>
          <a:lstStyle/>
          <a:p>
            <a:pPr eaLnBrk="1" hangingPunct="1"/>
            <a:r>
              <a:rPr lang="cs-CZ" altLang="cs-CZ" sz="20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Odd.: </a:t>
            </a:r>
            <a:r>
              <a:rPr lang="cs-CZ" altLang="cs-CZ" sz="20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Chlorophyta</a:t>
            </a:r>
            <a:r>
              <a:rPr lang="cs-CZ" altLang="cs-CZ" sz="20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Třída: </a:t>
            </a:r>
            <a:r>
              <a:rPr lang="cs-CZ" altLang="cs-CZ" sz="20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Trentepohliophyceae</a:t>
            </a:r>
            <a:r>
              <a:rPr lang="cs-CZ" altLang="cs-CZ" sz="20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Řád: </a:t>
            </a:r>
            <a:r>
              <a:rPr lang="cs-CZ" altLang="cs-CZ" sz="20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Trentepohliales</a:t>
            </a:r>
            <a:endParaRPr lang="cs-CZ" altLang="cs-CZ" sz="2000" dirty="0">
              <a:solidFill>
                <a:schemeClr val="tx2">
                  <a:lumMod val="60000"/>
                  <a:lumOff val="4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34820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61768" y="5733256"/>
            <a:ext cx="8280400" cy="647700"/>
          </a:xfrm>
        </p:spPr>
        <p:txBody>
          <a:bodyPr/>
          <a:lstStyle/>
          <a:p>
            <a:pPr eaLnBrk="1" hangingPunct="1"/>
            <a:r>
              <a:rPr lang="cs-CZ" altLang="cs-CZ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Trentepohlia</a:t>
            </a:r>
            <a:r>
              <a:rPr lang="cs-CZ" altLang="cs-CZ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altLang="cs-CZ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sp</a:t>
            </a:r>
            <a:r>
              <a:rPr lang="cs-CZ" altLang="cs-CZ" dirty="0">
                <a:solidFill>
                  <a:schemeClr val="tx2">
                    <a:lumMod val="60000"/>
                    <a:lumOff val="40000"/>
                  </a:schemeClr>
                </a:solidFill>
              </a:rPr>
              <a:t>.</a:t>
            </a:r>
            <a:endParaRPr lang="cs-CZ" altLang="cs-CZ" i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3314" name="Picture 2" descr="http://www.biolib.cz/IMG/GAL/11233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412776"/>
            <a:ext cx="4420419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http://www.bioref.lastdragon.org/Chlorophyta/Trentepohlia_abietina_02PM01_2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1002" y="1412776"/>
            <a:ext cx="4442998" cy="3228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2968021" y="4760694"/>
            <a:ext cx="34064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</a:t>
            </a:r>
            <a:r>
              <a:rPr lang="cs-CZ" dirty="0" err="1"/>
              <a:t>www.bioref.lastdragon.org</a:t>
            </a:r>
            <a:r>
              <a:rPr lang="cs-CZ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1475445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>
                <a:solidFill>
                  <a:schemeClr val="accent1"/>
                </a:solidFill>
              </a:rPr>
              <a:t>Přehled systému </a:t>
            </a:r>
            <a:r>
              <a:rPr lang="cs-CZ" sz="3200" dirty="0" err="1">
                <a:solidFill>
                  <a:schemeClr val="accent1"/>
                </a:solidFill>
              </a:rPr>
              <a:t>Archaeplastida</a:t>
            </a:r>
            <a:endParaRPr lang="cs-CZ" sz="3200" dirty="0">
              <a:solidFill>
                <a:schemeClr val="accent1"/>
              </a:solidFill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423318"/>
            <a:ext cx="8229600" cy="4525962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90000"/>
              </a:lnSpc>
            </a:pPr>
            <a:r>
              <a:rPr lang="cs-CZ" altLang="cs-CZ" sz="2400" dirty="0">
                <a:solidFill>
                  <a:srgbClr val="00B050"/>
                </a:solidFill>
              </a:rPr>
              <a:t>Větev </a:t>
            </a:r>
            <a:r>
              <a:rPr lang="cs-CZ" altLang="cs-CZ" sz="2400" b="1" dirty="0" err="1">
                <a:solidFill>
                  <a:srgbClr val="00B050"/>
                </a:solidFill>
              </a:rPr>
              <a:t>Biliphytae</a:t>
            </a:r>
            <a:endParaRPr lang="cs-CZ" altLang="cs-CZ" sz="2400" b="1" dirty="0">
              <a:solidFill>
                <a:srgbClr val="00B050"/>
              </a:solidFill>
            </a:endParaRPr>
          </a:p>
          <a:p>
            <a:pPr>
              <a:lnSpc>
                <a:spcPct val="90000"/>
              </a:lnSpc>
            </a:pPr>
            <a:r>
              <a:rPr lang="cs-CZ" altLang="cs-CZ" sz="2400" dirty="0"/>
              <a:t>Odd. </a:t>
            </a:r>
            <a:r>
              <a:rPr lang="cs-CZ" altLang="cs-CZ" sz="2400" dirty="0" err="1"/>
              <a:t>Glaucophyta</a:t>
            </a:r>
            <a:endParaRPr lang="cs-CZ" altLang="cs-CZ" sz="2400" dirty="0"/>
          </a:p>
          <a:p>
            <a:pPr>
              <a:lnSpc>
                <a:spcPct val="90000"/>
              </a:lnSpc>
            </a:pPr>
            <a:r>
              <a:rPr lang="cs-CZ" altLang="cs-CZ" sz="2400" dirty="0"/>
              <a:t>Odd. </a:t>
            </a:r>
            <a:r>
              <a:rPr lang="cs-CZ" altLang="cs-CZ" sz="2400" dirty="0" err="1"/>
              <a:t>Rhodophyta</a:t>
            </a:r>
            <a:endParaRPr lang="cs-CZ" altLang="cs-CZ" sz="2400" dirty="0"/>
          </a:p>
          <a:p>
            <a:pPr marL="0" indent="0">
              <a:lnSpc>
                <a:spcPct val="90000"/>
              </a:lnSpc>
              <a:buNone/>
            </a:pPr>
            <a:endParaRPr lang="cs-CZ" altLang="cs-CZ" sz="2400" dirty="0"/>
          </a:p>
          <a:p>
            <a:pPr>
              <a:lnSpc>
                <a:spcPct val="90000"/>
              </a:lnSpc>
            </a:pPr>
            <a:r>
              <a:rPr lang="cs-CZ" altLang="cs-CZ" sz="2400" dirty="0">
                <a:solidFill>
                  <a:srgbClr val="00B050"/>
                </a:solidFill>
              </a:rPr>
              <a:t>Větev </a:t>
            </a:r>
            <a:r>
              <a:rPr lang="cs-CZ" altLang="cs-CZ" sz="2400" b="1" dirty="0" err="1">
                <a:solidFill>
                  <a:srgbClr val="00B050"/>
                </a:solidFill>
              </a:rPr>
              <a:t>Viridiplantae</a:t>
            </a:r>
            <a:endParaRPr lang="cs-CZ" altLang="cs-CZ" sz="2400" b="1" dirty="0">
              <a:solidFill>
                <a:srgbClr val="00B050"/>
              </a:solidFill>
            </a:endParaRPr>
          </a:p>
          <a:p>
            <a:pPr>
              <a:lnSpc>
                <a:spcPct val="90000"/>
              </a:lnSpc>
            </a:pPr>
            <a:r>
              <a:rPr lang="cs-CZ" altLang="cs-CZ" sz="1600" u="sng" dirty="0"/>
              <a:t>Vývojová linie </a:t>
            </a:r>
            <a:r>
              <a:rPr lang="cs-CZ" altLang="cs-CZ" sz="1600" u="sng" dirty="0" err="1"/>
              <a:t>Chlorophytae</a:t>
            </a:r>
            <a:endParaRPr lang="cs-CZ" altLang="cs-CZ" sz="1600" u="sng" dirty="0"/>
          </a:p>
          <a:p>
            <a:pPr>
              <a:lnSpc>
                <a:spcPct val="90000"/>
              </a:lnSpc>
            </a:pPr>
            <a:r>
              <a:rPr lang="cs-CZ" altLang="cs-CZ" sz="2400" dirty="0"/>
              <a:t>Odd. </a:t>
            </a:r>
            <a:r>
              <a:rPr lang="cs-CZ" altLang="cs-CZ" sz="2400" dirty="0" err="1"/>
              <a:t>Chlorophyta</a:t>
            </a:r>
            <a:endParaRPr lang="cs-CZ" altLang="cs-CZ" sz="2400" dirty="0"/>
          </a:p>
          <a:p>
            <a:pPr>
              <a:lnSpc>
                <a:spcPct val="90000"/>
              </a:lnSpc>
            </a:pPr>
            <a:r>
              <a:rPr lang="cs-CZ" altLang="cs-CZ" sz="1600" u="sng" dirty="0"/>
              <a:t>Vývojová linie </a:t>
            </a:r>
            <a:r>
              <a:rPr lang="cs-CZ" altLang="cs-CZ" sz="1600" u="sng" dirty="0" err="1"/>
              <a:t>Streptophytae</a:t>
            </a:r>
            <a:endParaRPr lang="cs-CZ" altLang="cs-CZ" sz="1600" u="sng" dirty="0"/>
          </a:p>
          <a:p>
            <a:pPr>
              <a:lnSpc>
                <a:spcPct val="90000"/>
              </a:lnSpc>
            </a:pPr>
            <a:r>
              <a:rPr lang="cs-CZ" altLang="cs-CZ" sz="2400" dirty="0"/>
              <a:t>Odd. </a:t>
            </a:r>
            <a:r>
              <a:rPr lang="cs-CZ" altLang="cs-CZ" sz="2400" dirty="0" err="1"/>
              <a:t>Charophyta</a:t>
            </a:r>
            <a:endParaRPr lang="cs-CZ" altLang="cs-CZ" sz="2400" dirty="0"/>
          </a:p>
          <a:p>
            <a:pPr>
              <a:lnSpc>
                <a:spcPct val="90000"/>
              </a:lnSpc>
            </a:pPr>
            <a:r>
              <a:rPr lang="cs-CZ" altLang="cs-CZ" sz="2400" dirty="0"/>
              <a:t>Odd. </a:t>
            </a:r>
            <a:r>
              <a:rPr lang="cs-CZ" altLang="cs-CZ" sz="2400" dirty="0" err="1"/>
              <a:t>Anthocerotophyta</a:t>
            </a:r>
            <a:endParaRPr lang="cs-CZ" altLang="cs-CZ" sz="2400" dirty="0"/>
          </a:p>
          <a:p>
            <a:pPr>
              <a:lnSpc>
                <a:spcPct val="90000"/>
              </a:lnSpc>
            </a:pPr>
            <a:r>
              <a:rPr lang="cs-CZ" altLang="cs-CZ" sz="2400" dirty="0"/>
              <a:t>Odd. </a:t>
            </a:r>
            <a:r>
              <a:rPr lang="cs-CZ" altLang="cs-CZ" sz="2400" dirty="0" err="1"/>
              <a:t>Marchantiophyta</a:t>
            </a:r>
            <a:endParaRPr lang="cs-CZ" altLang="cs-CZ" sz="2400" dirty="0"/>
          </a:p>
          <a:p>
            <a:pPr>
              <a:lnSpc>
                <a:spcPct val="90000"/>
              </a:lnSpc>
            </a:pPr>
            <a:r>
              <a:rPr lang="cs-CZ" altLang="cs-CZ" sz="2400" dirty="0"/>
              <a:t>Odd. </a:t>
            </a:r>
            <a:r>
              <a:rPr lang="cs-CZ" altLang="cs-CZ" sz="2400" dirty="0" err="1"/>
              <a:t>Bryophyta</a:t>
            </a:r>
            <a:endParaRPr lang="cs-CZ" altLang="cs-CZ" sz="2400" dirty="0"/>
          </a:p>
          <a:p>
            <a:pPr>
              <a:lnSpc>
                <a:spcPct val="90000"/>
              </a:lnSpc>
            </a:pPr>
            <a:r>
              <a:rPr lang="cs-CZ" altLang="cs-CZ" sz="2400" dirty="0"/>
              <a:t>Odd. </a:t>
            </a:r>
            <a:r>
              <a:rPr lang="cs-CZ" altLang="cs-CZ" sz="2400" dirty="0" err="1"/>
              <a:t>Cormophyta</a:t>
            </a:r>
            <a:endParaRPr lang="cs-CZ" altLang="cs-CZ" sz="2400" dirty="0"/>
          </a:p>
          <a:p>
            <a:endParaRPr lang="cs-CZ" sz="2400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61644"/>
            <a:ext cx="9144000" cy="2015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018820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50825" y="404813"/>
            <a:ext cx="8642350" cy="431800"/>
          </a:xfrm>
        </p:spPr>
        <p:txBody>
          <a:bodyPr/>
          <a:lstStyle/>
          <a:p>
            <a:pPr eaLnBrk="1" hangingPunct="1"/>
            <a:r>
              <a:rPr lang="cs-CZ" altLang="cs-CZ" sz="20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Odd.: </a:t>
            </a:r>
            <a:r>
              <a:rPr lang="cs-CZ" altLang="cs-CZ" sz="20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Chlorophyta</a:t>
            </a:r>
            <a:r>
              <a:rPr lang="cs-CZ" altLang="cs-CZ" sz="20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Třída: </a:t>
            </a:r>
            <a:r>
              <a:rPr lang="cs-CZ" altLang="cs-CZ" sz="20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Trentepohliophyceae</a:t>
            </a:r>
            <a:r>
              <a:rPr lang="cs-CZ" altLang="cs-CZ" sz="20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Řád: </a:t>
            </a:r>
            <a:r>
              <a:rPr lang="cs-CZ" altLang="cs-CZ" sz="20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Trentepohliales</a:t>
            </a:r>
            <a:endParaRPr lang="cs-CZ" altLang="cs-CZ" sz="2000" dirty="0">
              <a:solidFill>
                <a:schemeClr val="tx2">
                  <a:lumMod val="60000"/>
                  <a:lumOff val="40000"/>
                </a:schemeClr>
              </a:solidFill>
              <a:latin typeface="Calibri" panose="020F0502020204030204" pitchFamily="34" charset="0"/>
            </a:endParaRPr>
          </a:p>
        </p:txBody>
      </p:sp>
      <p:pic>
        <p:nvPicPr>
          <p:cNvPr id="14338" name="Picture 2" descr="http://www.discoverlife.org/IM/I_MWS/0698/320/Phycopeltis_arundinacea,I_MWS6988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5" y="1412776"/>
            <a:ext cx="3840425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3563888" y="5157192"/>
            <a:ext cx="28871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</a:t>
            </a:r>
            <a:r>
              <a:rPr lang="cs-CZ" dirty="0" err="1"/>
              <a:t>www.discoverlife.org</a:t>
            </a:r>
            <a:r>
              <a:rPr lang="cs-CZ" dirty="0"/>
              <a:t>/</a:t>
            </a:r>
          </a:p>
        </p:txBody>
      </p:sp>
      <p:sp>
        <p:nvSpPr>
          <p:cNvPr id="6" name="Obdélník 5"/>
          <p:cNvSpPr/>
          <p:nvPr/>
        </p:nvSpPr>
        <p:spPr>
          <a:xfrm>
            <a:off x="2699792" y="5949280"/>
            <a:ext cx="54726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3200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Phycopeltis</a:t>
            </a:r>
            <a:r>
              <a:rPr lang="cs-CZ" sz="32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sz="3200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arundinacea</a:t>
            </a:r>
            <a:endParaRPr lang="cs-CZ" sz="3200" i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869269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23850" y="1341438"/>
            <a:ext cx="8640763" cy="5327650"/>
          </a:xfrm>
        </p:spPr>
        <p:txBody>
          <a:bodyPr/>
          <a:lstStyle/>
          <a:p>
            <a:pPr eaLnBrk="1" hangingPunct="1"/>
            <a:r>
              <a:rPr lang="cs-CZ" altLang="cs-CZ" sz="2400" dirty="0">
                <a:latin typeface="Calibri" panose="020F0502020204030204" pitchFamily="34" charset="0"/>
              </a:rPr>
              <a:t>Jednobuněčné a vláknité řasy</a:t>
            </a:r>
          </a:p>
          <a:p>
            <a:pPr eaLnBrk="1" hangingPunct="1"/>
            <a:r>
              <a:rPr lang="cs-CZ" altLang="cs-CZ" sz="2400" dirty="0">
                <a:latin typeface="Calibri" panose="020F0502020204030204" pitchFamily="34" charset="0"/>
              </a:rPr>
              <a:t>Nahé zoospory, gamety</a:t>
            </a:r>
          </a:p>
          <a:p>
            <a:pPr eaLnBrk="1" hangingPunct="1"/>
            <a:r>
              <a:rPr lang="cs-CZ" altLang="cs-CZ" sz="2400" dirty="0" err="1">
                <a:latin typeface="Calibri" panose="020F0502020204030204" pitchFamily="34" charset="0"/>
              </a:rPr>
              <a:t>Kinetozom</a:t>
            </a:r>
            <a:r>
              <a:rPr lang="cs-CZ" altLang="cs-CZ" sz="2400" dirty="0">
                <a:latin typeface="Calibri" panose="020F0502020204030204" pitchFamily="34" charset="0"/>
              </a:rPr>
              <a:t> - CCW konfigurace</a:t>
            </a:r>
          </a:p>
          <a:p>
            <a:pPr eaLnBrk="1" hangingPunct="1"/>
            <a:r>
              <a:rPr lang="cs-CZ" altLang="cs-CZ" sz="2400" dirty="0">
                <a:latin typeface="Calibri" panose="020F0502020204030204" pitchFamily="34" charset="0"/>
              </a:rPr>
              <a:t>Mitóza uzavřená</a:t>
            </a:r>
          </a:p>
          <a:p>
            <a:pPr eaLnBrk="1" hangingPunct="1"/>
            <a:r>
              <a:rPr lang="cs-CZ" altLang="cs-CZ" sz="2400" dirty="0" err="1">
                <a:latin typeface="Calibri" panose="020F0502020204030204" pitchFamily="34" charset="0"/>
              </a:rPr>
              <a:t>Fykoplast</a:t>
            </a:r>
            <a:r>
              <a:rPr lang="cs-CZ" altLang="cs-CZ" sz="2400" dirty="0">
                <a:latin typeface="Calibri" panose="020F0502020204030204" pitchFamily="34" charset="0"/>
              </a:rPr>
              <a:t> </a:t>
            </a:r>
          </a:p>
          <a:p>
            <a:pPr eaLnBrk="1" hangingPunct="1"/>
            <a:r>
              <a:rPr lang="cs-CZ" altLang="cs-CZ" sz="2400" dirty="0" err="1">
                <a:latin typeface="Calibri" panose="020F0502020204030204" pitchFamily="34" charset="0"/>
              </a:rPr>
              <a:t>Aplanospory</a:t>
            </a:r>
            <a:r>
              <a:rPr lang="cs-CZ" altLang="cs-CZ" sz="2400" dirty="0">
                <a:latin typeface="Calibri" panose="020F0502020204030204" pitchFamily="34" charset="0"/>
              </a:rPr>
              <a:t>, </a:t>
            </a:r>
            <a:r>
              <a:rPr lang="cs-CZ" altLang="cs-CZ" sz="2400" dirty="0" err="1">
                <a:latin typeface="Calibri" panose="020F0502020204030204" pitchFamily="34" charset="0"/>
              </a:rPr>
              <a:t>autospory</a:t>
            </a:r>
            <a:endParaRPr lang="cs-CZ" altLang="cs-CZ" sz="2400" dirty="0">
              <a:latin typeface="Calibri" panose="020F0502020204030204" pitchFamily="34" charset="0"/>
            </a:endParaRPr>
          </a:p>
          <a:p>
            <a:pPr eaLnBrk="1" hangingPunct="1"/>
            <a:r>
              <a:rPr lang="cs-CZ" altLang="cs-CZ" sz="2400" dirty="0">
                <a:latin typeface="Calibri" panose="020F0502020204030204" pitchFamily="34" charset="0"/>
              </a:rPr>
              <a:t>Často tvoří symbionty v lišejnících</a:t>
            </a:r>
          </a:p>
          <a:p>
            <a:pPr eaLnBrk="1" hangingPunct="1"/>
            <a:r>
              <a:rPr lang="cs-CZ" altLang="cs-CZ" sz="2400" dirty="0">
                <a:latin typeface="Calibri" panose="020F0502020204030204" pitchFamily="34" charset="0"/>
              </a:rPr>
              <a:t>Sladkovodní biotopy</a:t>
            </a:r>
          </a:p>
        </p:txBody>
      </p:sp>
      <p:sp>
        <p:nvSpPr>
          <p:cNvPr id="40964" name="Text Box 4"/>
          <p:cNvSpPr txBox="1">
            <a:spLocks noChangeArrowheads="1"/>
          </p:cNvSpPr>
          <p:nvPr/>
        </p:nvSpPr>
        <p:spPr bwMode="auto">
          <a:xfrm>
            <a:off x="1258888" y="1268413"/>
            <a:ext cx="7207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5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>
                <a:solidFill>
                  <a:srgbClr val="00B050"/>
                </a:solidFill>
                <a:latin typeface="Calibri" panose="020F0502020204030204" pitchFamily="34" charset="0"/>
              </a:rPr>
              <a:t>Třída: </a:t>
            </a:r>
            <a:r>
              <a:rPr lang="cs-CZ" sz="3200" dirty="0" err="1">
                <a:solidFill>
                  <a:srgbClr val="00B050"/>
                </a:solidFill>
                <a:latin typeface="Calibri" panose="020F0502020204030204" pitchFamily="34" charset="0"/>
              </a:rPr>
              <a:t>Trebouxiophyceae</a:t>
            </a:r>
            <a:endParaRPr lang="cs-CZ" sz="3200" dirty="0">
              <a:solidFill>
                <a:srgbClr val="00B050"/>
              </a:solidFill>
              <a:latin typeface="Calibri" panose="020F0502020204030204" pitchFamily="34" charset="0"/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73216"/>
            <a:ext cx="9144000" cy="215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41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5175826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115888"/>
            <a:ext cx="8229600" cy="1143000"/>
          </a:xfrm>
          <a:noFill/>
        </p:spPr>
        <p:txBody>
          <a:bodyPr/>
          <a:lstStyle/>
          <a:p>
            <a:pPr eaLnBrk="1" hangingPunct="1"/>
            <a:r>
              <a:rPr lang="cs-CZ" altLang="cs-CZ" sz="28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Odd.: </a:t>
            </a:r>
            <a:r>
              <a:rPr lang="cs-CZ" altLang="cs-CZ" sz="28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Chlorophyta</a:t>
            </a:r>
            <a:r>
              <a:rPr lang="cs-CZ" altLang="cs-CZ" sz="28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Třída: </a:t>
            </a:r>
            <a:r>
              <a:rPr lang="cs-CZ" altLang="cs-CZ" sz="28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Trebouxiophyceae</a:t>
            </a:r>
            <a:r>
              <a:rPr lang="cs-CZ" altLang="cs-CZ" sz="28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</a:t>
            </a:r>
            <a:br>
              <a:rPr lang="cs-CZ" altLang="cs-CZ" sz="28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</a:br>
            <a:r>
              <a:rPr lang="cs-CZ" altLang="cs-CZ" sz="28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Řád: </a:t>
            </a:r>
            <a:r>
              <a:rPr lang="cs-CZ" altLang="cs-CZ" sz="28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Trebouxiales</a:t>
            </a:r>
            <a:endParaRPr lang="cs-CZ" altLang="cs-CZ" sz="2800" dirty="0">
              <a:solidFill>
                <a:schemeClr val="tx2">
                  <a:lumMod val="60000"/>
                  <a:lumOff val="4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41988" name="Text Box 6"/>
          <p:cNvSpPr txBox="1">
            <a:spLocks noChangeArrowheads="1"/>
          </p:cNvSpPr>
          <p:nvPr/>
        </p:nvSpPr>
        <p:spPr bwMode="auto">
          <a:xfrm>
            <a:off x="684213" y="5949950"/>
            <a:ext cx="331152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3200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Trebouxia</a:t>
            </a:r>
            <a:r>
              <a:rPr lang="cs-CZ" altLang="cs-CZ" sz="3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altLang="cs-CZ" sz="32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sp</a:t>
            </a:r>
            <a:r>
              <a:rPr lang="cs-CZ" altLang="cs-CZ" sz="3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.</a:t>
            </a:r>
          </a:p>
        </p:txBody>
      </p:sp>
      <p:pic>
        <p:nvPicPr>
          <p:cNvPr id="15362" name="Picture 2" descr="http://www.lifesci.utexas.edu/research/utex/photogallery/Images/Trebouxia_erici_9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159438"/>
            <a:ext cx="6408712" cy="4790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42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8702084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6" descr="Trebouxia-lich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025" y="980728"/>
            <a:ext cx="7344494" cy="5321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1" name="Text Box 4"/>
          <p:cNvSpPr txBox="1">
            <a:spLocks noChangeArrowheads="1"/>
          </p:cNvSpPr>
          <p:nvPr/>
        </p:nvSpPr>
        <p:spPr bwMode="auto">
          <a:xfrm>
            <a:off x="1907704" y="260648"/>
            <a:ext cx="5545137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3200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Trebouxia</a:t>
            </a:r>
            <a:r>
              <a:rPr lang="cs-CZ" altLang="cs-CZ" sz="3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altLang="cs-CZ" sz="32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sp</a:t>
            </a:r>
            <a:r>
              <a:rPr lang="cs-CZ" altLang="cs-CZ" sz="3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. - </a:t>
            </a:r>
            <a:r>
              <a:rPr lang="cs-CZ" altLang="cs-CZ" sz="32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lichenizovaná</a:t>
            </a:r>
            <a:endParaRPr lang="cs-CZ" altLang="cs-CZ" sz="32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43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8039329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5888"/>
            <a:ext cx="8229600" cy="1143000"/>
          </a:xfrm>
          <a:noFill/>
        </p:spPr>
        <p:txBody>
          <a:bodyPr/>
          <a:lstStyle/>
          <a:p>
            <a:pPr eaLnBrk="1" hangingPunct="1"/>
            <a:r>
              <a:rPr lang="cs-CZ" altLang="cs-CZ" sz="28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Odd.: </a:t>
            </a:r>
            <a:r>
              <a:rPr lang="cs-CZ" altLang="cs-CZ" sz="28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Chlorophyta</a:t>
            </a:r>
            <a:r>
              <a:rPr lang="cs-CZ" altLang="cs-CZ" sz="28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Třída: </a:t>
            </a:r>
            <a:r>
              <a:rPr lang="cs-CZ" altLang="cs-CZ" sz="28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Trebouxiophyceae</a:t>
            </a:r>
            <a:r>
              <a:rPr lang="cs-CZ" altLang="cs-CZ" sz="28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</a:t>
            </a:r>
            <a:br>
              <a:rPr lang="cs-CZ" altLang="cs-CZ" sz="28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</a:br>
            <a:r>
              <a:rPr lang="cs-CZ" altLang="cs-CZ" sz="28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Řád: </a:t>
            </a:r>
            <a:r>
              <a:rPr lang="cs-CZ" altLang="cs-CZ" sz="28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Chlorellales</a:t>
            </a:r>
            <a:endParaRPr lang="cs-CZ" altLang="cs-CZ" sz="2800" dirty="0">
              <a:solidFill>
                <a:schemeClr val="tx2">
                  <a:lumMod val="60000"/>
                  <a:lumOff val="4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44036" name="Text Box 4"/>
          <p:cNvSpPr txBox="1">
            <a:spLocks noChangeArrowheads="1"/>
          </p:cNvSpPr>
          <p:nvPr/>
        </p:nvSpPr>
        <p:spPr bwMode="auto">
          <a:xfrm>
            <a:off x="3635896" y="6138721"/>
            <a:ext cx="331152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3200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Chlorella</a:t>
            </a:r>
            <a:r>
              <a:rPr lang="cs-CZ" altLang="cs-CZ" sz="3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altLang="cs-CZ" sz="32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sp</a:t>
            </a:r>
            <a:r>
              <a:rPr lang="cs-CZ" altLang="cs-CZ" sz="3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.</a:t>
            </a:r>
          </a:p>
        </p:txBody>
      </p:sp>
      <p:pic>
        <p:nvPicPr>
          <p:cNvPr id="16386" name="Picture 2" descr="http://wholeintentions.com/wp-content/uploads/2013/01/H1955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274" y="1453816"/>
            <a:ext cx="5986636" cy="4489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44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0958837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6" descr="Oocysti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146175"/>
            <a:ext cx="8459787" cy="558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59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115888"/>
            <a:ext cx="8229600" cy="1143000"/>
          </a:xfrm>
          <a:noFill/>
        </p:spPr>
        <p:txBody>
          <a:bodyPr/>
          <a:lstStyle/>
          <a:p>
            <a:pPr eaLnBrk="1" hangingPunct="1"/>
            <a:r>
              <a:rPr lang="cs-CZ" altLang="cs-CZ" sz="28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Odd.: </a:t>
            </a:r>
            <a:r>
              <a:rPr lang="cs-CZ" altLang="cs-CZ" sz="28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Chlorophyta</a:t>
            </a:r>
            <a:r>
              <a:rPr lang="cs-CZ" altLang="cs-CZ" sz="28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Třída: </a:t>
            </a:r>
            <a:r>
              <a:rPr lang="cs-CZ" altLang="cs-CZ" sz="28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Trebouxiophyceae</a:t>
            </a:r>
            <a:r>
              <a:rPr lang="cs-CZ" altLang="cs-CZ" sz="28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</a:t>
            </a:r>
            <a:br>
              <a:rPr lang="cs-CZ" altLang="cs-CZ" sz="28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</a:br>
            <a:r>
              <a:rPr lang="cs-CZ" altLang="cs-CZ" sz="28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Řád: </a:t>
            </a:r>
            <a:r>
              <a:rPr lang="cs-CZ" altLang="cs-CZ" sz="28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Oocystales</a:t>
            </a:r>
            <a:endParaRPr lang="cs-CZ" altLang="cs-CZ" sz="2800" dirty="0">
              <a:solidFill>
                <a:schemeClr val="tx2">
                  <a:lumMod val="60000"/>
                  <a:lumOff val="4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45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9944021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1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5888"/>
            <a:ext cx="8229600" cy="1143000"/>
          </a:xfrm>
          <a:noFill/>
        </p:spPr>
        <p:txBody>
          <a:bodyPr/>
          <a:lstStyle/>
          <a:p>
            <a:pPr eaLnBrk="1" hangingPunct="1"/>
            <a:r>
              <a:rPr lang="cs-CZ" altLang="cs-CZ" sz="28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Odd.: </a:t>
            </a:r>
            <a:r>
              <a:rPr lang="cs-CZ" altLang="cs-CZ" sz="28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Chlorophyta</a:t>
            </a:r>
            <a:r>
              <a:rPr lang="cs-CZ" altLang="cs-CZ" sz="28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Třída: </a:t>
            </a:r>
            <a:r>
              <a:rPr lang="cs-CZ" altLang="cs-CZ" sz="28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Trebouxiophyceae</a:t>
            </a:r>
            <a:r>
              <a:rPr lang="cs-CZ" altLang="cs-CZ" sz="28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</a:t>
            </a:r>
            <a:br>
              <a:rPr lang="cs-CZ" altLang="cs-CZ" sz="28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</a:br>
            <a:r>
              <a:rPr lang="cs-CZ" altLang="cs-CZ" sz="28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Řád: </a:t>
            </a:r>
            <a:r>
              <a:rPr lang="cs-CZ" altLang="cs-CZ" sz="28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Prasiolales</a:t>
            </a:r>
            <a:endParaRPr lang="cs-CZ" altLang="cs-CZ" sz="2800" dirty="0">
              <a:solidFill>
                <a:schemeClr val="tx2">
                  <a:lumMod val="60000"/>
                  <a:lumOff val="4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48132" name="Text Box 3"/>
          <p:cNvSpPr txBox="1">
            <a:spLocks noChangeArrowheads="1"/>
          </p:cNvSpPr>
          <p:nvPr/>
        </p:nvSpPr>
        <p:spPr bwMode="auto">
          <a:xfrm>
            <a:off x="3635896" y="5991128"/>
            <a:ext cx="403225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3200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Prasiola</a:t>
            </a:r>
            <a:r>
              <a:rPr lang="cs-CZ" altLang="cs-CZ" sz="3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altLang="cs-CZ" sz="32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sp</a:t>
            </a:r>
            <a:r>
              <a:rPr lang="cs-CZ" altLang="cs-CZ" sz="3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.</a:t>
            </a:r>
          </a:p>
        </p:txBody>
      </p:sp>
      <p:pic>
        <p:nvPicPr>
          <p:cNvPr id="17410" name="Picture 2" descr="http://www.seaweedsofalaska.com/photos/seaweed/Prasiola_crispa_fig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9293" y="2395533"/>
            <a:ext cx="2574707" cy="2003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3506463" y="5019780"/>
            <a:ext cx="35907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</a:t>
            </a:r>
            <a:r>
              <a:rPr lang="cs-CZ" dirty="0" err="1"/>
              <a:t>www.seaweedsofalaska.com</a:t>
            </a:r>
            <a:r>
              <a:rPr lang="cs-CZ" dirty="0"/>
              <a:t>/</a:t>
            </a:r>
          </a:p>
        </p:txBody>
      </p:sp>
      <p:pic>
        <p:nvPicPr>
          <p:cNvPr id="17412" name="Picture 4" descr="http://www.seaweedsofalaska.com/photos/seaweed/Prasiola_crispa_fig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6463" y="1825700"/>
            <a:ext cx="3062286" cy="2988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4" name="Picture 6" descr="http://www.seaweedsofalaska.com/photos/seaweed/Prasiola_crispa_fig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72629"/>
            <a:ext cx="3552329" cy="2841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46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3370400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23850" y="1341438"/>
            <a:ext cx="8640763" cy="5327650"/>
          </a:xfrm>
        </p:spPr>
        <p:txBody>
          <a:bodyPr/>
          <a:lstStyle/>
          <a:p>
            <a:pPr eaLnBrk="1" hangingPunct="1"/>
            <a:r>
              <a:rPr lang="cs-CZ" altLang="cs-CZ" sz="2400" dirty="0">
                <a:latin typeface="Calibri" panose="020F0502020204030204" pitchFamily="34" charset="0"/>
              </a:rPr>
              <a:t>Bičíkovci, </a:t>
            </a:r>
            <a:r>
              <a:rPr lang="cs-CZ" altLang="cs-CZ" sz="2400" dirty="0" err="1">
                <a:latin typeface="Calibri" panose="020F0502020204030204" pitchFamily="34" charset="0"/>
              </a:rPr>
              <a:t>kapsální</a:t>
            </a:r>
            <a:r>
              <a:rPr lang="cs-CZ" altLang="cs-CZ" sz="2400" dirty="0">
                <a:latin typeface="Calibri" panose="020F0502020204030204" pitchFamily="34" charset="0"/>
              </a:rPr>
              <a:t>, </a:t>
            </a:r>
            <a:r>
              <a:rPr lang="cs-CZ" altLang="cs-CZ" sz="2400" dirty="0" err="1">
                <a:latin typeface="Calibri" panose="020F0502020204030204" pitchFamily="34" charset="0"/>
              </a:rPr>
              <a:t>kokální</a:t>
            </a:r>
            <a:r>
              <a:rPr lang="cs-CZ" altLang="cs-CZ" sz="2400" dirty="0">
                <a:latin typeface="Calibri" panose="020F0502020204030204" pitchFamily="34" charset="0"/>
              </a:rPr>
              <a:t>, vláknité řasy</a:t>
            </a:r>
          </a:p>
          <a:p>
            <a:pPr eaLnBrk="1" hangingPunct="1"/>
            <a:r>
              <a:rPr lang="cs-CZ" altLang="cs-CZ" sz="2400" dirty="0">
                <a:latin typeface="Calibri" panose="020F0502020204030204" pitchFamily="34" charset="0"/>
              </a:rPr>
              <a:t>Zoospory, spermatozoidy</a:t>
            </a:r>
          </a:p>
          <a:p>
            <a:pPr eaLnBrk="1" hangingPunct="1"/>
            <a:r>
              <a:rPr lang="cs-CZ" altLang="cs-CZ" sz="2400" dirty="0" err="1">
                <a:latin typeface="Calibri" panose="020F0502020204030204" pitchFamily="34" charset="0"/>
              </a:rPr>
              <a:t>Kinetozom</a:t>
            </a:r>
            <a:r>
              <a:rPr lang="cs-CZ" altLang="cs-CZ" sz="2400" dirty="0">
                <a:latin typeface="Calibri" panose="020F0502020204030204" pitchFamily="34" charset="0"/>
              </a:rPr>
              <a:t> - CW konfigurace převládá (DO u některých)</a:t>
            </a:r>
          </a:p>
          <a:p>
            <a:pPr eaLnBrk="1" hangingPunct="1"/>
            <a:r>
              <a:rPr lang="cs-CZ" altLang="cs-CZ" sz="2400" dirty="0">
                <a:latin typeface="Calibri" panose="020F0502020204030204" pitchFamily="34" charset="0"/>
              </a:rPr>
              <a:t>Bičíky bez </a:t>
            </a:r>
            <a:r>
              <a:rPr lang="cs-CZ" altLang="cs-CZ" sz="2400" dirty="0" err="1">
                <a:latin typeface="Calibri" panose="020F0502020204030204" pitchFamily="34" charset="0"/>
              </a:rPr>
              <a:t>mastigonem</a:t>
            </a:r>
            <a:r>
              <a:rPr lang="cs-CZ" altLang="cs-CZ" sz="2400" dirty="0">
                <a:latin typeface="Calibri" panose="020F0502020204030204" pitchFamily="34" charset="0"/>
              </a:rPr>
              <a:t>, stejně dlouhé</a:t>
            </a:r>
          </a:p>
          <a:p>
            <a:pPr eaLnBrk="1" hangingPunct="1"/>
            <a:r>
              <a:rPr lang="cs-CZ" altLang="cs-CZ" sz="2400" dirty="0">
                <a:latin typeface="Calibri" panose="020F0502020204030204" pitchFamily="34" charset="0"/>
              </a:rPr>
              <a:t>Chlamys </a:t>
            </a:r>
          </a:p>
          <a:p>
            <a:pPr eaLnBrk="1" hangingPunct="1"/>
            <a:r>
              <a:rPr lang="cs-CZ" altLang="cs-CZ" sz="2400" dirty="0" err="1">
                <a:latin typeface="Calibri" panose="020F0502020204030204" pitchFamily="34" charset="0"/>
              </a:rPr>
              <a:t>Sporopolenin</a:t>
            </a:r>
            <a:r>
              <a:rPr lang="cs-CZ" altLang="cs-CZ" sz="2400" dirty="0">
                <a:latin typeface="Calibri" panose="020F0502020204030204" pitchFamily="34" charset="0"/>
              </a:rPr>
              <a:t> (</a:t>
            </a:r>
            <a:r>
              <a:rPr lang="cs-CZ" altLang="cs-CZ" sz="2400" i="1" dirty="0" err="1">
                <a:latin typeface="Calibri" panose="020F0502020204030204" pitchFamily="34" charset="0"/>
              </a:rPr>
              <a:t>Scenedesmus</a:t>
            </a:r>
            <a:r>
              <a:rPr lang="cs-CZ" altLang="cs-CZ" sz="2400" dirty="0">
                <a:latin typeface="Calibri" panose="020F0502020204030204" pitchFamily="34" charset="0"/>
              </a:rPr>
              <a:t>, </a:t>
            </a:r>
            <a:r>
              <a:rPr lang="cs-CZ" altLang="cs-CZ" sz="2400" i="1" dirty="0" err="1">
                <a:latin typeface="Calibri" panose="020F0502020204030204" pitchFamily="34" charset="0"/>
              </a:rPr>
              <a:t>Pediastrum</a:t>
            </a:r>
            <a:r>
              <a:rPr lang="cs-CZ" altLang="cs-CZ" sz="2400" dirty="0">
                <a:latin typeface="Calibri" panose="020F0502020204030204" pitchFamily="34" charset="0"/>
              </a:rPr>
              <a:t>) - fosilizace</a:t>
            </a:r>
          </a:p>
          <a:p>
            <a:pPr eaLnBrk="1" hangingPunct="1"/>
            <a:r>
              <a:rPr lang="cs-CZ" altLang="cs-CZ" sz="2400" dirty="0" err="1">
                <a:latin typeface="Calibri" panose="020F0502020204030204" pitchFamily="34" charset="0"/>
              </a:rPr>
              <a:t>Aplanospory</a:t>
            </a:r>
            <a:r>
              <a:rPr lang="cs-CZ" altLang="cs-CZ" sz="2400" dirty="0">
                <a:latin typeface="Calibri" panose="020F0502020204030204" pitchFamily="34" charset="0"/>
              </a:rPr>
              <a:t>, </a:t>
            </a:r>
            <a:r>
              <a:rPr lang="cs-CZ" altLang="cs-CZ" sz="2400" dirty="0" err="1">
                <a:latin typeface="Calibri" panose="020F0502020204030204" pitchFamily="34" charset="0"/>
              </a:rPr>
              <a:t>hemiaplanospory</a:t>
            </a:r>
            <a:r>
              <a:rPr lang="cs-CZ" altLang="cs-CZ" sz="2400" dirty="0">
                <a:latin typeface="Calibri" panose="020F0502020204030204" pitchFamily="34" charset="0"/>
              </a:rPr>
              <a:t>, </a:t>
            </a:r>
            <a:r>
              <a:rPr lang="cs-CZ" altLang="cs-CZ" sz="2400" dirty="0" err="1">
                <a:latin typeface="Calibri" panose="020F0502020204030204" pitchFamily="34" charset="0"/>
              </a:rPr>
              <a:t>autospory</a:t>
            </a:r>
            <a:endParaRPr lang="cs-CZ" altLang="cs-CZ" sz="2400" dirty="0">
              <a:latin typeface="Calibri" panose="020F0502020204030204" pitchFamily="34" charset="0"/>
            </a:endParaRPr>
          </a:p>
          <a:p>
            <a:pPr eaLnBrk="1" hangingPunct="1"/>
            <a:r>
              <a:rPr lang="cs-CZ" altLang="cs-CZ" sz="2400" dirty="0" err="1">
                <a:latin typeface="Calibri" panose="020F0502020204030204" pitchFamily="34" charset="0"/>
              </a:rPr>
              <a:t>Mitoza</a:t>
            </a:r>
            <a:r>
              <a:rPr lang="cs-CZ" altLang="cs-CZ" sz="2400" dirty="0">
                <a:latin typeface="Calibri" panose="020F0502020204030204" pitchFamily="34" charset="0"/>
              </a:rPr>
              <a:t> uzavřená</a:t>
            </a:r>
          </a:p>
          <a:p>
            <a:pPr eaLnBrk="1" hangingPunct="1"/>
            <a:r>
              <a:rPr lang="cs-CZ" altLang="cs-CZ" sz="2400" dirty="0">
                <a:latin typeface="Calibri" panose="020F0502020204030204" pitchFamily="34" charset="0"/>
              </a:rPr>
              <a:t>Kolonie, </a:t>
            </a:r>
            <a:r>
              <a:rPr lang="cs-CZ" altLang="cs-CZ" sz="2400" dirty="0" err="1">
                <a:latin typeface="Calibri" panose="020F0502020204030204" pitchFamily="34" charset="0"/>
              </a:rPr>
              <a:t>cenobium</a:t>
            </a:r>
            <a:endParaRPr lang="cs-CZ" altLang="cs-CZ" sz="2400" dirty="0">
              <a:latin typeface="Calibri" panose="020F0502020204030204" pitchFamily="34" charset="0"/>
            </a:endParaRPr>
          </a:p>
          <a:p>
            <a:pPr eaLnBrk="1" hangingPunct="1"/>
            <a:endParaRPr lang="cs-CZ" altLang="cs-CZ" sz="2400" dirty="0"/>
          </a:p>
        </p:txBody>
      </p:sp>
      <p:sp>
        <p:nvSpPr>
          <p:cNvPr id="49156" name="Text Box 4"/>
          <p:cNvSpPr txBox="1">
            <a:spLocks noChangeArrowheads="1"/>
          </p:cNvSpPr>
          <p:nvPr/>
        </p:nvSpPr>
        <p:spPr bwMode="auto">
          <a:xfrm>
            <a:off x="1371600" y="1295400"/>
            <a:ext cx="7207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5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>
                <a:solidFill>
                  <a:srgbClr val="00B050"/>
                </a:solidFill>
                <a:latin typeface="Calibri" panose="020F0502020204030204" pitchFamily="34" charset="0"/>
              </a:rPr>
              <a:t>Třída: </a:t>
            </a:r>
            <a:r>
              <a:rPr lang="cs-CZ" sz="3200" dirty="0" err="1">
                <a:solidFill>
                  <a:srgbClr val="00B050"/>
                </a:solidFill>
                <a:latin typeface="Calibri" panose="020F0502020204030204" pitchFamily="34" charset="0"/>
              </a:rPr>
              <a:t>Chlorophyceae</a:t>
            </a:r>
            <a:endParaRPr lang="cs-CZ" sz="3200" dirty="0">
              <a:solidFill>
                <a:srgbClr val="00B050"/>
              </a:solidFill>
              <a:latin typeface="Calibri" panose="020F0502020204030204" pitchFamily="34" charset="0"/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01208"/>
            <a:ext cx="9144000" cy="215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47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1182721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50825" y="5876925"/>
            <a:ext cx="8713788" cy="647700"/>
          </a:xfrm>
        </p:spPr>
        <p:txBody>
          <a:bodyPr/>
          <a:lstStyle/>
          <a:p>
            <a:pPr eaLnBrk="1" hangingPunct="1"/>
            <a:r>
              <a:rPr lang="cs-CZ" altLang="cs-CZ" i="1" dirty="0" err="1">
                <a:solidFill>
                  <a:srgbClr val="00B050"/>
                </a:solidFill>
              </a:rPr>
              <a:t>Chlamydomonas</a:t>
            </a:r>
            <a:r>
              <a:rPr lang="cs-CZ" altLang="cs-CZ" i="1" dirty="0">
                <a:solidFill>
                  <a:srgbClr val="00B050"/>
                </a:solidFill>
              </a:rPr>
              <a:t> </a:t>
            </a:r>
            <a:r>
              <a:rPr lang="cs-CZ" altLang="cs-CZ" dirty="0" err="1">
                <a:solidFill>
                  <a:srgbClr val="00B050"/>
                </a:solidFill>
              </a:rPr>
              <a:t>sp</a:t>
            </a:r>
            <a:r>
              <a:rPr lang="cs-CZ" altLang="cs-CZ" dirty="0">
                <a:solidFill>
                  <a:srgbClr val="00B050"/>
                </a:solidFill>
              </a:rPr>
              <a:t>.</a:t>
            </a:r>
            <a:endParaRPr lang="cs-CZ" altLang="cs-CZ" i="1" dirty="0">
              <a:solidFill>
                <a:srgbClr val="00B050"/>
              </a:solidFill>
            </a:endParaRPr>
          </a:p>
        </p:txBody>
      </p:sp>
      <p:sp>
        <p:nvSpPr>
          <p:cNvPr id="50188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323850" y="188913"/>
            <a:ext cx="8569325" cy="792162"/>
          </a:xfrm>
          <a:noFill/>
        </p:spPr>
        <p:txBody>
          <a:bodyPr/>
          <a:lstStyle/>
          <a:p>
            <a:pPr eaLnBrk="1" hangingPunct="1"/>
            <a:r>
              <a:rPr lang="cs-CZ" altLang="cs-CZ" sz="2400" dirty="0">
                <a:solidFill>
                  <a:srgbClr val="00B050"/>
                </a:solidFill>
                <a:latin typeface="Calibri" panose="020F0502020204030204" pitchFamily="34" charset="0"/>
              </a:rPr>
              <a:t>Odd.: </a:t>
            </a:r>
            <a:r>
              <a:rPr lang="cs-CZ" altLang="cs-CZ" sz="2400" dirty="0" err="1">
                <a:solidFill>
                  <a:srgbClr val="00B050"/>
                </a:solidFill>
                <a:latin typeface="Calibri" panose="020F0502020204030204" pitchFamily="34" charset="0"/>
              </a:rPr>
              <a:t>Chlorophyta</a:t>
            </a:r>
            <a:r>
              <a:rPr lang="cs-CZ" altLang="cs-CZ" sz="2400" dirty="0">
                <a:solidFill>
                  <a:srgbClr val="00B050"/>
                </a:solidFill>
                <a:latin typeface="Calibri" panose="020F0502020204030204" pitchFamily="34" charset="0"/>
              </a:rPr>
              <a:t> Třída: </a:t>
            </a:r>
            <a:r>
              <a:rPr lang="cs-CZ" altLang="cs-CZ" sz="2400" dirty="0" err="1">
                <a:solidFill>
                  <a:srgbClr val="00B050"/>
                </a:solidFill>
                <a:latin typeface="Calibri" panose="020F0502020204030204" pitchFamily="34" charset="0"/>
              </a:rPr>
              <a:t>Chlorophyceae</a:t>
            </a:r>
            <a:r>
              <a:rPr lang="cs-CZ" altLang="cs-CZ" sz="2400" dirty="0">
                <a:solidFill>
                  <a:srgbClr val="00B050"/>
                </a:solidFill>
                <a:latin typeface="Calibri" panose="020F0502020204030204" pitchFamily="34" charset="0"/>
              </a:rPr>
              <a:t> Řád: </a:t>
            </a:r>
            <a:r>
              <a:rPr lang="cs-CZ" altLang="cs-CZ" sz="2400" dirty="0" err="1">
                <a:solidFill>
                  <a:srgbClr val="00B050"/>
                </a:solidFill>
                <a:latin typeface="Calibri" panose="020F0502020204030204" pitchFamily="34" charset="0"/>
              </a:rPr>
              <a:t>Chlamydomonadales</a:t>
            </a:r>
            <a:endParaRPr lang="cs-CZ" altLang="cs-CZ" sz="2400" dirty="0">
              <a:solidFill>
                <a:srgbClr val="00B050"/>
              </a:solidFill>
              <a:latin typeface="Calibri" panose="020F0502020204030204" pitchFamily="34" charset="0"/>
            </a:endParaRPr>
          </a:p>
        </p:txBody>
      </p:sp>
      <p:pic>
        <p:nvPicPr>
          <p:cNvPr id="1026" name="Picture 2" descr="http://web.mst.edu/%7Emicrobio/BIO221_2009/images_2009/chlamydomonas-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628800"/>
            <a:ext cx="1990725" cy="2162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657849" y="3861048"/>
            <a:ext cx="20421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http://web.mst.edu</a:t>
            </a:r>
          </a:p>
        </p:txBody>
      </p:sp>
      <p:pic>
        <p:nvPicPr>
          <p:cNvPr id="1028" name="Picture 4" descr="http://cronodon.com/images/Chlamydomonas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6837" y="980728"/>
            <a:ext cx="5562600" cy="4410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délník 2"/>
          <p:cNvSpPr/>
          <p:nvPr/>
        </p:nvSpPr>
        <p:spPr>
          <a:xfrm>
            <a:off x="3275855" y="5301208"/>
            <a:ext cx="523358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http://cronodon.com/BioTech/Algal_Bodies.html</a:t>
            </a:r>
          </a:p>
        </p:txBody>
      </p:sp>
    </p:spTree>
    <p:extLst>
      <p:ext uri="{BB962C8B-B14F-4D97-AF65-F5344CB8AC3E}">
        <p14:creationId xmlns:p14="http://schemas.microsoft.com/office/powerpoint/2010/main" val="414602625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188913"/>
            <a:ext cx="8229600" cy="941387"/>
          </a:xfrm>
        </p:spPr>
        <p:txBody>
          <a:bodyPr/>
          <a:lstStyle/>
          <a:p>
            <a:pPr eaLnBrk="1" hangingPunct="1"/>
            <a:r>
              <a:rPr lang="cs-CZ" altLang="cs-CZ" sz="2400" dirty="0">
                <a:solidFill>
                  <a:srgbClr val="00B050"/>
                </a:solidFill>
                <a:latin typeface="Calibri" panose="020F0502020204030204" pitchFamily="34" charset="0"/>
              </a:rPr>
              <a:t>Odd.: </a:t>
            </a:r>
            <a:r>
              <a:rPr lang="cs-CZ" altLang="cs-CZ" sz="2400" dirty="0" err="1">
                <a:solidFill>
                  <a:srgbClr val="00B050"/>
                </a:solidFill>
                <a:latin typeface="Calibri" panose="020F0502020204030204" pitchFamily="34" charset="0"/>
              </a:rPr>
              <a:t>Chlorophyta</a:t>
            </a:r>
            <a:r>
              <a:rPr lang="cs-CZ" altLang="cs-CZ" sz="2400" dirty="0">
                <a:solidFill>
                  <a:srgbClr val="00B050"/>
                </a:solidFill>
                <a:latin typeface="Calibri" panose="020F0502020204030204" pitchFamily="34" charset="0"/>
              </a:rPr>
              <a:t> Třída: </a:t>
            </a:r>
            <a:r>
              <a:rPr lang="cs-CZ" altLang="cs-CZ" sz="2400" dirty="0" err="1">
                <a:solidFill>
                  <a:srgbClr val="00B050"/>
                </a:solidFill>
                <a:latin typeface="Calibri" panose="020F0502020204030204" pitchFamily="34" charset="0"/>
              </a:rPr>
              <a:t>Chlorophyceae</a:t>
            </a:r>
            <a:r>
              <a:rPr lang="cs-CZ" altLang="cs-CZ" sz="2400" dirty="0">
                <a:solidFill>
                  <a:srgbClr val="00B050"/>
                </a:solidFill>
                <a:latin typeface="Calibri" panose="020F0502020204030204" pitchFamily="34" charset="0"/>
              </a:rPr>
              <a:t> </a:t>
            </a:r>
            <a:br>
              <a:rPr lang="cs-CZ" altLang="cs-CZ" sz="2400" dirty="0">
                <a:solidFill>
                  <a:srgbClr val="00B050"/>
                </a:solidFill>
                <a:latin typeface="Calibri" panose="020F0502020204030204" pitchFamily="34" charset="0"/>
              </a:rPr>
            </a:br>
            <a:r>
              <a:rPr lang="cs-CZ" altLang="cs-CZ" sz="2400" dirty="0">
                <a:solidFill>
                  <a:srgbClr val="00B050"/>
                </a:solidFill>
                <a:latin typeface="Calibri" panose="020F0502020204030204" pitchFamily="34" charset="0"/>
              </a:rPr>
              <a:t>Řád: </a:t>
            </a:r>
            <a:r>
              <a:rPr lang="cs-CZ" altLang="cs-CZ" sz="2400" dirty="0" err="1">
                <a:solidFill>
                  <a:srgbClr val="00B050"/>
                </a:solidFill>
                <a:latin typeface="Calibri" panose="020F0502020204030204" pitchFamily="34" charset="0"/>
              </a:rPr>
              <a:t>Volvocales</a:t>
            </a:r>
            <a:endParaRPr lang="cs-CZ" altLang="cs-CZ" sz="2400" dirty="0">
              <a:solidFill>
                <a:srgbClr val="00B050"/>
              </a:solidFill>
              <a:latin typeface="Calibri" panose="020F0502020204030204" pitchFamily="34" charset="0"/>
            </a:endParaRPr>
          </a:p>
        </p:txBody>
      </p:sp>
      <p:sp>
        <p:nvSpPr>
          <p:cNvPr id="4" name="Rectangle 4"/>
          <p:cNvSpPr txBox="1">
            <a:spLocks noChangeArrowheads="1"/>
          </p:cNvSpPr>
          <p:nvPr/>
        </p:nvSpPr>
        <p:spPr>
          <a:xfrm>
            <a:off x="426195" y="6210300"/>
            <a:ext cx="8280400" cy="6477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altLang="cs-CZ" i="1" dirty="0" err="1">
                <a:solidFill>
                  <a:srgbClr val="00B050"/>
                </a:solidFill>
              </a:rPr>
              <a:t>Volvox</a:t>
            </a:r>
            <a:r>
              <a:rPr lang="cs-CZ" altLang="cs-CZ" i="1" dirty="0">
                <a:solidFill>
                  <a:srgbClr val="00B050"/>
                </a:solidFill>
              </a:rPr>
              <a:t> </a:t>
            </a:r>
            <a:r>
              <a:rPr lang="cs-CZ" altLang="cs-CZ" dirty="0" err="1">
                <a:solidFill>
                  <a:srgbClr val="00B050"/>
                </a:solidFill>
              </a:rPr>
              <a:t>sp</a:t>
            </a:r>
            <a:r>
              <a:rPr lang="cs-CZ" altLang="cs-CZ" dirty="0">
                <a:solidFill>
                  <a:srgbClr val="00B050"/>
                </a:solidFill>
              </a:rPr>
              <a:t>.</a:t>
            </a:r>
          </a:p>
        </p:txBody>
      </p:sp>
      <p:pic>
        <p:nvPicPr>
          <p:cNvPr id="6146" name="Picture 2" descr="http://upload.wikimedia.org/wikipedia/commons/e/ee/Mikrofoto.de-volvox-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556792"/>
            <a:ext cx="4458891" cy="2975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://www.microscopy-uk.org.uk/mag/imgdec03/volv3s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2465" y="1556792"/>
            <a:ext cx="371475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1195985" y="4618697"/>
            <a:ext cx="33704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http://www.microscopy-uk.org.uk</a:t>
            </a:r>
          </a:p>
        </p:txBody>
      </p:sp>
      <p:pic>
        <p:nvPicPr>
          <p:cNvPr id="6150" name="Picture 6" descr="http://www.microscopy-uk.org.uk/mag/imgdec03/volvoxflagella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5445" y="4507651"/>
            <a:ext cx="3601769" cy="2377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49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453193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err="1">
                <a:solidFill>
                  <a:schemeClr val="accent1"/>
                </a:solidFill>
              </a:rPr>
              <a:t>Glaucophyta</a:t>
            </a:r>
            <a:endParaRPr lang="cs-CZ" sz="3200" dirty="0">
              <a:solidFill>
                <a:schemeClr val="accent1"/>
              </a:solidFill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/>
          <a:lstStyle/>
          <a:p>
            <a:r>
              <a:rPr lang="cs-CZ" altLang="cs-CZ" sz="2400" dirty="0" err="1"/>
              <a:t>Cyanely</a:t>
            </a:r>
            <a:r>
              <a:rPr lang="cs-CZ" altLang="cs-CZ" sz="2400" dirty="0"/>
              <a:t> </a:t>
            </a:r>
          </a:p>
          <a:p>
            <a:r>
              <a:rPr lang="cs-CZ" altLang="cs-CZ" sz="2400" dirty="0"/>
              <a:t>Sladkovodní bičíkovci</a:t>
            </a:r>
          </a:p>
          <a:p>
            <a:r>
              <a:rPr lang="cs-CZ" altLang="cs-CZ" sz="2400" dirty="0"/>
              <a:t>Rozmnožování: </a:t>
            </a:r>
            <a:r>
              <a:rPr lang="cs-CZ" altLang="cs-CZ" sz="2400" dirty="0" err="1"/>
              <a:t>autospory</a:t>
            </a:r>
            <a:r>
              <a:rPr lang="cs-CZ" altLang="cs-CZ" sz="2400" dirty="0"/>
              <a:t>, zoospory</a:t>
            </a:r>
          </a:p>
          <a:p>
            <a:r>
              <a:rPr lang="cs-CZ" altLang="cs-CZ" sz="2400" dirty="0"/>
              <a:t>18 S </a:t>
            </a:r>
            <a:r>
              <a:rPr lang="cs-CZ" altLang="cs-CZ" sz="2400" dirty="0" err="1"/>
              <a:t>rRNA</a:t>
            </a:r>
            <a:r>
              <a:rPr lang="cs-CZ" altLang="cs-CZ" sz="2400" dirty="0"/>
              <a:t> – monofyletické, příbuzné s </a:t>
            </a:r>
            <a:r>
              <a:rPr lang="cs-CZ" altLang="cs-CZ" sz="2400" dirty="0" err="1"/>
              <a:t>Cryptophyta</a:t>
            </a:r>
            <a:r>
              <a:rPr lang="cs-CZ" altLang="cs-CZ" sz="2400" dirty="0"/>
              <a:t> a </a:t>
            </a:r>
            <a:r>
              <a:rPr lang="cs-CZ" altLang="cs-CZ" sz="2400" dirty="0" err="1"/>
              <a:t>Rhodophyta</a:t>
            </a:r>
            <a:endParaRPr lang="cs-CZ" altLang="cs-CZ" sz="2400" dirty="0"/>
          </a:p>
          <a:p>
            <a:r>
              <a:rPr lang="cs-CZ" sz="2400" i="1" dirty="0" err="1"/>
              <a:t>Cyanophora</a:t>
            </a:r>
            <a:r>
              <a:rPr lang="cs-CZ" sz="2400" i="1" dirty="0"/>
              <a:t> </a:t>
            </a:r>
            <a:r>
              <a:rPr lang="cs-CZ" sz="2400" i="1" dirty="0" err="1"/>
              <a:t>paradoxa</a:t>
            </a:r>
            <a:r>
              <a:rPr lang="cs-CZ" sz="2400" i="1" dirty="0"/>
              <a:t> - </a:t>
            </a:r>
            <a:r>
              <a:rPr lang="cs-CZ" sz="2400" dirty="0"/>
              <a:t>plankton</a:t>
            </a: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25144"/>
            <a:ext cx="9144000" cy="215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2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53975" y="-16081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AutoShape 4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206375" y="-14557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2050" name="Picture 2" descr="http://www.diark.org/img/species_pict/large/Cyanophora_paradoxa/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486999"/>
            <a:ext cx="2202681" cy="1450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1197462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50825" y="44450"/>
            <a:ext cx="8642350" cy="431800"/>
          </a:xfrm>
        </p:spPr>
        <p:txBody>
          <a:bodyPr/>
          <a:lstStyle/>
          <a:p>
            <a:pPr eaLnBrk="1" hangingPunct="1"/>
            <a:r>
              <a:rPr lang="cs-CZ" altLang="cs-CZ" sz="2000" dirty="0">
                <a:solidFill>
                  <a:srgbClr val="00B050"/>
                </a:solidFill>
                <a:latin typeface="Calibri" panose="020F0502020204030204" pitchFamily="34" charset="0"/>
              </a:rPr>
              <a:t>Odd.: </a:t>
            </a:r>
            <a:r>
              <a:rPr lang="cs-CZ" altLang="cs-CZ" sz="2000" dirty="0" err="1">
                <a:solidFill>
                  <a:srgbClr val="00B050"/>
                </a:solidFill>
                <a:latin typeface="Calibri" panose="020F0502020204030204" pitchFamily="34" charset="0"/>
              </a:rPr>
              <a:t>Chlorophyta</a:t>
            </a:r>
            <a:r>
              <a:rPr lang="cs-CZ" altLang="cs-CZ" sz="2000" dirty="0">
                <a:solidFill>
                  <a:srgbClr val="00B050"/>
                </a:solidFill>
                <a:latin typeface="Calibri" panose="020F0502020204030204" pitchFamily="34" charset="0"/>
              </a:rPr>
              <a:t> Třída: </a:t>
            </a:r>
            <a:r>
              <a:rPr lang="cs-CZ" altLang="cs-CZ" sz="2000" dirty="0" err="1">
                <a:solidFill>
                  <a:srgbClr val="00B050"/>
                </a:solidFill>
                <a:latin typeface="Calibri" panose="020F0502020204030204" pitchFamily="34" charset="0"/>
              </a:rPr>
              <a:t>Chlorophyceae</a:t>
            </a:r>
            <a:r>
              <a:rPr lang="cs-CZ" altLang="cs-CZ" sz="2000" dirty="0">
                <a:solidFill>
                  <a:srgbClr val="00B050"/>
                </a:solidFill>
                <a:latin typeface="Calibri" panose="020F0502020204030204" pitchFamily="34" charset="0"/>
              </a:rPr>
              <a:t> Řád: </a:t>
            </a:r>
            <a:r>
              <a:rPr lang="cs-CZ" altLang="cs-CZ" sz="2000" dirty="0" err="1">
                <a:solidFill>
                  <a:srgbClr val="00B050"/>
                </a:solidFill>
                <a:latin typeface="Calibri" panose="020F0502020204030204" pitchFamily="34" charset="0"/>
              </a:rPr>
              <a:t>Chlorococcales</a:t>
            </a:r>
            <a:endParaRPr lang="cs-CZ" altLang="cs-CZ" sz="2000" dirty="0">
              <a:solidFill>
                <a:srgbClr val="00B050"/>
              </a:solidFill>
              <a:latin typeface="Calibri" panose="020F0502020204030204" pitchFamily="34" charset="0"/>
            </a:endParaRPr>
          </a:p>
        </p:txBody>
      </p:sp>
      <p:sp>
        <p:nvSpPr>
          <p:cNvPr id="57348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467544" y="5949280"/>
            <a:ext cx="8280400" cy="647700"/>
          </a:xfrm>
        </p:spPr>
        <p:txBody>
          <a:bodyPr/>
          <a:lstStyle/>
          <a:p>
            <a:pPr eaLnBrk="1" hangingPunct="1"/>
            <a:r>
              <a:rPr lang="cs-CZ" altLang="cs-CZ" i="1" dirty="0" err="1">
                <a:solidFill>
                  <a:srgbClr val="00B050"/>
                </a:solidFill>
              </a:rPr>
              <a:t>Desmodesmus</a:t>
            </a:r>
            <a:r>
              <a:rPr lang="cs-CZ" altLang="cs-CZ" i="1" dirty="0">
                <a:solidFill>
                  <a:srgbClr val="00B050"/>
                </a:solidFill>
              </a:rPr>
              <a:t> </a:t>
            </a:r>
            <a:r>
              <a:rPr lang="cs-CZ" altLang="cs-CZ" i="1" dirty="0" err="1">
                <a:solidFill>
                  <a:srgbClr val="00B050"/>
                </a:solidFill>
              </a:rPr>
              <a:t>sp</a:t>
            </a:r>
            <a:r>
              <a:rPr lang="cs-CZ" altLang="cs-CZ" i="1" dirty="0">
                <a:solidFill>
                  <a:srgbClr val="00B050"/>
                </a:solidFill>
              </a:rPr>
              <a:t>.</a:t>
            </a:r>
          </a:p>
        </p:txBody>
      </p:sp>
      <p:pic>
        <p:nvPicPr>
          <p:cNvPr id="2050" name="Picture 2" descr="http://cronodon.com/images/Scenedesmus_labele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764704"/>
            <a:ext cx="4536504" cy="4653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179512" y="5442287"/>
            <a:ext cx="55263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http://cronodon.com/BioTech/Algal_Bodies.html</a:t>
            </a:r>
          </a:p>
        </p:txBody>
      </p:sp>
      <p:pic>
        <p:nvPicPr>
          <p:cNvPr id="2052" name="Picture 4" descr="http://cfb.unh.edu/phycokey/Choices/Chlorophyceae/colonies/colonies_not_flagellated/SCENEDESMUS/Scenedesmus_03_600x473_nifty.co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556792"/>
            <a:ext cx="3510136" cy="2768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délník 2"/>
          <p:cNvSpPr/>
          <p:nvPr/>
        </p:nvSpPr>
        <p:spPr>
          <a:xfrm>
            <a:off x="5292080" y="4437112"/>
            <a:ext cx="29077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http://cfb.unh.edu/phycokey</a:t>
            </a:r>
          </a:p>
        </p:txBody>
      </p:sp>
    </p:spTree>
    <p:extLst>
      <p:ext uri="{BB962C8B-B14F-4D97-AF65-F5344CB8AC3E}">
        <p14:creationId xmlns:p14="http://schemas.microsoft.com/office/powerpoint/2010/main" val="79793633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50825" y="44450"/>
            <a:ext cx="8642350" cy="431800"/>
          </a:xfrm>
        </p:spPr>
        <p:txBody>
          <a:bodyPr/>
          <a:lstStyle/>
          <a:p>
            <a:pPr eaLnBrk="1" hangingPunct="1"/>
            <a:r>
              <a:rPr lang="cs-CZ" altLang="cs-CZ" sz="2000" dirty="0">
                <a:solidFill>
                  <a:srgbClr val="00B050"/>
                </a:solidFill>
                <a:latin typeface="Calibri" panose="020F0502020204030204" pitchFamily="34" charset="0"/>
              </a:rPr>
              <a:t>Odd.: </a:t>
            </a:r>
            <a:r>
              <a:rPr lang="cs-CZ" altLang="cs-CZ" sz="2000" dirty="0" err="1">
                <a:solidFill>
                  <a:srgbClr val="00B050"/>
                </a:solidFill>
                <a:latin typeface="Calibri" panose="020F0502020204030204" pitchFamily="34" charset="0"/>
              </a:rPr>
              <a:t>Chlorophyta</a:t>
            </a:r>
            <a:r>
              <a:rPr lang="cs-CZ" altLang="cs-CZ" sz="2000" dirty="0">
                <a:solidFill>
                  <a:srgbClr val="00B050"/>
                </a:solidFill>
                <a:latin typeface="Calibri" panose="020F0502020204030204" pitchFamily="34" charset="0"/>
              </a:rPr>
              <a:t> Třída: </a:t>
            </a:r>
            <a:r>
              <a:rPr lang="cs-CZ" altLang="cs-CZ" sz="2000" dirty="0" err="1">
                <a:solidFill>
                  <a:srgbClr val="00B050"/>
                </a:solidFill>
                <a:latin typeface="Calibri" panose="020F0502020204030204" pitchFamily="34" charset="0"/>
              </a:rPr>
              <a:t>Chlorophyceae</a:t>
            </a:r>
            <a:r>
              <a:rPr lang="cs-CZ" altLang="cs-CZ" sz="2000" dirty="0">
                <a:solidFill>
                  <a:srgbClr val="00B050"/>
                </a:solidFill>
                <a:latin typeface="Calibri" panose="020F0502020204030204" pitchFamily="34" charset="0"/>
              </a:rPr>
              <a:t> Řád: </a:t>
            </a:r>
            <a:r>
              <a:rPr lang="cs-CZ" altLang="cs-CZ" sz="2000" dirty="0" err="1">
                <a:solidFill>
                  <a:srgbClr val="00B050"/>
                </a:solidFill>
                <a:latin typeface="Calibri" panose="020F0502020204030204" pitchFamily="34" charset="0"/>
              </a:rPr>
              <a:t>Chlorococcales</a:t>
            </a:r>
            <a:endParaRPr lang="cs-CZ" altLang="cs-CZ" sz="2000" dirty="0">
              <a:solidFill>
                <a:srgbClr val="00B050"/>
              </a:solidFill>
              <a:latin typeface="Calibri" panose="020F0502020204030204" pitchFamily="34" charset="0"/>
            </a:endParaRPr>
          </a:p>
        </p:txBody>
      </p:sp>
      <p:sp>
        <p:nvSpPr>
          <p:cNvPr id="6144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395288" y="5661025"/>
            <a:ext cx="8280400" cy="647700"/>
          </a:xfrm>
        </p:spPr>
        <p:txBody>
          <a:bodyPr/>
          <a:lstStyle/>
          <a:p>
            <a:pPr eaLnBrk="1" hangingPunct="1"/>
            <a:r>
              <a:rPr lang="cs-CZ" altLang="cs-CZ" i="1" dirty="0" err="1">
                <a:solidFill>
                  <a:srgbClr val="00B050"/>
                </a:solidFill>
              </a:rPr>
              <a:t>Pediastrum</a:t>
            </a:r>
            <a:r>
              <a:rPr lang="cs-CZ" altLang="cs-CZ" i="1" dirty="0">
                <a:solidFill>
                  <a:srgbClr val="00B050"/>
                </a:solidFill>
              </a:rPr>
              <a:t> </a:t>
            </a:r>
            <a:r>
              <a:rPr lang="cs-CZ" altLang="cs-CZ" dirty="0" err="1">
                <a:solidFill>
                  <a:srgbClr val="00B050"/>
                </a:solidFill>
              </a:rPr>
              <a:t>sp</a:t>
            </a:r>
            <a:r>
              <a:rPr lang="cs-CZ" altLang="cs-CZ" dirty="0">
                <a:solidFill>
                  <a:srgbClr val="00B050"/>
                </a:solidFill>
              </a:rPr>
              <a:t>.</a:t>
            </a:r>
            <a:endParaRPr lang="cs-CZ" altLang="cs-CZ" i="1" dirty="0">
              <a:solidFill>
                <a:srgbClr val="00B050"/>
              </a:solidFill>
            </a:endParaRPr>
          </a:p>
        </p:txBody>
      </p:sp>
      <p:pic>
        <p:nvPicPr>
          <p:cNvPr id="3074" name="Picture 2" descr="http://protist.i.hosei.ac.jp/pdb/images/Chlorophyta/Pediastrum/duplex/duplex_reticulatu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836712"/>
            <a:ext cx="5701302" cy="4179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755576" y="5157192"/>
            <a:ext cx="26031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http://protist.i.hosei.ac.jp</a:t>
            </a:r>
          </a:p>
        </p:txBody>
      </p:sp>
      <p:pic>
        <p:nvPicPr>
          <p:cNvPr id="3076" name="Picture 4" descr="http://cfb.unh.edu/phycokey/Choices/Chlorophyceae/colonies/colonies_not_flagellated/PEDIASTRUM/Pediastrum_01_600x599_simplex_v_radians.nifty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6009" y="1556792"/>
            <a:ext cx="2518477" cy="2514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délník 2"/>
          <p:cNvSpPr/>
          <p:nvPr/>
        </p:nvSpPr>
        <p:spPr>
          <a:xfrm>
            <a:off x="6251355" y="4104411"/>
            <a:ext cx="29077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http://cfb.unh.edu/phycokey</a:t>
            </a:r>
          </a:p>
        </p:txBody>
      </p:sp>
    </p:spTree>
    <p:extLst>
      <p:ext uri="{BB962C8B-B14F-4D97-AF65-F5344CB8AC3E}">
        <p14:creationId xmlns:p14="http://schemas.microsoft.com/office/powerpoint/2010/main" val="142549563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7" name="Rectangle 6"/>
          <p:cNvSpPr>
            <a:spLocks noGrp="1" noChangeArrowheads="1"/>
          </p:cNvSpPr>
          <p:nvPr>
            <p:ph type="title"/>
          </p:nvPr>
        </p:nvSpPr>
        <p:spPr>
          <a:xfrm>
            <a:off x="457200" y="44450"/>
            <a:ext cx="8229600" cy="868363"/>
          </a:xfrm>
          <a:noFill/>
        </p:spPr>
        <p:txBody>
          <a:bodyPr>
            <a:normAutofit fontScale="90000"/>
          </a:bodyPr>
          <a:lstStyle/>
          <a:p>
            <a:pPr eaLnBrk="1" hangingPunct="1"/>
            <a:r>
              <a:rPr lang="cs-CZ" altLang="cs-CZ" sz="2800" dirty="0">
                <a:solidFill>
                  <a:srgbClr val="00B050"/>
                </a:solidFill>
                <a:latin typeface="Calibri" panose="020F0502020204030204" pitchFamily="34" charset="0"/>
              </a:rPr>
              <a:t>Odd.: </a:t>
            </a:r>
            <a:r>
              <a:rPr lang="cs-CZ" altLang="cs-CZ" sz="2800" dirty="0" err="1">
                <a:solidFill>
                  <a:srgbClr val="00B050"/>
                </a:solidFill>
                <a:latin typeface="Calibri" panose="020F0502020204030204" pitchFamily="34" charset="0"/>
              </a:rPr>
              <a:t>Chlorophyta</a:t>
            </a:r>
            <a:r>
              <a:rPr lang="cs-CZ" altLang="cs-CZ" sz="2800" dirty="0">
                <a:solidFill>
                  <a:srgbClr val="00B050"/>
                </a:solidFill>
                <a:latin typeface="Calibri" panose="020F0502020204030204" pitchFamily="34" charset="0"/>
              </a:rPr>
              <a:t> Třída: </a:t>
            </a:r>
            <a:r>
              <a:rPr lang="cs-CZ" altLang="cs-CZ" sz="2800" dirty="0" err="1">
                <a:solidFill>
                  <a:srgbClr val="00B050"/>
                </a:solidFill>
                <a:latin typeface="Calibri" panose="020F0502020204030204" pitchFamily="34" charset="0"/>
              </a:rPr>
              <a:t>Chlorophyceae</a:t>
            </a:r>
            <a:r>
              <a:rPr lang="cs-CZ" altLang="cs-CZ" sz="2800" dirty="0">
                <a:solidFill>
                  <a:srgbClr val="00B050"/>
                </a:solidFill>
                <a:latin typeface="Calibri" panose="020F0502020204030204" pitchFamily="34" charset="0"/>
              </a:rPr>
              <a:t> </a:t>
            </a:r>
            <a:br>
              <a:rPr lang="cs-CZ" altLang="cs-CZ" sz="2800" dirty="0">
                <a:solidFill>
                  <a:srgbClr val="00B050"/>
                </a:solidFill>
                <a:latin typeface="Calibri" panose="020F0502020204030204" pitchFamily="34" charset="0"/>
              </a:rPr>
            </a:br>
            <a:r>
              <a:rPr lang="cs-CZ" altLang="cs-CZ" sz="2800" dirty="0">
                <a:solidFill>
                  <a:srgbClr val="00B050"/>
                </a:solidFill>
                <a:latin typeface="Calibri" panose="020F0502020204030204" pitchFamily="34" charset="0"/>
              </a:rPr>
              <a:t>Řád: </a:t>
            </a:r>
            <a:r>
              <a:rPr lang="cs-CZ" altLang="cs-CZ" sz="2800" dirty="0" err="1">
                <a:solidFill>
                  <a:srgbClr val="00B050"/>
                </a:solidFill>
                <a:latin typeface="Calibri" panose="020F0502020204030204" pitchFamily="34" charset="0"/>
              </a:rPr>
              <a:t>Microsporales</a:t>
            </a:r>
            <a:endParaRPr lang="cs-CZ" altLang="cs-CZ" sz="2800" dirty="0">
              <a:solidFill>
                <a:srgbClr val="00B050"/>
              </a:solidFill>
              <a:latin typeface="Calibri" panose="020F0502020204030204" pitchFamily="34" charset="0"/>
            </a:endParaRPr>
          </a:p>
        </p:txBody>
      </p:sp>
      <p:pic>
        <p:nvPicPr>
          <p:cNvPr id="4098" name="Picture 2" descr="http://protist.i.hosei.ac.jp/pdb/images/Chlorophyta/Microspora/sp_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580684"/>
            <a:ext cx="4841047" cy="3514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3575630" y="5095529"/>
            <a:ext cx="26031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http://protist.i.hosei.ac.jp</a:t>
            </a:r>
          </a:p>
        </p:txBody>
      </p:sp>
      <p:sp>
        <p:nvSpPr>
          <p:cNvPr id="6" name="Rectangle 4"/>
          <p:cNvSpPr txBox="1">
            <a:spLocks noChangeArrowheads="1"/>
          </p:cNvSpPr>
          <p:nvPr/>
        </p:nvSpPr>
        <p:spPr>
          <a:xfrm>
            <a:off x="2535566" y="5661025"/>
            <a:ext cx="8280400" cy="6477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altLang="cs-CZ" i="1" dirty="0" err="1">
                <a:solidFill>
                  <a:srgbClr val="00B050"/>
                </a:solidFill>
              </a:rPr>
              <a:t>Microspora</a:t>
            </a:r>
            <a:r>
              <a:rPr lang="cs-CZ" altLang="cs-CZ" dirty="0">
                <a:solidFill>
                  <a:srgbClr val="00B050"/>
                </a:solidFill>
              </a:rPr>
              <a:t> </a:t>
            </a:r>
            <a:r>
              <a:rPr lang="cs-CZ" altLang="cs-CZ" dirty="0" err="1">
                <a:solidFill>
                  <a:srgbClr val="00B050"/>
                </a:solidFill>
              </a:rPr>
              <a:t>sp</a:t>
            </a:r>
            <a:r>
              <a:rPr lang="cs-CZ" altLang="cs-CZ" dirty="0">
                <a:solidFill>
                  <a:srgbClr val="00B050"/>
                </a:solidFill>
              </a:rPr>
              <a:t>.</a:t>
            </a:r>
            <a:endParaRPr lang="cs-CZ" altLang="cs-CZ" i="1" dirty="0">
              <a:solidFill>
                <a:srgbClr val="00B050"/>
              </a:solidFill>
            </a:endParaRPr>
          </a:p>
        </p:txBody>
      </p:sp>
      <p:pic>
        <p:nvPicPr>
          <p:cNvPr id="4100" name="Picture 4" descr="http://protist.i.hosei.ac.jp/pdb/images/chlorophyta/Microspora/sp_0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0832" y="1580684"/>
            <a:ext cx="4176235" cy="3144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52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7378758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200" dirty="0">
                <a:solidFill>
                  <a:srgbClr val="00B050"/>
                </a:solidFill>
                <a:latin typeface="Calibri" panose="020F0502020204030204" pitchFamily="34" charset="0"/>
              </a:rPr>
              <a:t>Odd.: </a:t>
            </a:r>
            <a:r>
              <a:rPr lang="cs-CZ" altLang="cs-CZ" sz="3200" dirty="0" err="1">
                <a:solidFill>
                  <a:srgbClr val="00B050"/>
                </a:solidFill>
                <a:latin typeface="Calibri" panose="020F0502020204030204" pitchFamily="34" charset="0"/>
              </a:rPr>
              <a:t>Chlorophyta</a:t>
            </a:r>
            <a:r>
              <a:rPr lang="cs-CZ" altLang="cs-CZ" sz="3200" dirty="0">
                <a:solidFill>
                  <a:srgbClr val="00B050"/>
                </a:solidFill>
                <a:latin typeface="Calibri" panose="020F0502020204030204" pitchFamily="34" charset="0"/>
              </a:rPr>
              <a:t> Třída: </a:t>
            </a:r>
            <a:r>
              <a:rPr lang="cs-CZ" altLang="cs-CZ" sz="3200" dirty="0" err="1">
                <a:solidFill>
                  <a:srgbClr val="00B050"/>
                </a:solidFill>
                <a:latin typeface="Calibri" panose="020F0502020204030204" pitchFamily="34" charset="0"/>
              </a:rPr>
              <a:t>Chlorophyceae</a:t>
            </a:r>
            <a:r>
              <a:rPr lang="cs-CZ" altLang="cs-CZ" sz="3200" dirty="0">
                <a:solidFill>
                  <a:srgbClr val="00B050"/>
                </a:solidFill>
                <a:latin typeface="Calibri" panose="020F0502020204030204" pitchFamily="34" charset="0"/>
              </a:rPr>
              <a:t> </a:t>
            </a:r>
            <a:br>
              <a:rPr lang="cs-CZ" altLang="cs-CZ" sz="3200" dirty="0">
                <a:solidFill>
                  <a:srgbClr val="00B050"/>
                </a:solidFill>
                <a:latin typeface="Calibri" panose="020F0502020204030204" pitchFamily="34" charset="0"/>
              </a:rPr>
            </a:br>
            <a:r>
              <a:rPr lang="cs-CZ" altLang="cs-CZ" sz="3200" dirty="0">
                <a:solidFill>
                  <a:srgbClr val="00B050"/>
                </a:solidFill>
                <a:latin typeface="Calibri" panose="020F0502020204030204" pitchFamily="34" charset="0"/>
              </a:rPr>
              <a:t>Řád: </a:t>
            </a:r>
            <a:r>
              <a:rPr lang="cs-CZ" altLang="cs-CZ" sz="3200" dirty="0" err="1">
                <a:solidFill>
                  <a:srgbClr val="00B050"/>
                </a:solidFill>
                <a:latin typeface="Calibri" panose="020F0502020204030204" pitchFamily="34" charset="0"/>
              </a:rPr>
              <a:t>Oedogoniales</a:t>
            </a:r>
            <a:endParaRPr lang="cs-CZ" altLang="cs-CZ" sz="3200" dirty="0">
              <a:solidFill>
                <a:srgbClr val="00B050"/>
              </a:solidFill>
              <a:latin typeface="Calibri" panose="020F0502020204030204" pitchFamily="34" charset="0"/>
            </a:endParaRPr>
          </a:p>
        </p:txBody>
      </p:sp>
      <p:pic>
        <p:nvPicPr>
          <p:cNvPr id="63491" name="Picture 4" descr="Oedogonium-inici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97" y="2492896"/>
            <a:ext cx="4104455" cy="3147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2" name="Text Box 5"/>
          <p:cNvSpPr txBox="1">
            <a:spLocks noChangeArrowheads="1"/>
          </p:cNvSpPr>
          <p:nvPr/>
        </p:nvSpPr>
        <p:spPr bwMode="auto">
          <a:xfrm>
            <a:off x="539552" y="1772816"/>
            <a:ext cx="22320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cs-CZ" altLang="cs-CZ" b="1" dirty="0"/>
              <a:t>Iniciální stadium</a:t>
            </a:r>
          </a:p>
        </p:txBody>
      </p:sp>
      <p:sp>
        <p:nvSpPr>
          <p:cNvPr id="63493" name="Rectangle 7"/>
          <p:cNvSpPr>
            <a:spLocks noChangeArrowheads="1"/>
          </p:cNvSpPr>
          <p:nvPr/>
        </p:nvSpPr>
        <p:spPr bwMode="auto">
          <a:xfrm>
            <a:off x="215776" y="6308725"/>
            <a:ext cx="82804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cs-CZ" altLang="cs-CZ" sz="3200" i="1" dirty="0" err="1">
                <a:solidFill>
                  <a:srgbClr val="00B050"/>
                </a:solidFill>
              </a:rPr>
              <a:t>Oedogonium</a:t>
            </a:r>
            <a:r>
              <a:rPr lang="cs-CZ" altLang="cs-CZ" sz="3200" i="1" dirty="0">
                <a:solidFill>
                  <a:srgbClr val="00B050"/>
                </a:solidFill>
              </a:rPr>
              <a:t> </a:t>
            </a:r>
            <a:r>
              <a:rPr lang="cs-CZ" altLang="cs-CZ" sz="3200" dirty="0" err="1">
                <a:solidFill>
                  <a:srgbClr val="00B050"/>
                </a:solidFill>
              </a:rPr>
              <a:t>sp</a:t>
            </a:r>
            <a:r>
              <a:rPr lang="cs-CZ" altLang="cs-CZ" sz="3200" dirty="0">
                <a:solidFill>
                  <a:srgbClr val="00B050"/>
                </a:solidFill>
              </a:rPr>
              <a:t>.</a:t>
            </a:r>
            <a:endParaRPr lang="cs-CZ" altLang="cs-CZ" sz="3200" i="1" dirty="0">
              <a:solidFill>
                <a:srgbClr val="00B050"/>
              </a:solidFill>
            </a:endParaRPr>
          </a:p>
        </p:txBody>
      </p:sp>
      <p:pic>
        <p:nvPicPr>
          <p:cNvPr id="5122" name="Picture 2" descr="http://protist.i.hosei.ac.jp/pdb/images/Chlorophyta/Oedogonium/sp_3/sp_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2492896"/>
            <a:ext cx="3816424" cy="3169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6273013" y="5662604"/>
            <a:ext cx="26031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http://protist.i.hosei.ac.jp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53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6255555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Oedogonium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476250"/>
            <a:ext cx="8388350" cy="6154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50825" y="44450"/>
            <a:ext cx="8642350" cy="431800"/>
          </a:xfrm>
        </p:spPr>
        <p:txBody>
          <a:bodyPr/>
          <a:lstStyle/>
          <a:p>
            <a:pPr eaLnBrk="1" hangingPunct="1"/>
            <a:r>
              <a:rPr lang="cs-CZ" altLang="cs-CZ" sz="2000" dirty="0">
                <a:solidFill>
                  <a:srgbClr val="00B050"/>
                </a:solidFill>
                <a:latin typeface="Calibri" panose="020F0502020204030204" pitchFamily="34" charset="0"/>
              </a:rPr>
              <a:t>Odd.: </a:t>
            </a:r>
            <a:r>
              <a:rPr lang="cs-CZ" altLang="cs-CZ" sz="2000" dirty="0" err="1">
                <a:solidFill>
                  <a:srgbClr val="00B050"/>
                </a:solidFill>
                <a:latin typeface="Calibri" panose="020F0502020204030204" pitchFamily="34" charset="0"/>
              </a:rPr>
              <a:t>Chlorophyta</a:t>
            </a:r>
            <a:r>
              <a:rPr lang="cs-CZ" altLang="cs-CZ" sz="2000" dirty="0">
                <a:solidFill>
                  <a:srgbClr val="00B050"/>
                </a:solidFill>
                <a:latin typeface="Calibri" panose="020F0502020204030204" pitchFamily="34" charset="0"/>
              </a:rPr>
              <a:t> Třída: </a:t>
            </a:r>
            <a:r>
              <a:rPr lang="cs-CZ" altLang="cs-CZ" sz="2000" dirty="0" err="1">
                <a:solidFill>
                  <a:srgbClr val="00B050"/>
                </a:solidFill>
                <a:latin typeface="Calibri" panose="020F0502020204030204" pitchFamily="34" charset="0"/>
              </a:rPr>
              <a:t>Chlorophyceae</a:t>
            </a:r>
            <a:r>
              <a:rPr lang="cs-CZ" altLang="cs-CZ" sz="2000" dirty="0">
                <a:solidFill>
                  <a:srgbClr val="00B050"/>
                </a:solidFill>
                <a:latin typeface="Calibri" panose="020F0502020204030204" pitchFamily="34" charset="0"/>
              </a:rPr>
              <a:t> Řád: </a:t>
            </a:r>
            <a:r>
              <a:rPr lang="cs-CZ" altLang="cs-CZ" sz="2000" dirty="0" err="1">
                <a:solidFill>
                  <a:srgbClr val="00B050"/>
                </a:solidFill>
                <a:latin typeface="Calibri" panose="020F0502020204030204" pitchFamily="34" charset="0"/>
              </a:rPr>
              <a:t>Oedogoniales</a:t>
            </a:r>
            <a:endParaRPr lang="cs-CZ" altLang="cs-CZ" sz="2000" dirty="0">
              <a:solidFill>
                <a:srgbClr val="00B050"/>
              </a:solidFill>
              <a:latin typeface="Calibri" panose="020F0502020204030204" pitchFamily="34" charset="0"/>
            </a:endParaRPr>
          </a:p>
        </p:txBody>
      </p:sp>
      <p:sp>
        <p:nvSpPr>
          <p:cNvPr id="6451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395288" y="5661025"/>
            <a:ext cx="8280400" cy="647700"/>
          </a:xfrm>
        </p:spPr>
        <p:txBody>
          <a:bodyPr/>
          <a:lstStyle/>
          <a:p>
            <a:pPr eaLnBrk="1" hangingPunct="1"/>
            <a:r>
              <a:rPr lang="cs-CZ" altLang="cs-CZ" i="1" dirty="0" err="1">
                <a:solidFill>
                  <a:schemeClr val="tx1"/>
                </a:solidFill>
              </a:rPr>
              <a:t>Oedogonium</a:t>
            </a:r>
            <a:r>
              <a:rPr lang="cs-CZ" altLang="cs-CZ" i="1" dirty="0">
                <a:solidFill>
                  <a:schemeClr val="tx1"/>
                </a:solidFill>
              </a:rPr>
              <a:t> </a:t>
            </a:r>
            <a:r>
              <a:rPr lang="cs-CZ" altLang="cs-CZ" dirty="0" err="1">
                <a:solidFill>
                  <a:schemeClr val="tx1"/>
                </a:solidFill>
              </a:rPr>
              <a:t>sp</a:t>
            </a:r>
            <a:r>
              <a:rPr lang="cs-CZ" altLang="cs-CZ" dirty="0"/>
              <a:t>.</a:t>
            </a:r>
            <a:endParaRPr lang="cs-CZ" altLang="cs-CZ" i="1" dirty="0"/>
          </a:p>
        </p:txBody>
      </p:sp>
      <p:sp>
        <p:nvSpPr>
          <p:cNvPr id="64517" name="Text Box 5"/>
          <p:cNvSpPr txBox="1">
            <a:spLocks noChangeArrowheads="1"/>
          </p:cNvSpPr>
          <p:nvPr/>
        </p:nvSpPr>
        <p:spPr bwMode="auto">
          <a:xfrm>
            <a:off x="6805613" y="6308725"/>
            <a:ext cx="208756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cs-CZ">
                <a:cs typeface="Arial" charset="0"/>
              </a:rPr>
              <a:t>©</a:t>
            </a:r>
            <a:r>
              <a:rPr lang="cs-CZ" altLang="cs-CZ">
                <a:cs typeface="Arial" charset="0"/>
              </a:rPr>
              <a:t> orig. Hájková L.</a:t>
            </a:r>
            <a:endParaRPr lang="en-US" altLang="cs-CZ">
              <a:cs typeface="Arial" charset="0"/>
            </a:endParaRPr>
          </a:p>
        </p:txBody>
      </p:sp>
      <p:sp>
        <p:nvSpPr>
          <p:cNvPr id="64518" name="Line 6"/>
          <p:cNvSpPr>
            <a:spLocks noChangeShapeType="1"/>
          </p:cNvSpPr>
          <p:nvPr/>
        </p:nvSpPr>
        <p:spPr bwMode="auto">
          <a:xfrm>
            <a:off x="6877050" y="1989138"/>
            <a:ext cx="142875" cy="15113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4639195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-107382"/>
            <a:ext cx="7772400" cy="1470025"/>
          </a:xfrm>
        </p:spPr>
        <p:txBody>
          <a:bodyPr>
            <a:normAutofit/>
          </a:bodyPr>
          <a:lstStyle/>
          <a:p>
            <a:r>
              <a:rPr lang="cs-CZ" sz="32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/>
            </a:r>
            <a:br>
              <a:rPr lang="cs-CZ" sz="32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cs-CZ" sz="32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Charophyta</a:t>
            </a:r>
            <a:endParaRPr lang="cs-CZ" sz="32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22452"/>
            <a:ext cx="9144000" cy="256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Zástupný symbol pro obsah 3" descr="desmids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62282" y="2025904"/>
            <a:ext cx="2793894" cy="2843256"/>
          </a:xfrm>
          <a:prstGeom prst="rect">
            <a:avLst/>
          </a:prstGeom>
        </p:spPr>
      </p:pic>
      <p:sp>
        <p:nvSpPr>
          <p:cNvPr id="4" name="Podnadpis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85628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88913"/>
            <a:ext cx="8291513" cy="1069975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cs-CZ" altLang="cs-CZ" sz="3600" dirty="0" smtClean="0">
                <a:solidFill>
                  <a:srgbClr val="00B0F0"/>
                </a:solidFill>
                <a:latin typeface="Calibri" panose="020F0502020204030204" pitchFamily="34" charset="0"/>
              </a:rPr>
              <a:t>Vývojová větev </a:t>
            </a:r>
            <a:r>
              <a:rPr lang="cs-CZ" altLang="cs-CZ" sz="3600" dirty="0" err="1" smtClean="0">
                <a:solidFill>
                  <a:srgbClr val="00B0F0"/>
                </a:solidFill>
                <a:latin typeface="Calibri" panose="020F0502020204030204" pitchFamily="34" charset="0"/>
              </a:rPr>
              <a:t>Charophytae</a:t>
            </a:r>
            <a:r>
              <a:rPr lang="cs-CZ" altLang="cs-CZ" sz="3600" dirty="0" smtClean="0">
                <a:solidFill>
                  <a:srgbClr val="00B0F0"/>
                </a:solidFill>
                <a:latin typeface="Calibri" panose="020F0502020204030204" pitchFamily="34" charset="0"/>
              </a:rPr>
              <a:t>, </a:t>
            </a:r>
            <a:br>
              <a:rPr lang="cs-CZ" altLang="cs-CZ" sz="3600" dirty="0" smtClean="0">
                <a:solidFill>
                  <a:srgbClr val="00B0F0"/>
                </a:solidFill>
                <a:latin typeface="Calibri" panose="020F0502020204030204" pitchFamily="34" charset="0"/>
              </a:rPr>
            </a:br>
            <a:r>
              <a:rPr lang="cs-CZ" altLang="cs-CZ" sz="3600" dirty="0" smtClean="0">
                <a:solidFill>
                  <a:srgbClr val="00B0F0"/>
                </a:solidFill>
                <a:latin typeface="Calibri" panose="020F0502020204030204" pitchFamily="34" charset="0"/>
              </a:rPr>
              <a:t>odd.: CHAROPHYTA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4213" y="1339850"/>
            <a:ext cx="8280400" cy="5329238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 sz="2400" dirty="0" smtClean="0">
                <a:latin typeface="Calibri" panose="020F0502020204030204" pitchFamily="34" charset="0"/>
              </a:rPr>
              <a:t>Výchozí pro zelené rostliny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 dirty="0" err="1">
                <a:latin typeface="Calibri" panose="020F0502020204030204" pitchFamily="34" charset="0"/>
              </a:rPr>
              <a:t>K</a:t>
            </a:r>
            <a:r>
              <a:rPr lang="cs-CZ" altLang="cs-CZ" sz="2400" dirty="0" err="1" smtClean="0">
                <a:latin typeface="Calibri" panose="020F0502020204030204" pitchFamily="34" charset="0"/>
              </a:rPr>
              <a:t>okální</a:t>
            </a:r>
            <a:r>
              <a:rPr lang="cs-CZ" altLang="cs-CZ" sz="2400" dirty="0" smtClean="0">
                <a:latin typeface="Calibri" panose="020F0502020204030204" pitchFamily="34" charset="0"/>
              </a:rPr>
              <a:t> a vláknité řasy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 dirty="0" smtClean="0">
                <a:latin typeface="Calibri" panose="020F0502020204030204" pitchFamily="34" charset="0"/>
              </a:rPr>
              <a:t>Přeslenitá vzpřímená stélka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 dirty="0" smtClean="0">
                <a:latin typeface="Calibri" panose="020F0502020204030204" pitchFamily="34" charset="0"/>
              </a:rPr>
              <a:t>Fragmoplast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 dirty="0" smtClean="0">
                <a:latin typeface="Calibri" panose="020F0502020204030204" pitchFamily="34" charset="0"/>
              </a:rPr>
              <a:t>Chloroplast s </a:t>
            </a:r>
            <a:r>
              <a:rPr lang="cs-CZ" altLang="cs-CZ" sz="2400" dirty="0" err="1" smtClean="0">
                <a:latin typeface="Calibri" panose="020F0502020204030204" pitchFamily="34" charset="0"/>
              </a:rPr>
              <a:t>pyrenoidem</a:t>
            </a:r>
            <a:r>
              <a:rPr lang="cs-CZ" altLang="cs-CZ" sz="2400" dirty="0" smtClean="0">
                <a:latin typeface="Calibri" panose="020F0502020204030204" pitchFamily="34" charset="0"/>
              </a:rPr>
              <a:t> (škrobová zrnka)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 dirty="0" smtClean="0">
                <a:latin typeface="Calibri" panose="020F0502020204030204" pitchFamily="34" charset="0"/>
              </a:rPr>
              <a:t>Bičíkový aparát - </a:t>
            </a:r>
            <a:r>
              <a:rPr lang="cs-CZ" altLang="cs-CZ" sz="2400" dirty="0" err="1" smtClean="0">
                <a:latin typeface="Calibri" panose="020F0502020204030204" pitchFamily="34" charset="0"/>
              </a:rPr>
              <a:t>kinetozom</a:t>
            </a:r>
            <a:r>
              <a:rPr lang="cs-CZ" altLang="cs-CZ" sz="2400" dirty="0" smtClean="0">
                <a:latin typeface="Calibri" panose="020F0502020204030204" pitchFamily="34" charset="0"/>
              </a:rPr>
              <a:t> + 60 srostlých mikrotubulů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 dirty="0" err="1" smtClean="0">
                <a:latin typeface="Calibri" panose="020F0502020204030204" pitchFamily="34" charset="0"/>
              </a:rPr>
              <a:t>Spájivky</a:t>
            </a:r>
            <a:r>
              <a:rPr lang="cs-CZ" altLang="cs-CZ" sz="2400" dirty="0" smtClean="0">
                <a:latin typeface="Calibri" panose="020F0502020204030204" pitchFamily="34" charset="0"/>
              </a:rPr>
              <a:t> - žádná bičíkatá stadia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 dirty="0" smtClean="0">
                <a:latin typeface="Calibri" panose="020F0502020204030204" pitchFamily="34" charset="0"/>
              </a:rPr>
              <a:t>Zoospory, spermatozoidy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 dirty="0" smtClean="0">
                <a:latin typeface="Calibri" panose="020F0502020204030204" pitchFamily="34" charset="0"/>
              </a:rPr>
              <a:t>Izogamie, anizogamie, oogamie, konjugace</a:t>
            </a: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393" y="5445224"/>
            <a:ext cx="9144000" cy="215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74313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600" dirty="0" smtClean="0">
                <a:solidFill>
                  <a:srgbClr val="00B0F0"/>
                </a:solidFill>
                <a:latin typeface="Calibri" panose="020F0502020204030204" pitchFamily="34" charset="0"/>
              </a:rPr>
              <a:t>Oddělení </a:t>
            </a:r>
            <a:r>
              <a:rPr lang="cs-CZ" sz="3600" dirty="0" err="1" smtClean="0">
                <a:solidFill>
                  <a:srgbClr val="00B0F0"/>
                </a:solidFill>
                <a:latin typeface="Calibri" panose="020F0502020204030204" pitchFamily="34" charset="0"/>
              </a:rPr>
              <a:t>Charophyta</a:t>
            </a:r>
            <a:r>
              <a:rPr lang="cs-CZ" sz="3600" dirty="0" smtClean="0">
                <a:solidFill>
                  <a:srgbClr val="00B0F0"/>
                </a:solidFill>
                <a:latin typeface="Calibri" panose="020F0502020204030204" pitchFamily="34" charset="0"/>
              </a:rPr>
              <a:t>, třídy</a:t>
            </a:r>
            <a:endParaRPr lang="cs-CZ" sz="3600" dirty="0">
              <a:solidFill>
                <a:srgbClr val="00B0F0"/>
              </a:solidFill>
              <a:latin typeface="Calibri" panose="020F0502020204030204" pitchFamily="34" charset="0"/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/>
          <a:lstStyle/>
          <a:p>
            <a:r>
              <a:rPr lang="cs-CZ" altLang="cs-CZ" sz="2400" dirty="0" err="1" smtClean="0">
                <a:solidFill>
                  <a:srgbClr val="FFC000"/>
                </a:solidFill>
                <a:latin typeface="Calibri" panose="020F0502020204030204" pitchFamily="34" charset="0"/>
              </a:rPr>
              <a:t>Mesostigmatophyceae</a:t>
            </a:r>
            <a:endParaRPr lang="cs-CZ" altLang="cs-CZ" sz="2400" dirty="0" smtClean="0">
              <a:solidFill>
                <a:srgbClr val="FFC000"/>
              </a:solidFill>
              <a:latin typeface="Calibri" panose="020F0502020204030204" pitchFamily="34" charset="0"/>
            </a:endParaRPr>
          </a:p>
          <a:p>
            <a:r>
              <a:rPr lang="cs-CZ" altLang="cs-CZ" sz="2400" dirty="0" err="1" smtClean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</a:rPr>
              <a:t>Klebsormidiophyceae</a:t>
            </a:r>
            <a:endParaRPr lang="cs-CZ" altLang="cs-CZ" sz="2400" dirty="0" smtClean="0">
              <a:solidFill>
                <a:schemeClr val="accent3">
                  <a:lumMod val="75000"/>
                </a:schemeClr>
              </a:solidFill>
              <a:latin typeface="Calibri" panose="020F0502020204030204" pitchFamily="34" charset="0"/>
            </a:endParaRPr>
          </a:p>
          <a:p>
            <a:r>
              <a:rPr lang="cs-CZ" altLang="cs-CZ" sz="2400" dirty="0" err="1" smtClean="0">
                <a:solidFill>
                  <a:srgbClr val="0070C0"/>
                </a:solidFill>
                <a:latin typeface="Calibri" panose="020F0502020204030204" pitchFamily="34" charset="0"/>
              </a:rPr>
              <a:t>Coleochaetophyceae</a:t>
            </a:r>
            <a:endParaRPr lang="cs-CZ" altLang="cs-CZ" sz="2400" dirty="0" smtClean="0">
              <a:solidFill>
                <a:srgbClr val="0070C0"/>
              </a:solidFill>
              <a:latin typeface="Calibri" panose="020F0502020204030204" pitchFamily="34" charset="0"/>
            </a:endParaRPr>
          </a:p>
          <a:p>
            <a:r>
              <a:rPr lang="cs-CZ" altLang="cs-CZ" sz="2400" dirty="0" err="1" smtClean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</a:rPr>
              <a:t>Charophyceae</a:t>
            </a:r>
            <a:endParaRPr lang="cs-CZ" altLang="cs-CZ" sz="2400" dirty="0" smtClean="0">
              <a:solidFill>
                <a:schemeClr val="accent3">
                  <a:lumMod val="50000"/>
                </a:schemeClr>
              </a:solidFill>
              <a:latin typeface="Calibri" panose="020F0502020204030204" pitchFamily="34" charset="0"/>
            </a:endParaRPr>
          </a:p>
          <a:p>
            <a:r>
              <a:rPr lang="cs-CZ" altLang="cs-CZ" sz="2400" dirty="0" err="1" smtClean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</a:rPr>
              <a:t>Zygnematophyceae</a:t>
            </a:r>
            <a:endParaRPr lang="cs-CZ" altLang="cs-CZ" sz="2400" dirty="0" smtClean="0">
              <a:solidFill>
                <a:schemeClr val="accent4">
                  <a:lumMod val="75000"/>
                </a:schemeClr>
              </a:solidFill>
              <a:latin typeface="Calibri" panose="020F0502020204030204" pitchFamily="34" charset="0"/>
            </a:endParaRPr>
          </a:p>
          <a:p>
            <a:endParaRPr lang="cs-CZ" sz="2400" dirty="0" smtClean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25144"/>
            <a:ext cx="9144000" cy="215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2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53975" y="-16081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5884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altLang="cs-CZ" dirty="0" err="1">
                <a:solidFill>
                  <a:srgbClr val="FFC000"/>
                </a:solidFill>
                <a:latin typeface="Calibri" panose="020F0502020204030204" pitchFamily="34" charset="0"/>
              </a:rPr>
              <a:t>Mesostigmatophyceae</a:t>
            </a:r>
            <a:r>
              <a:rPr lang="cs-CZ" altLang="cs-CZ" dirty="0">
                <a:solidFill>
                  <a:srgbClr val="FFC000"/>
                </a:solidFill>
                <a:latin typeface="Calibri" panose="020F0502020204030204" pitchFamily="34" charset="0"/>
              </a:rPr>
              <a:t/>
            </a:r>
            <a:br>
              <a:rPr lang="cs-CZ" altLang="cs-CZ" dirty="0">
                <a:solidFill>
                  <a:srgbClr val="FFC000"/>
                </a:solidFill>
                <a:latin typeface="Calibri" panose="020F0502020204030204" pitchFamily="34" charset="0"/>
              </a:rPr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5536" y="1196752"/>
            <a:ext cx="8229600" cy="4525963"/>
          </a:xfrm>
        </p:spPr>
        <p:txBody>
          <a:bodyPr>
            <a:normAutofit/>
          </a:bodyPr>
          <a:lstStyle/>
          <a:p>
            <a:r>
              <a:rPr lang="cs-CZ" sz="2000" dirty="0" smtClean="0"/>
              <a:t>Sladkovodní</a:t>
            </a:r>
          </a:p>
          <a:p>
            <a:r>
              <a:rPr lang="cs-CZ" sz="2000" dirty="0" smtClean="0"/>
              <a:t>Bičíkovci, vláknitá stélka</a:t>
            </a:r>
          </a:p>
          <a:p>
            <a:r>
              <a:rPr lang="cs-CZ" sz="2000" dirty="0" smtClean="0"/>
              <a:t>Šupiny</a:t>
            </a:r>
          </a:p>
          <a:p>
            <a:endParaRPr lang="cs-CZ" sz="2000" dirty="0"/>
          </a:p>
        </p:txBody>
      </p:sp>
      <p:pic>
        <p:nvPicPr>
          <p:cNvPr id="8194" name="Picture 2" descr="http://natural-history.main.jp/Tree_of_life/Eukaryote/Plantae/Streptophyta/Mesostigma/2012-09-28%20182449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695" y="3356736"/>
            <a:ext cx="4191000" cy="3152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/>
          <p:cNvSpPr/>
          <p:nvPr/>
        </p:nvSpPr>
        <p:spPr>
          <a:xfrm>
            <a:off x="7045" y="6509511"/>
            <a:ext cx="29476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http://natural-history.main.jp</a:t>
            </a:r>
          </a:p>
        </p:txBody>
      </p:sp>
      <p:sp>
        <p:nvSpPr>
          <p:cNvPr id="7" name="Obdélník 6"/>
          <p:cNvSpPr/>
          <p:nvPr/>
        </p:nvSpPr>
        <p:spPr>
          <a:xfrm>
            <a:off x="179512" y="2956626"/>
            <a:ext cx="210538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000" i="1" dirty="0" err="1" smtClean="0">
                <a:solidFill>
                  <a:srgbClr val="FFC000"/>
                </a:solidFill>
              </a:rPr>
              <a:t>Mesostigma</a:t>
            </a:r>
            <a:r>
              <a:rPr lang="cs-CZ" sz="2000" i="1" dirty="0" smtClean="0">
                <a:solidFill>
                  <a:srgbClr val="FFC000"/>
                </a:solidFill>
              </a:rPr>
              <a:t> </a:t>
            </a:r>
            <a:r>
              <a:rPr lang="cs-CZ" sz="2000" i="1" dirty="0" err="1" smtClean="0">
                <a:solidFill>
                  <a:srgbClr val="FFC000"/>
                </a:solidFill>
              </a:rPr>
              <a:t>viride</a:t>
            </a:r>
            <a:endParaRPr lang="cs-CZ" sz="2000" i="1" dirty="0">
              <a:solidFill>
                <a:srgbClr val="FFC000"/>
              </a:solidFill>
            </a:endParaRPr>
          </a:p>
        </p:txBody>
      </p:sp>
      <p:pic>
        <p:nvPicPr>
          <p:cNvPr id="8196" name="Picture 4" descr="http://www.rbgsyd.nsw.gov.au/__data/assets/image/0008/48176/Chaetosphaeridium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717033"/>
            <a:ext cx="4234780" cy="2820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bdélník 8"/>
          <p:cNvSpPr/>
          <p:nvPr/>
        </p:nvSpPr>
        <p:spPr>
          <a:xfrm>
            <a:off x="5004048" y="2963990"/>
            <a:ext cx="220637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000" i="1" dirty="0" err="1" smtClean="0">
                <a:solidFill>
                  <a:srgbClr val="FFC000"/>
                </a:solidFill>
              </a:rPr>
              <a:t>Chaetosphaeridium</a:t>
            </a:r>
            <a:endParaRPr lang="cs-CZ" sz="2000" i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1480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600" dirty="0" smtClean="0">
                <a:solidFill>
                  <a:srgbClr val="92D050"/>
                </a:solidFill>
                <a:latin typeface="Calibri" panose="020F0502020204030204" pitchFamily="34" charset="0"/>
              </a:rPr>
              <a:t>Třída </a:t>
            </a:r>
            <a:r>
              <a:rPr lang="cs-CZ" sz="3600" dirty="0" err="1" smtClean="0">
                <a:solidFill>
                  <a:srgbClr val="92D050"/>
                </a:solidFill>
                <a:latin typeface="Calibri" panose="020F0502020204030204" pitchFamily="34" charset="0"/>
              </a:rPr>
              <a:t>Klebsormidiophyceae</a:t>
            </a:r>
            <a:endParaRPr lang="cs-CZ" sz="3600" dirty="0">
              <a:solidFill>
                <a:srgbClr val="92D050"/>
              </a:solidFill>
              <a:latin typeface="Calibri" panose="020F0502020204030204" pitchFamily="34" charset="0"/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/>
          <a:lstStyle/>
          <a:p>
            <a:pPr eaLnBrk="1" hangingPunct="1"/>
            <a:r>
              <a:rPr lang="cs-CZ" altLang="cs-CZ" sz="2400" dirty="0" smtClean="0">
                <a:latin typeface="Calibri" panose="020F0502020204030204" pitchFamily="34" charset="0"/>
              </a:rPr>
              <a:t>Jediný rod  </a:t>
            </a:r>
            <a:r>
              <a:rPr lang="cs-CZ" altLang="cs-CZ" sz="2400" i="1" dirty="0" err="1" smtClean="0">
                <a:solidFill>
                  <a:srgbClr val="92D050"/>
                </a:solidFill>
                <a:latin typeface="Calibri" panose="020F0502020204030204" pitchFamily="34" charset="0"/>
              </a:rPr>
              <a:t>Klebsormidium</a:t>
            </a:r>
            <a:endParaRPr lang="cs-CZ" altLang="cs-CZ" sz="2400" i="1" dirty="0" smtClean="0">
              <a:solidFill>
                <a:srgbClr val="92D050"/>
              </a:solidFill>
              <a:latin typeface="Calibri" panose="020F0502020204030204" pitchFamily="34" charset="0"/>
            </a:endParaRPr>
          </a:p>
          <a:p>
            <a:pPr eaLnBrk="1" hangingPunct="1"/>
            <a:r>
              <a:rPr lang="cs-CZ" altLang="cs-CZ" sz="2400" dirty="0" smtClean="0">
                <a:latin typeface="Calibri" panose="020F0502020204030204" pitchFamily="34" charset="0"/>
              </a:rPr>
              <a:t>Kosmopolitní</a:t>
            </a:r>
          </a:p>
          <a:p>
            <a:pPr eaLnBrk="1" hangingPunct="1"/>
            <a:r>
              <a:rPr lang="cs-CZ" altLang="cs-CZ" sz="2400" dirty="0" smtClean="0">
                <a:latin typeface="Calibri" panose="020F0502020204030204" pitchFamily="34" charset="0"/>
              </a:rPr>
              <a:t>Voda, terestrické biotopy, půda</a:t>
            </a:r>
          </a:p>
          <a:p>
            <a:pPr eaLnBrk="1" hangingPunct="1"/>
            <a:r>
              <a:rPr lang="cs-CZ" altLang="cs-CZ" sz="2400" dirty="0" smtClean="0">
                <a:latin typeface="Calibri" panose="020F0502020204030204" pitchFamily="34" charset="0"/>
              </a:rPr>
              <a:t>Vláknité stélky</a:t>
            </a:r>
          </a:p>
          <a:p>
            <a:pPr eaLnBrk="1" hangingPunct="1"/>
            <a:r>
              <a:rPr lang="cs-CZ" altLang="cs-CZ" sz="2400" dirty="0" smtClean="0">
                <a:latin typeface="Calibri" panose="020F0502020204030204" pitchFamily="34" charset="0"/>
              </a:rPr>
              <a:t>Buňky obsahují nástěnný chloroplast s </a:t>
            </a:r>
            <a:r>
              <a:rPr lang="cs-CZ" altLang="cs-CZ" sz="2400" dirty="0" err="1" smtClean="0">
                <a:latin typeface="Calibri" panose="020F0502020204030204" pitchFamily="34" charset="0"/>
              </a:rPr>
              <a:t>pyrenoidem</a:t>
            </a:r>
            <a:endParaRPr lang="fr-CA" altLang="cs-CZ" sz="2400" dirty="0" smtClean="0">
              <a:latin typeface="Calibri" panose="020F0502020204030204" pitchFamily="34" charset="0"/>
            </a:endParaRPr>
          </a:p>
          <a:p>
            <a:endParaRPr lang="cs-CZ" sz="2400" dirty="0" smtClean="0"/>
          </a:p>
        </p:txBody>
      </p:sp>
      <p:pic>
        <p:nvPicPr>
          <p:cNvPr id="1026" name="Picture 2" descr="http://cfb.unh.edu/phycokey/Choices/Charophyceae/KLEBSORMIDIUM/Klebsormidium_02_400x158_rbgsyd.nsw.gov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268760"/>
            <a:ext cx="3099076" cy="12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délník 2"/>
          <p:cNvSpPr/>
          <p:nvPr/>
        </p:nvSpPr>
        <p:spPr>
          <a:xfrm>
            <a:off x="6300192" y="2492896"/>
            <a:ext cx="19448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http://cfb.unh.edu</a:t>
            </a:r>
          </a:p>
        </p:txBody>
      </p:sp>
      <p:pic>
        <p:nvPicPr>
          <p:cNvPr id="1028" name="Picture 4" descr="http://cfb.unh.edu/phycokey/Choices/Charophyceae/KLEBSORMIDIUM/Hormidium_04_600x168_John%20Kinros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7606" y="4221088"/>
            <a:ext cx="57150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bdélník 7"/>
          <p:cNvSpPr/>
          <p:nvPr/>
        </p:nvSpPr>
        <p:spPr>
          <a:xfrm>
            <a:off x="3419260" y="5870519"/>
            <a:ext cx="19448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http://cfb.unh.edu</a:t>
            </a:r>
          </a:p>
        </p:txBody>
      </p:sp>
    </p:spTree>
    <p:extLst>
      <p:ext uri="{BB962C8B-B14F-4D97-AF65-F5344CB8AC3E}">
        <p14:creationId xmlns:p14="http://schemas.microsoft.com/office/powerpoint/2010/main" val="1335944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palaeos.com/eukarya/plantae/images/Glaucocysti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23"/>
            <a:ext cx="4486223" cy="3689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cfb.unh.edu/phycokey/Choices/Glaucophyceae/GLAUCOCYSTIS/Glaucocystis_02_600x450_nostochinearum_botany.natur.cuni.cz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0521" y="3114675"/>
            <a:ext cx="4991100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5722198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9" name="Rectangle 10"/>
          <p:cNvSpPr>
            <a:spLocks noChangeArrowheads="1"/>
          </p:cNvSpPr>
          <p:nvPr/>
        </p:nvSpPr>
        <p:spPr bwMode="auto">
          <a:xfrm>
            <a:off x="5724525" y="1196975"/>
            <a:ext cx="2447925" cy="23764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11270" name="Text Box 5"/>
          <p:cNvSpPr txBox="1">
            <a:spLocks noChangeArrowheads="1"/>
          </p:cNvSpPr>
          <p:nvPr/>
        </p:nvSpPr>
        <p:spPr bwMode="auto">
          <a:xfrm>
            <a:off x="179512" y="6073776"/>
            <a:ext cx="331152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3200" i="1" dirty="0" err="1">
                <a:solidFill>
                  <a:srgbClr val="0070C0"/>
                </a:solidFill>
              </a:rPr>
              <a:t>Coleochaete</a:t>
            </a:r>
            <a:r>
              <a:rPr lang="cs-CZ" altLang="cs-CZ" sz="3200" i="1" dirty="0">
                <a:solidFill>
                  <a:srgbClr val="0070C0"/>
                </a:solidFill>
              </a:rPr>
              <a:t> </a:t>
            </a:r>
            <a:r>
              <a:rPr lang="cs-CZ" altLang="cs-CZ" sz="3200" dirty="0" err="1">
                <a:solidFill>
                  <a:srgbClr val="0070C0"/>
                </a:solidFill>
              </a:rPr>
              <a:t>sp</a:t>
            </a:r>
            <a:r>
              <a:rPr lang="cs-CZ" altLang="cs-CZ" sz="3200" dirty="0">
                <a:solidFill>
                  <a:srgbClr val="0070C0"/>
                </a:solidFill>
              </a:rPr>
              <a:t>.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164928" y="1461889"/>
            <a:ext cx="29163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Tvoří </a:t>
            </a:r>
            <a:r>
              <a:rPr lang="cs-CZ" dirty="0" err="1" smtClean="0"/>
              <a:t>hetrotrichální</a:t>
            </a:r>
            <a:r>
              <a:rPr lang="cs-CZ" dirty="0" smtClean="0"/>
              <a:t> vlákna, která se sdružují dohromady v disk.</a:t>
            </a:r>
            <a:endParaRPr lang="cs-CZ" dirty="0"/>
          </a:p>
        </p:txBody>
      </p:sp>
      <p:pic>
        <p:nvPicPr>
          <p:cNvPr id="2050" name="Picture 2" descr="Coleochaete orbiculari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907" y="2547042"/>
            <a:ext cx="3106949" cy="2219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délník 2"/>
          <p:cNvSpPr/>
          <p:nvPr/>
        </p:nvSpPr>
        <p:spPr>
          <a:xfrm>
            <a:off x="168907" y="4869160"/>
            <a:ext cx="23886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www.ucmp.berkeley.ed</a:t>
            </a:r>
          </a:p>
        </p:txBody>
      </p:sp>
      <p:pic>
        <p:nvPicPr>
          <p:cNvPr id="2052" name="Picture 4" descr="http://www.water-land.co.uk/communities/1/004/012/381/551/images/460398599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385219"/>
            <a:ext cx="3672408" cy="2649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/>
          <p:cNvSpPr/>
          <p:nvPr/>
        </p:nvSpPr>
        <p:spPr>
          <a:xfrm>
            <a:off x="5148064" y="5034855"/>
            <a:ext cx="29291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http://www.water-land.co.uk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1363208" y="476672"/>
            <a:ext cx="66753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dirty="0" smtClean="0">
                <a:solidFill>
                  <a:srgbClr val="0070C0"/>
                </a:solidFill>
              </a:rPr>
              <a:t>Třída </a:t>
            </a:r>
            <a:r>
              <a:rPr lang="cs-CZ" sz="4000" dirty="0" err="1" smtClean="0">
                <a:solidFill>
                  <a:srgbClr val="0070C0"/>
                </a:solidFill>
              </a:rPr>
              <a:t>Coleochaetophyceae</a:t>
            </a:r>
            <a:endParaRPr lang="cs-CZ" sz="40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2375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600" dirty="0" smtClean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</a:rPr>
              <a:t>Třída </a:t>
            </a:r>
            <a:r>
              <a:rPr lang="cs-CZ" sz="3600" dirty="0" err="1" smtClean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</a:rPr>
              <a:t>Charophyceae</a:t>
            </a:r>
            <a:endParaRPr lang="cs-CZ" sz="3600" dirty="0">
              <a:solidFill>
                <a:schemeClr val="accent3">
                  <a:lumMod val="7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/>
          <a:lstStyle/>
          <a:p>
            <a:pPr eaLnBrk="1" hangingPunct="1"/>
            <a:r>
              <a:rPr lang="cs-CZ" altLang="cs-CZ" sz="2400" dirty="0" err="1" smtClean="0">
                <a:latin typeface="Calibri" panose="020F0502020204030204" pitchFamily="34" charset="0"/>
              </a:rPr>
              <a:t>Pletivná</a:t>
            </a:r>
            <a:r>
              <a:rPr lang="cs-CZ" altLang="cs-CZ" sz="2400" dirty="0" smtClean="0">
                <a:latin typeface="Calibri" panose="020F0502020204030204" pitchFamily="34" charset="0"/>
              </a:rPr>
              <a:t> stélka (nody, internodia)</a:t>
            </a:r>
          </a:p>
          <a:p>
            <a:pPr eaLnBrk="1" hangingPunct="1"/>
            <a:r>
              <a:rPr lang="cs-CZ" altLang="cs-CZ" sz="2400" dirty="0" err="1" smtClean="0">
                <a:latin typeface="Calibri" panose="020F0502020204030204" pitchFamily="34" charset="0"/>
              </a:rPr>
              <a:t>Rhizoidy</a:t>
            </a:r>
            <a:endParaRPr lang="cs-CZ" altLang="cs-CZ" sz="2400" dirty="0" smtClean="0">
              <a:latin typeface="Calibri" panose="020F0502020204030204" pitchFamily="34" charset="0"/>
            </a:endParaRPr>
          </a:p>
          <a:p>
            <a:r>
              <a:rPr lang="cs-CZ" sz="2400" dirty="0"/>
              <a:t>Z</a:t>
            </a:r>
            <a:r>
              <a:rPr lang="cs-CZ" sz="2400" dirty="0" smtClean="0"/>
              <a:t>oospory </a:t>
            </a:r>
            <a:r>
              <a:rPr lang="cs-CZ" sz="2400" dirty="0"/>
              <a:t>a spermatozoidy mají 2 bičíky</a:t>
            </a:r>
            <a:endParaRPr lang="cs-CZ" altLang="cs-CZ" sz="2400" dirty="0" smtClean="0">
              <a:latin typeface="Calibri" panose="020F0502020204030204" pitchFamily="34" charset="0"/>
            </a:endParaRPr>
          </a:p>
          <a:p>
            <a:pPr eaLnBrk="1" hangingPunct="1"/>
            <a:r>
              <a:rPr lang="cs-CZ" altLang="cs-CZ" sz="2400" dirty="0" smtClean="0">
                <a:latin typeface="Calibri" panose="020F0502020204030204" pitchFamily="34" charset="0"/>
              </a:rPr>
              <a:t>Buněčná stěna často inkrustovaná</a:t>
            </a:r>
          </a:p>
          <a:p>
            <a:pPr eaLnBrk="1" hangingPunct="1"/>
            <a:r>
              <a:rPr lang="cs-CZ" altLang="cs-CZ" sz="2400" dirty="0" smtClean="0">
                <a:latin typeface="Calibri" panose="020F0502020204030204" pitchFamily="34" charset="0"/>
              </a:rPr>
              <a:t>Rozmnožování: fragmentace stélky, oogamie</a:t>
            </a:r>
          </a:p>
          <a:p>
            <a:pPr eaLnBrk="1" hangingPunct="1"/>
            <a:r>
              <a:rPr lang="cs-CZ" altLang="cs-CZ" sz="2400" dirty="0" smtClean="0">
                <a:latin typeface="Calibri" panose="020F0502020204030204" pitchFamily="34" charset="0"/>
              </a:rPr>
              <a:t>Oogonium má korunku</a:t>
            </a:r>
          </a:p>
          <a:p>
            <a:pPr eaLnBrk="1" hangingPunct="1"/>
            <a:r>
              <a:rPr lang="cs-CZ" altLang="cs-CZ" sz="2400" dirty="0" smtClean="0">
                <a:latin typeface="Calibri" panose="020F0502020204030204" pitchFamily="34" charset="0"/>
              </a:rPr>
              <a:t>Sladké čisté vody</a:t>
            </a:r>
          </a:p>
          <a:p>
            <a:r>
              <a:rPr lang="cs-CZ" sz="2400" dirty="0"/>
              <a:t>Z</a:t>
            </a:r>
            <a:r>
              <a:rPr lang="cs-CZ" sz="2400" dirty="0" smtClean="0"/>
              <a:t>vápenatělé </a:t>
            </a:r>
            <a:r>
              <a:rPr lang="cs-CZ" sz="2400" dirty="0"/>
              <a:t>stélky - </a:t>
            </a:r>
            <a:r>
              <a:rPr lang="cs-CZ" sz="2400" dirty="0" err="1"/>
              <a:t>gyrogonity</a:t>
            </a:r>
            <a:r>
              <a:rPr lang="cs-CZ" sz="2400" dirty="0"/>
              <a:t> </a:t>
            </a:r>
            <a:endParaRPr lang="cs-CZ" sz="2400" dirty="0" smtClean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13572"/>
            <a:ext cx="9144000" cy="215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27250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Text Box 7"/>
          <p:cNvSpPr txBox="1">
            <a:spLocks noChangeArrowheads="1"/>
          </p:cNvSpPr>
          <p:nvPr/>
        </p:nvSpPr>
        <p:spPr bwMode="auto">
          <a:xfrm>
            <a:off x="3172825" y="692696"/>
            <a:ext cx="3744912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3200" i="1" dirty="0" err="1">
                <a:solidFill>
                  <a:schemeClr val="accent3">
                    <a:lumMod val="75000"/>
                  </a:schemeClr>
                </a:solidFill>
              </a:rPr>
              <a:t>Chara</a:t>
            </a:r>
            <a:r>
              <a:rPr lang="cs-CZ" altLang="cs-CZ" sz="3200" i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cs-CZ" altLang="cs-CZ" sz="3200" dirty="0" err="1">
                <a:solidFill>
                  <a:schemeClr val="accent3">
                    <a:lumMod val="75000"/>
                  </a:schemeClr>
                </a:solidFill>
              </a:rPr>
              <a:t>sp</a:t>
            </a:r>
            <a:r>
              <a:rPr lang="cs-CZ" altLang="cs-CZ" sz="3200" dirty="0">
                <a:solidFill>
                  <a:schemeClr val="accent3">
                    <a:lumMod val="75000"/>
                  </a:schemeClr>
                </a:solidFill>
              </a:rPr>
              <a:t>.</a:t>
            </a:r>
            <a:endParaRPr lang="cs-CZ" altLang="cs-CZ" sz="3200" i="1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3074" name="Picture 2" descr="http://upload.wikimedia.org/wikipedia/commons/c/cf/CharaFragili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84784"/>
            <a:ext cx="3019425" cy="4410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biology.unm.edu/ccouncil/Biology_203/Images/Non-floweringPlants/char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674785"/>
            <a:ext cx="4392488" cy="312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3880977" y="5013176"/>
            <a:ext cx="23906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http://biology.unm.edu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59483" y="82818"/>
            <a:ext cx="8642350" cy="431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sz="2000" smtClean="0">
                <a:solidFill>
                  <a:schemeClr val="accent3">
                    <a:lumMod val="75000"/>
                  </a:schemeClr>
                </a:solidFill>
              </a:rPr>
              <a:t>Odd.: Charophyta Třída: Charophyceae Řád: Charales</a:t>
            </a:r>
            <a:endParaRPr lang="cs-CZ" altLang="cs-CZ" sz="2000" dirty="0" smtClean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0999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encrypted-tbn0.gstatic.com/images?q=tbn:ANd9GcS9oidW0sdvoSTH0WQgth1yiMyGgb-W8iyaD-F9psNscJPa9e-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0606" y="1268413"/>
            <a:ext cx="3152775" cy="4410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86" name="Rectangle 4"/>
          <p:cNvSpPr>
            <a:spLocks noGrp="1" noChangeArrowheads="1"/>
          </p:cNvSpPr>
          <p:nvPr>
            <p:ph type="title"/>
          </p:nvPr>
        </p:nvSpPr>
        <p:spPr>
          <a:xfrm>
            <a:off x="467544" y="125413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dirty="0" smtClean="0">
                <a:solidFill>
                  <a:schemeClr val="accent3">
                    <a:lumMod val="75000"/>
                  </a:schemeClr>
                </a:solidFill>
              </a:rPr>
              <a:t>Gametangia</a:t>
            </a:r>
          </a:p>
        </p:txBody>
      </p:sp>
      <p:sp>
        <p:nvSpPr>
          <p:cNvPr id="16388" name="Line 7"/>
          <p:cNvSpPr>
            <a:spLocks noChangeShapeType="1"/>
          </p:cNvSpPr>
          <p:nvPr/>
        </p:nvSpPr>
        <p:spPr bwMode="auto">
          <a:xfrm flipH="1" flipV="1">
            <a:off x="4102895" y="4654551"/>
            <a:ext cx="1296987" cy="50323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6389" name="Text Box 8"/>
          <p:cNvSpPr txBox="1">
            <a:spLocks noChangeArrowheads="1"/>
          </p:cNvSpPr>
          <p:nvPr/>
        </p:nvSpPr>
        <p:spPr bwMode="auto">
          <a:xfrm>
            <a:off x="4932040" y="5175072"/>
            <a:ext cx="151288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cs-CZ" altLang="cs-CZ" b="1" dirty="0">
                <a:solidFill>
                  <a:schemeClr val="accent3">
                    <a:lumMod val="75000"/>
                  </a:schemeClr>
                </a:solidFill>
              </a:rPr>
              <a:t>anteridium</a:t>
            </a:r>
          </a:p>
        </p:txBody>
      </p:sp>
      <p:sp>
        <p:nvSpPr>
          <p:cNvPr id="16390" name="Line 9"/>
          <p:cNvSpPr>
            <a:spLocks noChangeShapeType="1"/>
          </p:cNvSpPr>
          <p:nvPr/>
        </p:nvSpPr>
        <p:spPr bwMode="auto">
          <a:xfrm>
            <a:off x="3492500" y="1844824"/>
            <a:ext cx="719138" cy="6477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6391" name="Text Box 10"/>
          <p:cNvSpPr txBox="1">
            <a:spLocks noChangeArrowheads="1"/>
          </p:cNvSpPr>
          <p:nvPr/>
        </p:nvSpPr>
        <p:spPr bwMode="auto">
          <a:xfrm>
            <a:off x="2196307" y="1451769"/>
            <a:ext cx="165576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cs-CZ" altLang="cs-CZ" b="1" dirty="0">
                <a:solidFill>
                  <a:schemeClr val="accent3">
                    <a:lumMod val="75000"/>
                  </a:schemeClr>
                </a:solidFill>
              </a:rPr>
              <a:t>oogonium</a:t>
            </a:r>
          </a:p>
        </p:txBody>
      </p:sp>
      <p:pic>
        <p:nvPicPr>
          <p:cNvPr id="4100" name="Picture 4" descr="http://www.photomacrography.net/forum/userpix/101_Chara_1024_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7316" y="1635125"/>
            <a:ext cx="2481804" cy="2976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6260175" y="4654551"/>
            <a:ext cx="27960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www.photomacrography.ne</a:t>
            </a:r>
          </a:p>
        </p:txBody>
      </p:sp>
      <p:pic>
        <p:nvPicPr>
          <p:cNvPr id="4102" name="Picture 6" descr="http://upload.wikimedia.org/wikipedia/commons/2/26/CharaV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559" y="1778939"/>
            <a:ext cx="2674298" cy="2413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Obdélník 12"/>
          <p:cNvSpPr/>
          <p:nvPr/>
        </p:nvSpPr>
        <p:spPr>
          <a:xfrm>
            <a:off x="-84453" y="4192584"/>
            <a:ext cx="27960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www.photomacrography.ne</a:t>
            </a:r>
          </a:p>
        </p:txBody>
      </p:sp>
    </p:spTree>
    <p:extLst>
      <p:ext uri="{BB962C8B-B14F-4D97-AF65-F5344CB8AC3E}">
        <p14:creationId xmlns:p14="http://schemas.microsoft.com/office/powerpoint/2010/main" val="2178573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Text Box 7"/>
          <p:cNvSpPr txBox="1">
            <a:spLocks noChangeArrowheads="1"/>
          </p:cNvSpPr>
          <p:nvPr/>
        </p:nvSpPr>
        <p:spPr bwMode="auto">
          <a:xfrm>
            <a:off x="3172825" y="692696"/>
            <a:ext cx="3744912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3200" i="1" dirty="0" err="1" smtClean="0">
                <a:solidFill>
                  <a:schemeClr val="accent3">
                    <a:lumMod val="75000"/>
                  </a:schemeClr>
                </a:solidFill>
              </a:rPr>
              <a:t>Nitella</a:t>
            </a:r>
            <a:r>
              <a:rPr lang="cs-CZ" altLang="cs-CZ" sz="3200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cs-CZ" altLang="cs-CZ" sz="3200" dirty="0" err="1" smtClean="0">
                <a:solidFill>
                  <a:schemeClr val="accent3">
                    <a:lumMod val="75000"/>
                  </a:schemeClr>
                </a:solidFill>
              </a:rPr>
              <a:t>sp</a:t>
            </a:r>
            <a:r>
              <a:rPr lang="cs-CZ" altLang="cs-CZ" sz="3200" dirty="0">
                <a:solidFill>
                  <a:schemeClr val="accent3">
                    <a:lumMod val="75000"/>
                  </a:schemeClr>
                </a:solidFill>
              </a:rPr>
              <a:t>.</a:t>
            </a:r>
            <a:endParaRPr lang="cs-CZ" altLang="cs-CZ" sz="3200" i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59483" y="82818"/>
            <a:ext cx="8642350" cy="431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sz="2000" smtClean="0">
                <a:solidFill>
                  <a:schemeClr val="accent3">
                    <a:lumMod val="75000"/>
                  </a:schemeClr>
                </a:solidFill>
              </a:rPr>
              <a:t>Odd.: Charophyta Třída: Charophyceae Řád: Charales</a:t>
            </a:r>
            <a:endParaRPr lang="cs-CZ" altLang="cs-CZ" sz="2000" dirty="0" smtClean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6146" name="Picture 2" descr="http://upload.wikimedia.org/wikipedia/commons/c/c7/Nitella_mucronata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3398" y="1556792"/>
            <a:ext cx="5848350" cy="4391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délník 2"/>
          <p:cNvSpPr/>
          <p:nvPr/>
        </p:nvSpPr>
        <p:spPr>
          <a:xfrm>
            <a:off x="3483463" y="6093296"/>
            <a:ext cx="21770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http://www.nybg.org</a:t>
            </a:r>
          </a:p>
        </p:txBody>
      </p:sp>
    </p:spTree>
    <p:extLst>
      <p:ext uri="{BB962C8B-B14F-4D97-AF65-F5344CB8AC3E}">
        <p14:creationId xmlns:p14="http://schemas.microsoft.com/office/powerpoint/2010/main" val="1720649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Text Box 7"/>
          <p:cNvSpPr txBox="1">
            <a:spLocks noChangeArrowheads="1"/>
          </p:cNvSpPr>
          <p:nvPr/>
        </p:nvSpPr>
        <p:spPr bwMode="auto">
          <a:xfrm>
            <a:off x="2508202" y="966662"/>
            <a:ext cx="3744912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3200" i="1" dirty="0" err="1" smtClean="0">
                <a:solidFill>
                  <a:schemeClr val="accent3">
                    <a:lumMod val="75000"/>
                  </a:schemeClr>
                </a:solidFill>
              </a:rPr>
              <a:t>Tolypella</a:t>
            </a:r>
            <a:r>
              <a:rPr lang="cs-CZ" altLang="cs-CZ" sz="3200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cs-CZ" altLang="cs-CZ" sz="3200" i="1" dirty="0" err="1" smtClean="0">
                <a:solidFill>
                  <a:schemeClr val="accent3">
                    <a:lumMod val="75000"/>
                  </a:schemeClr>
                </a:solidFill>
              </a:rPr>
              <a:t>glomerata</a:t>
            </a:r>
            <a:endParaRPr lang="cs-CZ" altLang="cs-CZ" sz="3200" i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59483" y="82818"/>
            <a:ext cx="8642350" cy="431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sz="2000" smtClean="0">
                <a:solidFill>
                  <a:schemeClr val="accent3">
                    <a:lumMod val="75000"/>
                  </a:schemeClr>
                </a:solidFill>
              </a:rPr>
              <a:t>Odd.: Charophyta Třída: Charophyceae Řád: Charales</a:t>
            </a:r>
            <a:endParaRPr lang="cs-CZ" altLang="cs-CZ" sz="2000" dirty="0" smtClean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5122" name="Picture 2" descr="http://www.naturedugard.org/images/4/336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6483" y="1700808"/>
            <a:ext cx="5848350" cy="3905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2987824" y="5705500"/>
            <a:ext cx="30039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http://www.naturedugard.org</a:t>
            </a:r>
          </a:p>
        </p:txBody>
      </p:sp>
    </p:spTree>
    <p:extLst>
      <p:ext uri="{BB962C8B-B14F-4D97-AF65-F5344CB8AC3E}">
        <p14:creationId xmlns:p14="http://schemas.microsoft.com/office/powerpoint/2010/main" val="2380104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116632"/>
            <a:ext cx="8229600" cy="868363"/>
          </a:xfrm>
        </p:spPr>
        <p:txBody>
          <a:bodyPr/>
          <a:lstStyle/>
          <a:p>
            <a:pPr eaLnBrk="1" hangingPunct="1"/>
            <a:r>
              <a:rPr lang="cs-CZ" altLang="cs-CZ" sz="3200" dirty="0" smtClean="0">
                <a:solidFill>
                  <a:schemeClr val="accent4">
                    <a:lumMod val="75000"/>
                  </a:schemeClr>
                </a:solidFill>
              </a:rPr>
              <a:t>Třída </a:t>
            </a:r>
            <a:r>
              <a:rPr lang="cs-CZ" altLang="cs-CZ" sz="3200" dirty="0" err="1" smtClean="0">
                <a:solidFill>
                  <a:schemeClr val="accent4">
                    <a:lumMod val="75000"/>
                  </a:schemeClr>
                </a:solidFill>
              </a:rPr>
              <a:t>Zygnematophyceae</a:t>
            </a:r>
            <a:endParaRPr lang="cs-CZ" altLang="cs-CZ" sz="3200" dirty="0" smtClean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6640" name="Rectangle 16"/>
          <p:cNvSpPr>
            <a:spLocks noGrp="1" noChangeArrowheads="1"/>
          </p:cNvSpPr>
          <p:nvPr>
            <p:ph type="body" idx="1"/>
          </p:nvPr>
        </p:nvSpPr>
        <p:spPr>
          <a:xfrm>
            <a:off x="3923929" y="1600200"/>
            <a:ext cx="4762872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 sz="2000" dirty="0" smtClean="0">
                <a:latin typeface="Calibri" panose="020F0502020204030204" pitchFamily="34" charset="0"/>
              </a:rPr>
              <a:t>Jednobuněčné, vláknité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000" dirty="0" smtClean="0">
                <a:latin typeface="Calibri" panose="020F0502020204030204" pitchFamily="34" charset="0"/>
              </a:rPr>
              <a:t>Charakteristické uspořádání chloroplastu </a:t>
            </a:r>
            <a:r>
              <a:rPr lang="cs-CZ" altLang="cs-CZ" sz="1800" dirty="0" smtClean="0">
                <a:latin typeface="Calibri" panose="020F0502020204030204" pitchFamily="34" charset="0"/>
              </a:rPr>
              <a:t>(</a:t>
            </a:r>
            <a:r>
              <a:rPr lang="cs-CZ" sz="1800" dirty="0" smtClean="0">
                <a:latin typeface="Calibri" panose="020F0502020204030204" pitchFamily="34" charset="0"/>
              </a:rPr>
              <a:t>stočen do spirály (</a:t>
            </a:r>
            <a:r>
              <a:rPr lang="cs-CZ" sz="1800" i="1" dirty="0" err="1" smtClean="0">
                <a:latin typeface="Calibri" panose="020F0502020204030204" pitchFamily="34" charset="0"/>
              </a:rPr>
              <a:t>Spirogyra</a:t>
            </a:r>
            <a:r>
              <a:rPr lang="cs-CZ" sz="1800" dirty="0" smtClean="0">
                <a:latin typeface="Calibri" panose="020F0502020204030204" pitchFamily="34" charset="0"/>
              </a:rPr>
              <a:t>) nebo je hvězdicovitě laločnatý (</a:t>
            </a:r>
            <a:r>
              <a:rPr lang="cs-CZ" sz="1800" i="1" dirty="0" err="1" smtClean="0">
                <a:latin typeface="Calibri" panose="020F0502020204030204" pitchFamily="34" charset="0"/>
              </a:rPr>
              <a:t>Zygnema</a:t>
            </a:r>
            <a:r>
              <a:rPr lang="cs-CZ" sz="1800" dirty="0" smtClean="0">
                <a:latin typeface="Calibri" panose="020F0502020204030204" pitchFamily="34" charset="0"/>
              </a:rPr>
              <a:t>)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1800" dirty="0" smtClean="0">
                <a:latin typeface="Calibri" panose="020F0502020204030204" pitchFamily="34" charset="0"/>
              </a:rPr>
              <a:t>Nepohlavní rozmnožování: fragmentace vlákna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000" dirty="0" smtClean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</a:rPr>
              <a:t>Konjugace</a:t>
            </a:r>
            <a:r>
              <a:rPr lang="cs-CZ" altLang="cs-CZ" sz="2000" dirty="0" smtClean="0">
                <a:latin typeface="Calibri" panose="020F0502020204030204" pitchFamily="34" charset="0"/>
              </a:rPr>
              <a:t> (</a:t>
            </a:r>
            <a:r>
              <a:rPr lang="cs-CZ" sz="2000" dirty="0" err="1" smtClean="0">
                <a:latin typeface="Calibri" panose="020F0502020204030204" pitchFamily="34" charset="0"/>
              </a:rPr>
              <a:t>isogamety</a:t>
            </a:r>
            <a:r>
              <a:rPr lang="cs-CZ" sz="2000" dirty="0" smtClean="0">
                <a:latin typeface="Calibri" panose="020F0502020204030204" pitchFamily="34" charset="0"/>
              </a:rPr>
              <a:t> celé protoplasty)</a:t>
            </a:r>
            <a:endParaRPr lang="cs-CZ" altLang="cs-CZ" sz="2000" dirty="0" smtClean="0">
              <a:latin typeface="Calibri" panose="020F0502020204030204" pitchFamily="3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cs-CZ" altLang="cs-CZ" sz="2000" dirty="0" err="1" smtClean="0">
                <a:latin typeface="Calibri" panose="020F0502020204030204" pitchFamily="34" charset="0"/>
              </a:rPr>
              <a:t>Haplontní</a:t>
            </a:r>
            <a:r>
              <a:rPr lang="cs-CZ" altLang="cs-CZ" sz="2000" dirty="0" smtClean="0">
                <a:latin typeface="Calibri" panose="020F0502020204030204" pitchFamily="34" charset="0"/>
              </a:rPr>
              <a:t> vývojový cyklus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000" dirty="0" smtClean="0">
                <a:latin typeface="Calibri" panose="020F0502020204030204" pitchFamily="34" charset="0"/>
              </a:rPr>
              <a:t>Zygospora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000" dirty="0" smtClean="0">
                <a:latin typeface="Calibri" panose="020F0502020204030204" pitchFamily="34" charset="0"/>
              </a:rPr>
              <a:t>Fragmoplast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000" dirty="0" smtClean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</a:rPr>
              <a:t>Nemají bičíky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000" dirty="0" smtClean="0">
                <a:latin typeface="Calibri" panose="020F0502020204030204" pitchFamily="34" charset="0"/>
              </a:rPr>
              <a:t>Buněčná stěna - primární, sekundární (vnitřní celulózní, vnější slizovitá)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000" dirty="0" smtClean="0">
                <a:latin typeface="Calibri" panose="020F0502020204030204" pitchFamily="34" charset="0"/>
              </a:rPr>
              <a:t>Mírně kyselé vody, rašeliniště</a:t>
            </a:r>
          </a:p>
        </p:txBody>
      </p:sp>
      <p:pic>
        <p:nvPicPr>
          <p:cNvPr id="7170" name="Picture 2" descr="http://protist.i.hosei.ac.jp/pdb/images/chlorophyta/spirogyra/group_c/daedaleoides/sp_2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96752"/>
            <a:ext cx="3844564" cy="2535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620707" y="3724213"/>
            <a:ext cx="26031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http://protist.i.hosei.ac.jp</a:t>
            </a:r>
          </a:p>
        </p:txBody>
      </p:sp>
      <p:pic>
        <p:nvPicPr>
          <p:cNvPr id="7172" name="Picture 4" descr="http://university.uog.edu/botany/474/images/spirogyra_conj_prep375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113203"/>
            <a:ext cx="3280675" cy="2464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4086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600" dirty="0" smtClean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</a:rPr>
              <a:t>Konjugace</a:t>
            </a:r>
            <a:endParaRPr lang="cs-CZ" sz="3600" dirty="0">
              <a:solidFill>
                <a:schemeClr val="accent4">
                  <a:lumMod val="7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>
            <a:normAutofit lnSpcReduction="10000"/>
          </a:bodyPr>
          <a:lstStyle/>
          <a:p>
            <a:r>
              <a:rPr lang="cs-CZ" sz="2400" b="1" dirty="0"/>
              <a:t>pohlavní proces - spájení</a:t>
            </a:r>
            <a:r>
              <a:rPr lang="cs-CZ" sz="2400" dirty="0"/>
              <a:t> (konjugace): jako gamety vystupují </a:t>
            </a:r>
            <a:r>
              <a:rPr lang="cs-CZ" sz="2400" dirty="0" err="1"/>
              <a:t>bezblanné</a:t>
            </a:r>
            <a:r>
              <a:rPr lang="cs-CZ" sz="2400" dirty="0"/>
              <a:t> protoplasty vegetativních buněk, které se pohybují amébovitě ve vymezeném prostoru (kopulační kanálek u vláknitých jařmatek, společný sliz obklopující buňky u </a:t>
            </a:r>
            <a:r>
              <a:rPr lang="cs-CZ" sz="2400" dirty="0" err="1"/>
              <a:t>kokálních</a:t>
            </a:r>
            <a:r>
              <a:rPr lang="cs-CZ" sz="2400" dirty="0"/>
              <a:t> krásivek) =&gt; splynutí, karyogamie =&gt; vzniká zygospora obklopená tlustou bun. stěnou (3 vrstvy - endospor, </a:t>
            </a:r>
            <a:r>
              <a:rPr lang="cs-CZ" sz="2400" dirty="0" err="1"/>
              <a:t>mezospor</a:t>
            </a:r>
            <a:r>
              <a:rPr lang="cs-CZ" sz="2400" dirty="0"/>
              <a:t> a strukturovaný exospor; </a:t>
            </a:r>
            <a:r>
              <a:rPr lang="cs-CZ" sz="2400" dirty="0" err="1"/>
              <a:t>mezospor</a:t>
            </a:r>
            <a:r>
              <a:rPr lang="cs-CZ" sz="2400" dirty="0"/>
              <a:t> obsahuje </a:t>
            </a:r>
            <a:r>
              <a:rPr lang="cs-CZ" sz="2400" dirty="0" err="1"/>
              <a:t>sporopolenin</a:t>
            </a:r>
            <a:r>
              <a:rPr lang="cs-CZ" sz="2400" dirty="0"/>
              <a:t>, ostatní celulózu a pektin) =&gt; po období klidu meiotické dělení a </a:t>
            </a:r>
            <a:r>
              <a:rPr lang="cs-CZ" sz="2400" dirty="0" smtClean="0"/>
              <a:t>klíčení</a:t>
            </a:r>
          </a:p>
          <a:p>
            <a:r>
              <a:rPr lang="cs-CZ" sz="2400" dirty="0" smtClean="0">
                <a:solidFill>
                  <a:schemeClr val="accent4">
                    <a:lumMod val="75000"/>
                  </a:schemeClr>
                </a:solidFill>
              </a:rPr>
              <a:t>žebříčková </a:t>
            </a:r>
            <a:r>
              <a:rPr lang="cs-CZ" sz="2400" dirty="0">
                <a:solidFill>
                  <a:schemeClr val="accent4">
                    <a:lumMod val="75000"/>
                  </a:schemeClr>
                </a:solidFill>
              </a:rPr>
              <a:t>(</a:t>
            </a:r>
            <a:r>
              <a:rPr lang="cs-CZ" sz="2400" dirty="0" err="1">
                <a:solidFill>
                  <a:schemeClr val="accent4">
                    <a:lumMod val="75000"/>
                  </a:schemeClr>
                </a:solidFill>
              </a:rPr>
              <a:t>skalariformní</a:t>
            </a:r>
            <a:r>
              <a:rPr lang="cs-CZ" sz="2400" dirty="0">
                <a:solidFill>
                  <a:schemeClr val="accent4">
                    <a:lumMod val="75000"/>
                  </a:schemeClr>
                </a:solidFill>
              </a:rPr>
              <a:t>) </a:t>
            </a:r>
            <a:r>
              <a:rPr lang="cs-CZ" sz="2400" dirty="0"/>
              <a:t>= mezi dvěma různými vlákny; </a:t>
            </a:r>
            <a:r>
              <a:rPr lang="cs-CZ" sz="2400" dirty="0">
                <a:solidFill>
                  <a:schemeClr val="accent4">
                    <a:lumMod val="75000"/>
                  </a:schemeClr>
                </a:solidFill>
              </a:rPr>
              <a:t>laterální </a:t>
            </a:r>
            <a:r>
              <a:rPr lang="cs-CZ" sz="2400" dirty="0"/>
              <a:t>= mezi dvěma sousedními buňkami téhož vlákna</a:t>
            </a:r>
            <a:br>
              <a:rPr lang="cs-CZ" sz="2400" dirty="0"/>
            </a:br>
            <a:r>
              <a:rPr lang="cs-CZ" sz="2400" dirty="0"/>
              <a:t/>
            </a:r>
            <a:br>
              <a:rPr lang="cs-CZ" sz="2400" dirty="0"/>
            </a:br>
            <a:endParaRPr lang="cs-CZ" sz="2400" dirty="0" smtClean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57192"/>
            <a:ext cx="9144000" cy="215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3592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600" dirty="0" smtClean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</a:rPr>
              <a:t>Třída </a:t>
            </a:r>
            <a:r>
              <a:rPr lang="cs-CZ" sz="3600" dirty="0" err="1" smtClean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</a:rPr>
              <a:t>Zygnematophyceae</a:t>
            </a:r>
            <a:endParaRPr lang="cs-CZ" sz="3600" dirty="0">
              <a:solidFill>
                <a:schemeClr val="accent4">
                  <a:lumMod val="7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cs-CZ" altLang="cs-CZ" sz="2400" dirty="0" smtClean="0">
                <a:latin typeface="Calibri" panose="020F0502020204030204" pitchFamily="34" charset="0"/>
              </a:rPr>
              <a:t>Řád </a:t>
            </a:r>
            <a:r>
              <a:rPr lang="cs-CZ" altLang="cs-CZ" sz="2400" dirty="0" err="1" smtClean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</a:rPr>
              <a:t>Zygnematales</a:t>
            </a:r>
            <a:r>
              <a:rPr lang="cs-CZ" altLang="cs-CZ" sz="2400" dirty="0" smtClean="0">
                <a:latin typeface="Calibri" panose="020F0502020204030204" pitchFamily="34" charset="0"/>
              </a:rPr>
              <a:t>- vláknité typy (nevětvené)</a:t>
            </a:r>
          </a:p>
          <a:p>
            <a:pPr eaLnBrk="1" hangingPunct="1"/>
            <a:endParaRPr lang="cs-CZ" altLang="cs-CZ" sz="2400" dirty="0" smtClean="0">
              <a:latin typeface="Calibri" panose="020F0502020204030204" pitchFamily="34" charset="0"/>
            </a:endParaRPr>
          </a:p>
          <a:p>
            <a:pPr marL="0" indent="0" eaLnBrk="1" hangingPunct="1">
              <a:buNone/>
            </a:pPr>
            <a:r>
              <a:rPr lang="cs-CZ" altLang="cs-CZ" sz="2400" dirty="0" smtClean="0">
                <a:latin typeface="Calibri" panose="020F0502020204030204" pitchFamily="34" charset="0"/>
              </a:rPr>
              <a:t>Řád </a:t>
            </a:r>
            <a:r>
              <a:rPr lang="cs-CZ" altLang="cs-CZ" sz="2400" dirty="0" err="1" smtClean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</a:rPr>
              <a:t>Desmidiales</a:t>
            </a:r>
            <a:r>
              <a:rPr lang="cs-CZ" altLang="cs-CZ" sz="2400" dirty="0" smtClean="0">
                <a:latin typeface="Calibri" panose="020F0502020204030204" pitchFamily="34" charset="0"/>
              </a:rPr>
              <a:t> – jednobuněčné typy, krásivky </a:t>
            </a:r>
          </a:p>
          <a:p>
            <a:pPr eaLnBrk="1" hangingPunct="1"/>
            <a:r>
              <a:rPr lang="cs-CZ" sz="2400" dirty="0" smtClean="0">
                <a:latin typeface="Calibri" panose="020F0502020204030204" pitchFamily="34" charset="0"/>
              </a:rPr>
              <a:t>zářez (</a:t>
            </a:r>
            <a:r>
              <a:rPr lang="cs-CZ" sz="2400" dirty="0" err="1" smtClean="0">
                <a:latin typeface="Calibri" panose="020F0502020204030204" pitchFamily="34" charset="0"/>
              </a:rPr>
              <a:t>isthmus</a:t>
            </a:r>
            <a:r>
              <a:rPr lang="cs-CZ" sz="2400" dirty="0" smtClean="0">
                <a:latin typeface="Calibri" panose="020F0502020204030204" pitchFamily="34" charset="0"/>
              </a:rPr>
              <a:t> – šíje) a dvě </a:t>
            </a:r>
            <a:r>
              <a:rPr lang="cs-CZ" sz="2400" dirty="0" err="1" smtClean="0">
                <a:latin typeface="Calibri" panose="020F0502020204030204" pitchFamily="34" charset="0"/>
              </a:rPr>
              <a:t>semicely</a:t>
            </a:r>
            <a:endParaRPr lang="cs-CZ" sz="2400" dirty="0" smtClean="0">
              <a:latin typeface="Calibri" panose="020F0502020204030204" pitchFamily="34" charset="0"/>
            </a:endParaRPr>
          </a:p>
          <a:p>
            <a:pPr eaLnBrk="1" hangingPunct="1"/>
            <a:r>
              <a:rPr lang="cs-CZ" sz="2400" dirty="0" smtClean="0">
                <a:latin typeface="Calibri" panose="020F0502020204030204" pitchFamily="34" charset="0"/>
              </a:rPr>
              <a:t>jádro je dislokováno uprostřed buňky v oblasti </a:t>
            </a:r>
            <a:r>
              <a:rPr lang="cs-CZ" sz="2400" dirty="0" err="1" smtClean="0">
                <a:latin typeface="Calibri" panose="020F0502020204030204" pitchFamily="34" charset="0"/>
              </a:rPr>
              <a:t>isthmu</a:t>
            </a:r>
            <a:endParaRPr lang="cs-CZ" sz="2400" dirty="0" smtClean="0">
              <a:latin typeface="Calibri" panose="020F0502020204030204" pitchFamily="34" charset="0"/>
            </a:endParaRPr>
          </a:p>
          <a:p>
            <a:pPr eaLnBrk="1" hangingPunct="1"/>
            <a:r>
              <a:rPr lang="cs-CZ" sz="2400" dirty="0">
                <a:latin typeface="Calibri" panose="020F0502020204030204" pitchFamily="34" charset="0"/>
              </a:rPr>
              <a:t>v</a:t>
            </a:r>
            <a:r>
              <a:rPr lang="cs-CZ" sz="2400" dirty="0" smtClean="0">
                <a:latin typeface="Calibri" panose="020F0502020204030204" pitchFamily="34" charset="0"/>
              </a:rPr>
              <a:t>ýběžky, ostny</a:t>
            </a:r>
          </a:p>
          <a:p>
            <a:r>
              <a:rPr lang="cs-CZ" sz="2400" dirty="0"/>
              <a:t>rozmnožování dělením buněk: na počátku se oddálí </a:t>
            </a:r>
            <a:r>
              <a:rPr lang="cs-CZ" sz="2400" dirty="0" err="1"/>
              <a:t>semicely</a:t>
            </a:r>
            <a:r>
              <a:rPr lang="cs-CZ" sz="2400" dirty="0"/>
              <a:t>, mezi nimi se vytvoří sférický měchýřek, do nějž vstoupí jádro a rozdělí se =&gt; </a:t>
            </a:r>
            <a:r>
              <a:rPr lang="cs-CZ" sz="2400" dirty="0" err="1"/>
              <a:t>dceřinná</a:t>
            </a:r>
            <a:r>
              <a:rPr lang="cs-CZ" sz="2400" dirty="0"/>
              <a:t> jádra oddělí septum =&gt; každá dceř. buňka si dotvoří druhou </a:t>
            </a:r>
            <a:r>
              <a:rPr lang="cs-CZ" sz="2400" dirty="0" err="1"/>
              <a:t>semicelu</a:t>
            </a:r>
            <a:endParaRPr lang="fr-CA" altLang="cs-CZ" sz="2400" dirty="0" smtClean="0">
              <a:latin typeface="Calibri" panose="020F0502020204030204" pitchFamily="34" charset="0"/>
            </a:endParaRPr>
          </a:p>
          <a:p>
            <a:endParaRPr lang="cs-CZ" sz="2400" dirty="0" smtClean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17232"/>
            <a:ext cx="9144000" cy="215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04326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http://www.keweenawalgae.mtu.edu/gallery_images/charophyceans/Mougeotia_p17-1_40125_ec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1150" y="1468370"/>
            <a:ext cx="2651893" cy="1991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45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50825" y="44450"/>
            <a:ext cx="8642350" cy="431800"/>
          </a:xfrm>
        </p:spPr>
        <p:txBody>
          <a:bodyPr/>
          <a:lstStyle/>
          <a:p>
            <a:pPr eaLnBrk="1" hangingPunct="1"/>
            <a:r>
              <a:rPr lang="cs-CZ" altLang="cs-CZ" sz="2000" dirty="0" smtClean="0">
                <a:solidFill>
                  <a:schemeClr val="accent4">
                    <a:lumMod val="75000"/>
                  </a:schemeClr>
                </a:solidFill>
              </a:rPr>
              <a:t>Odd.: </a:t>
            </a:r>
            <a:r>
              <a:rPr lang="cs-CZ" altLang="cs-CZ" sz="2000" dirty="0" err="1" smtClean="0">
                <a:solidFill>
                  <a:schemeClr val="accent4">
                    <a:lumMod val="75000"/>
                  </a:schemeClr>
                </a:solidFill>
              </a:rPr>
              <a:t>Charophyta</a:t>
            </a:r>
            <a:r>
              <a:rPr lang="cs-CZ" altLang="cs-CZ" sz="2000" dirty="0" smtClean="0">
                <a:solidFill>
                  <a:schemeClr val="accent4">
                    <a:lumMod val="75000"/>
                  </a:schemeClr>
                </a:solidFill>
              </a:rPr>
              <a:t> Třída: </a:t>
            </a:r>
            <a:r>
              <a:rPr lang="cs-CZ" altLang="cs-CZ" sz="2000" dirty="0" err="1" smtClean="0">
                <a:solidFill>
                  <a:schemeClr val="accent4">
                    <a:lumMod val="75000"/>
                  </a:schemeClr>
                </a:solidFill>
              </a:rPr>
              <a:t>Zygnematophyceae</a:t>
            </a:r>
            <a:r>
              <a:rPr lang="cs-CZ" altLang="cs-CZ" sz="2000" dirty="0" smtClean="0">
                <a:solidFill>
                  <a:schemeClr val="accent4">
                    <a:lumMod val="75000"/>
                  </a:schemeClr>
                </a:solidFill>
              </a:rPr>
              <a:t> Řád: </a:t>
            </a:r>
            <a:r>
              <a:rPr lang="cs-CZ" altLang="cs-CZ" sz="2000" dirty="0" err="1" smtClean="0">
                <a:solidFill>
                  <a:schemeClr val="accent4">
                    <a:lumMod val="75000"/>
                  </a:schemeClr>
                </a:solidFill>
              </a:rPr>
              <a:t>Zygnematales</a:t>
            </a:r>
            <a:endParaRPr lang="cs-CZ" altLang="cs-CZ" sz="2000" dirty="0" smtClean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9460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051720" y="764704"/>
            <a:ext cx="4248150" cy="647700"/>
          </a:xfrm>
        </p:spPr>
        <p:txBody>
          <a:bodyPr/>
          <a:lstStyle/>
          <a:p>
            <a:pPr eaLnBrk="1" hangingPunct="1"/>
            <a:r>
              <a:rPr lang="cs-CZ" altLang="cs-CZ" i="1" dirty="0" smtClean="0">
                <a:solidFill>
                  <a:schemeClr val="tx1"/>
                </a:solidFill>
              </a:rPr>
              <a:t> </a:t>
            </a:r>
            <a:r>
              <a:rPr lang="cs-CZ" altLang="cs-CZ" i="1" dirty="0" err="1" smtClean="0">
                <a:solidFill>
                  <a:schemeClr val="accent4">
                    <a:lumMod val="75000"/>
                  </a:schemeClr>
                </a:solidFill>
              </a:rPr>
              <a:t>Mougeotia</a:t>
            </a:r>
            <a:r>
              <a:rPr lang="cs-CZ" altLang="cs-CZ" i="1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cs-CZ" altLang="cs-CZ" dirty="0" err="1" smtClean="0">
                <a:solidFill>
                  <a:schemeClr val="accent4">
                    <a:lumMod val="75000"/>
                  </a:schemeClr>
                </a:solidFill>
              </a:rPr>
              <a:t>sp</a:t>
            </a:r>
            <a:r>
              <a:rPr lang="cs-CZ" altLang="cs-CZ" dirty="0" smtClean="0"/>
              <a:t>.</a:t>
            </a:r>
            <a:endParaRPr lang="cs-CZ" altLang="cs-CZ" i="1" dirty="0" smtClean="0"/>
          </a:p>
        </p:txBody>
      </p:sp>
      <p:pic>
        <p:nvPicPr>
          <p:cNvPr id="9218" name="Picture 2" descr="http://protist.i.hosei.ac.jp/PDB/Images/chlorophyta/mougeotia/group_2/sp_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56968"/>
            <a:ext cx="5391150" cy="4410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1259632" y="5877272"/>
            <a:ext cx="26031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http://protist.i.hosei.ac.jp</a:t>
            </a:r>
          </a:p>
        </p:txBody>
      </p:sp>
      <p:pic>
        <p:nvPicPr>
          <p:cNvPr id="9222" name="Picture 6" descr="http://mikrosvijet.files.wordpress.com/2013/04/mougeotia-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1149" y="3459450"/>
            <a:ext cx="2651893" cy="1991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délník 2"/>
          <p:cNvSpPr/>
          <p:nvPr/>
        </p:nvSpPr>
        <p:spPr>
          <a:xfrm>
            <a:off x="5404820" y="5327409"/>
            <a:ext cx="263822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400" dirty="0"/>
              <a:t>http://mikrosvijet.wordpress.com</a:t>
            </a:r>
          </a:p>
        </p:txBody>
      </p:sp>
    </p:spTree>
    <p:extLst>
      <p:ext uri="{BB962C8B-B14F-4D97-AF65-F5344CB8AC3E}">
        <p14:creationId xmlns:p14="http://schemas.microsoft.com/office/powerpoint/2010/main" val="2106376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err="1">
                <a:solidFill>
                  <a:schemeClr val="accent1"/>
                </a:solidFill>
              </a:rPr>
              <a:t>Rhodophyta</a:t>
            </a:r>
            <a:endParaRPr lang="cs-CZ" sz="3200" dirty="0">
              <a:solidFill>
                <a:schemeClr val="accent1"/>
              </a:solidFill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80000"/>
              </a:lnSpc>
            </a:pPr>
            <a:r>
              <a:rPr lang="cs-CZ" altLang="cs-CZ" sz="2400" dirty="0"/>
              <a:t>Buněčná stěna - </a:t>
            </a:r>
            <a:r>
              <a:rPr lang="cs-CZ" altLang="cs-CZ" sz="2400" dirty="0" err="1"/>
              <a:t>polygalaktany</a:t>
            </a:r>
            <a:r>
              <a:rPr lang="cs-CZ" altLang="cs-CZ" sz="2400" dirty="0"/>
              <a:t> (agar, karagen) </a:t>
            </a:r>
          </a:p>
          <a:p>
            <a:pPr>
              <a:lnSpc>
                <a:spcPct val="80000"/>
              </a:lnSpc>
            </a:pPr>
            <a:r>
              <a:rPr lang="cs-CZ" altLang="cs-CZ" sz="2400" dirty="0"/>
              <a:t>Kalcifikace buněčné stěny</a:t>
            </a:r>
          </a:p>
          <a:p>
            <a:pPr>
              <a:lnSpc>
                <a:spcPct val="80000"/>
              </a:lnSpc>
            </a:pPr>
            <a:r>
              <a:rPr lang="cs-CZ" altLang="cs-CZ" sz="2400" dirty="0" err="1"/>
              <a:t>Rhodomorfin</a:t>
            </a:r>
            <a:r>
              <a:rPr lang="cs-CZ" altLang="cs-CZ" sz="2400" dirty="0"/>
              <a:t> - glykoprotein</a:t>
            </a:r>
          </a:p>
          <a:p>
            <a:pPr>
              <a:lnSpc>
                <a:spcPct val="80000"/>
              </a:lnSpc>
            </a:pPr>
            <a:r>
              <a:rPr lang="cs-CZ" altLang="cs-CZ" sz="2400" dirty="0"/>
              <a:t>Chlorofyl a, d</a:t>
            </a:r>
          </a:p>
          <a:p>
            <a:pPr>
              <a:lnSpc>
                <a:spcPct val="80000"/>
              </a:lnSpc>
            </a:pPr>
            <a:r>
              <a:rPr lang="cs-CZ" altLang="cs-CZ" sz="2400" dirty="0"/>
              <a:t>Chloroplasty mají dvě obalné membrány</a:t>
            </a:r>
          </a:p>
          <a:p>
            <a:pPr>
              <a:lnSpc>
                <a:spcPct val="80000"/>
              </a:lnSpc>
            </a:pPr>
            <a:r>
              <a:rPr lang="cs-CZ" altLang="cs-CZ" sz="2400" dirty="0" err="1"/>
              <a:t>Zeaxantin</a:t>
            </a:r>
            <a:r>
              <a:rPr lang="cs-CZ" altLang="cs-CZ" sz="2400" dirty="0"/>
              <a:t>, lutein, karoteny</a:t>
            </a:r>
          </a:p>
          <a:p>
            <a:pPr>
              <a:lnSpc>
                <a:spcPct val="80000"/>
              </a:lnSpc>
            </a:pPr>
            <a:r>
              <a:rPr lang="cs-CZ" altLang="cs-CZ" sz="2400" dirty="0" err="1">
                <a:cs typeface="Arial" charset="0"/>
              </a:rPr>
              <a:t>Thylakoidy</a:t>
            </a:r>
            <a:r>
              <a:rPr lang="cs-CZ" altLang="cs-CZ" sz="2400" dirty="0">
                <a:cs typeface="Arial" charset="0"/>
              </a:rPr>
              <a:t> nesrůstají</a:t>
            </a:r>
          </a:p>
          <a:p>
            <a:pPr>
              <a:lnSpc>
                <a:spcPct val="80000"/>
              </a:lnSpc>
            </a:pPr>
            <a:r>
              <a:rPr lang="cs-CZ" altLang="cs-CZ" sz="2400" dirty="0" err="1">
                <a:cs typeface="Arial" charset="0"/>
              </a:rPr>
              <a:t>Thylakoidy-fykobilizomy</a:t>
            </a:r>
            <a:r>
              <a:rPr lang="cs-CZ" altLang="cs-CZ" sz="2400" dirty="0">
                <a:cs typeface="Arial" charset="0"/>
              </a:rPr>
              <a:t>- </a:t>
            </a:r>
            <a:r>
              <a:rPr lang="cs-CZ" altLang="cs-CZ" sz="2400" dirty="0" err="1">
                <a:cs typeface="Arial" charset="0"/>
              </a:rPr>
              <a:t>fykobiliproteiny</a:t>
            </a:r>
            <a:r>
              <a:rPr lang="cs-CZ" altLang="cs-CZ" sz="2400" dirty="0">
                <a:cs typeface="Arial" charset="0"/>
              </a:rPr>
              <a:t> (c-</a:t>
            </a:r>
            <a:r>
              <a:rPr lang="cs-CZ" altLang="cs-CZ" sz="2400" dirty="0" err="1">
                <a:cs typeface="Arial" charset="0"/>
              </a:rPr>
              <a:t>fykocyanin</a:t>
            </a:r>
            <a:r>
              <a:rPr lang="cs-CZ" altLang="cs-CZ" sz="2400" dirty="0">
                <a:cs typeface="Arial" charset="0"/>
              </a:rPr>
              <a:t>, </a:t>
            </a:r>
            <a:r>
              <a:rPr lang="cs-CZ" altLang="cs-CZ" sz="2400" dirty="0" err="1">
                <a:cs typeface="Arial" charset="0"/>
              </a:rPr>
              <a:t>allofykocyanin</a:t>
            </a:r>
            <a:r>
              <a:rPr lang="cs-CZ" altLang="cs-CZ" sz="2400" dirty="0">
                <a:cs typeface="Arial" charset="0"/>
              </a:rPr>
              <a:t>, r-</a:t>
            </a:r>
            <a:r>
              <a:rPr lang="cs-CZ" altLang="cs-CZ" sz="2400" dirty="0" err="1">
                <a:cs typeface="Arial" charset="0"/>
              </a:rPr>
              <a:t>fykocyanin</a:t>
            </a:r>
            <a:r>
              <a:rPr lang="cs-CZ" altLang="cs-CZ" sz="2400" dirty="0">
                <a:cs typeface="Arial" charset="0"/>
              </a:rPr>
              <a:t>, r-</a:t>
            </a:r>
            <a:r>
              <a:rPr lang="cs-CZ" altLang="cs-CZ" sz="2400" dirty="0" err="1">
                <a:cs typeface="Arial" charset="0"/>
              </a:rPr>
              <a:t>fykoerythrin</a:t>
            </a:r>
            <a:r>
              <a:rPr lang="cs-CZ" altLang="cs-CZ" sz="2400" dirty="0">
                <a:cs typeface="Arial" charset="0"/>
              </a:rPr>
              <a:t>)</a:t>
            </a:r>
          </a:p>
          <a:p>
            <a:pPr>
              <a:lnSpc>
                <a:spcPct val="80000"/>
              </a:lnSpc>
            </a:pPr>
            <a:r>
              <a:rPr lang="cs-CZ" altLang="cs-CZ" sz="2400" dirty="0" err="1">
                <a:cs typeface="Arial" charset="0"/>
              </a:rPr>
              <a:t>Florideový</a:t>
            </a:r>
            <a:r>
              <a:rPr lang="cs-CZ" altLang="cs-CZ" sz="2400" dirty="0">
                <a:cs typeface="Arial" charset="0"/>
              </a:rPr>
              <a:t> škrob (v plazmě)</a:t>
            </a:r>
          </a:p>
          <a:p>
            <a:pPr>
              <a:lnSpc>
                <a:spcPct val="80000"/>
              </a:lnSpc>
            </a:pPr>
            <a:r>
              <a:rPr lang="cs-CZ" altLang="cs-CZ" sz="2400" dirty="0" err="1">
                <a:cs typeface="Arial" charset="0"/>
              </a:rPr>
              <a:t>Floridozid</a:t>
            </a:r>
            <a:r>
              <a:rPr lang="cs-CZ" altLang="cs-CZ" sz="2400" dirty="0">
                <a:cs typeface="Arial" charset="0"/>
              </a:rPr>
              <a:t> - sacharid, osmoregulace</a:t>
            </a:r>
          </a:p>
          <a:p>
            <a:pPr>
              <a:lnSpc>
                <a:spcPct val="80000"/>
              </a:lnSpc>
            </a:pPr>
            <a:r>
              <a:rPr lang="cs-CZ" altLang="cs-CZ" sz="2400" dirty="0">
                <a:cs typeface="Arial" charset="0"/>
              </a:rPr>
              <a:t>Sekundární metabolity</a:t>
            </a:r>
          </a:p>
          <a:p>
            <a:pPr>
              <a:lnSpc>
                <a:spcPct val="80000"/>
              </a:lnSpc>
            </a:pPr>
            <a:r>
              <a:rPr lang="cs-CZ" altLang="cs-CZ" sz="2400" dirty="0">
                <a:cs typeface="Arial" charset="0"/>
              </a:rPr>
              <a:t>Žádné bičíky!</a:t>
            </a:r>
          </a:p>
          <a:p>
            <a:pPr>
              <a:lnSpc>
                <a:spcPct val="80000"/>
              </a:lnSpc>
            </a:pPr>
            <a:r>
              <a:rPr lang="cs-CZ" altLang="cs-CZ" sz="2400" dirty="0">
                <a:cs typeface="Arial" charset="0"/>
              </a:rPr>
              <a:t>Potravinářský, farmaceutický průmysl</a:t>
            </a:r>
          </a:p>
          <a:p>
            <a:endParaRPr lang="cs-CZ" sz="2400" dirty="0"/>
          </a:p>
        </p:txBody>
      </p:sp>
      <p:sp>
        <p:nvSpPr>
          <p:cNvPr id="3" name="AutoShape 2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53975" y="-16081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076586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50825" y="44450"/>
            <a:ext cx="8642350" cy="431800"/>
          </a:xfrm>
        </p:spPr>
        <p:txBody>
          <a:bodyPr/>
          <a:lstStyle/>
          <a:p>
            <a:pPr eaLnBrk="1" hangingPunct="1"/>
            <a:r>
              <a:rPr lang="cs-CZ" altLang="cs-CZ" sz="2000" dirty="0" smtClean="0">
                <a:solidFill>
                  <a:schemeClr val="accent4">
                    <a:lumMod val="75000"/>
                  </a:schemeClr>
                </a:solidFill>
              </a:rPr>
              <a:t>Odd.: </a:t>
            </a:r>
            <a:r>
              <a:rPr lang="cs-CZ" altLang="cs-CZ" sz="2000" dirty="0" err="1" smtClean="0">
                <a:solidFill>
                  <a:schemeClr val="accent4">
                    <a:lumMod val="75000"/>
                  </a:schemeClr>
                </a:solidFill>
              </a:rPr>
              <a:t>Charophyta</a:t>
            </a:r>
            <a:r>
              <a:rPr lang="cs-CZ" altLang="cs-CZ" sz="2000" dirty="0" smtClean="0">
                <a:solidFill>
                  <a:schemeClr val="accent4">
                    <a:lumMod val="75000"/>
                  </a:schemeClr>
                </a:solidFill>
              </a:rPr>
              <a:t> Třída: </a:t>
            </a:r>
            <a:r>
              <a:rPr lang="cs-CZ" altLang="cs-CZ" sz="2000" dirty="0" err="1" smtClean="0">
                <a:solidFill>
                  <a:schemeClr val="accent4">
                    <a:lumMod val="75000"/>
                  </a:schemeClr>
                </a:solidFill>
              </a:rPr>
              <a:t>Zygnematophyceae</a:t>
            </a:r>
            <a:r>
              <a:rPr lang="cs-CZ" altLang="cs-CZ" sz="2000" dirty="0" smtClean="0">
                <a:solidFill>
                  <a:schemeClr val="accent4">
                    <a:lumMod val="75000"/>
                  </a:schemeClr>
                </a:solidFill>
              </a:rPr>
              <a:t> Řád: </a:t>
            </a:r>
            <a:r>
              <a:rPr lang="cs-CZ" altLang="cs-CZ" sz="2000" dirty="0" err="1" smtClean="0">
                <a:solidFill>
                  <a:schemeClr val="accent4">
                    <a:lumMod val="75000"/>
                  </a:schemeClr>
                </a:solidFill>
              </a:rPr>
              <a:t>Zygnematales</a:t>
            </a:r>
            <a:endParaRPr lang="cs-CZ" altLang="cs-CZ" sz="2000" dirty="0" smtClean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1508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5834" y="620688"/>
            <a:ext cx="8353425" cy="647700"/>
          </a:xfrm>
        </p:spPr>
        <p:txBody>
          <a:bodyPr/>
          <a:lstStyle/>
          <a:p>
            <a:pPr eaLnBrk="1" hangingPunct="1"/>
            <a:r>
              <a:rPr lang="cs-CZ" altLang="cs-CZ" i="1" dirty="0" smtClean="0"/>
              <a:t> </a:t>
            </a:r>
            <a:r>
              <a:rPr lang="cs-CZ" altLang="cs-CZ" i="1" dirty="0" err="1" smtClean="0">
                <a:solidFill>
                  <a:schemeClr val="accent4">
                    <a:lumMod val="75000"/>
                  </a:schemeClr>
                </a:solidFill>
              </a:rPr>
              <a:t>Spirogyra</a:t>
            </a:r>
            <a:r>
              <a:rPr lang="cs-CZ" altLang="cs-CZ" i="1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cs-CZ" altLang="cs-CZ" dirty="0" err="1" smtClean="0">
                <a:solidFill>
                  <a:schemeClr val="accent4">
                    <a:lumMod val="75000"/>
                  </a:schemeClr>
                </a:solidFill>
              </a:rPr>
              <a:t>sp</a:t>
            </a:r>
            <a:r>
              <a:rPr lang="cs-CZ" altLang="cs-CZ" dirty="0" smtClean="0">
                <a:solidFill>
                  <a:schemeClr val="accent4">
                    <a:lumMod val="75000"/>
                  </a:schemeClr>
                </a:solidFill>
              </a:rPr>
              <a:t>.</a:t>
            </a:r>
            <a:endParaRPr lang="cs-CZ" altLang="cs-CZ" i="1" dirty="0" smtClean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2843808" y="5733256"/>
            <a:ext cx="26031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http://protist.i.hosei.ac.jp</a:t>
            </a:r>
          </a:p>
        </p:txBody>
      </p:sp>
      <p:pic>
        <p:nvPicPr>
          <p:cNvPr id="10242" name="Picture 2" descr="http://protist.i.hosei.ac.jp/pdb/images/chlorophyta/spirogyra/Spirogyr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373874"/>
            <a:ext cx="6820077" cy="417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4367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50825" y="44450"/>
            <a:ext cx="8642350" cy="431800"/>
          </a:xfrm>
        </p:spPr>
        <p:txBody>
          <a:bodyPr/>
          <a:lstStyle/>
          <a:p>
            <a:pPr eaLnBrk="1" hangingPunct="1"/>
            <a:r>
              <a:rPr lang="cs-CZ" altLang="cs-CZ" sz="2000" dirty="0" smtClean="0">
                <a:solidFill>
                  <a:schemeClr val="accent4">
                    <a:lumMod val="75000"/>
                  </a:schemeClr>
                </a:solidFill>
              </a:rPr>
              <a:t>Odd.: </a:t>
            </a:r>
            <a:r>
              <a:rPr lang="cs-CZ" altLang="cs-CZ" sz="2000" dirty="0" err="1" smtClean="0">
                <a:solidFill>
                  <a:schemeClr val="accent4">
                    <a:lumMod val="75000"/>
                  </a:schemeClr>
                </a:solidFill>
              </a:rPr>
              <a:t>Charophyta</a:t>
            </a:r>
            <a:r>
              <a:rPr lang="cs-CZ" altLang="cs-CZ" sz="2000" dirty="0" smtClean="0">
                <a:solidFill>
                  <a:schemeClr val="accent4">
                    <a:lumMod val="75000"/>
                  </a:schemeClr>
                </a:solidFill>
              </a:rPr>
              <a:t> Třída: </a:t>
            </a:r>
            <a:r>
              <a:rPr lang="cs-CZ" altLang="cs-CZ" sz="2000" dirty="0" err="1" smtClean="0">
                <a:solidFill>
                  <a:schemeClr val="accent4">
                    <a:lumMod val="75000"/>
                  </a:schemeClr>
                </a:solidFill>
              </a:rPr>
              <a:t>Zygnematophyceae</a:t>
            </a:r>
            <a:r>
              <a:rPr lang="cs-CZ" altLang="cs-CZ" sz="2000" dirty="0" smtClean="0">
                <a:solidFill>
                  <a:schemeClr val="accent4">
                    <a:lumMod val="75000"/>
                  </a:schemeClr>
                </a:solidFill>
              </a:rPr>
              <a:t> Řád: </a:t>
            </a:r>
            <a:r>
              <a:rPr lang="cs-CZ" altLang="cs-CZ" sz="2000" dirty="0" err="1" smtClean="0">
                <a:solidFill>
                  <a:schemeClr val="accent4">
                    <a:lumMod val="75000"/>
                  </a:schemeClr>
                </a:solidFill>
              </a:rPr>
              <a:t>Zygnematales</a:t>
            </a:r>
            <a:endParaRPr lang="cs-CZ" altLang="cs-CZ" sz="2000" dirty="0" smtClean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355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123728" y="620688"/>
            <a:ext cx="4248150" cy="647700"/>
          </a:xfrm>
        </p:spPr>
        <p:txBody>
          <a:bodyPr/>
          <a:lstStyle/>
          <a:p>
            <a:pPr eaLnBrk="1" hangingPunct="1"/>
            <a:r>
              <a:rPr lang="cs-CZ" altLang="cs-CZ" i="1" dirty="0" smtClean="0"/>
              <a:t> </a:t>
            </a:r>
            <a:r>
              <a:rPr lang="cs-CZ" altLang="cs-CZ" i="1" dirty="0" err="1" smtClean="0">
                <a:solidFill>
                  <a:schemeClr val="accent4">
                    <a:lumMod val="75000"/>
                  </a:schemeClr>
                </a:solidFill>
              </a:rPr>
              <a:t>Zygnema</a:t>
            </a:r>
            <a:r>
              <a:rPr lang="cs-CZ" altLang="cs-CZ" i="1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cs-CZ" altLang="cs-CZ" dirty="0" err="1" smtClean="0">
                <a:solidFill>
                  <a:schemeClr val="accent4">
                    <a:lumMod val="75000"/>
                  </a:schemeClr>
                </a:solidFill>
              </a:rPr>
              <a:t>sp</a:t>
            </a:r>
            <a:r>
              <a:rPr lang="cs-CZ" altLang="cs-CZ" dirty="0" smtClean="0">
                <a:solidFill>
                  <a:schemeClr val="accent4">
                    <a:lumMod val="75000"/>
                  </a:schemeClr>
                </a:solidFill>
              </a:rPr>
              <a:t>.</a:t>
            </a:r>
            <a:endParaRPr lang="cs-CZ" altLang="cs-CZ" i="1" dirty="0" smtClean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11266" name="Picture 2" descr="http://media.nordicmicroalgae.org/original/Zygnema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498" y="1196752"/>
            <a:ext cx="7593818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http://www.microscopy-uk.org.uk/mag/imgnov07/Zygnema_pectinatu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316" y="4437112"/>
            <a:ext cx="2746181" cy="2029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3273497" y="6097253"/>
            <a:ext cx="33704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http://www.microscopy-uk.org.uk</a:t>
            </a:r>
          </a:p>
        </p:txBody>
      </p:sp>
    </p:spTree>
    <p:extLst>
      <p:ext uri="{BB962C8B-B14F-4D97-AF65-F5344CB8AC3E}">
        <p14:creationId xmlns:p14="http://schemas.microsoft.com/office/powerpoint/2010/main" val="2459395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348" y="35873"/>
            <a:ext cx="8642350" cy="431800"/>
          </a:xfrm>
        </p:spPr>
        <p:txBody>
          <a:bodyPr/>
          <a:lstStyle/>
          <a:p>
            <a:pPr eaLnBrk="1" hangingPunct="1"/>
            <a:r>
              <a:rPr lang="cs-CZ" altLang="cs-CZ" sz="2000" dirty="0" smtClean="0">
                <a:solidFill>
                  <a:schemeClr val="accent4">
                    <a:lumMod val="75000"/>
                  </a:schemeClr>
                </a:solidFill>
              </a:rPr>
              <a:t>Odd.: </a:t>
            </a:r>
            <a:r>
              <a:rPr lang="cs-CZ" altLang="cs-CZ" sz="2000" dirty="0" err="1" smtClean="0">
                <a:solidFill>
                  <a:schemeClr val="accent4">
                    <a:lumMod val="75000"/>
                  </a:schemeClr>
                </a:solidFill>
              </a:rPr>
              <a:t>Charophyta</a:t>
            </a:r>
            <a:r>
              <a:rPr lang="cs-CZ" altLang="cs-CZ" sz="2000" dirty="0" smtClean="0">
                <a:solidFill>
                  <a:schemeClr val="accent4">
                    <a:lumMod val="75000"/>
                  </a:schemeClr>
                </a:solidFill>
              </a:rPr>
              <a:t> Třída: </a:t>
            </a:r>
            <a:r>
              <a:rPr lang="cs-CZ" altLang="cs-CZ" sz="2000" dirty="0" err="1" smtClean="0">
                <a:solidFill>
                  <a:schemeClr val="accent4">
                    <a:lumMod val="75000"/>
                  </a:schemeClr>
                </a:solidFill>
              </a:rPr>
              <a:t>Zygnematophyceae</a:t>
            </a:r>
            <a:r>
              <a:rPr lang="cs-CZ" altLang="cs-CZ" sz="2000" dirty="0" smtClean="0">
                <a:solidFill>
                  <a:schemeClr val="accent4">
                    <a:lumMod val="75000"/>
                  </a:schemeClr>
                </a:solidFill>
              </a:rPr>
              <a:t> Řád: </a:t>
            </a:r>
            <a:r>
              <a:rPr lang="cs-CZ" altLang="cs-CZ" sz="2000" dirty="0" err="1" smtClean="0">
                <a:solidFill>
                  <a:schemeClr val="accent4">
                    <a:lumMod val="75000"/>
                  </a:schemeClr>
                </a:solidFill>
              </a:rPr>
              <a:t>Desmidiales</a:t>
            </a:r>
            <a:endParaRPr lang="cs-CZ" altLang="cs-CZ" sz="2000" dirty="0" smtClean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6628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267744" y="764704"/>
            <a:ext cx="3527425" cy="647700"/>
          </a:xfrm>
        </p:spPr>
        <p:txBody>
          <a:bodyPr/>
          <a:lstStyle/>
          <a:p>
            <a:pPr eaLnBrk="1" hangingPunct="1"/>
            <a:r>
              <a:rPr lang="cs-CZ" altLang="cs-CZ" i="1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cs-CZ" altLang="cs-CZ" i="1" dirty="0" err="1" smtClean="0">
                <a:solidFill>
                  <a:schemeClr val="accent4">
                    <a:lumMod val="75000"/>
                  </a:schemeClr>
                </a:solidFill>
              </a:rPr>
              <a:t>Micrasterias</a:t>
            </a:r>
            <a:r>
              <a:rPr lang="cs-CZ" altLang="cs-CZ" i="1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cs-CZ" altLang="cs-CZ" dirty="0" err="1" smtClean="0">
                <a:solidFill>
                  <a:schemeClr val="accent4">
                    <a:lumMod val="75000"/>
                  </a:schemeClr>
                </a:solidFill>
              </a:rPr>
              <a:t>sp</a:t>
            </a:r>
            <a:r>
              <a:rPr lang="cs-CZ" altLang="cs-CZ" dirty="0" smtClean="0">
                <a:solidFill>
                  <a:schemeClr val="accent4">
                    <a:lumMod val="75000"/>
                  </a:schemeClr>
                </a:solidFill>
              </a:rPr>
              <a:t>.</a:t>
            </a:r>
            <a:endParaRPr lang="cs-CZ" altLang="cs-CZ" i="1" dirty="0" smtClean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12290" name="Picture 2" descr="http://protist.i.hosei.ac.jp/pdb/images/Chlorophyta/Micrasterias/Micrasteria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484784"/>
            <a:ext cx="6316130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3044113" y="5454516"/>
            <a:ext cx="26031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http://protist.i.hosei.ac.jp</a:t>
            </a:r>
          </a:p>
        </p:txBody>
      </p:sp>
    </p:spTree>
    <p:extLst>
      <p:ext uri="{BB962C8B-B14F-4D97-AF65-F5344CB8AC3E}">
        <p14:creationId xmlns:p14="http://schemas.microsoft.com/office/powerpoint/2010/main" val="4294747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348" y="35873"/>
            <a:ext cx="8642350" cy="431800"/>
          </a:xfrm>
        </p:spPr>
        <p:txBody>
          <a:bodyPr/>
          <a:lstStyle/>
          <a:p>
            <a:pPr eaLnBrk="1" hangingPunct="1"/>
            <a:r>
              <a:rPr lang="cs-CZ" altLang="cs-CZ" sz="2000" dirty="0" smtClean="0">
                <a:solidFill>
                  <a:schemeClr val="accent4">
                    <a:lumMod val="75000"/>
                  </a:schemeClr>
                </a:solidFill>
              </a:rPr>
              <a:t>Odd.: </a:t>
            </a:r>
            <a:r>
              <a:rPr lang="cs-CZ" altLang="cs-CZ" sz="2000" dirty="0" err="1" smtClean="0">
                <a:solidFill>
                  <a:schemeClr val="accent4">
                    <a:lumMod val="75000"/>
                  </a:schemeClr>
                </a:solidFill>
              </a:rPr>
              <a:t>Charophyta</a:t>
            </a:r>
            <a:r>
              <a:rPr lang="cs-CZ" altLang="cs-CZ" sz="2000" dirty="0" smtClean="0">
                <a:solidFill>
                  <a:schemeClr val="accent4">
                    <a:lumMod val="75000"/>
                  </a:schemeClr>
                </a:solidFill>
              </a:rPr>
              <a:t> Třída: </a:t>
            </a:r>
            <a:r>
              <a:rPr lang="cs-CZ" altLang="cs-CZ" sz="2000" dirty="0" err="1" smtClean="0">
                <a:solidFill>
                  <a:schemeClr val="accent4">
                    <a:lumMod val="75000"/>
                  </a:schemeClr>
                </a:solidFill>
              </a:rPr>
              <a:t>Zygnematophyceae</a:t>
            </a:r>
            <a:r>
              <a:rPr lang="cs-CZ" altLang="cs-CZ" sz="2000" dirty="0" smtClean="0">
                <a:solidFill>
                  <a:schemeClr val="accent4">
                    <a:lumMod val="75000"/>
                  </a:schemeClr>
                </a:solidFill>
              </a:rPr>
              <a:t> Řád: </a:t>
            </a:r>
            <a:r>
              <a:rPr lang="cs-CZ" altLang="cs-CZ" sz="2000" dirty="0" err="1" smtClean="0">
                <a:solidFill>
                  <a:schemeClr val="accent4">
                    <a:lumMod val="75000"/>
                  </a:schemeClr>
                </a:solidFill>
              </a:rPr>
              <a:t>Desmidiales</a:t>
            </a:r>
            <a:endParaRPr lang="cs-CZ" altLang="cs-CZ" sz="2000" dirty="0" smtClean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6628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267744" y="764704"/>
            <a:ext cx="3527425" cy="647700"/>
          </a:xfrm>
        </p:spPr>
        <p:txBody>
          <a:bodyPr/>
          <a:lstStyle/>
          <a:p>
            <a:pPr eaLnBrk="1" hangingPunct="1"/>
            <a:r>
              <a:rPr lang="cs-CZ" altLang="cs-CZ" i="1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cs-CZ" altLang="cs-CZ" i="1" dirty="0" err="1" smtClean="0">
                <a:solidFill>
                  <a:schemeClr val="accent4">
                    <a:lumMod val="75000"/>
                  </a:schemeClr>
                </a:solidFill>
              </a:rPr>
              <a:t>Micrasterias</a:t>
            </a:r>
            <a:r>
              <a:rPr lang="cs-CZ" altLang="cs-CZ" i="1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cs-CZ" altLang="cs-CZ" dirty="0" err="1" smtClean="0">
                <a:solidFill>
                  <a:schemeClr val="accent4">
                    <a:lumMod val="75000"/>
                  </a:schemeClr>
                </a:solidFill>
              </a:rPr>
              <a:t>sp</a:t>
            </a:r>
            <a:r>
              <a:rPr lang="cs-CZ" altLang="cs-CZ" dirty="0" smtClean="0">
                <a:solidFill>
                  <a:schemeClr val="accent4">
                    <a:lumMod val="75000"/>
                  </a:schemeClr>
                </a:solidFill>
              </a:rPr>
              <a:t>.</a:t>
            </a:r>
            <a:endParaRPr lang="cs-CZ" altLang="cs-CZ" i="1" dirty="0" smtClean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13314" name="Picture 2" descr="http://www.microscopy-uk.org.uk/mag/imgmay05/micrasteria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628800"/>
            <a:ext cx="4918699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délník 2"/>
          <p:cNvSpPr/>
          <p:nvPr/>
        </p:nvSpPr>
        <p:spPr>
          <a:xfrm>
            <a:off x="2699792" y="5085184"/>
            <a:ext cx="26320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www.microscopy-uk.org.u</a:t>
            </a:r>
          </a:p>
        </p:txBody>
      </p:sp>
    </p:spTree>
    <p:extLst>
      <p:ext uri="{BB962C8B-B14F-4D97-AF65-F5344CB8AC3E}">
        <p14:creationId xmlns:p14="http://schemas.microsoft.com/office/powerpoint/2010/main" val="2662295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348" y="35873"/>
            <a:ext cx="8642350" cy="431800"/>
          </a:xfrm>
        </p:spPr>
        <p:txBody>
          <a:bodyPr/>
          <a:lstStyle/>
          <a:p>
            <a:pPr eaLnBrk="1" hangingPunct="1"/>
            <a:r>
              <a:rPr lang="cs-CZ" altLang="cs-CZ" sz="2000" dirty="0" smtClean="0">
                <a:solidFill>
                  <a:schemeClr val="accent4">
                    <a:lumMod val="75000"/>
                  </a:schemeClr>
                </a:solidFill>
              </a:rPr>
              <a:t>Odd.: </a:t>
            </a:r>
            <a:r>
              <a:rPr lang="cs-CZ" altLang="cs-CZ" sz="2000" dirty="0" err="1" smtClean="0">
                <a:solidFill>
                  <a:schemeClr val="accent4">
                    <a:lumMod val="75000"/>
                  </a:schemeClr>
                </a:solidFill>
              </a:rPr>
              <a:t>Charophyta</a:t>
            </a:r>
            <a:r>
              <a:rPr lang="cs-CZ" altLang="cs-CZ" sz="2000" dirty="0" smtClean="0">
                <a:solidFill>
                  <a:schemeClr val="accent4">
                    <a:lumMod val="75000"/>
                  </a:schemeClr>
                </a:solidFill>
              </a:rPr>
              <a:t> Třída: </a:t>
            </a:r>
            <a:r>
              <a:rPr lang="cs-CZ" altLang="cs-CZ" sz="2000" dirty="0" err="1" smtClean="0">
                <a:solidFill>
                  <a:schemeClr val="accent4">
                    <a:lumMod val="75000"/>
                  </a:schemeClr>
                </a:solidFill>
              </a:rPr>
              <a:t>Zygnematophyceae</a:t>
            </a:r>
            <a:r>
              <a:rPr lang="cs-CZ" altLang="cs-CZ" sz="2000" dirty="0" smtClean="0">
                <a:solidFill>
                  <a:schemeClr val="accent4">
                    <a:lumMod val="75000"/>
                  </a:schemeClr>
                </a:solidFill>
              </a:rPr>
              <a:t> Řád: </a:t>
            </a:r>
            <a:r>
              <a:rPr lang="cs-CZ" altLang="cs-CZ" sz="2000" dirty="0" err="1" smtClean="0">
                <a:solidFill>
                  <a:schemeClr val="accent4">
                    <a:lumMod val="75000"/>
                  </a:schemeClr>
                </a:solidFill>
              </a:rPr>
              <a:t>Desmidiales</a:t>
            </a:r>
            <a:endParaRPr lang="cs-CZ" altLang="cs-CZ" sz="2000" dirty="0" smtClean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6628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339752" y="692696"/>
            <a:ext cx="3527425" cy="647700"/>
          </a:xfrm>
        </p:spPr>
        <p:txBody>
          <a:bodyPr/>
          <a:lstStyle/>
          <a:p>
            <a:pPr eaLnBrk="1" hangingPunct="1"/>
            <a:r>
              <a:rPr lang="cs-CZ" altLang="cs-CZ" i="1" dirty="0" smtClean="0">
                <a:solidFill>
                  <a:schemeClr val="tx1"/>
                </a:solidFill>
              </a:rPr>
              <a:t> </a:t>
            </a:r>
            <a:r>
              <a:rPr lang="cs-CZ" altLang="cs-CZ" i="1" dirty="0" err="1" smtClean="0">
                <a:solidFill>
                  <a:schemeClr val="accent4">
                    <a:lumMod val="75000"/>
                  </a:schemeClr>
                </a:solidFill>
              </a:rPr>
              <a:t>Cosmarium</a:t>
            </a:r>
            <a:r>
              <a:rPr lang="cs-CZ" altLang="cs-CZ" i="1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cs-CZ" altLang="cs-CZ" dirty="0" err="1" smtClean="0">
                <a:solidFill>
                  <a:schemeClr val="accent4">
                    <a:lumMod val="75000"/>
                  </a:schemeClr>
                </a:solidFill>
              </a:rPr>
              <a:t>sp</a:t>
            </a:r>
            <a:r>
              <a:rPr lang="cs-CZ" altLang="cs-CZ" dirty="0" smtClean="0">
                <a:solidFill>
                  <a:schemeClr val="accent4">
                    <a:lumMod val="75000"/>
                  </a:schemeClr>
                </a:solidFill>
              </a:rPr>
              <a:t>.</a:t>
            </a:r>
          </a:p>
        </p:txBody>
      </p:sp>
      <p:pic>
        <p:nvPicPr>
          <p:cNvPr id="14338" name="Picture 2" descr="http://protist.i.hosei.ac.jp/pdb/images/Chlorophyta/Cosmarium/Cristatae/CristataeL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484784"/>
            <a:ext cx="5848350" cy="3895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2810224" y="5400969"/>
            <a:ext cx="26031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http://protist.i.hosei.ac.jp</a:t>
            </a:r>
          </a:p>
        </p:txBody>
      </p:sp>
    </p:spTree>
    <p:extLst>
      <p:ext uri="{BB962C8B-B14F-4D97-AF65-F5344CB8AC3E}">
        <p14:creationId xmlns:p14="http://schemas.microsoft.com/office/powerpoint/2010/main" val="4210093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348" y="35873"/>
            <a:ext cx="8642350" cy="431800"/>
          </a:xfrm>
        </p:spPr>
        <p:txBody>
          <a:bodyPr/>
          <a:lstStyle/>
          <a:p>
            <a:pPr eaLnBrk="1" hangingPunct="1"/>
            <a:r>
              <a:rPr lang="cs-CZ" altLang="cs-CZ" sz="2000" dirty="0" smtClean="0">
                <a:solidFill>
                  <a:schemeClr val="accent4">
                    <a:lumMod val="75000"/>
                  </a:schemeClr>
                </a:solidFill>
              </a:rPr>
              <a:t>Odd.: </a:t>
            </a:r>
            <a:r>
              <a:rPr lang="cs-CZ" altLang="cs-CZ" sz="2000" dirty="0" err="1" smtClean="0">
                <a:solidFill>
                  <a:schemeClr val="accent4">
                    <a:lumMod val="75000"/>
                  </a:schemeClr>
                </a:solidFill>
              </a:rPr>
              <a:t>Charophyta</a:t>
            </a:r>
            <a:r>
              <a:rPr lang="cs-CZ" altLang="cs-CZ" sz="2000" dirty="0" smtClean="0">
                <a:solidFill>
                  <a:schemeClr val="accent4">
                    <a:lumMod val="75000"/>
                  </a:schemeClr>
                </a:solidFill>
              </a:rPr>
              <a:t> Třída: </a:t>
            </a:r>
            <a:r>
              <a:rPr lang="cs-CZ" altLang="cs-CZ" sz="2000" dirty="0" err="1" smtClean="0">
                <a:solidFill>
                  <a:schemeClr val="accent4">
                    <a:lumMod val="75000"/>
                  </a:schemeClr>
                </a:solidFill>
              </a:rPr>
              <a:t>Zygnematophyceae</a:t>
            </a:r>
            <a:r>
              <a:rPr lang="cs-CZ" altLang="cs-CZ" sz="2000" dirty="0" smtClean="0">
                <a:solidFill>
                  <a:schemeClr val="accent4">
                    <a:lumMod val="75000"/>
                  </a:schemeClr>
                </a:solidFill>
              </a:rPr>
              <a:t> Řád: </a:t>
            </a:r>
            <a:r>
              <a:rPr lang="cs-CZ" altLang="cs-CZ" sz="2000" dirty="0" err="1" smtClean="0">
                <a:solidFill>
                  <a:schemeClr val="accent4">
                    <a:lumMod val="75000"/>
                  </a:schemeClr>
                </a:solidFill>
              </a:rPr>
              <a:t>Desmidiales</a:t>
            </a:r>
            <a:endParaRPr lang="cs-CZ" altLang="cs-CZ" sz="2000" dirty="0" smtClean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6628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568453" y="764704"/>
            <a:ext cx="3527425" cy="647700"/>
          </a:xfrm>
        </p:spPr>
        <p:txBody>
          <a:bodyPr/>
          <a:lstStyle/>
          <a:p>
            <a:pPr eaLnBrk="1" hangingPunct="1"/>
            <a:r>
              <a:rPr lang="cs-CZ" altLang="cs-CZ" i="1" dirty="0" err="1" smtClean="0">
                <a:solidFill>
                  <a:schemeClr val="accent4">
                    <a:lumMod val="75000"/>
                  </a:schemeClr>
                </a:solidFill>
              </a:rPr>
              <a:t>Cosmarium</a:t>
            </a:r>
            <a:r>
              <a:rPr lang="cs-CZ" altLang="cs-CZ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cs-CZ" altLang="cs-CZ" dirty="0" err="1" smtClean="0">
                <a:solidFill>
                  <a:schemeClr val="accent4">
                    <a:lumMod val="75000"/>
                  </a:schemeClr>
                </a:solidFill>
              </a:rPr>
              <a:t>sp</a:t>
            </a:r>
            <a:r>
              <a:rPr lang="cs-CZ" altLang="cs-CZ" dirty="0" smtClean="0">
                <a:solidFill>
                  <a:schemeClr val="accent4">
                    <a:lumMod val="75000"/>
                  </a:schemeClr>
                </a:solidFill>
              </a:rPr>
              <a:t>.</a:t>
            </a:r>
            <a:endParaRPr lang="cs-CZ" altLang="cs-CZ" i="1" dirty="0" smtClean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15362" name="Picture 2" descr="http://fmp.conncoll.edu/Silicasecchidisk/Pics/Other%20Algae/Green_jpegs/Cosmarium_Key1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628800"/>
            <a:ext cx="4120179" cy="3719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3059832" y="5852464"/>
            <a:ext cx="25446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http://fmp.conncoll.edu/</a:t>
            </a:r>
          </a:p>
        </p:txBody>
      </p:sp>
    </p:spTree>
    <p:extLst>
      <p:ext uri="{BB962C8B-B14F-4D97-AF65-F5344CB8AC3E}">
        <p14:creationId xmlns:p14="http://schemas.microsoft.com/office/powerpoint/2010/main" val="2551803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348" y="35873"/>
            <a:ext cx="8642350" cy="431800"/>
          </a:xfrm>
        </p:spPr>
        <p:txBody>
          <a:bodyPr/>
          <a:lstStyle/>
          <a:p>
            <a:pPr eaLnBrk="1" hangingPunct="1"/>
            <a:r>
              <a:rPr lang="cs-CZ" altLang="cs-CZ" sz="2000" dirty="0" smtClean="0">
                <a:solidFill>
                  <a:schemeClr val="accent4">
                    <a:lumMod val="75000"/>
                  </a:schemeClr>
                </a:solidFill>
              </a:rPr>
              <a:t>Odd.: </a:t>
            </a:r>
            <a:r>
              <a:rPr lang="cs-CZ" altLang="cs-CZ" sz="2000" dirty="0" err="1" smtClean="0">
                <a:solidFill>
                  <a:schemeClr val="accent4">
                    <a:lumMod val="75000"/>
                  </a:schemeClr>
                </a:solidFill>
              </a:rPr>
              <a:t>Charophyta</a:t>
            </a:r>
            <a:r>
              <a:rPr lang="cs-CZ" altLang="cs-CZ" sz="2000" dirty="0" smtClean="0">
                <a:solidFill>
                  <a:schemeClr val="accent4">
                    <a:lumMod val="75000"/>
                  </a:schemeClr>
                </a:solidFill>
              </a:rPr>
              <a:t> Třída: </a:t>
            </a:r>
            <a:r>
              <a:rPr lang="cs-CZ" altLang="cs-CZ" sz="2000" dirty="0" err="1" smtClean="0">
                <a:solidFill>
                  <a:schemeClr val="accent4">
                    <a:lumMod val="75000"/>
                  </a:schemeClr>
                </a:solidFill>
              </a:rPr>
              <a:t>Zygnematophyceae</a:t>
            </a:r>
            <a:r>
              <a:rPr lang="cs-CZ" altLang="cs-CZ" sz="2000" dirty="0" smtClean="0">
                <a:solidFill>
                  <a:schemeClr val="accent4">
                    <a:lumMod val="75000"/>
                  </a:schemeClr>
                </a:solidFill>
              </a:rPr>
              <a:t> Řád: </a:t>
            </a:r>
            <a:r>
              <a:rPr lang="cs-CZ" altLang="cs-CZ" sz="2000" dirty="0" err="1" smtClean="0">
                <a:solidFill>
                  <a:schemeClr val="accent4">
                    <a:lumMod val="75000"/>
                  </a:schemeClr>
                </a:solidFill>
              </a:rPr>
              <a:t>Desmidiales</a:t>
            </a:r>
            <a:endParaRPr lang="cs-CZ" altLang="cs-CZ" sz="2000" dirty="0" smtClean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6628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699792" y="836712"/>
            <a:ext cx="3527425" cy="647700"/>
          </a:xfrm>
        </p:spPr>
        <p:txBody>
          <a:bodyPr/>
          <a:lstStyle/>
          <a:p>
            <a:pPr eaLnBrk="1" hangingPunct="1"/>
            <a:r>
              <a:rPr lang="cs-CZ" altLang="cs-CZ" i="1" dirty="0" smtClean="0">
                <a:solidFill>
                  <a:schemeClr val="tx1"/>
                </a:solidFill>
              </a:rPr>
              <a:t> </a:t>
            </a:r>
            <a:r>
              <a:rPr lang="cs-CZ" altLang="cs-CZ" i="1" dirty="0" err="1" smtClean="0">
                <a:solidFill>
                  <a:schemeClr val="accent4">
                    <a:lumMod val="75000"/>
                  </a:schemeClr>
                </a:solidFill>
              </a:rPr>
              <a:t>Closterium</a:t>
            </a:r>
            <a:r>
              <a:rPr lang="cs-CZ" altLang="cs-CZ" i="1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cs-CZ" altLang="cs-CZ" dirty="0" err="1" smtClean="0">
                <a:solidFill>
                  <a:schemeClr val="accent4">
                    <a:lumMod val="75000"/>
                  </a:schemeClr>
                </a:solidFill>
              </a:rPr>
              <a:t>sp</a:t>
            </a:r>
            <a:r>
              <a:rPr lang="cs-CZ" altLang="cs-CZ" dirty="0" smtClean="0">
                <a:solidFill>
                  <a:schemeClr val="accent4">
                    <a:lumMod val="75000"/>
                  </a:schemeClr>
                </a:solidFill>
              </a:rPr>
              <a:t>.</a:t>
            </a:r>
            <a:endParaRPr lang="cs-CZ" altLang="cs-CZ" i="1" dirty="0" smtClean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16386" name="Picture 2" descr="http://protist.i.hosei.ac.jp/pdb/images/chlorophyta/closterium/moniliferum/moniliferu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484784"/>
            <a:ext cx="4495800" cy="3962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3648444" y="5467645"/>
            <a:ext cx="19689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 smtClean="0"/>
              <a:t>protist.i.hosei.ac.jp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54369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348" y="35873"/>
            <a:ext cx="8642350" cy="431800"/>
          </a:xfrm>
        </p:spPr>
        <p:txBody>
          <a:bodyPr/>
          <a:lstStyle/>
          <a:p>
            <a:pPr eaLnBrk="1" hangingPunct="1"/>
            <a:r>
              <a:rPr lang="cs-CZ" altLang="cs-CZ" sz="2000" dirty="0" smtClean="0">
                <a:solidFill>
                  <a:schemeClr val="accent4">
                    <a:lumMod val="75000"/>
                  </a:schemeClr>
                </a:solidFill>
              </a:rPr>
              <a:t>Odd.: </a:t>
            </a:r>
            <a:r>
              <a:rPr lang="cs-CZ" altLang="cs-CZ" sz="2000" dirty="0" err="1" smtClean="0">
                <a:solidFill>
                  <a:schemeClr val="accent4">
                    <a:lumMod val="75000"/>
                  </a:schemeClr>
                </a:solidFill>
              </a:rPr>
              <a:t>Charophyta</a:t>
            </a:r>
            <a:r>
              <a:rPr lang="cs-CZ" altLang="cs-CZ" sz="2000" dirty="0" smtClean="0">
                <a:solidFill>
                  <a:schemeClr val="accent4">
                    <a:lumMod val="75000"/>
                  </a:schemeClr>
                </a:solidFill>
              </a:rPr>
              <a:t> Třída: </a:t>
            </a:r>
            <a:r>
              <a:rPr lang="cs-CZ" altLang="cs-CZ" sz="2000" dirty="0" err="1" smtClean="0">
                <a:solidFill>
                  <a:schemeClr val="accent4">
                    <a:lumMod val="75000"/>
                  </a:schemeClr>
                </a:solidFill>
              </a:rPr>
              <a:t>Zygnematophyceae</a:t>
            </a:r>
            <a:r>
              <a:rPr lang="cs-CZ" altLang="cs-CZ" sz="2000" dirty="0" smtClean="0">
                <a:solidFill>
                  <a:schemeClr val="accent4">
                    <a:lumMod val="75000"/>
                  </a:schemeClr>
                </a:solidFill>
              </a:rPr>
              <a:t> Řád: </a:t>
            </a:r>
            <a:r>
              <a:rPr lang="cs-CZ" altLang="cs-CZ" sz="2000" dirty="0" err="1" smtClean="0">
                <a:solidFill>
                  <a:schemeClr val="accent4">
                    <a:lumMod val="75000"/>
                  </a:schemeClr>
                </a:solidFill>
              </a:rPr>
              <a:t>Desmidiales</a:t>
            </a:r>
            <a:endParaRPr lang="cs-CZ" altLang="cs-CZ" sz="2000" dirty="0" smtClean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6628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699792" y="836712"/>
            <a:ext cx="3527425" cy="647700"/>
          </a:xfrm>
        </p:spPr>
        <p:txBody>
          <a:bodyPr/>
          <a:lstStyle/>
          <a:p>
            <a:pPr eaLnBrk="1" hangingPunct="1"/>
            <a:r>
              <a:rPr lang="cs-CZ" altLang="cs-CZ" i="1" dirty="0" smtClean="0">
                <a:solidFill>
                  <a:schemeClr val="tx1"/>
                </a:solidFill>
              </a:rPr>
              <a:t> </a:t>
            </a:r>
            <a:r>
              <a:rPr lang="cs-CZ" altLang="cs-CZ" i="1" dirty="0" err="1" smtClean="0">
                <a:solidFill>
                  <a:schemeClr val="accent4">
                    <a:lumMod val="75000"/>
                  </a:schemeClr>
                </a:solidFill>
              </a:rPr>
              <a:t>Closterium</a:t>
            </a:r>
            <a:r>
              <a:rPr lang="cs-CZ" altLang="cs-CZ" i="1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cs-CZ" altLang="cs-CZ" dirty="0" err="1" smtClean="0">
                <a:solidFill>
                  <a:schemeClr val="accent4">
                    <a:lumMod val="75000"/>
                  </a:schemeClr>
                </a:solidFill>
              </a:rPr>
              <a:t>sp</a:t>
            </a:r>
            <a:r>
              <a:rPr lang="cs-CZ" altLang="cs-CZ" dirty="0" smtClean="0">
                <a:solidFill>
                  <a:schemeClr val="accent4">
                    <a:lumMod val="75000"/>
                  </a:schemeClr>
                </a:solidFill>
              </a:rPr>
              <a:t>.</a:t>
            </a:r>
            <a:endParaRPr lang="cs-CZ" altLang="cs-CZ" i="1" dirty="0" smtClean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17410" name="Picture 2" descr="http://dbmuseblade.colorado.edu/DiatomTwo/sbsac_site/images/Closterium_moniliferum/Closterium_moniliferum1_bi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484784"/>
            <a:ext cx="3810000" cy="4410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délník 2"/>
          <p:cNvSpPr/>
          <p:nvPr/>
        </p:nvSpPr>
        <p:spPr>
          <a:xfrm>
            <a:off x="2692245" y="5894860"/>
            <a:ext cx="33930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http://dbmuseblade.colorado.edu</a:t>
            </a:r>
          </a:p>
        </p:txBody>
      </p:sp>
    </p:spTree>
    <p:extLst>
      <p:ext uri="{BB962C8B-B14F-4D97-AF65-F5344CB8AC3E}">
        <p14:creationId xmlns:p14="http://schemas.microsoft.com/office/powerpoint/2010/main" val="1973472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348" y="35873"/>
            <a:ext cx="8642350" cy="431800"/>
          </a:xfrm>
        </p:spPr>
        <p:txBody>
          <a:bodyPr/>
          <a:lstStyle/>
          <a:p>
            <a:pPr eaLnBrk="1" hangingPunct="1"/>
            <a:r>
              <a:rPr lang="cs-CZ" altLang="cs-CZ" sz="2000" dirty="0" smtClean="0">
                <a:solidFill>
                  <a:schemeClr val="accent4">
                    <a:lumMod val="75000"/>
                  </a:schemeClr>
                </a:solidFill>
              </a:rPr>
              <a:t>Odd.: </a:t>
            </a:r>
            <a:r>
              <a:rPr lang="cs-CZ" altLang="cs-CZ" sz="2000" dirty="0" err="1" smtClean="0">
                <a:solidFill>
                  <a:schemeClr val="accent4">
                    <a:lumMod val="75000"/>
                  </a:schemeClr>
                </a:solidFill>
              </a:rPr>
              <a:t>Charophyta</a:t>
            </a:r>
            <a:r>
              <a:rPr lang="cs-CZ" altLang="cs-CZ" sz="2000" dirty="0" smtClean="0">
                <a:solidFill>
                  <a:schemeClr val="accent4">
                    <a:lumMod val="75000"/>
                  </a:schemeClr>
                </a:solidFill>
              </a:rPr>
              <a:t> Třída: </a:t>
            </a:r>
            <a:r>
              <a:rPr lang="cs-CZ" altLang="cs-CZ" sz="2000" dirty="0" err="1" smtClean="0">
                <a:solidFill>
                  <a:schemeClr val="accent4">
                    <a:lumMod val="75000"/>
                  </a:schemeClr>
                </a:solidFill>
              </a:rPr>
              <a:t>Zygnematophyceae</a:t>
            </a:r>
            <a:r>
              <a:rPr lang="cs-CZ" altLang="cs-CZ" sz="2000" dirty="0" smtClean="0">
                <a:solidFill>
                  <a:schemeClr val="accent4">
                    <a:lumMod val="75000"/>
                  </a:schemeClr>
                </a:solidFill>
              </a:rPr>
              <a:t> Řád: </a:t>
            </a:r>
            <a:r>
              <a:rPr lang="cs-CZ" altLang="cs-CZ" sz="2000" dirty="0" err="1" smtClean="0">
                <a:solidFill>
                  <a:schemeClr val="accent4">
                    <a:lumMod val="75000"/>
                  </a:schemeClr>
                </a:solidFill>
              </a:rPr>
              <a:t>Desmidiales</a:t>
            </a:r>
            <a:endParaRPr lang="cs-CZ" altLang="cs-CZ" sz="2000" dirty="0" smtClean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6628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339752" y="764704"/>
            <a:ext cx="3527425" cy="647700"/>
          </a:xfrm>
        </p:spPr>
        <p:txBody>
          <a:bodyPr/>
          <a:lstStyle/>
          <a:p>
            <a:pPr eaLnBrk="1" hangingPunct="1"/>
            <a:r>
              <a:rPr lang="cs-CZ" altLang="cs-CZ" i="1" dirty="0" smtClean="0">
                <a:solidFill>
                  <a:schemeClr val="tx1"/>
                </a:solidFill>
              </a:rPr>
              <a:t> </a:t>
            </a:r>
            <a:r>
              <a:rPr lang="cs-CZ" altLang="cs-CZ" i="1" dirty="0" err="1" smtClean="0">
                <a:solidFill>
                  <a:schemeClr val="accent4">
                    <a:lumMod val="75000"/>
                  </a:schemeClr>
                </a:solidFill>
              </a:rPr>
              <a:t>Xanthidium</a:t>
            </a:r>
            <a:r>
              <a:rPr lang="cs-CZ" altLang="cs-CZ" i="1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cs-CZ" altLang="cs-CZ" dirty="0" err="1" smtClean="0">
                <a:solidFill>
                  <a:schemeClr val="accent4">
                    <a:lumMod val="75000"/>
                  </a:schemeClr>
                </a:solidFill>
              </a:rPr>
              <a:t>sp</a:t>
            </a:r>
            <a:r>
              <a:rPr lang="cs-CZ" altLang="cs-CZ" dirty="0" smtClean="0">
                <a:solidFill>
                  <a:schemeClr val="accent4">
                    <a:lumMod val="75000"/>
                  </a:schemeClr>
                </a:solidFill>
              </a:rPr>
              <a:t>.</a:t>
            </a:r>
            <a:endParaRPr lang="cs-CZ" altLang="cs-CZ" i="1" dirty="0" smtClean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18434" name="Picture 2" descr="http://www.desmids.nl/maand/images/Xanth_fasciculatum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412776"/>
            <a:ext cx="4286250" cy="433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3011219" y="5746651"/>
            <a:ext cx="23672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http://www.desmids.nl</a:t>
            </a:r>
          </a:p>
        </p:txBody>
      </p:sp>
    </p:spTree>
    <p:extLst>
      <p:ext uri="{BB962C8B-B14F-4D97-AF65-F5344CB8AC3E}">
        <p14:creationId xmlns:p14="http://schemas.microsoft.com/office/powerpoint/2010/main" val="3823008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50825" y="44450"/>
            <a:ext cx="8642350" cy="431800"/>
          </a:xfrm>
        </p:spPr>
        <p:txBody>
          <a:bodyPr/>
          <a:lstStyle/>
          <a:p>
            <a:pPr eaLnBrk="1" hangingPunct="1"/>
            <a:r>
              <a:rPr lang="cs-CZ" altLang="cs-CZ" sz="2000" dirty="0" smtClean="0">
                <a:solidFill>
                  <a:schemeClr val="accent4">
                    <a:lumMod val="75000"/>
                  </a:schemeClr>
                </a:solidFill>
              </a:rPr>
              <a:t>Odd.: </a:t>
            </a:r>
            <a:r>
              <a:rPr lang="cs-CZ" altLang="cs-CZ" sz="2000" dirty="0" err="1" smtClean="0">
                <a:solidFill>
                  <a:schemeClr val="accent4">
                    <a:lumMod val="75000"/>
                  </a:schemeClr>
                </a:solidFill>
              </a:rPr>
              <a:t>Charophyta</a:t>
            </a:r>
            <a:r>
              <a:rPr lang="cs-CZ" altLang="cs-CZ" sz="2000" dirty="0" smtClean="0">
                <a:solidFill>
                  <a:schemeClr val="accent4">
                    <a:lumMod val="75000"/>
                  </a:schemeClr>
                </a:solidFill>
              </a:rPr>
              <a:t> Třída: </a:t>
            </a:r>
            <a:r>
              <a:rPr lang="cs-CZ" altLang="cs-CZ" sz="2000" dirty="0" err="1" smtClean="0">
                <a:solidFill>
                  <a:schemeClr val="accent4">
                    <a:lumMod val="75000"/>
                  </a:schemeClr>
                </a:solidFill>
              </a:rPr>
              <a:t>Zygnematophyceae</a:t>
            </a:r>
            <a:r>
              <a:rPr lang="cs-CZ" altLang="cs-CZ" sz="2000" dirty="0" smtClean="0">
                <a:solidFill>
                  <a:schemeClr val="accent4">
                    <a:lumMod val="75000"/>
                  </a:schemeClr>
                </a:solidFill>
              </a:rPr>
              <a:t> Řád: </a:t>
            </a:r>
            <a:r>
              <a:rPr lang="cs-CZ" altLang="cs-CZ" sz="2000" dirty="0" err="1" smtClean="0">
                <a:solidFill>
                  <a:schemeClr val="accent4">
                    <a:lumMod val="75000"/>
                  </a:schemeClr>
                </a:solidFill>
              </a:rPr>
              <a:t>Desmidiales</a:t>
            </a:r>
            <a:endParaRPr lang="cs-CZ" altLang="cs-CZ" sz="2000" dirty="0" smtClean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867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145630" y="476672"/>
            <a:ext cx="4248150" cy="647700"/>
          </a:xfrm>
        </p:spPr>
        <p:txBody>
          <a:bodyPr/>
          <a:lstStyle/>
          <a:p>
            <a:pPr eaLnBrk="1" hangingPunct="1"/>
            <a:r>
              <a:rPr lang="cs-CZ" altLang="cs-CZ" i="1" dirty="0" smtClean="0"/>
              <a:t> </a:t>
            </a:r>
            <a:r>
              <a:rPr lang="cs-CZ" altLang="cs-CZ" i="1" dirty="0" err="1" smtClean="0">
                <a:solidFill>
                  <a:schemeClr val="accent4">
                    <a:lumMod val="75000"/>
                  </a:schemeClr>
                </a:solidFill>
              </a:rPr>
              <a:t>Pleurotaenium</a:t>
            </a:r>
            <a:r>
              <a:rPr lang="cs-CZ" altLang="cs-CZ" i="1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cs-CZ" altLang="cs-CZ" dirty="0" err="1" smtClean="0">
                <a:solidFill>
                  <a:schemeClr val="accent4">
                    <a:lumMod val="75000"/>
                  </a:schemeClr>
                </a:solidFill>
              </a:rPr>
              <a:t>sp</a:t>
            </a:r>
            <a:r>
              <a:rPr lang="cs-CZ" altLang="cs-CZ" dirty="0" smtClean="0">
                <a:solidFill>
                  <a:schemeClr val="accent4">
                    <a:lumMod val="75000"/>
                  </a:schemeClr>
                </a:solidFill>
              </a:rPr>
              <a:t>.</a:t>
            </a:r>
            <a:endParaRPr lang="cs-CZ" altLang="cs-CZ" i="1" dirty="0" smtClean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19458" name="Picture 2" descr="http://www.desmids.nl/maand/images/Pltrabecula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052736"/>
            <a:ext cx="3862230" cy="287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Pleurotaenium trabecula, zygospor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2735" y="4070252"/>
            <a:ext cx="2664296" cy="2269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395536" y="3926236"/>
            <a:ext cx="23672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http://www.desmids.nl</a:t>
            </a:r>
          </a:p>
        </p:txBody>
      </p:sp>
      <p:sp>
        <p:nvSpPr>
          <p:cNvPr id="3" name="Obdélník 2"/>
          <p:cNvSpPr/>
          <p:nvPr/>
        </p:nvSpPr>
        <p:spPr>
          <a:xfrm>
            <a:off x="5767935" y="5020157"/>
            <a:ext cx="11238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 smtClean="0"/>
              <a:t>zygospora</a:t>
            </a:r>
            <a:endParaRPr lang="cs-CZ" dirty="0"/>
          </a:p>
        </p:txBody>
      </p:sp>
      <p:cxnSp>
        <p:nvCxnSpPr>
          <p:cNvPr id="6" name="Přímá spojnice se šipkou 5"/>
          <p:cNvCxnSpPr>
            <a:stCxn id="3" idx="1"/>
          </p:cNvCxnSpPr>
          <p:nvPr/>
        </p:nvCxnSpPr>
        <p:spPr>
          <a:xfrm flipH="1">
            <a:off x="4788024" y="5204823"/>
            <a:ext cx="979911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13184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>
                <a:solidFill>
                  <a:schemeClr val="accent1"/>
                </a:solidFill>
              </a:rPr>
              <a:t>Rozmnožování ruduch</a:t>
            </a: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/>
          <a:lstStyle/>
          <a:p>
            <a:r>
              <a:rPr lang="cs-CZ" sz="2400" dirty="0"/>
              <a:t>Nepohlavní: </a:t>
            </a:r>
            <a:r>
              <a:rPr lang="cs-CZ" sz="2400" dirty="0" err="1"/>
              <a:t>monosporami</a:t>
            </a:r>
            <a:endParaRPr lang="cs-CZ" sz="2400" dirty="0"/>
          </a:p>
          <a:p>
            <a:r>
              <a:rPr lang="cs-CZ" sz="2400" dirty="0"/>
              <a:t>Pohlavní: oogamie – vaječná b. (</a:t>
            </a:r>
            <a:r>
              <a:rPr lang="cs-CZ" sz="2400" dirty="0" err="1"/>
              <a:t>karpogon</a:t>
            </a:r>
            <a:r>
              <a:rPr lang="cs-CZ" sz="2400" dirty="0"/>
              <a:t>) je oplozena nepohyblivou samčí gametou (</a:t>
            </a:r>
            <a:r>
              <a:rPr lang="cs-CZ" sz="2400" dirty="0" err="1"/>
              <a:t>spermacií</a:t>
            </a:r>
            <a:r>
              <a:rPr lang="cs-CZ" sz="2400" dirty="0"/>
              <a:t>, které se tvoří v </a:t>
            </a:r>
            <a:r>
              <a:rPr lang="cs-CZ" sz="2400" dirty="0" err="1"/>
              <a:t>spermatangiích</a:t>
            </a:r>
            <a:r>
              <a:rPr lang="cs-CZ" sz="2400" dirty="0"/>
              <a:t>)</a:t>
            </a:r>
          </a:p>
          <a:p>
            <a:endParaRPr lang="cs-CZ" sz="2400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25144"/>
            <a:ext cx="9144000" cy="215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2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53975" y="-16081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AutoShape 4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206375" y="-14557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99217369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Obrázek 2" descr="D:\bart\Varia\Logo_blauw.t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75" y="30163"/>
            <a:ext cx="857250" cy="61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3" name="Nadpis 3"/>
          <p:cNvSpPr>
            <a:spLocks noGrp="1"/>
          </p:cNvSpPr>
          <p:nvPr>
            <p:ph type="title"/>
          </p:nvPr>
        </p:nvSpPr>
        <p:spPr>
          <a:xfrm>
            <a:off x="500063" y="642938"/>
            <a:ext cx="8229600" cy="1143000"/>
          </a:xfrm>
        </p:spPr>
        <p:txBody>
          <a:bodyPr/>
          <a:lstStyle/>
          <a:p>
            <a:pPr eaLnBrk="1" hangingPunct="1"/>
            <a:endParaRPr lang="cs-CZ" sz="3600" smtClean="0"/>
          </a:p>
        </p:txBody>
      </p:sp>
      <p:pic>
        <p:nvPicPr>
          <p:cNvPr id="40966" name="Picture 2" descr="C:\Documents and Settings\Mišis\Plocha\diplomka final\diplomka\obrázky dipl\SEM diplo\AMS W33 06.TIF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40967" name="TextovéPole 7"/>
          <p:cNvSpPr txBox="1">
            <a:spLocks noChangeArrowheads="1"/>
          </p:cNvSpPr>
          <p:nvPr/>
        </p:nvSpPr>
        <p:spPr bwMode="auto">
          <a:xfrm>
            <a:off x="1357313" y="0"/>
            <a:ext cx="6357937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4000">
                <a:solidFill>
                  <a:schemeClr val="bg1"/>
                </a:solidFill>
                <a:latin typeface="Calibri" pitchFamily="34" charset="0"/>
              </a:rPr>
              <a:t>Děkuji za pozornost</a:t>
            </a:r>
          </a:p>
        </p:txBody>
      </p:sp>
    </p:spTree>
    <p:extLst>
      <p:ext uri="{BB962C8B-B14F-4D97-AF65-F5344CB8AC3E}">
        <p14:creationId xmlns:p14="http://schemas.microsoft.com/office/powerpoint/2010/main" val="3125248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://www.sinicearasy.cz/sites/default/files/Rhodophyta_stelky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11166"/>
            <a:ext cx="4184898" cy="670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179512" y="548680"/>
            <a:ext cx="23042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/>
              <a:t>Typy stélek ruduch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01670113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2059</TotalTime>
  <Words>1826</Words>
  <Application>Microsoft Office PowerPoint</Application>
  <PresentationFormat>Předvádění na obrazovce (4:3)</PresentationFormat>
  <Paragraphs>425</Paragraphs>
  <Slides>80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80</vt:i4>
      </vt:variant>
    </vt:vector>
  </HeadingPairs>
  <TitlesOfParts>
    <vt:vector size="85" baseType="lpstr">
      <vt:lpstr>Arial</vt:lpstr>
      <vt:lpstr>Calibri</vt:lpstr>
      <vt:lpstr>trebuchet ms</vt:lpstr>
      <vt:lpstr>Wingdings</vt:lpstr>
      <vt:lpstr>Motiv systému Office</vt:lpstr>
      <vt:lpstr>Fylogeneze a diverzita rostlin: Glaucophyta, Rhodophyta, Chlorophyta</vt:lpstr>
      <vt:lpstr>Prezentace aplikace PowerPoint</vt:lpstr>
      <vt:lpstr>Systém</vt:lpstr>
      <vt:lpstr>Přehled systému Archaeplastida</vt:lpstr>
      <vt:lpstr>Glaucophyta</vt:lpstr>
      <vt:lpstr>Prezentace aplikace PowerPoint</vt:lpstr>
      <vt:lpstr>Rhodophyta</vt:lpstr>
      <vt:lpstr>Rozmnožování ruduch</vt:lpstr>
      <vt:lpstr>Prezentace aplikace PowerPoint</vt:lpstr>
      <vt:lpstr>Ekologie</vt:lpstr>
      <vt:lpstr>Systém</vt:lpstr>
      <vt:lpstr>Prezentace aplikace PowerPoint</vt:lpstr>
      <vt:lpstr>Prezentace aplikace PowerPoint</vt:lpstr>
      <vt:lpstr>Prezentace aplikace PowerPoint</vt:lpstr>
      <vt:lpstr>Prezentace aplikace PowerPoint</vt:lpstr>
      <vt:lpstr>Porphyra (Nori) </vt:lpstr>
      <vt:lpstr> Viridiplantae</vt:lpstr>
      <vt:lpstr>Chlorophyta</vt:lpstr>
      <vt:lpstr>Chlorophyta</vt:lpstr>
      <vt:lpstr>Nepohlavní rozmnožování</vt:lpstr>
      <vt:lpstr>Pohlavní rozmnožování</vt:lpstr>
      <vt:lpstr>Mikrotubulární systémy v cytokinezi</vt:lpstr>
      <vt:lpstr>Systém, třídy</vt:lpstr>
      <vt:lpstr>Odd.: Chlorophyta  Třída: PRASINOPHYCEAE</vt:lpstr>
      <vt:lpstr>Prezentace aplikace PowerPoint</vt:lpstr>
      <vt:lpstr>Odd.: Chlorophyta Třída: Ulvophyceae  Řád: Ulvales</vt:lpstr>
      <vt:lpstr>Prezentace aplikace PowerPoint</vt:lpstr>
      <vt:lpstr>Odd.: Chlorophyta Třída: Ulvophyceae  Řád: Ulvales</vt:lpstr>
      <vt:lpstr>Třída: Cladophorophyceae</vt:lpstr>
      <vt:lpstr>Odd.: Chlorophyta Třída: Cladophorophyceae Řád: Cladophorales </vt:lpstr>
      <vt:lpstr>Třída: Bryopsydophyceae</vt:lpstr>
      <vt:lpstr>Odd.: Chlorophyta Třída: Bryopsidophyceae Řád: Bryopsidales </vt:lpstr>
      <vt:lpstr>Odd.: Chlorophyta Třída: Bryopsidophyceae  Řád: Bryopsidales</vt:lpstr>
      <vt:lpstr>Odd.: Chlorophyta Třída: Bryopsidophyceae Řád: Bryopsidales </vt:lpstr>
      <vt:lpstr>Třída: Dasycladophyceaee</vt:lpstr>
      <vt:lpstr>Odd.: Chlorophyta Třída: Dasycladophyceae  Řád: Dasycladales</vt:lpstr>
      <vt:lpstr>Odd.: Chlorophyta Třída: Dasycladophyceae  Řád: Dasycladales</vt:lpstr>
      <vt:lpstr>Třída: Trentepohliophyceae</vt:lpstr>
      <vt:lpstr>Odd.: Chlorophyta Třída: Trentepohliophyceae Řád: Trentepohliales</vt:lpstr>
      <vt:lpstr>Odd.: Chlorophyta Třída: Trentepohliophyceae Řád: Trentepohliales</vt:lpstr>
      <vt:lpstr>Třída: Trebouxiophyceae</vt:lpstr>
      <vt:lpstr>Odd.: Chlorophyta Třída: Trebouxiophyceae  Řád: Trebouxiales</vt:lpstr>
      <vt:lpstr>Prezentace aplikace PowerPoint</vt:lpstr>
      <vt:lpstr>Odd.: Chlorophyta Třída: Trebouxiophyceae  Řád: Chlorellales</vt:lpstr>
      <vt:lpstr>Odd.: Chlorophyta Třída: Trebouxiophyceae  Řád: Oocystales</vt:lpstr>
      <vt:lpstr>Odd.: Chlorophyta Třída: Trebouxiophyceae  Řád: Prasiolales</vt:lpstr>
      <vt:lpstr>Třída: Chlorophyceae</vt:lpstr>
      <vt:lpstr>Odd.: Chlorophyta Třída: Chlorophyceae Řád: Chlamydomonadales</vt:lpstr>
      <vt:lpstr>Odd.: Chlorophyta Třída: Chlorophyceae  Řád: Volvocales</vt:lpstr>
      <vt:lpstr>Odd.: Chlorophyta Třída: Chlorophyceae Řád: Chlorococcales</vt:lpstr>
      <vt:lpstr>Odd.: Chlorophyta Třída: Chlorophyceae Řád: Chlorococcales</vt:lpstr>
      <vt:lpstr>Odd.: Chlorophyta Třída: Chlorophyceae  Řád: Microsporales</vt:lpstr>
      <vt:lpstr>Odd.: Chlorophyta Třída: Chlorophyceae  Řád: Oedogoniales</vt:lpstr>
      <vt:lpstr>Odd.: Chlorophyta Třída: Chlorophyceae Řád: Oedogoniales</vt:lpstr>
      <vt:lpstr> Charophyta</vt:lpstr>
      <vt:lpstr>Vývojová větev Charophytae,  odd.: CHAROPHYTA</vt:lpstr>
      <vt:lpstr>Oddělení Charophyta, třídy</vt:lpstr>
      <vt:lpstr>Mesostigmatophyceae </vt:lpstr>
      <vt:lpstr>Třída Klebsormidiophyceae</vt:lpstr>
      <vt:lpstr>Prezentace aplikace PowerPoint</vt:lpstr>
      <vt:lpstr>Třída Charophyceae</vt:lpstr>
      <vt:lpstr>Prezentace aplikace PowerPoint</vt:lpstr>
      <vt:lpstr>Gametangia</vt:lpstr>
      <vt:lpstr>Prezentace aplikace PowerPoint</vt:lpstr>
      <vt:lpstr>Prezentace aplikace PowerPoint</vt:lpstr>
      <vt:lpstr>Třída Zygnematophyceae</vt:lpstr>
      <vt:lpstr>Konjugace</vt:lpstr>
      <vt:lpstr>Třída Zygnematophyceae</vt:lpstr>
      <vt:lpstr>Odd.: Charophyta Třída: Zygnematophyceae Řád: Zygnematales</vt:lpstr>
      <vt:lpstr>Odd.: Charophyta Třída: Zygnematophyceae Řád: Zygnematales</vt:lpstr>
      <vt:lpstr>Odd.: Charophyta Třída: Zygnematophyceae Řád: Zygnematales</vt:lpstr>
      <vt:lpstr>Odd.: Charophyta Třída: Zygnematophyceae Řád: Desmidiales</vt:lpstr>
      <vt:lpstr>Odd.: Charophyta Třída: Zygnematophyceae Řád: Desmidiales</vt:lpstr>
      <vt:lpstr>Odd.: Charophyta Třída: Zygnematophyceae Řád: Desmidiales</vt:lpstr>
      <vt:lpstr>Odd.: Charophyta Třída: Zygnematophyceae Řád: Desmidiales</vt:lpstr>
      <vt:lpstr>Odd.: Charophyta Třída: Zygnematophyceae Řád: Desmidiales</vt:lpstr>
      <vt:lpstr>Odd.: Charophyta Třída: Zygnematophyceae Řád: Desmidiales</vt:lpstr>
      <vt:lpstr>Odd.: Charophyta Třída: Zygnematophyceae Řád: Desmidiales</vt:lpstr>
      <vt:lpstr>Odd.: Charophyta Třída: Zygnematophyceae Řád: Desmidiales</vt:lpstr>
      <vt:lpstr>Prezentace aplikace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Úvod do diatomologie</dc:title>
  <dc:creator>bara</dc:creator>
  <cp:lastModifiedBy>Bara</cp:lastModifiedBy>
  <cp:revision>124</cp:revision>
  <dcterms:created xsi:type="dcterms:W3CDTF">2012-09-10T15:35:35Z</dcterms:created>
  <dcterms:modified xsi:type="dcterms:W3CDTF">2019-11-12T10:40:29Z</dcterms:modified>
</cp:coreProperties>
</file>