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7" r:id="rId3"/>
    <p:sldId id="284" r:id="rId4"/>
    <p:sldId id="285" r:id="rId5"/>
    <p:sldId id="286" r:id="rId6"/>
    <p:sldId id="283" r:id="rId7"/>
    <p:sldId id="265" r:id="rId8"/>
    <p:sldId id="268" r:id="rId9"/>
    <p:sldId id="269" r:id="rId10"/>
    <p:sldId id="292" r:id="rId11"/>
    <p:sldId id="295" r:id="rId12"/>
    <p:sldId id="293" r:id="rId13"/>
    <p:sldId id="294" r:id="rId14"/>
    <p:sldId id="287" r:id="rId15"/>
    <p:sldId id="288" r:id="rId16"/>
    <p:sldId id="289" r:id="rId17"/>
    <p:sldId id="290" r:id="rId18"/>
    <p:sldId id="291" r:id="rId19"/>
    <p:sldId id="296" r:id="rId2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008C78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3" d="100"/>
          <a:sy n="113" d="100"/>
        </p:scale>
        <p:origin x="-1000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4" name="Zástupný symbol pro číslo snímku 4">
            <a:extLst>
              <a:ext uri="{FF2B5EF4-FFF2-40B4-BE49-F238E27FC236}">
                <a16:creationId xmlns="" xmlns:a16="http://schemas.microsoft.com/office/drawing/2014/main" id="{9DC60B5C-ED95-487D-883E-8083B49A9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="" xmlns:a16="http://schemas.microsoft.com/office/drawing/2014/main" id="{A3A4CFED-E97B-41A6-9566-85D81B38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6" name="Zástupný symbol pro číslo snímku 4">
            <a:extLst>
              <a:ext uri="{FF2B5EF4-FFF2-40B4-BE49-F238E27FC236}">
                <a16:creationId xmlns="" xmlns:a16="http://schemas.microsoft.com/office/drawing/2014/main" id="{6F789619-E7CA-44F6-9463-11DC62FD1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="" xmlns:a16="http://schemas.microsoft.com/office/drawing/2014/main" id="{62BA3D99-36AF-4793-8446-903982594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="" xmlns:a16="http://schemas.microsoft.com/office/drawing/2014/main" id="{3110C8E8-BFE4-4378-9575-D505A8B1C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="" xmlns:a16="http://schemas.microsoft.com/office/drawing/2014/main" id="{47B99460-BAF2-4119-A905-B2E9F62D0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720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478125" y="6416676"/>
            <a:ext cx="213397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6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zápatí 2">
            <a:extLst>
              <a:ext uri="{FF2B5EF4-FFF2-40B4-BE49-F238E27FC236}">
                <a16:creationId xmlns="" xmlns:a16="http://schemas.microsoft.com/office/drawing/2014/main" id="{71911BB9-17F7-4E1D-859C-438EE1E03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="" xmlns:a16="http://schemas.microsoft.com/office/drawing/2014/main" id="{B5A937C4-E497-444D-910B-458D984461B8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7" y="414000"/>
            <a:ext cx="1535991" cy="10598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A272CBA-92C5-4D1C-88EC-E3F6BAC2B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="" xmlns:a16="http://schemas.microsoft.com/office/drawing/2014/main" id="{090723E7-2ED7-408B-B4CF-16540D000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Zástupný symbol pro zápatí 2">
            <a:extLst>
              <a:ext uri="{FF2B5EF4-FFF2-40B4-BE49-F238E27FC236}">
                <a16:creationId xmlns="" xmlns:a16="http://schemas.microsoft.com/office/drawing/2014/main" id="{01C4FA68-1E5D-4FAD-8451-1E76465B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číslo snímku 4">
            <a:extLst>
              <a:ext uri="{FF2B5EF4-FFF2-40B4-BE49-F238E27FC236}">
                <a16:creationId xmlns="" xmlns:a16="http://schemas.microsoft.com/office/drawing/2014/main" id="{12873A49-9D47-4EA7-A34C-5F9993A0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="" xmlns:a16="http://schemas.microsoft.com/office/drawing/2014/main" id="{CA4606A2-BA64-49ED-9169-7D6BD5835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="" xmlns:a16="http://schemas.microsoft.com/office/drawing/2014/main" id="{89790D2B-EFB3-4C7D-B37F-58EBBD8E4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A2CD6687-2135-4B13-AA27-46158120C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3" name="Zástupný symbol pro číslo snímku 4">
            <a:extLst>
              <a:ext uri="{FF2B5EF4-FFF2-40B4-BE49-F238E27FC236}">
                <a16:creationId xmlns="" xmlns:a16="http://schemas.microsoft.com/office/drawing/2014/main" id="{264BEF85-B3F2-4679-8E41-24AF8CF2C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="" xmlns:a16="http://schemas.microsoft.com/office/drawing/2014/main" id="{A925E5FD-82E7-4767-9E73-0C1A90C8E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7" name="Zástupný symbol pro číslo snímku 4">
            <a:extLst>
              <a:ext uri="{FF2B5EF4-FFF2-40B4-BE49-F238E27FC236}">
                <a16:creationId xmlns="" xmlns:a16="http://schemas.microsoft.com/office/drawing/2014/main" id="{BF18DCAC-646B-4DA4-B1FA-95A4C8753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23" name="Zástupný symbol pro zápatí 2">
            <a:extLst>
              <a:ext uri="{FF2B5EF4-FFF2-40B4-BE49-F238E27FC236}">
                <a16:creationId xmlns="" xmlns:a16="http://schemas.microsoft.com/office/drawing/2014/main" id="{7BC56B7A-DE33-4270-B87F-9A604AB74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="" xmlns:a16="http://schemas.microsoft.com/office/drawing/2014/main" id="{34037E30-F77A-4347-AF9F-F4A7C993A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0DA6A321-605B-4AD8-BA5F-0C1669FC0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="" xmlns:a16="http://schemas.microsoft.com/office/drawing/2014/main" id="{44DFFFF5-A807-415E-9324-7642D9173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="" xmlns:a16="http://schemas.microsoft.com/office/drawing/2014/main" id="{5DE87902-A471-453D-A4CB-9CF2101FB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Úvod do studia Experimentální a molekulární biologie – podzim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6145BEA-8C38-4781-9A64-1C087B8C31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A6E99ED6-A816-4596-A23B-020DD9EF035E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3" r:id="rId12"/>
    <p:sldLayoutId id="2147483694" r:id="rId13"/>
    <p:sldLayoutId id="2147483695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predmety/studijni_plan?fakulta=1431;plan_id=24102;zobrazeni=prezentace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sci/podzim2019/Bi1033/um/vzory_dobrych_seminarnich_praci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.muni.cz/ofiz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ci.muni.cz/UEB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9D692DC7-D6C2-41E9-9338-9958D7049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CE767BA1-7D78-4F04-95A3-A8BC1A0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4" y="1960577"/>
            <a:ext cx="8522680" cy="1171580"/>
          </a:xfrm>
        </p:spPr>
        <p:txBody>
          <a:bodyPr/>
          <a:lstStyle/>
          <a:p>
            <a:r>
              <a:rPr lang="cs-CZ" sz="3600" dirty="0"/>
              <a:t>Úvod do studia programu</a:t>
            </a:r>
            <a:br>
              <a:rPr lang="cs-CZ" sz="3600" dirty="0"/>
            </a:br>
            <a:r>
              <a:rPr lang="cs-CZ" sz="3600" dirty="0"/>
              <a:t>Experimentální a molekulární biologie</a:t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2800" b="0" dirty="0"/>
              <a:t>specializace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Experimentální </a:t>
            </a:r>
            <a:r>
              <a:rPr lang="cs-CZ" sz="3600" dirty="0"/>
              <a:t>biologie živočichů a imunologie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CB3024C6-E6E5-4A8E-9577-88939502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554" y="5349584"/>
            <a:ext cx="8522680" cy="698497"/>
          </a:xfrm>
        </p:spPr>
        <p:txBody>
          <a:bodyPr/>
          <a:lstStyle/>
          <a:p>
            <a:r>
              <a:rPr lang="cs-CZ" sz="2800" dirty="0">
                <a:solidFill>
                  <a:schemeClr val="tx2"/>
                </a:solidFill>
              </a:rPr>
              <a:t>Martin Vácha</a:t>
            </a:r>
          </a:p>
        </p:txBody>
      </p:sp>
    </p:spTree>
    <p:extLst>
      <p:ext uri="{BB962C8B-B14F-4D97-AF65-F5344CB8AC3E}">
        <p14:creationId xmlns:p14="http://schemas.microsoft.com/office/powerpoint/2010/main" val="3974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687" y="1988840"/>
            <a:ext cx="7418088" cy="46799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Závěrečnou práci lze dělat na mnoha pracovištích, ale musí projít schválením mateřského pracoviště. Takže různost témat. Bc práce je </a:t>
            </a:r>
            <a:r>
              <a:rPr lang="cs-CZ" altLang="cs-CZ" sz="2200" dirty="0" smtClean="0"/>
              <a:t>rešerše. </a:t>
            </a: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 smtClean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Důvody pro to jsou: Srovnatelnost</a:t>
            </a:r>
            <a:r>
              <a:rPr lang="cs-CZ" altLang="cs-CZ" sz="2200" dirty="0"/>
              <a:t>, kvalita textu. </a:t>
            </a:r>
            <a:r>
              <a:rPr lang="cs-CZ" altLang="cs-CZ" sz="2200" dirty="0" smtClean="0"/>
              <a:t>Angličtina také možná, ale pozor na ni.</a:t>
            </a: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Je možné pracovat na vlastním experimentálním úkolu pro diplomku nebo pro publikaci nebo jako nehodnocenou přílohu bakalářské práce.</a:t>
            </a:r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36000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Bi3500 Studentský výzkumný projekt je předmět určený jako nepovinný pro excelentní studenty s ambicemi vědecké práce. Prezentační workshop (?)</a:t>
            </a: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2004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 smtClean="0">
                <a:solidFill>
                  <a:srgbClr val="FFC000"/>
                </a:solidFill>
                <a:latin typeface="+mn-lt"/>
              </a:rPr>
              <a:t>Závěrečná (BP, DP) práce</a:t>
            </a:r>
            <a:endParaRPr lang="cs-CZ" altLang="cs-CZ" sz="5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687" y="1988840"/>
            <a:ext cx="7418088" cy="4679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2000" dirty="0">
                <a:hlinkClick r:id="rId2"/>
              </a:rPr>
              <a:t>https://is.muni.cz/predmety/studijni_plan?fakulta=1431;plan_id=24102;zobrazeni=prezentace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2004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 smtClean="0">
                <a:solidFill>
                  <a:srgbClr val="FFC000"/>
                </a:solidFill>
                <a:latin typeface="+mn-lt"/>
              </a:rPr>
              <a:t>Státní závěrečná zkouška</a:t>
            </a:r>
            <a:endParaRPr lang="cs-CZ" altLang="cs-CZ" sz="5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8897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838" y="1784350"/>
            <a:ext cx="7773750" cy="495701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fontAlgn="auto">
              <a:spcAft>
                <a:spcPts val="0"/>
              </a:spcAft>
            </a:pPr>
            <a:r>
              <a:rPr lang="cs-CZ" altLang="cs-CZ" sz="3100" dirty="0"/>
              <a:t>Smysl: učit se </a:t>
            </a:r>
            <a:r>
              <a:rPr lang="cs-CZ" altLang="cs-CZ" sz="3100" dirty="0" smtClean="0"/>
              <a:t>pracovat s informacemi, formulovat problém, postavit hypotézu, </a:t>
            </a:r>
            <a:r>
              <a:rPr lang="cs-CZ" altLang="cs-CZ" sz="3100" dirty="0"/>
              <a:t>zvykat si na vědecký text, příprava na </a:t>
            </a:r>
            <a:r>
              <a:rPr lang="cs-CZ" altLang="cs-CZ" sz="3100" dirty="0" smtClean="0"/>
              <a:t>psaní Bc práce</a:t>
            </a:r>
            <a:endParaRPr lang="cs-CZ" altLang="cs-CZ" sz="3100" dirty="0"/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Volba tématu podle prezentací nebo nabízených směrů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000" dirty="0"/>
              <a:t>Nedává nárok na přijetí do </a:t>
            </a:r>
            <a:r>
              <a:rPr lang="cs-CZ" altLang="cs-CZ" sz="3000" dirty="0" smtClean="0"/>
              <a:t>dané laboratoře nebo </a:t>
            </a:r>
            <a:r>
              <a:rPr lang="cs-CZ" altLang="cs-CZ" sz="3000" dirty="0"/>
              <a:t>na Vámi zvolené téma!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Na 3 strany včetně použité literatury (anglické, odborné články - tj. časopisy)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Z domu přes VPN (virtuální privátní síť MU) – vidíte texty předplacených časopisů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Inspirovat se literaturou a zamyslet se nad konkrétní otázkou řešitelnou konkrétními a proveditelnými metodami v rámci dalšího studia. </a:t>
            </a:r>
            <a:r>
              <a:rPr lang="cs-CZ" altLang="cs-CZ" sz="3100" dirty="0" smtClean="0"/>
              <a:t>Ne: „bylo by potřeba vyléčit rakovinu, přestat kouřit, studovat tuto nemoc“ atd.</a:t>
            </a:r>
            <a:endParaRPr lang="cs-CZ" altLang="cs-CZ" sz="3100" dirty="0"/>
          </a:p>
          <a:p>
            <a:pPr lvl="1" fontAlgn="auto">
              <a:spcAft>
                <a:spcPts val="0"/>
              </a:spcAft>
            </a:pPr>
            <a:r>
              <a:rPr lang="cs-CZ" altLang="cs-CZ" sz="3100" dirty="0" smtClean="0"/>
              <a:t>3 vzory jsou v </a:t>
            </a:r>
            <a:r>
              <a:rPr lang="cs-CZ" altLang="cs-CZ" sz="3100" dirty="0" err="1" smtClean="0"/>
              <a:t>ISu</a:t>
            </a:r>
            <a:r>
              <a:rPr lang="cs-CZ" altLang="cs-CZ" sz="3100" dirty="0"/>
              <a:t>: </a:t>
            </a:r>
            <a:r>
              <a:rPr lang="cs-CZ" altLang="cs-CZ" sz="3100" dirty="0">
                <a:hlinkClick r:id="rId2"/>
              </a:rPr>
              <a:t>https://is.muni.cz/el/sci/podzim2019/Bi1033/um/vzory_dobrych_seminarnich_praci/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25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8897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625" y="1784350"/>
            <a:ext cx="777375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 fontAlgn="auto">
              <a:spcAft>
                <a:spcPts val="0"/>
              </a:spcAft>
              <a:buNone/>
            </a:pPr>
            <a:r>
              <a:rPr lang="cs-CZ" altLang="cs-CZ" dirty="0" smtClean="0"/>
              <a:t>Struktura: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1) Úvod </a:t>
            </a:r>
            <a:r>
              <a:rPr lang="cs-CZ" altLang="cs-CZ" dirty="0"/>
              <a:t>do problematiky a popis současného </a:t>
            </a:r>
            <a:r>
              <a:rPr lang="cs-CZ" altLang="cs-CZ" dirty="0" smtClean="0"/>
              <a:t>stavu 	(1,5 strany).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2) Definice problému a navržení řešení, </a:t>
            </a:r>
            <a:r>
              <a:rPr lang="cs-CZ" altLang="cs-CZ" dirty="0"/>
              <a:t>cíl </a:t>
            </a:r>
            <a:r>
              <a:rPr lang="cs-CZ" altLang="cs-CZ" dirty="0" smtClean="0"/>
              <a:t>práce 	(</a:t>
            </a:r>
            <a:r>
              <a:rPr lang="cs-CZ" altLang="cs-CZ" dirty="0"/>
              <a:t>odstavec</a:t>
            </a:r>
            <a:r>
              <a:rPr lang="cs-CZ" altLang="cs-CZ" dirty="0" smtClean="0"/>
              <a:t>)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3) Metoda řešení a </a:t>
            </a:r>
            <a:r>
              <a:rPr lang="cs-CZ" altLang="cs-CZ" dirty="0"/>
              <a:t>očekávaný </a:t>
            </a:r>
            <a:r>
              <a:rPr lang="cs-CZ" altLang="cs-CZ" dirty="0" smtClean="0"/>
              <a:t>výsledek </a:t>
            </a:r>
            <a:r>
              <a:rPr lang="cs-CZ" altLang="cs-CZ" dirty="0"/>
              <a:t>(odstavec) </a:t>
            </a:r>
            <a:r>
              <a:rPr lang="cs-CZ" altLang="cs-CZ" dirty="0" smtClean="0"/>
              <a:t>4) Jaký </a:t>
            </a:r>
            <a:r>
              <a:rPr lang="cs-CZ" altLang="cs-CZ" dirty="0"/>
              <a:t>závěr z předpokládaného výsledku </a:t>
            </a:r>
            <a:r>
              <a:rPr lang="cs-CZ" altLang="cs-CZ" dirty="0" smtClean="0"/>
              <a:t>plyne (</a:t>
            </a:r>
            <a:r>
              <a:rPr lang="cs-CZ" altLang="cs-CZ" dirty="0"/>
              <a:t>odstavec) 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5) Literatura (0,5 strany)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Do 6.1.2020 poslat do </a:t>
            </a:r>
            <a:r>
              <a:rPr lang="cs-CZ" altLang="cs-CZ" dirty="0" err="1" smtClean="0"/>
              <a:t>Odevzdávárny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2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3AE26FF-32B7-4C4B-B00F-80EA96F0D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91" y="1665288"/>
            <a:ext cx="8065504" cy="3955507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Na dalších slidech informujte studenty o struktuře ústavu a o struktuře oddělení, které zajišťuje výuku dané specializace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Dále je vhodné seznámit studenty s doporučeným studijním plánem pro danou specializaci.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Na další dva semináře se velmi doporučuje zařadit prezentace o Studijním a zkušebním řádu MU (viz prezentace dr. Lízala)</a:t>
            </a:r>
          </a:p>
          <a:p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C2C003C-68C2-4666-95CC-48D27BA6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C7B5C0D-0BC1-4024-8EDC-A14939C42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BBE10EE-1422-46E5-B4FF-7034CB610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7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</a:t>
            </a:r>
            <a:br>
              <a:rPr lang="cs-CZ" dirty="0" smtClean="0"/>
            </a:br>
            <a:r>
              <a:rPr lang="cs-CZ" dirty="0" smtClean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22" y="-4383"/>
            <a:ext cx="4818339" cy="67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" y="2070601"/>
            <a:ext cx="4375259" cy="12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" y="2941743"/>
            <a:ext cx="4318504" cy="30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4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</a:t>
            </a:r>
            <a:br>
              <a:rPr lang="cs-CZ" dirty="0" smtClean="0"/>
            </a:br>
            <a:r>
              <a:rPr lang="cs-CZ" dirty="0" smtClean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30" y="5255"/>
            <a:ext cx="4792937" cy="68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</a:t>
            </a:r>
            <a:br>
              <a:rPr lang="cs-CZ" dirty="0" smtClean="0"/>
            </a:br>
            <a:r>
              <a:rPr lang="cs-CZ" dirty="0" smtClean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07" y="-1"/>
            <a:ext cx="5027054" cy="67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</a:t>
            </a:r>
            <a:br>
              <a:rPr lang="cs-CZ" dirty="0" smtClean="0"/>
            </a:br>
            <a:r>
              <a:rPr lang="cs-CZ" dirty="0" smtClean="0"/>
              <a:t>katalog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9" y="39420"/>
            <a:ext cx="4783457" cy="681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https://www.sci.muni.cz/ofiz/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fyziologie a imunologie živočichů - OFIZ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7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Smysl: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První seznámení s oddělením OFIŽ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Otázky studia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Začátek nasměrování výzkumného </a:t>
            </a:r>
            <a:r>
              <a:rPr lang="cs-CZ" dirty="0" smtClean="0"/>
              <a:t>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Představování laboratoří a jejich výzkumného zaměření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Úvod do studia Experimentální a molekulární biologie – podzim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74B8935F-0300-4093-A0DC-E1426B0D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135063"/>
            <a:ext cx="8301902" cy="413999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podmínkou získání zápočtu </a:t>
            </a:r>
            <a:r>
              <a:rPr lang="cs-CZ" dirty="0" smtClean="0"/>
              <a:t>je alespoň </a:t>
            </a:r>
            <a:r>
              <a:rPr lang="cs-CZ" b="1" dirty="0">
                <a:solidFill>
                  <a:srgbClr val="0000DC"/>
                </a:solidFill>
              </a:rPr>
              <a:t>10</a:t>
            </a:r>
            <a:r>
              <a:rPr lang="cs-CZ" b="1" dirty="0" smtClean="0">
                <a:solidFill>
                  <a:srgbClr val="0000DC"/>
                </a:solidFill>
              </a:rPr>
              <a:t> účastí  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prezence </a:t>
            </a:r>
            <a:r>
              <a:rPr lang="cs-CZ" dirty="0"/>
              <a:t>se bude evidovat pomocí </a:t>
            </a:r>
            <a:r>
              <a:rPr lang="cs-CZ" b="1" dirty="0" smtClean="0"/>
              <a:t>čtečky </a:t>
            </a:r>
            <a:r>
              <a:rPr lang="cs-CZ" b="1" dirty="0" err="1" smtClean="0"/>
              <a:t>ISICu</a:t>
            </a:r>
            <a:r>
              <a:rPr lang="cs-CZ" b="1" dirty="0" smtClean="0"/>
              <a:t> na katedře </a:t>
            </a:r>
            <a:r>
              <a:rPr lang="cs-CZ" dirty="0" smtClean="0"/>
              <a:t>na </a:t>
            </a:r>
            <a:r>
              <a:rPr lang="cs-CZ" dirty="0"/>
              <a:t>konci </a:t>
            </a:r>
            <a:r>
              <a:rPr lang="cs-CZ" dirty="0" smtClean="0"/>
              <a:t>semináře</a:t>
            </a:r>
            <a:endParaRPr lang="cs-CZ" dirty="0">
              <a:highlight>
                <a:srgbClr val="FFFF00"/>
              </a:highlight>
            </a:endParaRP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docházku </a:t>
            </a:r>
            <a:r>
              <a:rPr lang="cs-CZ" dirty="0"/>
              <a:t>si můžete </a:t>
            </a:r>
            <a:r>
              <a:rPr lang="cs-CZ" b="1" dirty="0">
                <a:solidFill>
                  <a:srgbClr val="0000DC"/>
                </a:solidFill>
              </a:rPr>
              <a:t>sledovat v </a:t>
            </a:r>
            <a:r>
              <a:rPr lang="cs-CZ" b="1" dirty="0" smtClean="0">
                <a:solidFill>
                  <a:srgbClr val="0000DC"/>
                </a:solidFill>
              </a:rPr>
              <a:t>IS</a:t>
            </a:r>
          </a:p>
          <a:p>
            <a:pPr marL="360000" lvl="1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dirty="0">
                <a:ea typeface="+mn-ea"/>
                <a:cs typeface="+mn-cs"/>
              </a:rPr>
              <a:t>Seminární práce - </a:t>
            </a:r>
            <a:r>
              <a:rPr lang="cs-CZ" sz="2800" dirty="0">
                <a:ea typeface="+mn-ea"/>
                <a:cs typeface="+mn-cs"/>
              </a:rPr>
              <a:t>zpracování krátké literární rešerše na téma: </a:t>
            </a:r>
            <a:r>
              <a:rPr lang="cs-CZ" sz="2800" i="1" dirty="0">
                <a:ea typeface="+mn-ea"/>
                <a:cs typeface="+mn-cs"/>
              </a:rPr>
              <a:t>Výzkumný projekt mého potenciálního zaměření.</a:t>
            </a:r>
            <a:endParaRPr lang="cs-CZ" altLang="cs-CZ" sz="2800" i="1" dirty="0">
              <a:ea typeface="+mn-ea"/>
              <a:cs typeface="+mn-cs"/>
            </a:endParaRP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B6940D94-2876-45F1-9910-8941BCDD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378000"/>
            <a:ext cx="8066301" cy="451576"/>
          </a:xfrm>
        </p:spPr>
        <p:txBody>
          <a:bodyPr/>
          <a:lstStyle/>
          <a:p>
            <a:r>
              <a:rPr lang="cs-CZ" sz="3600" dirty="0"/>
              <a:t>Podmínky zápočtu: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C4BD1AFA-322B-4D94-A3F9-C749F61E0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49E8EAC8-7E63-4FB4-8D80-19767195A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9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955BD9A2-23AC-4FE1-9E7E-CD0D1AB6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ADCB639-1931-4E7F-868F-8D9716B0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0B64E1A-3885-4C16-A162-BDCA8CF3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40" t="11746" r="7070" b="8405"/>
          <a:stretch/>
        </p:blipFill>
        <p:spPr>
          <a:xfrm>
            <a:off x="0" y="0"/>
            <a:ext cx="9151373" cy="545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="" xmlns:a16="http://schemas.microsoft.com/office/drawing/2014/main" id="{1FE87B4A-065C-474A-A732-8AEF31ABD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736426B-92B6-468A-B359-D8A4B7DD6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CFB78EC-4F53-45F7-807F-1CAB90EEB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75" t="17307" r="11445" b="5238"/>
          <a:stretch/>
        </p:blipFill>
        <p:spPr>
          <a:xfrm>
            <a:off x="310554" y="176664"/>
            <a:ext cx="7868712" cy="5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82BB517-408C-4B87-8548-77C162989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BB63E7E-5097-473A-BD8E-0B7C3BF73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Úvod do studia Experimentální a molekulární biologie – podzim 2019</a:t>
            </a:r>
            <a:endParaRPr lang="pt-BR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2D24631-8101-4ED7-98D6-36953EB7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2" t="11270" r="5936" b="15486"/>
          <a:stretch/>
        </p:blipFill>
        <p:spPr>
          <a:xfrm>
            <a:off x="489651" y="1381223"/>
            <a:ext cx="7575952" cy="425905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77F4ABA-4552-4691-99A0-4EC17114FEFB}"/>
              </a:ext>
            </a:extLst>
          </p:cNvPr>
          <p:cNvSpPr txBox="1"/>
          <p:nvPr/>
        </p:nvSpPr>
        <p:spPr>
          <a:xfrm>
            <a:off x="310554" y="297404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Přírodovědecká fakulta MU</a:t>
            </a:r>
          </a:p>
          <a:p>
            <a:pPr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dirty="0" err="1">
                <a:latin typeface="+mn-lt"/>
              </a:rPr>
              <a:t>založena</a:t>
            </a:r>
            <a:r>
              <a:rPr dirty="0">
                <a:latin typeface="+mn-lt"/>
              </a:rPr>
              <a:t> v </a:t>
            </a:r>
            <a:r>
              <a:rPr dirty="0" err="1">
                <a:latin typeface="+mn-lt"/>
              </a:rPr>
              <a:t>roce</a:t>
            </a:r>
            <a:r>
              <a:rPr dirty="0">
                <a:latin typeface="+mn-lt"/>
              </a:rPr>
              <a:t> 1919</a:t>
            </a:r>
            <a:r>
              <a:rPr lang="cs-CZ" dirty="0">
                <a:latin typeface="+mn-lt"/>
              </a:rPr>
              <a:t> =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jedna</a:t>
            </a:r>
            <a:r>
              <a:rPr dirty="0">
                <a:latin typeface="+mn-lt"/>
              </a:rPr>
              <a:t> ze </a:t>
            </a:r>
            <a:r>
              <a:rPr dirty="0" err="1">
                <a:latin typeface="+mn-lt"/>
              </a:rPr>
              <a:t>čtyř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zakládajících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fakult</a:t>
            </a:r>
            <a:r>
              <a:rPr lang="cs-CZ" dirty="0">
                <a:latin typeface="+mn-lt"/>
              </a:rPr>
              <a:t> MU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6"/>
          <p:cNvSpPr txBox="1"/>
          <p:nvPr/>
        </p:nvSpPr>
        <p:spPr>
          <a:xfrm>
            <a:off x="509588" y="1058699"/>
            <a:ext cx="574094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Děkan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  <a:endParaRPr lang="cs-CZ" dirty="0">
              <a:solidFill>
                <a:srgbClr val="0000DC"/>
              </a:solidFill>
              <a:latin typeface="+mn-lt"/>
            </a:endParaRP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doc.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dirty="0" err="1">
                <a:solidFill>
                  <a:srgbClr val="000000"/>
                </a:solidFill>
                <a:latin typeface="+mn-lt"/>
              </a:rPr>
              <a:t>Tomáš</a:t>
            </a:r>
            <a:r>
              <a:rPr dirty="0">
                <a:solidFill>
                  <a:srgbClr val="000000"/>
                </a:solidFill>
                <a:latin typeface="+mn-lt"/>
              </a:rPr>
              <a:t> </a:t>
            </a:r>
            <a:r>
              <a:rPr dirty="0" err="1">
                <a:solidFill>
                  <a:srgbClr val="000000"/>
                </a:solidFill>
                <a:latin typeface="+mn-lt"/>
              </a:rPr>
              <a:t>Kašparovský</a:t>
            </a:r>
            <a:r>
              <a:rPr dirty="0">
                <a:solidFill>
                  <a:srgbClr val="000000"/>
                </a:solidFill>
                <a:latin typeface="+mn-lt"/>
              </a:rPr>
              <a:t>, Ph.D. </a:t>
            </a:r>
          </a:p>
        </p:txBody>
      </p:sp>
      <p:sp>
        <p:nvSpPr>
          <p:cNvPr id="173" name="Text Box 7"/>
          <p:cNvSpPr txBox="1"/>
          <p:nvPr/>
        </p:nvSpPr>
        <p:spPr>
          <a:xfrm>
            <a:off x="523551" y="2481646"/>
            <a:ext cx="50270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Proděkan</a:t>
            </a:r>
            <a:r>
              <a:rPr dirty="0">
                <a:solidFill>
                  <a:srgbClr val="0000DC"/>
                </a:solidFill>
                <a:latin typeface="+mn-lt"/>
              </a:rPr>
              <a:t> pro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studium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doc. </a:t>
            </a:r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</a:t>
            </a:r>
            <a:r>
              <a:rPr b="1" dirty="0" err="1">
                <a:latin typeface="+mn-lt"/>
              </a:rPr>
              <a:t>Zdeněk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Bochníček</a:t>
            </a:r>
            <a:r>
              <a:rPr b="1" dirty="0">
                <a:latin typeface="+mn-lt"/>
              </a:rPr>
              <a:t>, Dr.</a:t>
            </a:r>
          </a:p>
          <a:p>
            <a:r>
              <a:rPr lang="cs-CZ" dirty="0">
                <a:solidFill>
                  <a:srgbClr val="0000DC"/>
                </a:solidFill>
              </a:rPr>
              <a:t>zboch@sci.muni.cz </a:t>
            </a:r>
          </a:p>
        </p:txBody>
      </p:sp>
      <p:sp>
        <p:nvSpPr>
          <p:cNvPr id="174" name="Text Box 9"/>
          <p:cNvSpPr txBox="1"/>
          <p:nvPr/>
        </p:nvSpPr>
        <p:spPr>
          <a:xfrm>
            <a:off x="551442" y="4235085"/>
            <a:ext cx="497124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Referentka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Studijní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ho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odddělení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Irena </a:t>
            </a:r>
            <a:r>
              <a:rPr b="1" dirty="0" err="1">
                <a:latin typeface="+mn-lt"/>
              </a:rPr>
              <a:t>Mitášová</a:t>
            </a:r>
            <a:r>
              <a:rPr b="1" dirty="0">
                <a:latin typeface="+mn-lt"/>
              </a:rPr>
              <a:t> </a:t>
            </a:r>
            <a:endParaRPr lang="cs-CZ" b="1" dirty="0">
              <a:latin typeface="+mn-lt"/>
            </a:endParaRPr>
          </a:p>
          <a:p>
            <a:r>
              <a:rPr dirty="0">
                <a:solidFill>
                  <a:srgbClr val="0000DC"/>
                </a:solidFill>
                <a:latin typeface="+mn-lt"/>
              </a:rPr>
              <a:t>mitasova@sci.muni.cz </a:t>
            </a:r>
          </a:p>
        </p:txBody>
      </p:sp>
      <p:pic>
        <p:nvPicPr>
          <p:cNvPr id="175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16" y="2743871"/>
            <a:ext cx="903842" cy="109913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6" name="foto.jpeg" descr="fot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83" y="4235085"/>
            <a:ext cx="907358" cy="108770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7" name="foto.jpeg" descr="fot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16" y="1204204"/>
            <a:ext cx="945425" cy="11475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74" grpId="0" animBg="1" advAuto="0"/>
      <p:bldP spid="175" grpId="0" animBg="1" advAuto="0"/>
      <p:bldP spid="17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8"/>
          <p:cNvSpPr txBox="1"/>
          <p:nvPr/>
        </p:nvSpPr>
        <p:spPr>
          <a:xfrm>
            <a:off x="509588" y="1846036"/>
            <a:ext cx="446373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Ředitel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ústavu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Jan </a:t>
            </a:r>
            <a:r>
              <a:rPr dirty="0" err="1">
                <a:solidFill>
                  <a:srgbClr val="000000"/>
                </a:solidFill>
                <a:latin typeface="+mn-lt"/>
              </a:rPr>
              <a:t>Šmarda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dirty="0" err="1">
                <a:solidFill>
                  <a:srgbClr val="000000"/>
                </a:solidFill>
                <a:latin typeface="+mn-lt"/>
              </a:rPr>
              <a:t>CSc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200" name="Text Box 9"/>
          <p:cNvSpPr txBox="1"/>
          <p:nvPr/>
        </p:nvSpPr>
        <p:spPr>
          <a:xfrm>
            <a:off x="509588" y="3636605"/>
            <a:ext cx="36423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Pedagogický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zástupce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Pavel </a:t>
            </a:r>
            <a:r>
              <a:rPr b="1" dirty="0" err="1">
                <a:latin typeface="+mn-lt"/>
              </a:rPr>
              <a:t>Lízal</a:t>
            </a:r>
            <a:r>
              <a:rPr b="1" dirty="0">
                <a:latin typeface="+mn-lt"/>
              </a:rPr>
              <a:t>, Ph.D.</a:t>
            </a:r>
            <a:endParaRPr lang="cs-CZ" b="1" dirty="0">
              <a:latin typeface="+mn-lt"/>
            </a:endParaRPr>
          </a:p>
          <a:p>
            <a:r>
              <a:rPr lang="cs-CZ" dirty="0" err="1">
                <a:solidFill>
                  <a:srgbClr val="0000DC"/>
                </a:solidFill>
                <a:latin typeface="+mn-lt"/>
              </a:rPr>
              <a:t>lizal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  <a:endParaRPr dirty="0">
              <a:solidFill>
                <a:srgbClr val="0000DC"/>
              </a:solidFill>
              <a:latin typeface="+mn-lt"/>
            </a:endParaRPr>
          </a:p>
        </p:txBody>
      </p:sp>
      <p:sp>
        <p:nvSpPr>
          <p:cNvPr id="202" name="Rectangle 4"/>
          <p:cNvSpPr txBox="1"/>
          <p:nvPr/>
        </p:nvSpPr>
        <p:spPr>
          <a:xfrm>
            <a:off x="509588" y="5448281"/>
            <a:ext cx="41903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>
            <a:lvl1pPr>
              <a:defRPr sz="1600" b="1">
                <a:solidFill>
                  <a:srgbClr val="7030A0"/>
                </a:solidFill>
              </a:defRPr>
            </a:lvl1pPr>
          </a:lstStyle>
          <a:p>
            <a:r>
              <a:rPr sz="2400" dirty="0">
                <a:solidFill>
                  <a:srgbClr val="0000DC"/>
                </a:solidFill>
                <a:latin typeface="+mn-lt"/>
                <a:hlinkClick r:id="rId2"/>
              </a:rPr>
              <a:t>http://www.sci.muni.cz/UEB/</a:t>
            </a:r>
            <a:endParaRPr sz="2400" dirty="0">
              <a:solidFill>
                <a:srgbClr val="0000DC"/>
              </a:solidFill>
              <a:latin typeface="+mn-lt"/>
            </a:endParaRPr>
          </a:p>
        </p:txBody>
      </p:sp>
      <p:pic>
        <p:nvPicPr>
          <p:cNvPr id="203" name="foto.jpeg" descr="foto.jpeg"/>
          <p:cNvPicPr>
            <a:picLocks noChangeAspect="1"/>
          </p:cNvPicPr>
          <p:nvPr/>
        </p:nvPicPr>
        <p:blipFill>
          <a:blip r:embed="rId3"/>
          <a:srcRect l="1171" r="14054" b="16548"/>
          <a:stretch>
            <a:fillRect/>
          </a:stretch>
        </p:blipFill>
        <p:spPr>
          <a:xfrm>
            <a:off x="5558107" y="3616313"/>
            <a:ext cx="1455087" cy="1738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5BF5F6DD-1ACB-44EE-A15C-771D77551BF0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Ústav experimentální biologie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Přírodovědecké fakulta MU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46" y="1032655"/>
            <a:ext cx="1574348" cy="19693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200" grpId="0" animBg="1" advAuto="0"/>
      <p:bldP spid="20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A5C1BCB4-A0F4-42E8-8DB6-2301B724D36F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Bakalářský studijní program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Experimentální a molekulární biologie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EC65C2B7-4358-432B-8565-16F17092D7C6}"/>
              </a:ext>
            </a:extLst>
          </p:cNvPr>
          <p:cNvSpPr txBox="1"/>
          <p:nvPr/>
        </p:nvSpPr>
        <p:spPr>
          <a:xfrm>
            <a:off x="450865" y="1665288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Garant programu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Renata Veselská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Ph.D</a:t>
            </a:r>
            <a:r>
              <a:rPr dirty="0">
                <a:solidFill>
                  <a:srgbClr val="000000"/>
                </a:solidFill>
                <a:latin typeface="+mn-lt"/>
              </a:rPr>
              <a:t>.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M.Sc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 err="1">
                <a:solidFill>
                  <a:srgbClr val="0000DC"/>
                </a:solidFill>
                <a:latin typeface="+mn-lt"/>
              </a:rPr>
              <a:t>veselska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14A4D58-53CA-4FC0-ABCE-63C06842FB42}"/>
              </a:ext>
            </a:extLst>
          </p:cNvPr>
          <p:cNvSpPr txBox="1"/>
          <p:nvPr/>
        </p:nvSpPr>
        <p:spPr>
          <a:xfrm>
            <a:off x="450865" y="3122077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Specializace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dirty="0"/>
              <a:t>Experimentální biologie živočichů a imunologie</a:t>
            </a:r>
            <a:endParaRPr lang="cs-CZ" b="1" dirty="0">
              <a:solidFill>
                <a:srgbClr val="0000DC"/>
              </a:solidFill>
              <a:latin typeface="+mn-lt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207F0300-794A-4309-858F-E4B52AB1061D}"/>
              </a:ext>
            </a:extLst>
          </p:cNvPr>
          <p:cNvSpPr txBox="1"/>
          <p:nvPr/>
        </p:nvSpPr>
        <p:spPr>
          <a:xfrm>
            <a:off x="450864" y="4300829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Kontakt pro studenty této specializace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b="1" dirty="0">
                <a:solidFill>
                  <a:srgbClr val="000000"/>
                </a:solidFill>
                <a:latin typeface="+mn-lt"/>
              </a:rPr>
              <a:t>Doc. Martin Vácha, Ph.D.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b="1" dirty="0" err="1" smtClean="0">
                <a:solidFill>
                  <a:srgbClr val="0000DC"/>
                </a:solidFill>
              </a:rPr>
              <a:t>vacha</a:t>
            </a:r>
            <a:r>
              <a:rPr lang="en-US" b="1" dirty="0" smtClean="0">
                <a:solidFill>
                  <a:srgbClr val="0000DC"/>
                </a:solidFill>
              </a:rPr>
              <a:t>@</a:t>
            </a:r>
            <a:r>
              <a:rPr lang="cs-CZ" b="1" dirty="0">
                <a:solidFill>
                  <a:srgbClr val="0000DC"/>
                </a:solidFill>
              </a:rPr>
              <a:t>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1F71A46-F63D-45A9-AD65-2134B0CE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78" y="1665288"/>
            <a:ext cx="1323975" cy="1609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3" y="3972910"/>
            <a:ext cx="1411163" cy="17113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 advAuto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SCI-CZ-4×3.potx" id="{591EDAE2-7AFE-474A-A112-6F6DA8027603}" vid="{D522876D-50EF-4037-A91C-1A408660D4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prezentace-sci-cz-4-3</Template>
  <TotalTime>247</TotalTime>
  <Words>621</Words>
  <Application>Microsoft Office PowerPoint</Application>
  <PresentationFormat>Vlastní</PresentationFormat>
  <Paragraphs>104</Paragraphs>
  <Slides>19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Prezentace_MU_CZ</vt:lpstr>
      <vt:lpstr>Úvod do studia programu Experimentální a molekulární biologie  specializace Experimentální biologie živočichů a imunologie</vt:lpstr>
      <vt:lpstr>Smysl:</vt:lpstr>
      <vt:lpstr>Podmínky zápočtu: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Studijní  katalog</vt:lpstr>
      <vt:lpstr>Studijní  katalog</vt:lpstr>
      <vt:lpstr>Studijní  katalog</vt:lpstr>
      <vt:lpstr>Studijní  katalog</vt:lpstr>
      <vt:lpstr>Oddělení fyziologie a imunologie živočichů - OFIZ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Veselská</dc:creator>
  <cp:lastModifiedBy>vacha</cp:lastModifiedBy>
  <cp:revision>26</cp:revision>
  <cp:lastPrinted>1601-01-01T00:00:00Z</cp:lastPrinted>
  <dcterms:created xsi:type="dcterms:W3CDTF">2019-09-11T22:49:37Z</dcterms:created>
  <dcterms:modified xsi:type="dcterms:W3CDTF">2019-09-20T07:21:37Z</dcterms:modified>
</cp:coreProperties>
</file>