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7"/>
  </p:notesMasterIdLst>
  <p:sldIdLst>
    <p:sldId id="338" r:id="rId2"/>
    <p:sldId id="354" r:id="rId3"/>
    <p:sldId id="355" r:id="rId4"/>
    <p:sldId id="356" r:id="rId5"/>
    <p:sldId id="357" r:id="rId6"/>
    <p:sldId id="358" r:id="rId7"/>
    <p:sldId id="359" r:id="rId8"/>
    <p:sldId id="360" r:id="rId9"/>
    <p:sldId id="361" r:id="rId10"/>
    <p:sldId id="376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375" r:id="rId19"/>
    <p:sldId id="369" r:id="rId20"/>
    <p:sldId id="370" r:id="rId21"/>
    <p:sldId id="371" r:id="rId22"/>
    <p:sldId id="372" r:id="rId23"/>
    <p:sldId id="353" r:id="rId24"/>
    <p:sldId id="259" r:id="rId25"/>
    <p:sldId id="260" r:id="rId26"/>
    <p:sldId id="274" r:id="rId27"/>
    <p:sldId id="276" r:id="rId28"/>
    <p:sldId id="265" r:id="rId29"/>
    <p:sldId id="266" r:id="rId30"/>
    <p:sldId id="267" r:id="rId31"/>
    <p:sldId id="268" r:id="rId32"/>
    <p:sldId id="279" r:id="rId33"/>
    <p:sldId id="277" r:id="rId34"/>
    <p:sldId id="278" r:id="rId35"/>
    <p:sldId id="282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264" r:id="rId47"/>
    <p:sldId id="303" r:id="rId48"/>
    <p:sldId id="304" r:id="rId49"/>
    <p:sldId id="312" r:id="rId50"/>
    <p:sldId id="313" r:id="rId51"/>
    <p:sldId id="325" r:id="rId52"/>
    <p:sldId id="337" r:id="rId53"/>
    <p:sldId id="326" r:id="rId54"/>
    <p:sldId id="335" r:id="rId55"/>
    <p:sldId id="327" r:id="rId56"/>
    <p:sldId id="329" r:id="rId57"/>
    <p:sldId id="330" r:id="rId58"/>
    <p:sldId id="331" r:id="rId59"/>
    <p:sldId id="332" r:id="rId60"/>
    <p:sldId id="333" r:id="rId61"/>
    <p:sldId id="334" r:id="rId62"/>
    <p:sldId id="336" r:id="rId63"/>
    <p:sldId id="373" r:id="rId64"/>
    <p:sldId id="374" r:id="rId65"/>
    <p:sldId id="288" r:id="rId6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4" autoAdjust="0"/>
    <p:restoredTop sz="94660"/>
  </p:normalViewPr>
  <p:slideViewPr>
    <p:cSldViewPr>
      <p:cViewPr varScale="1">
        <p:scale>
          <a:sx n="86" d="100"/>
          <a:sy n="86" d="100"/>
        </p:scale>
        <p:origin x="143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t>7.10.2019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093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10347D-ED56-48D0-824E-56DBFB3C5F9C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462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21B6F1-A772-49D9-960D-F1232879BB7E}" type="slidenum">
              <a:rPr lang="cs-CZ" smtClean="0"/>
              <a:pPr>
                <a:defRPr/>
              </a:pPr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67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EB0F-D28F-4A2B-92A6-30296FBE847F}" type="datetime1">
              <a:rPr lang="cs-CZ" smtClean="0"/>
              <a:t>7.10.2019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5012-4D43-480B-87AC-47C341436C01}" type="datetime1">
              <a:rPr lang="cs-CZ" smtClean="0"/>
              <a:t>7.10.2019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6F5-99AA-40A4-B459-E8EB4A83F14D}" type="datetime1">
              <a:rPr lang="cs-CZ" smtClean="0"/>
              <a:t>7.10.2019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EB94-DB43-4693-8A4C-473A735506E7}" type="datetime1">
              <a:rPr lang="cs-CZ" smtClean="0"/>
              <a:t>7.10.2019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81B9-358A-4CCF-B751-F04837BA9DF6}" type="datetime1">
              <a:rPr lang="cs-CZ" smtClean="0"/>
              <a:t>7.10.2019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5EB5-B645-4473-B9F9-2B81B7DBEA6D}" type="datetime1">
              <a:rPr lang="cs-CZ" smtClean="0"/>
              <a:t>7.10.2019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107E-C88E-4D93-94CE-6F2C10530FA0}" type="datetime1">
              <a:rPr lang="cs-CZ" smtClean="0"/>
              <a:t>7.10.2019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6335-0575-467B-A04C-4438B5C90711}" type="datetime1">
              <a:rPr lang="cs-CZ" smtClean="0"/>
              <a:t>7.10.2019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F6F8-A0A3-4784-9C4B-92F314619428}" type="datetime1">
              <a:rPr lang="cs-CZ" smtClean="0"/>
              <a:t>7.10.2019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43B5-A8B4-4013-A257-16D7EB8D0DAD}" type="datetime1">
              <a:rPr lang="cs-CZ" smtClean="0"/>
              <a:t>7.10.2019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F6FD-ACD4-41E2-A4C6-D1A371FF9C6E}" type="datetime1">
              <a:rPr lang="cs-CZ" smtClean="0"/>
              <a:t>7.10.2019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3A4ED-C21B-42DB-90E8-90F683175418}" type="datetime1">
              <a:rPr lang="cs-CZ" smtClean="0"/>
              <a:t>7.10.2019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iff"/><Relationship Id="rId3" Type="http://schemas.openxmlformats.org/officeDocument/2006/relationships/image" Target="../media/image52.tiff"/><Relationship Id="rId7" Type="http://schemas.openxmlformats.org/officeDocument/2006/relationships/image" Target="../media/image56.tif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iff"/><Relationship Id="rId3" Type="http://schemas.openxmlformats.org/officeDocument/2006/relationships/image" Target="../media/image59.jpeg"/><Relationship Id="rId7" Type="http://schemas.openxmlformats.org/officeDocument/2006/relationships/image" Target="../media/image63.tif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tiff"/><Relationship Id="rId5" Type="http://schemas.openxmlformats.org/officeDocument/2006/relationships/image" Target="../media/image61.tiff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botany.natur.cuni.cz/algo/database/node/1210" TargetMode="External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řas a hub:</a:t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3. přednáška</a:t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(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Chromophyta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0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166586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148" name="Picture 3" descr="E:\Akvitana\príloha\druhy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14325"/>
            <a:ext cx="4429125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E:\Akvitana\príloha\druhy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14325"/>
            <a:ext cx="42529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ovéPole 3"/>
          <p:cNvSpPr txBox="1">
            <a:spLocks noChangeArrowheads="1"/>
          </p:cNvSpPr>
          <p:nvPr/>
        </p:nvSpPr>
        <p:spPr bwMode="auto">
          <a:xfrm>
            <a:off x="6011863" y="6464300"/>
            <a:ext cx="2908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http://chrysophytes.eu/</a:t>
            </a:r>
          </a:p>
        </p:txBody>
      </p:sp>
      <p:sp>
        <p:nvSpPr>
          <p:cNvPr id="6151" name="TextovéPole 4"/>
          <p:cNvSpPr txBox="1">
            <a:spLocks noChangeArrowheads="1"/>
          </p:cNvSpPr>
          <p:nvPr/>
        </p:nvSpPr>
        <p:spPr bwMode="auto">
          <a:xfrm>
            <a:off x="1547813" y="6464300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orig. Jana Faturová</a:t>
            </a:r>
          </a:p>
        </p:txBody>
      </p:sp>
      <p:sp>
        <p:nvSpPr>
          <p:cNvPr id="6152" name="TextovéPole 5"/>
          <p:cNvSpPr txBox="1">
            <a:spLocks noChangeArrowheads="1"/>
          </p:cNvSpPr>
          <p:nvPr/>
        </p:nvSpPr>
        <p:spPr bwMode="auto">
          <a:xfrm>
            <a:off x="6615113" y="22225"/>
            <a:ext cx="2305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i="1"/>
              <a:t>Mallomonas</a:t>
            </a:r>
            <a:r>
              <a:rPr lang="cs-CZ" altLang="cs-CZ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val="29566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Xanthophyceae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err="1"/>
              <a:t>Monadoidní</a:t>
            </a:r>
            <a:r>
              <a:rPr lang="cs-CZ" altLang="cs-CZ" sz="2400" dirty="0"/>
              <a:t> až </a:t>
            </a:r>
            <a:r>
              <a:rPr lang="cs-CZ" altLang="cs-CZ" sz="2400" dirty="0" err="1"/>
              <a:t>sifonální</a:t>
            </a:r>
            <a:r>
              <a:rPr lang="cs-CZ" altLang="cs-CZ" sz="2400" dirty="0"/>
              <a:t> organizační stupeň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Terčovité chloroplasty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 c</a:t>
            </a:r>
            <a:r>
              <a:rPr lang="cs-CZ" altLang="cs-CZ" sz="2400" baseline="-25000" dirty="0"/>
              <a:t>2,</a:t>
            </a:r>
            <a:r>
              <a:rPr lang="cs-CZ" altLang="cs-CZ" sz="2400" dirty="0"/>
              <a:t> Xantofyly (chybí </a:t>
            </a:r>
            <a:r>
              <a:rPr lang="cs-CZ" altLang="cs-CZ" sz="2400" dirty="0" err="1"/>
              <a:t>fukoxantin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Nahé </a:t>
            </a:r>
            <a:r>
              <a:rPr lang="cs-CZ" altLang="cs-CZ" sz="2400" dirty="0" err="1"/>
              <a:t>pyrenoidy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Zásobní látka olej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Dvoudílná buněčná stěna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Heterokontní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Nepohlavní rozmnožování - zoospory, </a:t>
            </a:r>
            <a:r>
              <a:rPr lang="cs-CZ" altLang="cs-CZ" sz="2400" dirty="0" err="1"/>
              <a:t>synzoospory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aplanospory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Vývojový paralelizmus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35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Tribonema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6" name="Picture 6" descr="https://microbewiki.kenyon.edu/images/3/3a/Tribonem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59436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rotist.i.hosei.ac.jp/pdb/Images/Heterokontophyta/Tribonema/sp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87045"/>
            <a:ext cx="2913384" cy="23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610951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protist.i.hosei.ac.jp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91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Heterococcus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http://ccala.butbn.cas.cz/sites/default/files/styles/ccala_big/public/ccala_collection/14104/1352920362-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696681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6126163"/>
            <a:ext cx="14782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ccala.butbn.cas.cz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78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Vaucheria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http://fmp.conncoll.edu/Silicasecchidisk/Pics/Other%20Algae/Other_jpegs/Vaucheria_Key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88841"/>
            <a:ext cx="396043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42106" y="5229200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fmp.conncoll.edu</a:t>
            </a:r>
            <a:endParaRPr lang="cs-CZ" sz="1000" dirty="0"/>
          </a:p>
        </p:txBody>
      </p:sp>
      <p:pic>
        <p:nvPicPr>
          <p:cNvPr id="10244" name="Picture 4" descr="http://cfb.unh.edu/phycokey/Choices/Tribophyceae/VAUCHERIA/Vaucheria_06_600x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5589"/>
            <a:ext cx="3960440" cy="37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05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Phaeophyceae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Hnědé řasy (chaluhy)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Mořská </a:t>
            </a:r>
            <a:r>
              <a:rPr lang="cs-CZ" altLang="cs-CZ" sz="2400" dirty="0" err="1"/>
              <a:t>makrofyta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Sladkovodní rody </a:t>
            </a:r>
            <a:r>
              <a:rPr lang="cs-CZ" altLang="cs-CZ" sz="2400" i="1" dirty="0" err="1"/>
              <a:t>Lithoderma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Bodanella</a:t>
            </a:r>
            <a:endParaRPr lang="cs-CZ" altLang="cs-CZ" sz="2400" i="1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Stichoblast</a:t>
            </a:r>
            <a:r>
              <a:rPr lang="cs-CZ" altLang="cs-CZ" sz="2400" dirty="0"/>
              <a:t> – stélka (</a:t>
            </a:r>
            <a:r>
              <a:rPr lang="cs-CZ" altLang="cs-CZ" sz="2400" dirty="0" err="1"/>
              <a:t>fyloidy</a:t>
            </a:r>
            <a:r>
              <a:rPr lang="cs-CZ" altLang="cs-CZ" sz="2400" dirty="0"/>
              <a:t>, kauloid, </a:t>
            </a:r>
            <a:r>
              <a:rPr lang="cs-CZ" altLang="cs-CZ" sz="2400" dirty="0" err="1"/>
              <a:t>rhizoidy</a:t>
            </a:r>
            <a:r>
              <a:rPr lang="cs-CZ" altLang="cs-CZ" sz="2400" dirty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Diferencovaná pletiva (</a:t>
            </a:r>
            <a:r>
              <a:rPr lang="cs-CZ" sz="2400" dirty="0"/>
              <a:t>krycí, asimilační a mechanické)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Plynové měchýřky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3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Fukoxantin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Nahý </a:t>
            </a:r>
            <a:r>
              <a:rPr lang="cs-CZ" altLang="cs-CZ" sz="2400" dirty="0" err="1"/>
              <a:t>pyrenoid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Laminaran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manitol</a:t>
            </a:r>
            <a:r>
              <a:rPr lang="cs-CZ" altLang="cs-CZ" sz="2400" dirty="0"/>
              <a:t>, olej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Fysody</a:t>
            </a:r>
            <a:r>
              <a:rPr lang="cs-CZ" altLang="cs-CZ" sz="2400" dirty="0"/>
              <a:t> (vakuoly obsahující baktericidní fenol </a:t>
            </a:r>
            <a:r>
              <a:rPr lang="cs-CZ" altLang="cs-CZ" sz="2400" dirty="0" err="1"/>
              <a:t>fukosan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endParaRPr lang="cs-CZ" altLang="cs-CZ" sz="20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58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Rodozměna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 rodozměna:</a:t>
            </a:r>
            <a:r>
              <a:rPr lang="cs-CZ" sz="2400" dirty="0"/>
              <a:t> gametofyt a sporofyt nejsou morfologicky odlišné, u primitivnějších skupin – např. řád </a:t>
            </a:r>
            <a:r>
              <a:rPr lang="cs-CZ" sz="2400" dirty="0" err="1"/>
              <a:t>Ectocarpales</a:t>
            </a:r>
            <a:r>
              <a:rPr lang="cs-CZ" sz="2400" dirty="0"/>
              <a:t> </a:t>
            </a:r>
          </a:p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 rodozměna: </a:t>
            </a:r>
            <a:r>
              <a:rPr lang="cs-CZ" sz="2400" dirty="0"/>
              <a:t>gametofyt omezen, řád </a:t>
            </a:r>
            <a:r>
              <a:rPr lang="cs-CZ" sz="2400" dirty="0" err="1"/>
              <a:t>Laminariales</a:t>
            </a:r>
            <a:endParaRPr lang="cs-CZ" sz="24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U řádu </a:t>
            </a:r>
            <a:r>
              <a:rPr lang="cs-CZ" altLang="cs-CZ" sz="2400" dirty="0" err="1"/>
              <a:t>Fucales</a:t>
            </a:r>
            <a:r>
              <a:rPr lang="cs-CZ" altLang="cs-CZ" sz="2400" dirty="0"/>
              <a:t> není gametofyt vyvinut, haploidní jsou pouze gamety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2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Rodozměna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435280" cy="51125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 err="1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 rodozměna</a:t>
            </a:r>
            <a:r>
              <a:rPr lang="cs-CZ" altLang="cs-CZ" sz="2400" dirty="0"/>
              <a:t>: na haploidním gametofytu vznikají gametangia- gamety- kopulací vzniká </a:t>
            </a:r>
            <a:r>
              <a:rPr lang="cs-CZ" altLang="cs-CZ" sz="2400" dirty="0" err="1"/>
              <a:t>planozygota</a:t>
            </a:r>
            <a:r>
              <a:rPr lang="cs-CZ" altLang="cs-CZ" sz="2400" dirty="0"/>
              <a:t>- z ní vyklíčí diploidní sporofyt- na něm vyrostou sporangia- zoospory- ze zoospor vznikají nové gametofyty</a:t>
            </a:r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sz="2400" dirty="0"/>
              <a:t>na </a:t>
            </a:r>
            <a:r>
              <a:rPr lang="cs-CZ" altLang="cs-CZ" sz="2400" dirty="0" err="1"/>
              <a:t>fyloidu</a:t>
            </a:r>
            <a:r>
              <a:rPr lang="cs-CZ" altLang="cs-CZ" sz="2400" dirty="0"/>
              <a:t> se vytvoří spory- z nich vyklíčí gametofyt (mikroskopický)- gametangia- gamety (spermatozoidy a oogonia)- zygota- sporofyt            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36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18</a:t>
            </a:fld>
            <a:endParaRPr lang="cs-CZ"/>
          </a:p>
        </p:txBody>
      </p:sp>
      <p:pic>
        <p:nvPicPr>
          <p:cNvPr id="5" name="Picture 2" descr="Výsledek obrázku pro rodozměna chalu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5056418" cy="526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11560" y="23488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Sporofyt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036130" y="286782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Gametofyt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7A771FE-ABD0-4DD4-9B1A-AF8BE240DF7C}"/>
              </a:ext>
            </a:extLst>
          </p:cNvPr>
          <p:cNvSpPr/>
          <p:nvPr/>
        </p:nvSpPr>
        <p:spPr>
          <a:xfrm>
            <a:off x="187441" y="6192535"/>
            <a:ext cx="864096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dirty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dirty="0"/>
              <a:t>na </a:t>
            </a:r>
            <a:r>
              <a:rPr lang="cs-CZ" altLang="cs-CZ" dirty="0" err="1"/>
              <a:t>fyloidu</a:t>
            </a:r>
            <a:r>
              <a:rPr lang="cs-CZ" altLang="cs-CZ" dirty="0"/>
              <a:t> se vytvoří spory- z nich vyklíčí gametofyt (mikroskopický)- gametangia- gamety (spermatozoidy a oogonia)- zygota- sporofyt            </a:t>
            </a:r>
          </a:p>
        </p:txBody>
      </p:sp>
    </p:spTree>
    <p:extLst>
      <p:ext uri="{BB962C8B-B14F-4D97-AF65-F5344CB8AC3E}">
        <p14:creationId xmlns:p14="http://schemas.microsoft.com/office/powerpoint/2010/main" val="139739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Rodozměna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/>
              <a:t>U řádu </a:t>
            </a:r>
            <a:r>
              <a:rPr lang="cs-CZ" altLang="cs-CZ" sz="2400" dirty="0" err="1"/>
              <a:t>Fucales</a:t>
            </a:r>
            <a:r>
              <a:rPr lang="cs-CZ" altLang="cs-CZ" sz="2400" dirty="0"/>
              <a:t>: gametofyt jako samostatná rostlina chybí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24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/>
              <a:t>Vegetativní stélka: diploidní sporofyt- tvorba </a:t>
            </a:r>
            <a:r>
              <a:rPr lang="cs-CZ" altLang="cs-CZ" sz="2400" dirty="0" err="1"/>
              <a:t>receptakulí</a:t>
            </a:r>
            <a:r>
              <a:rPr lang="cs-CZ" altLang="cs-CZ" sz="2400" dirty="0"/>
              <a:t>- uvnitř vlastní gametangia- </a:t>
            </a:r>
            <a:r>
              <a:rPr lang="cs-CZ" altLang="cs-CZ" sz="2400" dirty="0" err="1"/>
              <a:t>konceptakula</a:t>
            </a:r>
            <a:endParaRPr lang="cs-CZ" altLang="cs-CZ" sz="2400" dirty="0"/>
          </a:p>
          <a:p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Oogamie:</a:t>
            </a:r>
            <a:endParaRPr lang="cs-CZ" altLang="cs-CZ" sz="2400" dirty="0"/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gametangia uvnitř </a:t>
            </a:r>
            <a:r>
              <a:rPr lang="cs-CZ" altLang="cs-CZ" sz="2400" dirty="0" err="1"/>
              <a:t>konceptakulí</a:t>
            </a:r>
            <a:r>
              <a:rPr lang="cs-CZ" altLang="cs-CZ" sz="2400" dirty="0"/>
              <a:t>: anteridia, oogonia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gametangia produkují gamety- splynutím gamet vzniká zygota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 ze zygoty vyroste diploidní sporofyt- v něm vznikají tetraspory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 spory vyklíčí v gametofyt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21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Oddělení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83264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Fotoautotrofní</a:t>
            </a:r>
            <a:r>
              <a:rPr lang="cs-CZ" sz="2400" dirty="0"/>
              <a:t> řasy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Pleuronematický</a:t>
            </a:r>
            <a:r>
              <a:rPr lang="cs-CZ" sz="2400" dirty="0"/>
              <a:t> bičík (pohybový)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Akronematický</a:t>
            </a:r>
            <a:r>
              <a:rPr lang="cs-CZ" sz="2400" dirty="0"/>
              <a:t> bičík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Chromatofory se 4 membránami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Chlorofyl a, c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Fukoxantin</a:t>
            </a:r>
            <a:r>
              <a:rPr lang="cs-CZ" sz="2400" dirty="0"/>
              <a:t>, </a:t>
            </a:r>
            <a:r>
              <a:rPr lang="cs-CZ" sz="2400" dirty="0" err="1"/>
              <a:t>vaucheriaxantin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Olej, </a:t>
            </a:r>
            <a:r>
              <a:rPr lang="cs-CZ" sz="2400" dirty="0" err="1"/>
              <a:t>polyfosfátová</a:t>
            </a:r>
            <a:r>
              <a:rPr lang="cs-CZ" sz="2400" dirty="0"/>
              <a:t> zrnka – volutin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  <a:buNone/>
            </a:pPr>
            <a:r>
              <a:rPr lang="cs-CZ" sz="2400" u="sng" dirty="0"/>
              <a:t>Třídy</a:t>
            </a:r>
            <a:r>
              <a:rPr lang="cs-CZ" sz="2400" dirty="0"/>
              <a:t>: 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Bacillariophyceae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Chrysophyceae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Synurophyceae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Xanthophyceae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Phaeophyceae</a:t>
            </a:r>
            <a:endParaRPr lang="cs-CZ" sz="2400" dirty="0"/>
          </a:p>
          <a:p>
            <a:r>
              <a:rPr lang="cs-CZ" sz="1800" dirty="0" err="1"/>
              <a:t>Eustigmatophyceae</a:t>
            </a:r>
            <a:r>
              <a:rPr lang="cs-CZ" sz="1800" dirty="0"/>
              <a:t>                                  </a:t>
            </a:r>
          </a:p>
          <a:p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851920" y="8997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SAR</a:t>
            </a:r>
          </a:p>
        </p:txBody>
      </p:sp>
    </p:spTree>
    <p:extLst>
      <p:ext uri="{BB962C8B-B14F-4D97-AF65-F5344CB8AC3E}">
        <p14:creationId xmlns:p14="http://schemas.microsoft.com/office/powerpoint/2010/main" val="255721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980728" y="116632"/>
            <a:ext cx="8229600" cy="1143000"/>
          </a:xfrm>
        </p:spPr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Laminaria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7170" name="Picture 2" descr="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3810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olpugid.com/cabiota/Laminariasinclairi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solpugid.com/cabiota/Laminariasinclairi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1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563888" y="5373216"/>
            <a:ext cx="15392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www.solpugid.com</a:t>
            </a:r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12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Fucus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vesiculosus</a:t>
            </a:r>
            <a:endParaRPr 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4" name="Picture 12" descr="http://img.21food.com/simg/product/2011/2/24/monteloeder-19200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184286"/>
            <a:ext cx="154739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aphotomarine.com/images/seaweed/brown_seaweed_bladder_wrack_fucus_vesiculosus_12-07-1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9" y="1724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364088" y="6488305"/>
            <a:ext cx="18437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www.aphotomarine.com</a:t>
            </a:r>
            <a:endParaRPr lang="cs-CZ" sz="100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7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Sargassum</a:t>
            </a:r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18" name="Picture 2" descr="Pelagic brown algae, genus Sargas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860032" y="6121112"/>
            <a:ext cx="18469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oceanexplorer.noaa.gov</a:t>
            </a:r>
            <a:endParaRPr lang="cs-CZ" sz="1000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76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344344"/>
            <a:ext cx="7772400" cy="1470025"/>
          </a:xfrm>
        </p:spPr>
        <p:txBody>
          <a:bodyPr/>
          <a:lstStyle/>
          <a:p>
            <a:r>
              <a:rPr lang="cs-CZ" dirty="0" err="1"/>
              <a:t>Bacillariophyceae</a:t>
            </a:r>
            <a:r>
              <a:rPr lang="cs-CZ" dirty="0"/>
              <a:t> - Rozsivky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6400800" cy="1752600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61062"/>
            <a:ext cx="5393250" cy="54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6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 </a:t>
            </a:r>
            <a:r>
              <a:rPr lang="cs-CZ" sz="4000" dirty="0" err="1"/>
              <a:t>Stramenopila</a:t>
            </a:r>
            <a:endParaRPr lang="cs-CZ" sz="4000" dirty="0"/>
          </a:p>
        </p:txBody>
      </p:sp>
      <p:pic>
        <p:nvPicPr>
          <p:cNvPr id="7" name="Zástupný symbol pro obsah 6" descr="http://www.corzakinteractive.com/classification-earth-life/assets/01_eukaryota/0104c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52" y="1955973"/>
            <a:ext cx="6833732" cy="4857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2644238" cy="2695075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Nejbližší příbuzní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 err="1"/>
              <a:t>Bolidophyta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Jednobuněční bičíkovci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Mořský </a:t>
            </a:r>
            <a:r>
              <a:rPr lang="cs-CZ" sz="2400" dirty="0" err="1"/>
              <a:t>pikoplankton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Objeveny až r. 1990</a:t>
            </a:r>
          </a:p>
          <a:p>
            <a:endParaRPr lang="cs-CZ" dirty="0"/>
          </a:p>
        </p:txBody>
      </p:sp>
      <p:pic>
        <p:nvPicPr>
          <p:cNvPr id="4098" name="Picture 2" descr="C:\Users\bara\Desktop\bolidomon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039" y="2996952"/>
            <a:ext cx="406717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517918" y="572396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Bolidomonas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69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Obecná charakteristika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000" dirty="0"/>
              <a:t>Jednobuněčné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Převážně vodní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Žijící jednotlivě či v koloniích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Dvoudílná křemitá </a:t>
            </a:r>
            <a:r>
              <a:rPr lang="cs-CZ" sz="2000" dirty="0" err="1"/>
              <a:t>frustula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Diatotepin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Vychytávání kyseliny křemičité z prostředí, ukládání v SDV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Polymer SiO</a:t>
            </a:r>
            <a:r>
              <a:rPr lang="cs-CZ" sz="2000" baseline="-25000" dirty="0"/>
              <a:t>2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Hnědé chloroplasty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Chlorofyly a, c</a:t>
            </a:r>
            <a:r>
              <a:rPr lang="cs-CZ" sz="2000" baseline="-25000" dirty="0"/>
              <a:t>1</a:t>
            </a:r>
            <a:r>
              <a:rPr lang="cs-CZ" sz="2000" dirty="0"/>
              <a:t>,c</a:t>
            </a:r>
            <a:r>
              <a:rPr lang="cs-CZ" sz="2000" baseline="-25000" dirty="0"/>
              <a:t>2</a:t>
            </a:r>
            <a:r>
              <a:rPr lang="cs-CZ" sz="2000" dirty="0"/>
              <a:t>,c</a:t>
            </a:r>
            <a:r>
              <a:rPr lang="cs-CZ" sz="2000" baseline="-25000" dirty="0"/>
              <a:t>3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Xanthofyly</a:t>
            </a:r>
            <a:r>
              <a:rPr lang="cs-CZ" sz="2000" dirty="0"/>
              <a:t> - </a:t>
            </a:r>
            <a:r>
              <a:rPr lang="cs-CZ" sz="2000" dirty="0" err="1">
                <a:solidFill>
                  <a:srgbClr val="C00000"/>
                </a:solidFill>
              </a:rPr>
              <a:t>fukoxantin</a:t>
            </a:r>
            <a:r>
              <a:rPr lang="cs-CZ" sz="2000" dirty="0"/>
              <a:t>, </a:t>
            </a:r>
            <a:r>
              <a:rPr lang="cs-CZ" sz="2000" dirty="0" err="1"/>
              <a:t>diatoxantin</a:t>
            </a:r>
            <a:r>
              <a:rPr lang="cs-CZ" sz="2000" dirty="0"/>
              <a:t>, </a:t>
            </a:r>
            <a:r>
              <a:rPr lang="cs-CZ" sz="2000" dirty="0" err="1"/>
              <a:t>diadinoxantin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Volutin, </a:t>
            </a:r>
            <a:r>
              <a:rPr lang="cs-CZ" sz="2000" dirty="0" err="1"/>
              <a:t>chrysolaminaran</a:t>
            </a:r>
            <a:r>
              <a:rPr lang="cs-CZ" sz="2000" dirty="0"/>
              <a:t>, olej (</a:t>
            </a:r>
            <a:r>
              <a:rPr lang="cs-CZ" sz="2000" i="1" dirty="0"/>
              <a:t>vznik ropy</a:t>
            </a:r>
            <a:r>
              <a:rPr lang="cs-CZ" sz="2000" dirty="0"/>
              <a:t>)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Diktyozomy</a:t>
            </a:r>
            <a:r>
              <a:rPr lang="cs-CZ" sz="2000" dirty="0"/>
              <a:t> –produkce slizu a polysacharidů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- gamety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Auxospora</a:t>
            </a:r>
            <a:r>
              <a:rPr lang="cs-CZ" sz="2000" dirty="0"/>
              <a:t> – zygota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Otevřená mitóza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Diplontní</a:t>
            </a:r>
            <a:r>
              <a:rPr lang="cs-CZ" sz="2000" dirty="0"/>
              <a:t> životní cyklus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Klidová stádia 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Diatomit (křemelina)</a:t>
            </a:r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endParaRPr lang="cs-CZ" sz="20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34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Morfologie</a:t>
            </a:r>
          </a:p>
        </p:txBody>
      </p:sp>
      <p:sp>
        <p:nvSpPr>
          <p:cNvPr id="5124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Schránka- frustula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Epithéka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Hypothéka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Valva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Pleura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Raphe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Striae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Centrální nodulus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Dvoustraně souměrné – Penátní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/>
            <a:endParaRPr lang="cs-CZ" altLang="cs-CZ"/>
          </a:p>
        </p:txBody>
      </p:sp>
      <p:pic>
        <p:nvPicPr>
          <p:cNvPr id="5125" name="Picture 5" descr="C:\Users\bara\Desktop\Diatomees_cle0185cd-a3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429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308850" y="16287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461250" y="17811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7308850" y="3644900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7308850" y="4149725"/>
            <a:ext cx="1050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7308850" y="2420938"/>
            <a:ext cx="1050925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Ss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7343775" y="2962275"/>
            <a:ext cx="1052513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7308850" y="3284538"/>
            <a:ext cx="105251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33" name="TextovéPole 5"/>
          <p:cNvSpPr txBox="1">
            <a:spLocks noChangeArrowheads="1"/>
          </p:cNvSpPr>
          <p:nvPr/>
        </p:nvSpPr>
        <p:spPr bwMode="auto">
          <a:xfrm>
            <a:off x="7308850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Epithéka (valva)</a:t>
            </a:r>
          </a:p>
        </p:txBody>
      </p:sp>
      <p:sp>
        <p:nvSpPr>
          <p:cNvPr id="5134" name="TextovéPole 6"/>
          <p:cNvSpPr txBox="1">
            <a:spLocks noChangeArrowheads="1"/>
          </p:cNvSpPr>
          <p:nvPr/>
        </p:nvSpPr>
        <p:spPr bwMode="auto">
          <a:xfrm>
            <a:off x="7308850" y="2411413"/>
            <a:ext cx="105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striae</a:t>
            </a:r>
          </a:p>
        </p:txBody>
      </p:sp>
      <p:sp>
        <p:nvSpPr>
          <p:cNvPr id="5135" name="TextovéPole 7"/>
          <p:cNvSpPr txBox="1">
            <a:spLocks noChangeArrowheads="1"/>
          </p:cNvSpPr>
          <p:nvPr/>
        </p:nvSpPr>
        <p:spPr bwMode="auto">
          <a:xfrm>
            <a:off x="7343775" y="29718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pleura</a:t>
            </a:r>
          </a:p>
        </p:txBody>
      </p:sp>
      <p:sp>
        <p:nvSpPr>
          <p:cNvPr id="5136" name="TextovéPole 8"/>
          <p:cNvSpPr txBox="1">
            <a:spLocks noChangeArrowheads="1"/>
          </p:cNvSpPr>
          <p:nvPr/>
        </p:nvSpPr>
        <p:spPr bwMode="auto">
          <a:xfrm>
            <a:off x="7308850" y="36449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raphe</a:t>
            </a:r>
          </a:p>
        </p:txBody>
      </p:sp>
      <p:sp>
        <p:nvSpPr>
          <p:cNvPr id="5137" name="TextovéPole 15"/>
          <p:cNvSpPr txBox="1">
            <a:spLocks noChangeArrowheads="1"/>
          </p:cNvSpPr>
          <p:nvPr/>
        </p:nvSpPr>
        <p:spPr bwMode="auto">
          <a:xfrm>
            <a:off x="7343775" y="418306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hypothéka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33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+          Rozmnožování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32047"/>
            <a:ext cx="962230" cy="9807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90" y="432046"/>
            <a:ext cx="935362" cy="953345"/>
          </a:xfrm>
          <a:prstGeom prst="rect">
            <a:avLst/>
          </a:prstGeom>
        </p:spPr>
      </p:pic>
      <p:pic>
        <p:nvPicPr>
          <p:cNvPr id="2050" name="Picture 2" descr="C:\Users\bara\Desktop\diatom_cy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6" y="1725348"/>
            <a:ext cx="7397950" cy="48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2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Nepohlavní rozmnožování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Výrazně častější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Rozdělení mateřské buňky na dvě poloviny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Každá dceřiná buňka získá polovinu schránky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Zděděná polovina představuje vždy novou EPITHÉKU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Aktivní dotvoření druhé poloviny schránky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Zmenšování rozměru schránek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                                                                          pohlavní rozmnožování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Šipka doprava 1"/>
          <p:cNvSpPr/>
          <p:nvPr/>
        </p:nvSpPr>
        <p:spPr>
          <a:xfrm>
            <a:off x="4716016" y="4221088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5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Chrysophyceae</a:t>
            </a:r>
            <a:r>
              <a:rPr lang="cs-CZ" sz="3200" dirty="0">
                <a:solidFill>
                  <a:schemeClr val="accent1"/>
                </a:solidFill>
              </a:rPr>
              <a:t>- </a:t>
            </a:r>
            <a:r>
              <a:rPr lang="cs-CZ" sz="3200" dirty="0" err="1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Bičíkovci</a:t>
            </a:r>
          </a:p>
          <a:p>
            <a:r>
              <a:rPr lang="cs-CZ" altLang="cs-CZ" sz="2400" dirty="0" err="1"/>
              <a:t>Chrysomonády</a:t>
            </a:r>
            <a:r>
              <a:rPr lang="cs-CZ" altLang="cs-CZ" sz="2400" dirty="0"/>
              <a:t>/</a:t>
            </a:r>
            <a:r>
              <a:rPr lang="cs-CZ" altLang="cs-CZ" sz="2400" dirty="0" err="1"/>
              <a:t>zlativky</a:t>
            </a:r>
            <a:endParaRPr lang="cs-CZ" altLang="cs-CZ" sz="2400" dirty="0"/>
          </a:p>
          <a:p>
            <a:r>
              <a:rPr lang="cs-CZ" altLang="cs-CZ" sz="2400" dirty="0"/>
              <a:t>Fotoreceptor</a:t>
            </a:r>
          </a:p>
          <a:p>
            <a:r>
              <a:rPr lang="cs-CZ" altLang="cs-CZ" sz="2400" dirty="0"/>
              <a:t>Protein </a:t>
            </a:r>
            <a:r>
              <a:rPr lang="cs-CZ" altLang="cs-CZ" sz="2400" dirty="0" err="1"/>
              <a:t>retinal</a:t>
            </a:r>
            <a:endParaRPr lang="cs-CZ" altLang="cs-CZ" sz="2400" dirty="0"/>
          </a:p>
          <a:p>
            <a:r>
              <a:rPr lang="cs-CZ" altLang="cs-CZ" sz="2400" dirty="0"/>
              <a:t>Stigma v prohlubni pod povrchem chloroplastu</a:t>
            </a:r>
          </a:p>
          <a:p>
            <a:r>
              <a:rPr lang="cs-CZ" altLang="cs-CZ" sz="2400" dirty="0"/>
              <a:t>4 </a:t>
            </a:r>
            <a:r>
              <a:rPr lang="cs-CZ" altLang="cs-CZ" sz="2400" dirty="0" err="1"/>
              <a:t>mikrotubulární</a:t>
            </a:r>
            <a:r>
              <a:rPr lang="cs-CZ" altLang="cs-CZ" sz="2400" dirty="0"/>
              <a:t> kořeny</a:t>
            </a:r>
          </a:p>
          <a:p>
            <a:r>
              <a:rPr lang="cs-CZ" altLang="cs-CZ" sz="2400" dirty="0" err="1"/>
              <a:t>Fukoxantin</a:t>
            </a:r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233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Pohlavní rozmnožování – </a:t>
            </a:r>
            <a:r>
              <a:rPr lang="cs-CZ" sz="4000" dirty="0" err="1"/>
              <a:t>penátní</a:t>
            </a:r>
            <a:r>
              <a:rPr lang="cs-CZ" sz="4000" dirty="0"/>
              <a:t> rozsivky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Meiotický vznik dvou haploidních gamet 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Izogamie (stejné gamety)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Anizogamie (rozdílná velikost gamet)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Gamety bez bičíků, pohyb améboidním způsobem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Splynutí protoplastů (konjugace)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Auxospora</a:t>
            </a:r>
            <a:r>
              <a:rPr lang="cs-CZ" sz="2400" dirty="0"/>
              <a:t> (velká kulovitá buňka, podélné prodlužování)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Uvnitř </a:t>
            </a:r>
            <a:r>
              <a:rPr lang="cs-CZ" sz="2400" dirty="0" err="1"/>
              <a:t>auxospory</a:t>
            </a:r>
            <a:r>
              <a:rPr lang="cs-CZ" sz="2400" dirty="0"/>
              <a:t> dochází k mitóze- vznikne diploidní iniciální buňka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Vytvoření </a:t>
            </a:r>
            <a:r>
              <a:rPr lang="cs-CZ" sz="2400" dirty="0" err="1"/>
              <a:t>frustuly</a:t>
            </a:r>
            <a:r>
              <a:rPr lang="cs-CZ" sz="2400" dirty="0"/>
              <a:t> (</a:t>
            </a:r>
            <a:r>
              <a:rPr lang="cs-CZ" sz="2400" dirty="0" err="1"/>
              <a:t>auxospora</a:t>
            </a:r>
            <a:r>
              <a:rPr lang="cs-CZ" sz="2400" dirty="0"/>
              <a:t> kryta pouze polysacharidy)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Pohlavní rozmnožování – centrické rozsivky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Oogamie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Z jedné buňky vznikne oogonium, v něm </a:t>
            </a:r>
            <a:r>
              <a:rPr lang="cs-CZ" sz="2400" dirty="0" err="1"/>
              <a:t>oosféra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Z druhé antheridium se 4 spermatozoidy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Spermatozoidy mají bičík!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Dále proces podobný jako u </a:t>
            </a:r>
            <a:r>
              <a:rPr lang="cs-CZ" sz="2400" dirty="0" err="1"/>
              <a:t>penátních</a:t>
            </a:r>
            <a:r>
              <a:rPr lang="cs-CZ" sz="2400" dirty="0"/>
              <a:t> rozsivek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Auxospora</a:t>
            </a:r>
            <a:r>
              <a:rPr lang="cs-CZ" sz="2400" dirty="0"/>
              <a:t> a iniciální buňka vždy nápadně větší než vegetativní buňky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290711"/>
            <a:ext cx="2483769" cy="2531522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0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Vynález mikroskopu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sp>
        <p:nvSpPr>
          <p:cNvPr id="3077" name="TextovéPole 2"/>
          <p:cNvSpPr txBox="1">
            <a:spLocks noChangeArrowheads="1"/>
          </p:cNvSpPr>
          <p:nvPr/>
        </p:nvSpPr>
        <p:spPr bwMode="auto">
          <a:xfrm>
            <a:off x="468313" y="1412875"/>
            <a:ext cx="813593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kolem roku 1590, holandský brusič čoček a výrobce brýlí  </a:t>
            </a:r>
            <a:r>
              <a:rPr lang="cs-CZ" altLang="cs-CZ" sz="2400" b="1"/>
              <a:t>Zacharias Jansen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Velké zdokonalení  </a:t>
            </a:r>
            <a:r>
              <a:rPr lang="cs-CZ" altLang="cs-CZ" sz="2400" b="1"/>
              <a:t>Anthony Van Leeuwenhoek</a:t>
            </a:r>
            <a:r>
              <a:rPr lang="cs-CZ" altLang="cs-CZ" sz="2400"/>
              <a:t> (1632-1723), holandský obchodník s látkami</a:t>
            </a:r>
          </a:p>
          <a:p>
            <a:pPr eaLnBrk="1" hangingPunct="1">
              <a:buFont typeface="Arial" charset="0"/>
              <a:buChar char="•"/>
            </a:pPr>
            <a:endParaRPr lang="cs-CZ" altLang="cs-CZ"/>
          </a:p>
        </p:txBody>
      </p:sp>
      <p:pic>
        <p:nvPicPr>
          <p:cNvPr id="3078" name="Picture 2" descr="https://encrypted-tbn0.gstatic.com/images?q=tbn:ANd9GcQODKpAj4CbAqxUK7QXU4A6TPlHKtu6IaaMfSb-E1dv_UXtaf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84538"/>
            <a:ext cx="25177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https://encrypted-tbn0.gstatic.com/images?q=tbn:ANd9GcRNY60ZOsKWzjtKS7sxhc1T2feI9L9WnM7KRZ9iaZV9DSfXiA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3284538"/>
            <a:ext cx="42735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35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7188" y="214313"/>
            <a:ext cx="77724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/>
              <a:t>Systém</a:t>
            </a:r>
          </a:p>
        </p:txBody>
      </p:sp>
      <p:sp>
        <p:nvSpPr>
          <p:cNvPr id="14339" name="Zástupný symbol pro obsah 4"/>
          <p:cNvSpPr>
            <a:spLocks noGrp="1"/>
          </p:cNvSpPr>
          <p:nvPr>
            <p:ph sz="quarter" idx="1"/>
          </p:nvPr>
        </p:nvSpPr>
        <p:spPr>
          <a:xfrm>
            <a:off x="285750" y="714375"/>
            <a:ext cx="8572500" cy="585787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sz="2400" dirty="0">
                <a:solidFill>
                  <a:srgbClr val="996633"/>
                </a:solidFill>
              </a:rPr>
              <a:t>    </a:t>
            </a:r>
            <a:r>
              <a:rPr lang="cs-CZ" sz="2400" u="sng" dirty="0">
                <a:solidFill>
                  <a:srgbClr val="996633"/>
                </a:solidFill>
              </a:rPr>
              <a:t>1. Centrické rozsivky</a:t>
            </a:r>
            <a:r>
              <a:rPr lang="cs-CZ" sz="2400" dirty="0">
                <a:solidFill>
                  <a:srgbClr val="996633"/>
                </a:solidFill>
              </a:rPr>
              <a:t> – </a:t>
            </a:r>
            <a:r>
              <a:rPr lang="cs-CZ" sz="2400" dirty="0" err="1">
                <a:solidFill>
                  <a:srgbClr val="996633"/>
                </a:solidFill>
              </a:rPr>
              <a:t>valvární</a:t>
            </a:r>
            <a:r>
              <a:rPr lang="cs-CZ" sz="2400" dirty="0">
                <a:solidFill>
                  <a:srgbClr val="996633"/>
                </a:solidFill>
              </a:rPr>
              <a:t> pohled je kruh</a:t>
            </a:r>
            <a:br>
              <a:rPr lang="cs-CZ" sz="2400" dirty="0">
                <a:solidFill>
                  <a:srgbClr val="996633"/>
                </a:solidFill>
              </a:rPr>
            </a:br>
            <a:r>
              <a:rPr lang="cs-CZ" sz="2400" dirty="0">
                <a:solidFill>
                  <a:srgbClr val="996633"/>
                </a:solidFill>
              </a:rPr>
              <a:t>Např. </a:t>
            </a:r>
            <a:r>
              <a:rPr lang="cs-CZ" sz="2400" i="1" dirty="0" err="1">
                <a:solidFill>
                  <a:srgbClr val="996633"/>
                </a:solidFill>
              </a:rPr>
              <a:t>Coscinodiscus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Cyclotella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Aulacoseira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Melosira</a:t>
            </a:r>
            <a:endParaRPr lang="cs-CZ" sz="2400" i="1" dirty="0">
              <a:solidFill>
                <a:srgbClr val="996633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cs-CZ" sz="2400" dirty="0"/>
              <a:t/>
            </a:r>
            <a:br>
              <a:rPr lang="cs-CZ" sz="2400" dirty="0"/>
            </a:br>
            <a:r>
              <a:rPr lang="cs-CZ" sz="2400" u="sng" dirty="0"/>
              <a:t>2. </a:t>
            </a:r>
            <a:r>
              <a:rPr lang="cs-CZ" sz="2400" u="sng" dirty="0" err="1"/>
              <a:t>Penátní</a:t>
            </a:r>
            <a:r>
              <a:rPr lang="cs-CZ" sz="2400" u="sng" dirty="0"/>
              <a:t> rozsivky </a:t>
            </a:r>
            <a:r>
              <a:rPr lang="cs-CZ" sz="2400" dirty="0"/>
              <a:t>– podlouhlé, eliptické nebo kopinaté, </a:t>
            </a:r>
            <a:r>
              <a:rPr lang="cs-CZ" sz="2400" dirty="0" err="1"/>
              <a:t>dvoustranně</a:t>
            </a:r>
            <a:r>
              <a:rPr lang="cs-CZ" sz="2400" dirty="0"/>
              <a:t> souměrné</a:t>
            </a:r>
            <a:br>
              <a:rPr lang="cs-CZ" sz="2400" dirty="0"/>
            </a:br>
            <a:r>
              <a:rPr lang="cs-CZ" sz="2400" dirty="0"/>
              <a:t>2a. rozsivky bez </a:t>
            </a:r>
            <a:r>
              <a:rPr lang="cs-CZ" sz="2400" dirty="0" err="1"/>
              <a:t>raphe</a:t>
            </a:r>
            <a:r>
              <a:rPr lang="cs-CZ" sz="2400" dirty="0"/>
              <a:t> (</a:t>
            </a:r>
            <a:r>
              <a:rPr lang="cs-CZ" sz="2400" i="1" dirty="0" err="1">
                <a:solidFill>
                  <a:schemeClr val="accent1"/>
                </a:solidFill>
              </a:rPr>
              <a:t>Tabellaria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Diatoma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Asterionella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Fragilaria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Synedra</a:t>
            </a:r>
            <a:r>
              <a:rPr lang="cs-CZ" sz="2400" i="1" dirty="0"/>
              <a:t> 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2b. rozsivky s jedním </a:t>
            </a:r>
            <a:r>
              <a:rPr lang="cs-CZ" sz="2400" dirty="0" err="1"/>
              <a:t>raphe</a:t>
            </a:r>
            <a:r>
              <a:rPr lang="cs-CZ" sz="2400" dirty="0"/>
              <a:t> po celé délce jedné schránky (</a:t>
            </a:r>
            <a:r>
              <a:rPr lang="cs-CZ" sz="2400" i="1" dirty="0" err="1">
                <a:solidFill>
                  <a:schemeClr val="accent1"/>
                </a:solidFill>
              </a:rPr>
              <a:t>Achnanthes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Diploneis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2c. rozsivky se dvěma velmi krátkými </a:t>
            </a:r>
            <a:r>
              <a:rPr lang="cs-CZ" sz="2400" dirty="0" err="1"/>
              <a:t>raphe</a:t>
            </a:r>
            <a:r>
              <a:rPr lang="cs-CZ" sz="2400" dirty="0"/>
              <a:t> na konci schránky (</a:t>
            </a:r>
            <a:r>
              <a:rPr lang="cs-CZ" sz="2400" i="1" dirty="0" err="1">
                <a:solidFill>
                  <a:schemeClr val="accent1"/>
                </a:solidFill>
              </a:rPr>
              <a:t>Eunotiales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2d. rozsivky se dvěma </a:t>
            </a:r>
            <a:r>
              <a:rPr lang="cs-CZ" sz="2400" dirty="0" err="1"/>
              <a:t>raphe</a:t>
            </a:r>
            <a:r>
              <a:rPr lang="cs-CZ" sz="2400" dirty="0"/>
              <a:t> (</a:t>
            </a:r>
            <a:r>
              <a:rPr lang="cs-CZ" sz="2400" i="1" dirty="0" err="1">
                <a:solidFill>
                  <a:schemeClr val="accent1"/>
                </a:solidFill>
              </a:rPr>
              <a:t>Navicula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Pinnularia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Cymbella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Gyrosigma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Gomphonema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2e. rozsivky s </a:t>
            </a:r>
            <a:r>
              <a:rPr lang="cs-CZ" sz="2400" dirty="0" err="1"/>
              <a:t>raphe</a:t>
            </a:r>
            <a:r>
              <a:rPr lang="cs-CZ" sz="2400" dirty="0"/>
              <a:t> ve zvláštních kanálcích (</a:t>
            </a:r>
            <a:r>
              <a:rPr lang="cs-CZ" sz="2400" i="1" dirty="0" err="1">
                <a:solidFill>
                  <a:schemeClr val="accent1"/>
                </a:solidFill>
              </a:rPr>
              <a:t>Nitzschia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Surirella</a:t>
            </a:r>
            <a:r>
              <a:rPr lang="cs-CZ" sz="2400" i="1" dirty="0"/>
              <a:t>)</a:t>
            </a: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74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Rozsivky bez </a:t>
            </a:r>
            <a:r>
              <a:rPr lang="cs-CZ" sz="4000" dirty="0" err="1"/>
              <a:t>raphe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Valvy</a:t>
            </a:r>
            <a:r>
              <a:rPr lang="cs-CZ" sz="2400" dirty="0"/>
              <a:t> dvoustraně souměrné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Nemají </a:t>
            </a:r>
            <a:r>
              <a:rPr lang="cs-CZ" sz="2400" dirty="0" err="1"/>
              <a:t>raphe</a:t>
            </a:r>
            <a:r>
              <a:rPr lang="cs-CZ" sz="2400" dirty="0"/>
              <a:t> (postrádají aktivní pohyb)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Občas mají </a:t>
            </a:r>
            <a:r>
              <a:rPr lang="cs-CZ" sz="2400" dirty="0" err="1"/>
              <a:t>rimoportuly</a:t>
            </a:r>
            <a:r>
              <a:rPr lang="cs-CZ" sz="2400" dirty="0"/>
              <a:t> (diagnostický znak)</a:t>
            </a:r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sp>
        <p:nvSpPr>
          <p:cNvPr id="2" name="AutoShape 4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C:\Users\bara\Desktop\cox_tabflo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3368497"/>
            <a:ext cx="3634234" cy="26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496" y="6157865"/>
            <a:ext cx="33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Staurosira</a:t>
            </a:r>
            <a:r>
              <a:rPr lang="cs-CZ" i="1" dirty="0"/>
              <a:t> </a:t>
            </a:r>
            <a:r>
              <a:rPr lang="cs-CZ" i="1" dirty="0" err="1"/>
              <a:t>construens</a:t>
            </a:r>
            <a:r>
              <a:rPr lang="cs-CZ" i="1" dirty="0"/>
              <a:t> </a:t>
            </a:r>
            <a:r>
              <a:rPr lang="cs-CZ" dirty="0"/>
              <a:t>var. </a:t>
            </a:r>
            <a:r>
              <a:rPr lang="cs-CZ" dirty="0" err="1"/>
              <a:t>venter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51027" y="6150457"/>
            <a:ext cx="219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Tabellaria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pic>
        <p:nvPicPr>
          <p:cNvPr id="12" name="Picture 5" descr="C:\Users\bara\Desktop\Staurosira_construens_var_venter_IH042875_ID_2001_3_18_493-139x4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5276"/>
            <a:ext cx="787229" cy="281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34</a:t>
            </a:fld>
            <a:endParaRPr lang="cs-CZ"/>
          </a:p>
        </p:txBody>
      </p:sp>
      <p:pic>
        <p:nvPicPr>
          <p:cNvPr id="13" name="Obrázek 12" descr="C:\Users\Bara\Downloads\03_Meridion (1)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51" y="0"/>
            <a:ext cx="1493520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C:\Users\Bara\Downloads\04_Diatoma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813" y="1568498"/>
            <a:ext cx="159067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 descr="C:\Users\Bara\Downloads\02_Tabellaria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50" y="4032721"/>
            <a:ext cx="1479550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10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4"/>
          <p:cNvSpPr>
            <a:spLocks noGrp="1"/>
          </p:cNvSpPr>
          <p:nvPr>
            <p:ph type="title"/>
          </p:nvPr>
        </p:nvSpPr>
        <p:spPr>
          <a:xfrm>
            <a:off x="683568" y="257077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Rozsivky s </a:t>
            </a:r>
            <a:r>
              <a:rPr lang="cs-CZ" altLang="cs-CZ" sz="3600" dirty="0" err="1"/>
              <a:t>raphe</a:t>
            </a:r>
            <a:r>
              <a:rPr lang="cs-CZ" altLang="cs-CZ" sz="3600" dirty="0"/>
              <a:t> na jedné </a:t>
            </a:r>
            <a:r>
              <a:rPr lang="cs-CZ" altLang="cs-CZ" sz="3600" dirty="0" err="1"/>
              <a:t>valvě</a:t>
            </a:r>
            <a:endParaRPr lang="cs-CZ" altLang="cs-CZ" sz="3600" dirty="0"/>
          </a:p>
        </p:txBody>
      </p:sp>
      <p:sp>
        <p:nvSpPr>
          <p:cNvPr id="8196" name="Zástupný symbol pro obsah 5"/>
          <p:cNvSpPr>
            <a:spLocks noGrp="1"/>
          </p:cNvSpPr>
          <p:nvPr>
            <p:ph idx="1"/>
          </p:nvPr>
        </p:nvSpPr>
        <p:spPr>
          <a:xfrm>
            <a:off x="457200" y="170567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Redukce </a:t>
            </a:r>
            <a:r>
              <a:rPr lang="cs-CZ" altLang="cs-CZ" sz="2000" dirty="0" err="1"/>
              <a:t>raphe</a:t>
            </a:r>
            <a:r>
              <a:rPr lang="cs-CZ" altLang="cs-CZ" sz="2000" dirty="0"/>
              <a:t> na jedné </a:t>
            </a:r>
            <a:r>
              <a:rPr lang="cs-CZ" altLang="cs-CZ" sz="2000" dirty="0" err="1"/>
              <a:t>valvě</a:t>
            </a:r>
            <a:r>
              <a:rPr lang="cs-CZ" altLang="cs-CZ" sz="2000" dirty="0"/>
              <a:t>, vyplněno křemíkem (</a:t>
            </a:r>
            <a:r>
              <a:rPr lang="cs-CZ" altLang="cs-CZ" sz="2000" dirty="0" err="1"/>
              <a:t>pseudoraphe</a:t>
            </a:r>
            <a:r>
              <a:rPr lang="cs-CZ" altLang="cs-CZ" sz="2000" dirty="0"/>
              <a:t>)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Odlišná </a:t>
            </a:r>
            <a:r>
              <a:rPr lang="cs-CZ" altLang="cs-CZ" sz="2000" dirty="0" err="1"/>
              <a:t>striace</a:t>
            </a:r>
            <a:r>
              <a:rPr lang="cs-CZ" altLang="cs-CZ" sz="2000" dirty="0"/>
              <a:t> na </a:t>
            </a:r>
            <a:r>
              <a:rPr lang="cs-CZ" altLang="cs-CZ" sz="2000" dirty="0" err="1"/>
              <a:t>valvě</a:t>
            </a:r>
            <a:r>
              <a:rPr lang="cs-CZ" altLang="cs-CZ" sz="2000" dirty="0"/>
              <a:t> s </a:t>
            </a:r>
            <a:r>
              <a:rPr lang="cs-CZ" altLang="cs-CZ" sz="2000" dirty="0" err="1"/>
              <a:t>raphe</a:t>
            </a:r>
            <a:r>
              <a:rPr lang="cs-CZ" altLang="cs-CZ" sz="2000" dirty="0"/>
              <a:t> a bez </a:t>
            </a:r>
            <a:r>
              <a:rPr lang="cs-CZ" altLang="cs-CZ" sz="2000" dirty="0" err="1"/>
              <a:t>raphe</a:t>
            </a: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Bilaterálně symetrické</a:t>
            </a:r>
          </a:p>
          <a:p>
            <a:pPr marL="0" indent="0" eaLnBrk="1" hangingPunct="1">
              <a:lnSpc>
                <a:spcPct val="80000"/>
              </a:lnSpc>
            </a:pP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Řád </a:t>
            </a:r>
            <a:r>
              <a:rPr lang="cs-CZ" altLang="cs-CZ" sz="2000" dirty="0" err="1"/>
              <a:t>Achnanthales</a:t>
            </a: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/>
              <a:t>	 </a:t>
            </a:r>
            <a:r>
              <a:rPr lang="cs-CZ" altLang="cs-CZ" sz="2000" i="1" dirty="0" err="1"/>
              <a:t>Achnanthes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Cocconeis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Psammothidium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Planothidium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/>
              <a:t> 	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Karayevia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	 </a:t>
            </a:r>
            <a:r>
              <a:rPr lang="cs-CZ" altLang="cs-CZ" sz="2000" i="1" dirty="0" err="1"/>
              <a:t>Lemnicola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	 </a:t>
            </a:r>
            <a:r>
              <a:rPr lang="cs-CZ" altLang="cs-CZ" sz="2000" i="1" dirty="0" err="1"/>
              <a:t>Achnanthidium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Eucocconeis</a:t>
            </a:r>
            <a:endParaRPr lang="cs-CZ" altLang="cs-CZ" sz="2000" dirty="0"/>
          </a:p>
        </p:txBody>
      </p:sp>
      <p:pic>
        <p:nvPicPr>
          <p:cNvPr id="8197" name="Picture 2" descr="http://westerndiatoms.colorado.edu/images/glossary_images/P_curtissimum_rapheless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4184650"/>
            <a:ext cx="30876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ovéPole 6"/>
          <p:cNvSpPr txBox="1">
            <a:spLocks noChangeArrowheads="1"/>
          </p:cNvSpPr>
          <p:nvPr/>
        </p:nvSpPr>
        <p:spPr bwMode="auto">
          <a:xfrm>
            <a:off x="6011863" y="3573463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Psammothidium</a:t>
            </a:r>
            <a:r>
              <a:rPr lang="cs-CZ" altLang="cs-CZ" i="1" dirty="0"/>
              <a:t> </a:t>
            </a:r>
            <a:r>
              <a:rPr lang="cs-CZ" altLang="cs-CZ" i="1" dirty="0" err="1"/>
              <a:t>curtissimum</a:t>
            </a:r>
            <a:endParaRPr lang="cs-CZ" altLang="cs-CZ" i="1" dirty="0"/>
          </a:p>
          <a:p>
            <a:pPr eaLnBrk="1" hangingPunct="1"/>
            <a:r>
              <a:rPr lang="cs-CZ" altLang="cs-CZ" dirty="0" err="1"/>
              <a:t>heterovalvární</a:t>
            </a:r>
            <a:endParaRPr lang="cs-CZ" altLang="cs-CZ" dirty="0"/>
          </a:p>
        </p:txBody>
      </p:sp>
      <p:pic>
        <p:nvPicPr>
          <p:cNvPr id="7" name="Picture 4" descr="http://t1.gstatic.com/images?q=tbn:ANd9GcQtdEiV-17pc4hfgaW0v_7_zAnQM5djUJy4-cDfR0hrt53L42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9176" y="4597934"/>
            <a:ext cx="2665809" cy="176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3707904" y="3861048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Achnanthes</a:t>
            </a:r>
            <a:r>
              <a:rPr lang="cs-CZ" altLang="cs-CZ" i="1" dirty="0"/>
              <a:t> </a:t>
            </a:r>
            <a:r>
              <a:rPr lang="cs-CZ" altLang="cs-CZ" i="1" dirty="0" err="1"/>
              <a:t>coarctata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35</a:t>
            </a:fld>
            <a:endParaRPr lang="cs-CZ"/>
          </a:p>
        </p:txBody>
      </p:sp>
      <p:pic>
        <p:nvPicPr>
          <p:cNvPr id="10" name="Obrázek 9" descr="C:\Users\Bara\Downloads\16_Eucocconeis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7384"/>
            <a:ext cx="1440160" cy="165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C:\Users\Bara\Downloads\15_Achnanthes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521" y="1079303"/>
            <a:ext cx="1393190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29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Rozsivky s raphe na obou valvách</a:t>
            </a:r>
          </a:p>
        </p:txBody>
      </p:sp>
      <p:sp>
        <p:nvSpPr>
          <p:cNvPr id="1229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en-US" altLang="cs-CZ" sz="2400" dirty="0" err="1"/>
              <a:t>Valv</a:t>
            </a:r>
            <a:r>
              <a:rPr lang="cs-CZ" altLang="cs-CZ" sz="2400" dirty="0"/>
              <a:t>y bilaterálně symetrické</a:t>
            </a:r>
            <a:endParaRPr lang="en-US" altLang="cs-CZ" sz="2400" dirty="0"/>
          </a:p>
          <a:p>
            <a:r>
              <a:rPr lang="en-US" altLang="cs-CZ" sz="2400" dirty="0"/>
              <a:t>Raphe </a:t>
            </a:r>
            <a:r>
              <a:rPr lang="cs-CZ" altLang="cs-CZ" sz="2400" dirty="0"/>
              <a:t>vyvinuto na obou </a:t>
            </a:r>
            <a:r>
              <a:rPr lang="cs-CZ" altLang="cs-CZ" sz="2400" dirty="0" err="1"/>
              <a:t>valvách</a:t>
            </a:r>
            <a:endParaRPr lang="cs-CZ" altLang="cs-CZ" sz="2400" dirty="0"/>
          </a:p>
          <a:p>
            <a:r>
              <a:rPr lang="cs-CZ" altLang="cs-CZ" sz="2400" dirty="0"/>
              <a:t>Buňky mohou být velmi pohyblivé</a:t>
            </a:r>
            <a:endParaRPr lang="en-US" altLang="cs-CZ" sz="2400" dirty="0"/>
          </a:p>
          <a:p>
            <a:r>
              <a:rPr lang="cs-CZ" altLang="cs-CZ" sz="2400" dirty="0"/>
              <a:t>Tato skupina má největší diverzitu mezi sladkovodními rozsivkami</a:t>
            </a:r>
            <a:endParaRPr lang="en-US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12293" name="Picture 6" descr="https://encrypted-tbn3.gstatic.com/images?q=tbn:ANd9GcQ4eUMyU7FU7aCzE9pqfMe8kLXf52W9WayNeVPWuxkcie_Yfa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163" y="4084638"/>
            <a:ext cx="341153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1"/>
          <p:cNvSpPr txBox="1">
            <a:spLocks noChangeArrowheads="1"/>
          </p:cNvSpPr>
          <p:nvPr/>
        </p:nvSpPr>
        <p:spPr bwMode="auto">
          <a:xfrm>
            <a:off x="5435600" y="6430963"/>
            <a:ext cx="321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Navicula lanceolata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36</a:t>
            </a:fld>
            <a:endParaRPr lang="cs-CZ"/>
          </a:p>
        </p:txBody>
      </p:sp>
      <p:pic>
        <p:nvPicPr>
          <p:cNvPr id="8" name="Obrázek 7" descr="C:\Users\bara\Desktop\38_Calonei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28281"/>
            <a:ext cx="155511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C:\Users\bara\Desktop\39_Pinnulari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44991"/>
            <a:ext cx="57594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C:\Users\bara\Desktop\40_Stauronei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74638"/>
            <a:ext cx="589915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2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Rody vzniklé z rodu </a:t>
            </a:r>
            <a:r>
              <a:rPr lang="cs-CZ" altLang="cs-CZ" sz="3600" i="1"/>
              <a:t>Navicula</a:t>
            </a:r>
          </a:p>
        </p:txBody>
      </p:sp>
      <p:sp>
        <p:nvSpPr>
          <p:cNvPr id="16388" name="Zástupný symbol pro obsah 5"/>
          <p:cNvSpPr>
            <a:spLocks noGrp="1"/>
          </p:cNvSpPr>
          <p:nvPr>
            <p:ph idx="1"/>
          </p:nvPr>
        </p:nvSpPr>
        <p:spPr>
          <a:xfrm>
            <a:off x="2268538" y="1844675"/>
            <a:ext cx="8229600" cy="4525963"/>
          </a:xfrm>
        </p:spPr>
        <p:txBody>
          <a:bodyPr/>
          <a:lstStyle/>
          <a:p>
            <a:pPr lvl="2"/>
            <a:r>
              <a:rPr lang="en-US" altLang="cs-CZ" i="1"/>
              <a:t>Craticula		Cosmioneis</a:t>
            </a:r>
          </a:p>
          <a:p>
            <a:pPr lvl="2"/>
            <a:r>
              <a:rPr lang="en-US" altLang="cs-CZ" i="1"/>
              <a:t>Sellaphora		Microcostatus</a:t>
            </a:r>
          </a:p>
          <a:p>
            <a:pPr lvl="2"/>
            <a:r>
              <a:rPr lang="en-US" altLang="cs-CZ" i="1"/>
              <a:t>Luticola		Diadesmis</a:t>
            </a:r>
          </a:p>
          <a:p>
            <a:pPr lvl="2"/>
            <a:r>
              <a:rPr lang="en-US" altLang="cs-CZ" i="1"/>
              <a:t>Geissleria		Fistulifera</a:t>
            </a:r>
          </a:p>
          <a:p>
            <a:pPr lvl="2"/>
            <a:r>
              <a:rPr lang="en-US" altLang="cs-CZ" i="1"/>
              <a:t>Hippodonta		Adlafia</a:t>
            </a:r>
          </a:p>
          <a:p>
            <a:pPr lvl="2"/>
            <a:r>
              <a:rPr lang="en-US" altLang="cs-CZ" i="1"/>
              <a:t>Fallacia		Mayamaea</a:t>
            </a:r>
          </a:p>
          <a:p>
            <a:pPr lvl="2"/>
            <a:r>
              <a:rPr lang="en-US" altLang="cs-CZ" i="1"/>
              <a:t>Chamaepinnularia	Kobayasiella</a:t>
            </a:r>
          </a:p>
          <a:p>
            <a:pPr lvl="2"/>
            <a:r>
              <a:rPr lang="en-US" altLang="cs-CZ" i="1"/>
              <a:t>Muelleria		Placoneis</a:t>
            </a:r>
          </a:p>
          <a:p>
            <a:pPr lvl="2"/>
            <a:r>
              <a:rPr lang="en-US" altLang="cs-CZ" i="1"/>
              <a:t>Cavinula		Aneumast</a:t>
            </a:r>
            <a:r>
              <a:rPr lang="cs-CZ" altLang="cs-CZ" i="1"/>
              <a:t>us</a:t>
            </a:r>
            <a:endParaRPr lang="en-US" altLang="cs-CZ"/>
          </a:p>
          <a:p>
            <a:pPr lvl="2"/>
            <a:r>
              <a:rPr lang="en-US" altLang="cs-CZ" i="1">
                <a:solidFill>
                  <a:srgbClr val="000000"/>
                </a:solidFill>
              </a:rPr>
              <a:t>Decussata		</a:t>
            </a:r>
            <a:endParaRPr lang="en-US" altLang="cs-CZ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16389" name="Picture 2" descr="https://encrypted-tbn1.gstatic.com/images?q=tbn:ANd9GcSCiRuS1dw7eLttpUiW6ZcjU6cvswyF2-CK2NtPLwv1gG5G_X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08275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37</a:t>
            </a:fld>
            <a:endParaRPr lang="cs-CZ"/>
          </a:p>
        </p:txBody>
      </p:sp>
      <p:pic>
        <p:nvPicPr>
          <p:cNvPr id="7" name="Obrázek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" b="3376"/>
          <a:stretch/>
        </p:blipFill>
        <p:spPr bwMode="auto">
          <a:xfrm>
            <a:off x="8244408" y="123825"/>
            <a:ext cx="627380" cy="1444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" b="3147"/>
          <a:stretch/>
        </p:blipFill>
        <p:spPr bwMode="auto">
          <a:xfrm>
            <a:off x="272212" y="73149"/>
            <a:ext cx="622300" cy="1513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" b="3003"/>
          <a:stretch/>
        </p:blipFill>
        <p:spPr bwMode="auto">
          <a:xfrm>
            <a:off x="1079500" y="110613"/>
            <a:ext cx="560705" cy="1438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33" y="291365"/>
            <a:ext cx="523875" cy="960120"/>
          </a:xfrm>
          <a:prstGeom prst="rect">
            <a:avLst/>
          </a:prstGeom>
        </p:spPr>
      </p:pic>
      <p:pic>
        <p:nvPicPr>
          <p:cNvPr id="11" name="Obrázek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" b="3123"/>
          <a:stretch/>
        </p:blipFill>
        <p:spPr bwMode="auto">
          <a:xfrm>
            <a:off x="8168208" y="1995487"/>
            <a:ext cx="779780" cy="1590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" b="3050"/>
          <a:stretch/>
        </p:blipFill>
        <p:spPr bwMode="auto">
          <a:xfrm>
            <a:off x="8085023" y="3874013"/>
            <a:ext cx="946150" cy="1818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804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Nadpis 4"/>
          <p:cNvSpPr>
            <a:spLocks noGrp="1"/>
          </p:cNvSpPr>
          <p:nvPr>
            <p:ph type="title"/>
          </p:nvPr>
        </p:nvSpPr>
        <p:spPr>
          <a:xfrm>
            <a:off x="1043608" y="280987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Rozsivky s kanálkovou </a:t>
            </a:r>
            <a:r>
              <a:rPr lang="cs-CZ" altLang="cs-CZ" sz="3200" dirty="0" err="1"/>
              <a:t>raphe</a:t>
            </a:r>
            <a:endParaRPr lang="cs-CZ" altLang="cs-CZ" sz="3200" dirty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Rhopalodiales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Bacillariales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Surirellales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Kanálková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: štěrbina, pod níž probíhá trubice překlenutá křemitými můstky (</a:t>
            </a:r>
            <a:r>
              <a:rPr lang="cs-CZ" altLang="cs-CZ" sz="2400" b="1" dirty="0"/>
              <a:t>fibuly</a:t>
            </a:r>
            <a:r>
              <a:rPr lang="cs-CZ" altLang="cs-CZ" sz="2400" dirty="0"/>
              <a:t>). Trubice je spojena s vnitřním prostorem buňky otvory (</a:t>
            </a:r>
            <a:r>
              <a:rPr lang="cs-CZ" altLang="cs-CZ" sz="2400" b="1" dirty="0" err="1"/>
              <a:t>portuly</a:t>
            </a:r>
            <a:r>
              <a:rPr lang="cs-CZ" altLang="cs-CZ" sz="2400" dirty="0"/>
              <a:t>). Kanálková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 bývá uložena blízko okraje </a:t>
            </a:r>
            <a:r>
              <a:rPr lang="cs-CZ" altLang="cs-CZ" sz="2400" dirty="0" err="1"/>
              <a:t>valvy</a:t>
            </a:r>
            <a:r>
              <a:rPr lang="cs-CZ" altLang="cs-CZ" sz="2400" dirty="0"/>
              <a:t>.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3077" name="Picture 3" descr="C:\Users\bara\Desktop\Nitzschia_kurzeana_SEM-0x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608513"/>
            <a:ext cx="200183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s://encrypted-tbn0.gstatic.com/images?q=tbn:ANd9GcRJ-Y311Y0IuJ8s8qQXtyB3z9EOlob6Lu_wPqm85tuugmo-J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3810000"/>
            <a:ext cx="895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0.gstatic.com/images?q=tbn:ANd9GcSTxgnj2geP-IFx3zi0j6o4tA25x68fsC5Jgfps7VNBWDkZyj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6511" y="4723209"/>
            <a:ext cx="25050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38</a:t>
            </a:fld>
            <a:endParaRPr lang="cs-CZ"/>
          </a:p>
        </p:txBody>
      </p:sp>
      <p:pic>
        <p:nvPicPr>
          <p:cNvPr id="9" name="Obrázek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3" b="-2078"/>
          <a:stretch/>
        </p:blipFill>
        <p:spPr bwMode="auto">
          <a:xfrm>
            <a:off x="1475656" y="285981"/>
            <a:ext cx="1282700" cy="1203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" b="45869"/>
          <a:stretch/>
        </p:blipFill>
        <p:spPr bwMode="auto">
          <a:xfrm>
            <a:off x="88267" y="230614"/>
            <a:ext cx="1333500" cy="1210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 b="2168"/>
          <a:stretch/>
        </p:blipFill>
        <p:spPr bwMode="auto">
          <a:xfrm>
            <a:off x="179512" y="4449008"/>
            <a:ext cx="1466850" cy="213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" b="5556"/>
          <a:stretch/>
        </p:blipFill>
        <p:spPr bwMode="auto">
          <a:xfrm>
            <a:off x="1875079" y="4213422"/>
            <a:ext cx="1093470" cy="26104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462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dirty="0" err="1"/>
              <a:t>Eunotiales</a:t>
            </a:r>
            <a:endParaRPr lang="cs-CZ" altLang="cs-CZ" sz="3600" i="1" dirty="0"/>
          </a:p>
        </p:txBody>
      </p:sp>
      <p:sp>
        <p:nvSpPr>
          <p:cNvPr id="1946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dirty="0" err="1"/>
              <a:t>Raphe</a:t>
            </a:r>
            <a:r>
              <a:rPr lang="cs-CZ" altLang="cs-CZ" dirty="0"/>
              <a:t> velmi redukované, nízká motilita</a:t>
            </a:r>
            <a:endParaRPr lang="en-US" altLang="cs-CZ" dirty="0"/>
          </a:p>
          <a:p>
            <a:r>
              <a:rPr lang="en-US" altLang="cs-CZ" dirty="0"/>
              <a:t>Rap</a:t>
            </a:r>
            <a:r>
              <a:rPr lang="cs-CZ" altLang="cs-CZ" dirty="0"/>
              <a:t>he na boku</a:t>
            </a:r>
          </a:p>
          <a:p>
            <a:r>
              <a:rPr lang="cs-CZ" altLang="cs-CZ" dirty="0"/>
              <a:t>Na </a:t>
            </a:r>
            <a:r>
              <a:rPr lang="cs-CZ" altLang="cs-CZ" dirty="0" err="1"/>
              <a:t>valvách</a:t>
            </a:r>
            <a:r>
              <a:rPr lang="cs-CZ" altLang="cs-CZ" dirty="0"/>
              <a:t> mohou být </a:t>
            </a:r>
            <a:r>
              <a:rPr lang="cs-CZ" altLang="cs-CZ" dirty="0" err="1"/>
              <a:t>rimoportuly</a:t>
            </a:r>
            <a:endParaRPr lang="cs-CZ" altLang="cs-CZ" dirty="0"/>
          </a:p>
          <a:p>
            <a:r>
              <a:rPr lang="cs-CZ" altLang="cs-CZ" dirty="0"/>
              <a:t>Malá skupina, </a:t>
            </a:r>
            <a:r>
              <a:rPr lang="cs-CZ" altLang="cs-CZ" dirty="0" err="1"/>
              <a:t>acidobionti</a:t>
            </a:r>
            <a:endParaRPr lang="en-US" altLang="cs-CZ" dirty="0"/>
          </a:p>
          <a:p>
            <a:pPr lvl="1"/>
            <a:r>
              <a:rPr lang="en-US" altLang="cs-CZ" i="1" dirty="0" err="1"/>
              <a:t>Eunotia</a:t>
            </a:r>
            <a:endParaRPr lang="en-US" altLang="cs-CZ" i="1" dirty="0"/>
          </a:p>
          <a:p>
            <a:pPr lvl="1"/>
            <a:r>
              <a:rPr lang="en-US" altLang="cs-CZ" i="1" dirty="0" err="1"/>
              <a:t>Actinella</a:t>
            </a:r>
            <a:endParaRPr lang="en-US" altLang="cs-CZ" i="1" dirty="0"/>
          </a:p>
          <a:p>
            <a:pPr lvl="1"/>
            <a:r>
              <a:rPr lang="en-US" altLang="cs-CZ" i="1" dirty="0" err="1"/>
              <a:t>Semiorbis</a:t>
            </a:r>
            <a:endParaRPr lang="en-US" altLang="cs-CZ" i="1" dirty="0"/>
          </a:p>
          <a:p>
            <a:pPr lvl="1"/>
            <a:r>
              <a:rPr lang="en-US" altLang="cs-CZ" i="1" dirty="0" err="1"/>
              <a:t>Peronia</a:t>
            </a:r>
            <a:endParaRPr lang="en-US" altLang="cs-CZ" i="1" dirty="0"/>
          </a:p>
          <a:p>
            <a:endParaRPr lang="cs-CZ" altLang="cs-CZ" sz="2400" dirty="0"/>
          </a:p>
        </p:txBody>
      </p:sp>
      <p:pic>
        <p:nvPicPr>
          <p:cNvPr id="5" name="Picture 8" descr="http://westerndiatoms.colorado.edu/images/sized/images/genus_representative_images/Eunotia_iconic_1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94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encrypted-tbn0.gstatic.com/images?q=tbn:ANd9GcQuQHN_aK_oCsYz9vnXibmuSuGvt-nnKtORjHQscl0IildTg1D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5475288"/>
            <a:ext cx="32670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4386263" y="648811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Eunotia</a:t>
            </a:r>
            <a:r>
              <a:rPr lang="cs-CZ" altLang="cs-CZ" i="1" dirty="0"/>
              <a:t> </a:t>
            </a:r>
            <a:r>
              <a:rPr lang="cs-CZ" altLang="cs-CZ" i="1" dirty="0" err="1"/>
              <a:t>fallax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39</a:t>
            </a:fld>
            <a:endParaRPr lang="cs-CZ"/>
          </a:p>
        </p:txBody>
      </p:sp>
      <p:pic>
        <p:nvPicPr>
          <p:cNvPr id="9" name="Obrázek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31333"/>
            <a:ext cx="1122968" cy="21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9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Chrysophyceae</a:t>
            </a:r>
            <a:r>
              <a:rPr lang="cs-CZ" sz="3200" dirty="0">
                <a:solidFill>
                  <a:schemeClr val="accent1"/>
                </a:solidFill>
              </a:rPr>
              <a:t>- </a:t>
            </a:r>
            <a:r>
              <a:rPr lang="cs-CZ" sz="3200" dirty="0" err="1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Pulzující vakuoly (v </a:t>
            </a:r>
            <a:r>
              <a:rPr lang="cs-CZ" sz="2400" dirty="0"/>
              <a:t>hypotonickém prostředí)</a:t>
            </a:r>
            <a:endParaRPr lang="cs-CZ" altLang="cs-CZ" sz="2400" dirty="0"/>
          </a:p>
          <a:p>
            <a:r>
              <a:rPr lang="cs-CZ" altLang="cs-CZ" sz="2400" dirty="0" err="1"/>
              <a:t>Mukocysty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diskobolocysty</a:t>
            </a:r>
            <a:endParaRPr lang="cs-CZ" altLang="cs-CZ" sz="2400" dirty="0"/>
          </a:p>
          <a:p>
            <a:r>
              <a:rPr lang="cs-CZ" altLang="cs-CZ" sz="2400" dirty="0" err="1"/>
              <a:t>Lorika</a:t>
            </a:r>
            <a:r>
              <a:rPr lang="cs-CZ" altLang="cs-CZ" sz="2400" dirty="0"/>
              <a:t> - celulóza, chitin, křemité šupiny</a:t>
            </a:r>
          </a:p>
          <a:p>
            <a:r>
              <a:rPr lang="cs-CZ" altLang="cs-CZ" sz="2400" dirty="0" err="1"/>
              <a:t>Stomatocysty</a:t>
            </a:r>
            <a:r>
              <a:rPr lang="cs-CZ" altLang="cs-CZ" sz="2400" dirty="0"/>
              <a:t>: odpočívající stádia</a:t>
            </a:r>
          </a:p>
          <a:p>
            <a:r>
              <a:rPr lang="cs-CZ" altLang="cs-CZ" sz="2400" dirty="0" err="1"/>
              <a:t>Hologamie</a:t>
            </a:r>
            <a:r>
              <a:rPr lang="cs-CZ" altLang="cs-CZ" sz="2400" dirty="0"/>
              <a:t> - pohlavní proces</a:t>
            </a:r>
          </a:p>
          <a:p>
            <a:r>
              <a:rPr lang="cs-CZ" sz="2400" dirty="0" err="1"/>
              <a:t>Mixotrofie</a:t>
            </a:r>
            <a:r>
              <a:rPr lang="cs-CZ" sz="2400" dirty="0"/>
              <a:t>: i druhy s chloroplasty získávají z organické hmoty dusík a uhlík</a:t>
            </a:r>
          </a:p>
          <a:p>
            <a:r>
              <a:rPr lang="cs-CZ" altLang="cs-CZ" sz="2400" dirty="0"/>
              <a:t>Auxotrofie: závislost na příjmu vitamínů z okolí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5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54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Cymbelloidní rozsivky</a:t>
            </a:r>
            <a:endParaRPr lang="cs-CZ" altLang="cs-CZ" sz="3600" i="1"/>
          </a:p>
        </p:txBody>
      </p:sp>
      <p:sp>
        <p:nvSpPr>
          <p:cNvPr id="24580" name="Zástupný symbol pro obsah 5"/>
          <p:cNvSpPr>
            <a:spLocks noGrp="1"/>
          </p:cNvSpPr>
          <p:nvPr>
            <p:ph idx="1"/>
          </p:nvPr>
        </p:nvSpPr>
        <p:spPr>
          <a:xfrm>
            <a:off x="328706" y="2073693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Asymetrické k apikální ose</a:t>
            </a:r>
          </a:p>
          <a:p>
            <a:pPr eaLnBrk="1" hangingPunct="1"/>
            <a:r>
              <a:rPr lang="cs-CZ" altLang="cs-CZ" sz="2400" i="1" dirty="0" err="1"/>
              <a:t>Amphora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Cymbella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Cymbopleura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Encyonema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Encyonopsis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Reimeria</a:t>
            </a:r>
            <a:endParaRPr lang="cs-CZ" altLang="cs-CZ" sz="2400" i="1" dirty="0"/>
          </a:p>
        </p:txBody>
      </p:sp>
      <p:sp>
        <p:nvSpPr>
          <p:cNvPr id="24581" name="TextovéPole 1"/>
          <p:cNvSpPr txBox="1">
            <a:spLocks noChangeArrowheads="1"/>
          </p:cNvSpPr>
          <p:nvPr/>
        </p:nvSpPr>
        <p:spPr bwMode="auto">
          <a:xfrm>
            <a:off x="47879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6" name="Picture 9" descr="https://encrypted-tbn0.gstatic.com/images?q=tbn:ANd9GcTh6m6XYK3mgatO2U58_kVmo_Kf8pVIpUI5pGdGr8rYU9ip8RQ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4435475"/>
            <a:ext cx="5857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6659563" y="6475413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Amphora</a:t>
            </a:r>
            <a:r>
              <a:rPr lang="cs-CZ" altLang="cs-CZ" i="1" dirty="0"/>
              <a:t> </a:t>
            </a:r>
            <a:r>
              <a:rPr lang="cs-CZ" altLang="cs-CZ" i="1" dirty="0" err="1"/>
              <a:t>veneta</a:t>
            </a:r>
            <a:endParaRPr lang="cs-CZ" altLang="cs-CZ" i="1" dirty="0"/>
          </a:p>
        </p:txBody>
      </p:sp>
      <p:pic>
        <p:nvPicPr>
          <p:cNvPr id="8" name="Picture 7" descr="https://encrypted-tbn3.gstatic.com/images?q=tbn:ANd9GcQ_oTKigZsxoPAVhzIZMOn-J0Ddg_DxqdVUl4TkuBExIM0Wqe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5607" y="4427934"/>
            <a:ext cx="3676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3130351" y="6526465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Cymbella</a:t>
            </a:r>
            <a:r>
              <a:rPr lang="cs-CZ" altLang="cs-CZ" i="1" dirty="0"/>
              <a:t> </a:t>
            </a:r>
            <a:r>
              <a:rPr lang="cs-CZ" altLang="cs-CZ" i="1" dirty="0" err="1"/>
              <a:t>lanceolata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40</a:t>
            </a:fld>
            <a:endParaRPr lang="cs-CZ"/>
          </a:p>
        </p:txBody>
      </p:sp>
      <p:pic>
        <p:nvPicPr>
          <p:cNvPr id="11" name="Obrázek 10" descr="C:\Users\bara\Desktop\35_Cymbopleur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" b="2007"/>
          <a:stretch/>
        </p:blipFill>
        <p:spPr bwMode="auto">
          <a:xfrm>
            <a:off x="3105510" y="4138480"/>
            <a:ext cx="486536" cy="1393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 descr="C:\Users\bara\Desktop\34_Cymbella (1)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" b="1975"/>
          <a:stretch/>
        </p:blipFill>
        <p:spPr bwMode="auto">
          <a:xfrm>
            <a:off x="4443506" y="3645024"/>
            <a:ext cx="688787" cy="2380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ek 12" descr="C:\Users\bara\Desktop\32_Encyonema (1)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" b="2426"/>
          <a:stretch/>
        </p:blipFill>
        <p:spPr bwMode="auto">
          <a:xfrm>
            <a:off x="3794617" y="4024005"/>
            <a:ext cx="536587" cy="16224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ek 13" descr="C:\Users\bara\Desktop\28_Amphora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" b="2241"/>
          <a:stretch/>
        </p:blipFill>
        <p:spPr bwMode="auto">
          <a:xfrm>
            <a:off x="1043608" y="186182"/>
            <a:ext cx="1296143" cy="15924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ázek 14" descr="C:\Users\bara\Desktop\29_Halamphora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" b="2072"/>
          <a:stretch/>
        </p:blipFill>
        <p:spPr bwMode="auto">
          <a:xfrm>
            <a:off x="6804248" y="109393"/>
            <a:ext cx="1043434" cy="1951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91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err="1"/>
              <a:t>Gomphoidní</a:t>
            </a:r>
            <a:r>
              <a:rPr lang="cs-CZ" altLang="cs-CZ" sz="2800" dirty="0"/>
              <a:t> rozsivky- asymetrické</a:t>
            </a:r>
            <a:endParaRPr lang="cs-CZ" altLang="cs-CZ" sz="2800" i="1" dirty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74650" y="1898257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 err="1"/>
              <a:t>Valvy</a:t>
            </a:r>
            <a:r>
              <a:rPr lang="cs-CZ" altLang="cs-CZ" sz="2400" dirty="0"/>
              <a:t> jsou asymetrické k </a:t>
            </a:r>
            <a:r>
              <a:rPr lang="cs-CZ" altLang="cs-CZ" sz="2400" dirty="0" err="1"/>
              <a:t>transapikální</a:t>
            </a:r>
            <a:r>
              <a:rPr lang="cs-CZ" altLang="cs-CZ" sz="2400" dirty="0"/>
              <a:t> ose, symetrické k apikální ose</a:t>
            </a:r>
          </a:p>
          <a:p>
            <a:pPr eaLnBrk="1" hangingPunct="1"/>
            <a:r>
              <a:rPr lang="cs-CZ" altLang="cs-CZ" sz="2400" dirty="0"/>
              <a:t>Tvar </a:t>
            </a:r>
            <a:r>
              <a:rPr lang="cs-CZ" altLang="cs-CZ" sz="2400" dirty="0" err="1"/>
              <a:t>frustuly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klavátní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heteropolární</a:t>
            </a:r>
            <a:r>
              <a:rPr lang="cs-CZ" altLang="cs-CZ" sz="2400" dirty="0"/>
              <a:t>)</a:t>
            </a:r>
          </a:p>
          <a:p>
            <a:pPr eaLnBrk="1" hangingPunct="1"/>
            <a:r>
              <a:rPr lang="cs-CZ" altLang="cs-CZ" sz="2400" dirty="0"/>
              <a:t>Z pleurálního pohledu klínovitý tvar</a:t>
            </a:r>
          </a:p>
          <a:p>
            <a:pPr eaLnBrk="1" hangingPunct="1"/>
            <a:r>
              <a:rPr lang="cs-CZ" altLang="cs-CZ" sz="2400" dirty="0"/>
              <a:t>Výrazné koncové pole (tvorba stopek)</a:t>
            </a:r>
          </a:p>
          <a:p>
            <a:pPr eaLnBrk="1" hangingPunct="1"/>
            <a:r>
              <a:rPr lang="cs-CZ" altLang="cs-CZ" sz="2400" dirty="0"/>
              <a:t>Různé ekologické nároky druhů</a:t>
            </a:r>
          </a:p>
          <a:p>
            <a:pPr eaLnBrk="1" hangingPunct="1"/>
            <a:endParaRPr lang="cs-CZ" altLang="cs-CZ" sz="2400" dirty="0"/>
          </a:p>
        </p:txBody>
      </p:sp>
      <p:pic>
        <p:nvPicPr>
          <p:cNvPr id="3077" name="Picture 7" descr="http://westerndiatoms.colorado.edu/images/sized/images/genus_representative_images/Gomphonema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29" y="18864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http://t2.gstatic.com/images?q=tbn:ANd9GcSzMoAYb9TIyp8GCsFrmUP1RrTh46pLhnFKLvC4X8BCRw6LYJJ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3436938"/>
            <a:ext cx="1323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ovéPole 7"/>
          <p:cNvSpPr txBox="1">
            <a:spLocks noChangeArrowheads="1"/>
          </p:cNvSpPr>
          <p:nvPr/>
        </p:nvSpPr>
        <p:spPr bwMode="auto">
          <a:xfrm>
            <a:off x="5003800" y="6516688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Gomphonema acuminatum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41</a:t>
            </a:fld>
            <a:endParaRPr lang="cs-CZ"/>
          </a:p>
        </p:txBody>
      </p:sp>
      <p:pic>
        <p:nvPicPr>
          <p:cNvPr id="9" name="Obrázek 8" descr="C:\Users\bara\Desktop\27_Gomphonem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" b="1724"/>
          <a:stretch/>
        </p:blipFill>
        <p:spPr bwMode="auto">
          <a:xfrm>
            <a:off x="971600" y="90696"/>
            <a:ext cx="936104" cy="1826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 descr="C:\Users\bara\Desktop\25_Didymosphenia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" b="2406"/>
          <a:stretch/>
        </p:blipFill>
        <p:spPr bwMode="auto">
          <a:xfrm>
            <a:off x="598170" y="4438650"/>
            <a:ext cx="877570" cy="2282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 descr="C:\Users\bara\Desktop\24_Rhoicosphenia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b="2526"/>
          <a:stretch/>
        </p:blipFill>
        <p:spPr bwMode="auto">
          <a:xfrm>
            <a:off x="1883502" y="4620185"/>
            <a:ext cx="1320346" cy="18965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 descr="C:\Users\bara\Desktop\26_Gomphoneis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" b="2244"/>
          <a:stretch/>
        </p:blipFill>
        <p:spPr bwMode="auto">
          <a:xfrm>
            <a:off x="3371336" y="4568189"/>
            <a:ext cx="792480" cy="20237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04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/>
              <a:t>Didymosphenia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/>
          </a:p>
        </p:txBody>
      </p:sp>
      <p:pic>
        <p:nvPicPr>
          <p:cNvPr id="7173" name="Picture 6" descr="http://www.sciencelearn.org.nz/var/sciencelearn/storage/images/science-stories/resource-management/sci-media/images/didymo/84150-2-eng-NZ/Didymo_full_size_landsc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84575"/>
            <a:ext cx="48482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://media.wiley.com/mrw_images/els/articles/a0000315/image_n/nfg00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196975"/>
            <a:ext cx="38179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 descr="http://www.nwcouncil.org/blog/wp-content/uploads/2011/01/didym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7625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34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Didymosphenia</a:t>
            </a:r>
          </a:p>
        </p:txBody>
      </p:sp>
      <p:sp>
        <p:nvSpPr>
          <p:cNvPr id="922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/>
          </a:p>
        </p:txBody>
      </p:sp>
      <p:pic>
        <p:nvPicPr>
          <p:cNvPr id="9221" name="Picture 2" descr="http://www.bullseyegraphicdesign.com/Didymo%20Poster%20Revised%206-8-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557338"/>
            <a:ext cx="68770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83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Centrické rozsivky</a:t>
            </a:r>
          </a:p>
        </p:txBody>
      </p:sp>
      <p:sp>
        <p:nvSpPr>
          <p:cNvPr id="410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sz="2400"/>
              <a:t>Valvy s radiální symetrií (většinou)</a:t>
            </a:r>
          </a:p>
          <a:p>
            <a:r>
              <a:rPr lang="cs-CZ" altLang="cs-CZ" sz="2400"/>
              <a:t>Frustuly bez raphe, buňky se aktivně nepohybují</a:t>
            </a:r>
          </a:p>
          <a:p>
            <a:r>
              <a:rPr lang="cs-CZ" altLang="cs-CZ" sz="2400"/>
              <a:t>Frustuly mohou mít fultoportuly a rimoportuly</a:t>
            </a:r>
          </a:p>
          <a:p>
            <a:pPr eaLnBrk="1" hangingPunct="1"/>
            <a:r>
              <a:rPr lang="cs-CZ" altLang="cs-CZ" sz="2400"/>
              <a:t>Pohlavní rozmnožování je oogamie</a:t>
            </a:r>
          </a:p>
        </p:txBody>
      </p:sp>
      <p:sp>
        <p:nvSpPr>
          <p:cNvPr id="4101" name="TextovéPole 1"/>
          <p:cNvSpPr txBox="1">
            <a:spLocks noChangeArrowheads="1"/>
          </p:cNvSpPr>
          <p:nvPr/>
        </p:nvSpPr>
        <p:spPr bwMode="auto">
          <a:xfrm>
            <a:off x="4643438" y="6489700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7" name="Picture 9" descr="https://encrypted-tbn3.gstatic.com/images?q=tbn:ANd9GcSfNl_Z7ZZ6TlvQCiOH21tFfEZEJQ6q2uh2feD9L-zGyhs_g-Wb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52214"/>
            <a:ext cx="2314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5832475" y="4514850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Cyclotella</a:t>
            </a:r>
            <a:r>
              <a:rPr lang="cs-CZ" altLang="cs-CZ" i="1" dirty="0"/>
              <a:t> </a:t>
            </a:r>
            <a:r>
              <a:rPr lang="cs-CZ" altLang="cs-CZ" i="1" dirty="0" err="1"/>
              <a:t>meneghiniana</a:t>
            </a:r>
            <a:endParaRPr lang="cs-CZ" altLang="cs-CZ" i="1" dirty="0"/>
          </a:p>
        </p:txBody>
      </p:sp>
      <p:pic>
        <p:nvPicPr>
          <p:cNvPr id="9" name="Picture 15" descr="http://nivalis.jp/kibun/microscope/gallery/puncticulata/puncticulata_praetermis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61" y="5027296"/>
            <a:ext cx="38385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"/>
          <p:cNvSpPr txBox="1">
            <a:spLocks noChangeArrowheads="1"/>
          </p:cNvSpPr>
          <p:nvPr/>
        </p:nvSpPr>
        <p:spPr bwMode="auto">
          <a:xfrm>
            <a:off x="1116538" y="4544672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Puncticulata</a:t>
            </a:r>
            <a:r>
              <a:rPr lang="cs-CZ" altLang="cs-CZ" i="1" dirty="0"/>
              <a:t> </a:t>
            </a:r>
            <a:r>
              <a:rPr lang="cs-CZ" altLang="cs-CZ" i="1" dirty="0" err="1"/>
              <a:t>praetermissa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2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Melosira</a:t>
            </a:r>
          </a:p>
        </p:txBody>
      </p:sp>
      <p:sp>
        <p:nvSpPr>
          <p:cNvPr id="1536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Pleura hodně prodloužená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Tvoří kolonie, téměř vždy je najdeme v pleurálním pohledu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Bez ornamentace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Bez trnů</a:t>
            </a:r>
            <a:endParaRPr lang="en-US" altLang="cs-CZ" sz="2400"/>
          </a:p>
          <a:p>
            <a:pPr eaLnBrk="1" hangingPunct="1"/>
            <a:endParaRPr lang="cs-CZ" altLang="cs-CZ" sz="2400"/>
          </a:p>
        </p:txBody>
      </p:sp>
      <p:sp>
        <p:nvSpPr>
          <p:cNvPr id="15365" name="TextovéPole 1"/>
          <p:cNvSpPr txBox="1">
            <a:spLocks noChangeArrowheads="1"/>
          </p:cNvSpPr>
          <p:nvPr/>
        </p:nvSpPr>
        <p:spPr bwMode="auto">
          <a:xfrm>
            <a:off x="52197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Melosira varians</a:t>
            </a:r>
          </a:p>
        </p:txBody>
      </p:sp>
      <p:pic>
        <p:nvPicPr>
          <p:cNvPr id="15366" name="Picture 7" descr="http://westerndiatoms.colorado.edu/images/sized/images/genus_representative_images/Melosir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144463" y="-10509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8" name="AutoShape 11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296863" y="-8985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9" name="AutoShape 13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449263" y="-7461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0" name="Picture 15" descr="http://craticula.ncl.ac.uk/EADiatomKey/images/uk000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06938"/>
            <a:ext cx="20161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AutoShape 17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144463" y="-9604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72" name="AutoShape 19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296863" y="-8080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3" name="Picture 21" descr="http://www.diatomloir.eu/Diatodouces/Chlordeux/Melosira%20varia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5013325"/>
            <a:ext cx="20955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79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1115" flipV="1">
            <a:off x="5330363" y="293478"/>
            <a:ext cx="1059745" cy="1080119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Ekologie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Jedna z hlavních </a:t>
            </a:r>
            <a:r>
              <a:rPr lang="cs-CZ" sz="2400" dirty="0" err="1"/>
              <a:t>akvatických</a:t>
            </a:r>
            <a:r>
              <a:rPr lang="cs-CZ" sz="2400" dirty="0"/>
              <a:t> fotosyntetických skupin</a:t>
            </a:r>
          </a:p>
          <a:p>
            <a:r>
              <a:rPr lang="cs-CZ" sz="2400" dirty="0"/>
              <a:t>Důležitá součást globální primární produkce</a:t>
            </a:r>
          </a:p>
          <a:p>
            <a:r>
              <a:rPr lang="cs-CZ" sz="2400" dirty="0"/>
              <a:t>Mořské i sladkovodní </a:t>
            </a:r>
            <a:r>
              <a:rPr lang="cs-CZ" sz="1800" dirty="0"/>
              <a:t>(</a:t>
            </a:r>
            <a:r>
              <a:rPr lang="cs-CZ" sz="1800" i="1" dirty="0"/>
              <a:t>centrické-převážně mořské, ve sladkých vodách planktonní, </a:t>
            </a:r>
            <a:r>
              <a:rPr lang="cs-CZ" sz="1800" i="1" dirty="0" err="1"/>
              <a:t>penátní</a:t>
            </a:r>
            <a:r>
              <a:rPr lang="cs-CZ" sz="1800" i="1" dirty="0"/>
              <a:t> často sladkovodní a přisedlé</a:t>
            </a:r>
            <a:r>
              <a:rPr lang="cs-CZ" sz="1800" dirty="0"/>
              <a:t>)</a:t>
            </a:r>
          </a:p>
          <a:p>
            <a:r>
              <a:rPr lang="cs-CZ" sz="2400" dirty="0"/>
              <a:t>Plankton</a:t>
            </a:r>
          </a:p>
          <a:p>
            <a:r>
              <a:rPr lang="cs-CZ" sz="2400" dirty="0"/>
              <a:t>Bentos</a:t>
            </a:r>
          </a:p>
          <a:p>
            <a:r>
              <a:rPr lang="cs-CZ" sz="2400" dirty="0"/>
              <a:t>Perifyton</a:t>
            </a:r>
          </a:p>
          <a:p>
            <a:r>
              <a:rPr lang="cs-CZ" sz="2400" dirty="0"/>
              <a:t>Mohou žít </a:t>
            </a:r>
            <a:r>
              <a:rPr lang="cs-CZ" sz="2400" dirty="0" err="1"/>
              <a:t>epizoicky</a:t>
            </a:r>
            <a:r>
              <a:rPr lang="cs-CZ" sz="2400" dirty="0"/>
              <a:t> (velryby) i </a:t>
            </a:r>
            <a:r>
              <a:rPr lang="cs-CZ" sz="2400" dirty="0" err="1"/>
              <a:t>endozoicky</a:t>
            </a:r>
            <a:r>
              <a:rPr lang="cs-CZ" sz="2400" dirty="0"/>
              <a:t> (</a:t>
            </a:r>
            <a:r>
              <a:rPr lang="cs-CZ" sz="2400" dirty="0" err="1"/>
              <a:t>dírkonoši</a:t>
            </a:r>
            <a:r>
              <a:rPr lang="cs-CZ" sz="2400" dirty="0"/>
              <a:t>)</a:t>
            </a:r>
          </a:p>
          <a:p>
            <a:r>
              <a:rPr lang="cs-CZ" sz="2400" dirty="0"/>
              <a:t>Jarní a podzimní vrchol ve sladkých vodách</a:t>
            </a:r>
          </a:p>
          <a:p>
            <a:r>
              <a:rPr lang="cs-CZ" sz="2400" dirty="0"/>
              <a:t>Ekologické nároky mnohdy druhově specifické (biomonitoring)</a:t>
            </a:r>
          </a:p>
          <a:p>
            <a:r>
              <a:rPr lang="cs-CZ" sz="2400" dirty="0"/>
              <a:t>Pevnost schránky- zachování v sedimentech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60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Mořský fytoplankton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/>
          </a:p>
          <a:p>
            <a:pPr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7173" name="Picture 2" descr="C:\Users\bara\Desktop\fytoplank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412875"/>
            <a:ext cx="58451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5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Ekologie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297" y="1940917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2400" dirty="0"/>
              <a:t>Vodní květ (sinice) x vegetační zákal (</a:t>
            </a:r>
            <a:r>
              <a:rPr lang="cs-CZ" sz="2400" dirty="0" err="1"/>
              <a:t>zlativky</a:t>
            </a:r>
            <a:r>
              <a:rPr lang="cs-CZ" sz="2400" dirty="0"/>
              <a:t>, rozsivky)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Bentos</a:t>
            </a:r>
          </a:p>
          <a:p>
            <a:pPr>
              <a:defRPr/>
            </a:pPr>
            <a:r>
              <a:rPr lang="cs-CZ" sz="2400" dirty="0"/>
              <a:t>Rozsivky jsou nejčastěji přichyceny k substrátu pomocí slizu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400" dirty="0"/>
              <a:t>Způsoby přichycení k substrátu:</a:t>
            </a:r>
          </a:p>
          <a:p>
            <a:pPr>
              <a:defRPr/>
            </a:pPr>
            <a:r>
              <a:rPr lang="cs-CZ" sz="2400" dirty="0"/>
              <a:t>Celou plochou: </a:t>
            </a:r>
            <a:r>
              <a:rPr lang="cs-CZ" sz="2400" i="1" dirty="0" err="1"/>
              <a:t>Cocconeis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Jedním koncem: </a:t>
            </a:r>
            <a:r>
              <a:rPr lang="cs-CZ" sz="2400" i="1" dirty="0" err="1"/>
              <a:t>Fragilaria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stopky: </a:t>
            </a:r>
            <a:r>
              <a:rPr lang="cs-CZ" sz="2400" i="1" dirty="0" err="1"/>
              <a:t>Gomphonema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trubice: </a:t>
            </a:r>
            <a:r>
              <a:rPr lang="cs-CZ" sz="2400" i="1" dirty="0" err="1"/>
              <a:t>Encyonema</a:t>
            </a:r>
            <a:endParaRPr lang="cs-CZ" sz="2400" i="1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48</a:t>
            </a:fld>
            <a:endParaRPr lang="cs-CZ"/>
          </a:p>
        </p:txBody>
      </p:sp>
      <p:pic>
        <p:nvPicPr>
          <p:cNvPr id="7" name="Obrázek 6" descr="C:\Users\bara\Desktop\36_Mastogloia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" b="2292"/>
          <a:stretch/>
        </p:blipFill>
        <p:spPr bwMode="auto">
          <a:xfrm>
            <a:off x="5724128" y="116632"/>
            <a:ext cx="1080120" cy="16392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" b="1601"/>
          <a:stretch/>
        </p:blipFill>
        <p:spPr bwMode="auto">
          <a:xfrm>
            <a:off x="2729921" y="19601"/>
            <a:ext cx="633730" cy="182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355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98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Význam rozsivek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Biomonitoring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Biopaliva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Forenzní </a:t>
            </a:r>
            <a:r>
              <a:rPr lang="cs-CZ" sz="5000" dirty="0" err="1"/>
              <a:t>diatomologie</a:t>
            </a:r>
            <a:endParaRPr lang="cs-CZ" sz="50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Testování optických mikroskopů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Diatomit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Výzkum klimatických změn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Paleoekologické rekonstrukce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Detektory těžkých kovů a radiace </a:t>
            </a:r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Podílí se min. 20% na veškerém objemu C fixovaného během fotosyntézy (více než deštné pralesy)</a:t>
            </a:r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5000" dirty="0"/>
              <a:t>Rozsivkám vděčíme za náš každý pátý vdech…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16389" name="Picture 2" descr="C:\Users\bara\Desktop\1-s2_0-S0048969709006275-gr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133600"/>
            <a:ext cx="20923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>
            <a:off x="4356100" y="3284538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666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Chromulinales</a:t>
            </a:r>
            <a:endParaRPr lang="cs-CZ" altLang="cs-CZ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221163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Dinobryon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868144" y="5628876"/>
            <a:ext cx="30969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 dirty="0">
                <a:sym typeface="Symbol" pitchFamily="18" charset="2"/>
              </a:rPr>
              <a:t>http://</a:t>
            </a:r>
            <a:r>
              <a:rPr lang="cs-CZ" altLang="cs-CZ" sz="1000" dirty="0" err="1">
                <a:sym typeface="Symbol" pitchFamily="18" charset="2"/>
              </a:rPr>
              <a:t>www.mikroskopie.de</a:t>
            </a:r>
            <a:r>
              <a:rPr lang="cs-CZ" altLang="cs-CZ" sz="1000" dirty="0">
                <a:sym typeface="Symbol" pitchFamily="18" charset="2"/>
              </a:rPr>
              <a:t>/</a:t>
            </a:r>
          </a:p>
        </p:txBody>
      </p:sp>
      <p:pic>
        <p:nvPicPr>
          <p:cNvPr id="1026" name="Picture 2" descr="http://home.arcor.de/gerd-a.guenther/pictures/dinobry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56" y="980728"/>
            <a:ext cx="494638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9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Praktické využití</a:t>
            </a:r>
          </a:p>
        </p:txBody>
      </p:sp>
      <p:sp>
        <p:nvSpPr>
          <p:cNvPr id="17412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Paleolimnologie</a:t>
            </a:r>
            <a:r>
              <a:rPr lang="cs-CZ" altLang="cs-CZ" sz="2400" dirty="0"/>
              <a:t>: zjišťování </a:t>
            </a:r>
            <a:r>
              <a:rPr lang="cs-CZ" altLang="cs-CZ" sz="2400" dirty="0" err="1"/>
              <a:t>subrecentní</a:t>
            </a:r>
            <a:r>
              <a:rPr lang="cs-CZ" altLang="cs-CZ" sz="2400" dirty="0"/>
              <a:t> flóry, vývoje eutrofizace, acidifikace, globálního oteplování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Křemelina (diatomit): tepelně izolační materiál, filtrace, absorpční materiál, plnidlo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Diatomit + nitroglycerin= dynamit 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Potravinářský průmysl: zdroj betakarotenu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Farmaceutický průmysl: prášek proti střevním parazitům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Nanotechnologie</a:t>
            </a:r>
          </a:p>
        </p:txBody>
      </p:sp>
      <p:sp>
        <p:nvSpPr>
          <p:cNvPr id="17413" name="AutoShape 2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144463" y="-10287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14" name="AutoShape 4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296863" y="-8763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7415" name="Picture 6" descr="http://www.tucnacivnalevu.estranky.cz/img/mid/2/tucnak-dynam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819400"/>
            <a:ext cx="167163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28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Rozsivky jako 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i="1" dirty="0"/>
              <a:t> </a:t>
            </a:r>
            <a:r>
              <a:rPr lang="cs-CZ" sz="2400" dirty="0"/>
              <a:t>velmi krátký generační čas- vysoká frekvence dělení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 schopny indikovat změny prostředí v krátkém čase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Rozsivky jsou schopné indikovat: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organické znečištění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acidifikaci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err="1"/>
              <a:t>trofii</a:t>
            </a:r>
            <a:r>
              <a:rPr lang="cs-CZ" sz="2400" dirty="0"/>
              <a:t> toku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přítomnost těžkých kovů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případně radiaci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klimatické změny v paleoekologických studiích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67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r>
              <a:rPr lang="cs-CZ" altLang="cs-CZ" sz="2400"/>
              <a:t>Kyselé vody, pH, dystrofie: </a:t>
            </a:r>
            <a:r>
              <a:rPr lang="cs-CZ" altLang="cs-CZ" sz="2400" i="1"/>
              <a:t>Eunotia, Pinnularia</a:t>
            </a:r>
          </a:p>
          <a:p>
            <a:r>
              <a:rPr lang="cs-CZ" altLang="cs-CZ" sz="2400"/>
              <a:t>Acidifikace: </a:t>
            </a:r>
            <a:r>
              <a:rPr lang="cs-CZ" altLang="cs-CZ" sz="2400" i="1"/>
              <a:t>Eunotia</a:t>
            </a:r>
          </a:p>
          <a:p>
            <a:r>
              <a:rPr lang="cs-CZ" altLang="cs-CZ" sz="2400"/>
              <a:t>Oligotrofie: </a:t>
            </a:r>
            <a:r>
              <a:rPr lang="cs-CZ" altLang="cs-CZ" sz="2400" i="1"/>
              <a:t>Aulacoseira</a:t>
            </a:r>
          </a:p>
          <a:p>
            <a:r>
              <a:rPr lang="cs-CZ" altLang="cs-CZ" sz="2400"/>
              <a:t>Mezotrofie: </a:t>
            </a:r>
            <a:r>
              <a:rPr lang="cs-CZ" altLang="cs-CZ" sz="2400" i="1"/>
              <a:t>Asterionella</a:t>
            </a:r>
          </a:p>
          <a:p>
            <a:r>
              <a:rPr lang="cs-CZ" altLang="cs-CZ" sz="2400"/>
              <a:t>Eutrofie: </a:t>
            </a:r>
            <a:r>
              <a:rPr lang="cs-CZ" altLang="cs-CZ" sz="2400" i="1"/>
              <a:t>Stephanodiscus</a:t>
            </a:r>
          </a:p>
          <a:p>
            <a:pPr>
              <a:lnSpc>
                <a:spcPct val="80000"/>
              </a:lnSpc>
            </a:pPr>
            <a:endParaRPr lang="cs-CZ" altLang="cs-CZ" sz="2400"/>
          </a:p>
          <a:p>
            <a:pPr>
              <a:lnSpc>
                <a:spcPct val="80000"/>
              </a:lnSpc>
            </a:pPr>
            <a:endParaRPr lang="cs-CZ" altLang="cs-CZ" sz="240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238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Biologické hodnocení kvality vody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    Proč rozsivky: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citlivě reagují na změny jednotlivých faktorů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levné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ve vodním prostředí hojně zastoupené- dominantní složka </a:t>
            </a:r>
            <a:r>
              <a:rPr lang="cs-CZ" sz="2400" dirty="0" err="1"/>
              <a:t>fytobentosu</a:t>
            </a: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význam v potravním řetězci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jednoduché metody vzorkování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vyhodnocení přesné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uchování díky trvalým preparátům – archivace, případná kontrola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1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04" y="54959"/>
            <a:ext cx="1725159" cy="1758326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Rozsivky v sedimentech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Schopny spolehlivě indikovat vlastnosti prostředí</a:t>
            </a:r>
          </a:p>
          <a:p>
            <a:r>
              <a:rPr lang="cs-CZ" sz="2400" dirty="0"/>
              <a:t>Výborné zachování</a:t>
            </a:r>
          </a:p>
          <a:p>
            <a:r>
              <a:rPr lang="cs-CZ" sz="2400" dirty="0"/>
              <a:t>Důležité srovnání s recentními daty</a:t>
            </a:r>
          </a:p>
          <a:p>
            <a:endParaRPr lang="cs-CZ" sz="2400" dirty="0"/>
          </a:p>
          <a:p>
            <a:r>
              <a:rPr lang="cs-CZ" sz="2400" dirty="0"/>
              <a:t>Rekonstrukce  fyzikálních parametrů prostředí: výška hladiny vody, světelné podmínky, teplota a cirkulace vody</a:t>
            </a:r>
          </a:p>
          <a:p>
            <a:endParaRPr lang="cs-CZ" sz="2400" dirty="0"/>
          </a:p>
          <a:p>
            <a:r>
              <a:rPr lang="cs-CZ" sz="2400" dirty="0"/>
              <a:t>Chemické parametry:  chemismus vody, množství živin (především N a P), koncentrace uhlíku, pH, konduktivita a salinita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2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/>
              <a:t>Paleolimnologie</a:t>
            </a:r>
            <a:r>
              <a:rPr lang="cs-CZ" altLang="cs-CZ" sz="3200" dirty="0"/>
              <a:t> na </a:t>
            </a:r>
            <a:r>
              <a:rPr lang="cs-CZ" altLang="cs-CZ" sz="3200" dirty="0" err="1"/>
              <a:t>Svalbardu</a:t>
            </a:r>
            <a:endParaRPr lang="cs-CZ" altLang="cs-CZ" sz="3200" dirty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1026" name="Picture 2" descr="D:\AA prezentace rozsivky skola\Svalbard 2013 (0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7137"/>
            <a:ext cx="7575269" cy="50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0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68766"/>
            <a:ext cx="2157207" cy="219868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/>
              <a:t>Retrospektivní metody na </a:t>
            </a:r>
            <a:r>
              <a:rPr lang="cs-CZ" sz="2800" dirty="0" err="1"/>
              <a:t>Svalbardu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Klima se mění</a:t>
            </a:r>
          </a:p>
          <a:p>
            <a:r>
              <a:rPr lang="cs-CZ" sz="2400" dirty="0"/>
              <a:t>Změna bude mít/má dopad na lidstvo</a:t>
            </a:r>
          </a:p>
          <a:p>
            <a:r>
              <a:rPr lang="cs-CZ" sz="2400" dirty="0"/>
              <a:t>Arktida/Antarktida – nedotčeny tolik lidskou činností</a:t>
            </a:r>
          </a:p>
          <a:p>
            <a:r>
              <a:rPr lang="cs-CZ" sz="2400" dirty="0"/>
              <a:t>Jednoduché ekosystémy, krátké potravní řetězce</a:t>
            </a:r>
          </a:p>
          <a:p>
            <a:r>
              <a:rPr lang="cs-CZ" sz="2400" dirty="0"/>
              <a:t>Pokud se klima mění zde to bude vidět nejdříve</a:t>
            </a:r>
          </a:p>
          <a:p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7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/>
              <a:t>Paleolimnologie</a:t>
            </a:r>
            <a:r>
              <a:rPr lang="cs-CZ" altLang="cs-CZ" sz="3200" dirty="0"/>
              <a:t> na </a:t>
            </a:r>
            <a:r>
              <a:rPr lang="cs-CZ" altLang="cs-CZ" sz="3200" dirty="0" err="1"/>
              <a:t>Svalbardu</a:t>
            </a:r>
            <a:endParaRPr lang="cs-CZ" altLang="cs-CZ" sz="3200" dirty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2050" name="Picture 2" descr="D:\AA prezentace rozsivky skola\Svalbard 2013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" y="1496088"/>
            <a:ext cx="7546831" cy="50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0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A prezentace rozsivky skola\Svalbard 2013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50785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A prezentace rozsivky skola\Svalbard 2013 (6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91" y="-99392"/>
            <a:ext cx="54027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A prezentace rozsivky skola\Svalbard 2013 (4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95" y="6628"/>
            <a:ext cx="5243618" cy="34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A prezentace rozsivky skola\Svalbard 2013 (6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712" y="3501008"/>
            <a:ext cx="50785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17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A prezentace rozsivky skola\Svalbard 2013 (6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247" y="1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27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Hydrurales</a:t>
            </a:r>
            <a:endParaRPr lang="cs-CZ" altLang="cs-CZ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373688"/>
            <a:ext cx="8713787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Hydrurus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foetidus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http://natural-history.main.jp/Tree_of_life/Eukaryote/Chromalveolata/Hydrurus_foetidus/12-06-25-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5006"/>
            <a:ext cx="3853407" cy="28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atural-history.main.jp/Tree_of_life/Eukaryote/Chromalveolata/Hydrurus_foetidus/12-06-25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832"/>
            <a:ext cx="3902968" cy="29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A prezentace rozsivky skola\Svalbard 2013 (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706" y="0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8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iatoms\Hybkaňa\770\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624"/>
            <a:ext cx="5382228" cy="672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644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atoms\Hybkaňa\590\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01" y="79767"/>
            <a:ext cx="5429863" cy="678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Eustigmatophyceae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Drobná skupina půdních řas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Pouze chlorofyl a,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Dříve součástí </a:t>
            </a:r>
            <a:r>
              <a:rPr lang="cs-CZ" altLang="cs-CZ" sz="2400" dirty="0" err="1"/>
              <a:t>Xantophyceae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Chloroplast má 4 membrány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Tylakoidy srostlé po třech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Velké stigma uložené v cytoplazmě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Pohlavní rozmnožování dosud nepozorováno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468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64</a:t>
            </a:fld>
            <a:endParaRPr lang="cs-CZ"/>
          </a:p>
        </p:txBody>
      </p:sp>
      <p:pic>
        <p:nvPicPr>
          <p:cNvPr id="1026" name="Picture 2" descr="Výsledek obrázku pro Eustigma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9"/>
            <a:ext cx="4776465" cy="358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359583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botany.natur.cuni.cz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932040" y="18864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Eustigmatos</a:t>
            </a:r>
            <a:r>
              <a:rPr lang="cs-CZ" sz="2800" dirty="0"/>
              <a:t> </a:t>
            </a:r>
            <a:r>
              <a:rPr lang="cs-CZ" sz="2800" dirty="0" err="1"/>
              <a:t>sp</a:t>
            </a:r>
            <a:r>
              <a:rPr lang="cs-CZ" sz="2800" dirty="0"/>
              <a:t>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628385" y="10681813"/>
            <a:ext cx="1505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Chlorobotrys</a:t>
            </a:r>
            <a:r>
              <a:rPr lang="cs-CZ" sz="2800" i="1" dirty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87720"/>
            <a:ext cx="4448372" cy="303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61565" y="5654579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Chlorobotrys</a:t>
            </a:r>
            <a:r>
              <a:rPr lang="cs-CZ" sz="2800" i="1" dirty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</p:spTree>
    <p:extLst>
      <p:ext uri="{BB962C8B-B14F-4D97-AF65-F5344CB8AC3E}">
        <p14:creationId xmlns:p14="http://schemas.microsoft.com/office/powerpoint/2010/main" val="171840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Děkuji za pozornost!</a:t>
            </a:r>
          </a:p>
        </p:txBody>
      </p:sp>
      <p:sp>
        <p:nvSpPr>
          <p:cNvPr id="34819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34820" name="Picture 2" descr="http://img1.etsystatic.com/000/0/5593202/il_fullxfull.89729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916113"/>
            <a:ext cx="74406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7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Synurophyceae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Povrch delšího bičíku - šupiny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Fotoreceptor na bázi bičíku (ztlustlina)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Kinetozomy</a:t>
            </a:r>
            <a:r>
              <a:rPr lang="cs-CZ" altLang="cs-CZ" sz="2400" dirty="0"/>
              <a:t> jsou rovnoběžné, 2 </a:t>
            </a:r>
            <a:r>
              <a:rPr lang="cs-CZ" altLang="cs-CZ" sz="2400" dirty="0" err="1"/>
              <a:t>mikrotubulární</a:t>
            </a:r>
            <a:r>
              <a:rPr lang="cs-CZ" altLang="cs-CZ" sz="2400" dirty="0"/>
              <a:t> kořeny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 a, c, </a:t>
            </a:r>
            <a:r>
              <a:rPr lang="cs-CZ" altLang="cs-CZ" sz="2400" dirty="0" err="1"/>
              <a:t>fukoxantin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Pulzující vakuoly v zadní části buňky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Fotoautotrofie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Jenom sladkovodní druhy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Oligotrofní vody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Křemité šupiny - taxonomie (SEM)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Vyhraněná autekologie druhů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08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15888"/>
            <a:ext cx="8642350" cy="603250"/>
          </a:xfrm>
        </p:spPr>
        <p:txBody>
          <a:bodyPr/>
          <a:lstStyle/>
          <a:p>
            <a:pPr eaLnBrk="1" hangingPunct="1"/>
            <a:r>
              <a:rPr lang="cs-CZ" altLang="cs-CZ" sz="2000"/>
              <a:t>Odd.: Heterokontophyta Třída: Synurophyceae Řád: Synurales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540568" y="1856681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Synura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651500" y="637540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dirty="0">
              <a:sym typeface="Symbol" pitchFamily="18" charset="2"/>
            </a:endParaRPr>
          </a:p>
        </p:txBody>
      </p:sp>
      <p:pic>
        <p:nvPicPr>
          <p:cNvPr id="3074" name="Picture 2" descr="Synura uv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98268" y="3627120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pinkava.asu.edu</a:t>
            </a:r>
            <a:endParaRPr lang="cs-CZ" sz="1000" dirty="0"/>
          </a:p>
        </p:txBody>
      </p:sp>
      <p:pic>
        <p:nvPicPr>
          <p:cNvPr id="3076" name="Picture 4" descr="http://protist.i.hosei.ac.jp/pdb/images/Heterokontophyta/Synura/sp_1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14" y="4042496"/>
            <a:ext cx="2941811" cy="23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368926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protist.i.hosei.ac.jp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88818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Mallomonas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596151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 descr="http://nostoca.com/dev/wp-content/gallery/chrysophyta/mallomonas-caudat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754697" cy="50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7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1536</Words>
  <Application>Microsoft Office PowerPoint</Application>
  <PresentationFormat>Předvádění na obrazovce (4:3)</PresentationFormat>
  <Paragraphs>465</Paragraphs>
  <Slides>65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0" baseType="lpstr">
      <vt:lpstr>Arial</vt:lpstr>
      <vt:lpstr>Calibri</vt:lpstr>
      <vt:lpstr>Symbol</vt:lpstr>
      <vt:lpstr>Wingdings 2</vt:lpstr>
      <vt:lpstr>Motiv systému Office</vt:lpstr>
      <vt:lpstr>Fylogeneze a diverzita řas a hub: 3. přednáška Stramenopila, (Heterokontophyta, Chromophyta)</vt:lpstr>
      <vt:lpstr>Oddělení Heterokontophyta (Stramenopila)</vt:lpstr>
      <vt:lpstr>Chrysophyceae- zlativky</vt:lpstr>
      <vt:lpstr>Chrysophyceae- zlativky</vt:lpstr>
      <vt:lpstr>Odd.: Heterokontophyta Třída: Chrysophyceae Řád: Chromulinales</vt:lpstr>
      <vt:lpstr>Odd.: Heterokontophyta Třída: Chrysophyceae Řád: Hydrurales</vt:lpstr>
      <vt:lpstr>Synurophyceae</vt:lpstr>
      <vt:lpstr>Odd.: Heterokontophyta Třída: Synurophyceae Řád: Synurales</vt:lpstr>
      <vt:lpstr>Mallomonas sp.</vt:lpstr>
      <vt:lpstr>Prezentace aplikace PowerPoint</vt:lpstr>
      <vt:lpstr>Xanthophyceae </vt:lpstr>
      <vt:lpstr>Tribonema sp.</vt:lpstr>
      <vt:lpstr>Heterococcus sp.</vt:lpstr>
      <vt:lpstr>Vaucheria sp.</vt:lpstr>
      <vt:lpstr>Phaeophyceae </vt:lpstr>
      <vt:lpstr>Rodozměna </vt:lpstr>
      <vt:lpstr>Rodozměna </vt:lpstr>
      <vt:lpstr>Prezentace aplikace PowerPoint</vt:lpstr>
      <vt:lpstr>Rodozměna </vt:lpstr>
      <vt:lpstr>Laminaria sp.</vt:lpstr>
      <vt:lpstr>Fucus vesiculosus</vt:lpstr>
      <vt:lpstr>           Sargassum sp.</vt:lpstr>
      <vt:lpstr>Bacillariophyceae - Rozsivky</vt:lpstr>
      <vt:lpstr> Stramenopila</vt:lpstr>
      <vt:lpstr>Nejbližší příbuzní</vt:lpstr>
      <vt:lpstr>Obecná charakteristika</vt:lpstr>
      <vt:lpstr>Morfologie</vt:lpstr>
      <vt:lpstr>+          Rozmnožování</vt:lpstr>
      <vt:lpstr>Nepohlavní rozmnožování</vt:lpstr>
      <vt:lpstr>Pohlavní rozmnožování – penátní rozsivky</vt:lpstr>
      <vt:lpstr>Pohlavní rozmnožování – centrické rozsivky</vt:lpstr>
      <vt:lpstr>Vynález mikroskopu</vt:lpstr>
      <vt:lpstr>Systém</vt:lpstr>
      <vt:lpstr>Rozsivky bez raphe</vt:lpstr>
      <vt:lpstr>Rozsivky s raphe na jedné valvě</vt:lpstr>
      <vt:lpstr>Rozsivky s raphe na obou valvách</vt:lpstr>
      <vt:lpstr>Rody vzniklé z rodu Navicula</vt:lpstr>
      <vt:lpstr>Rozsivky s kanálkovou raphe</vt:lpstr>
      <vt:lpstr>Eunotiales</vt:lpstr>
      <vt:lpstr>Cymbelloidní rozsivky</vt:lpstr>
      <vt:lpstr>Gomphoidní rozsivky- asymetrické</vt:lpstr>
      <vt:lpstr>Didymosphenia</vt:lpstr>
      <vt:lpstr>Didymosphenia</vt:lpstr>
      <vt:lpstr>Centrické rozsivky</vt:lpstr>
      <vt:lpstr>Melosira</vt:lpstr>
      <vt:lpstr>Ekologie</vt:lpstr>
      <vt:lpstr>Mořský fytoplankton</vt:lpstr>
      <vt:lpstr>Ekologie</vt:lpstr>
      <vt:lpstr>Význam rozsivek</vt:lpstr>
      <vt:lpstr>Praktické využití</vt:lpstr>
      <vt:lpstr>Rozsivky jako bioindikátory</vt:lpstr>
      <vt:lpstr>Bioindikátory</vt:lpstr>
      <vt:lpstr>Biologické hodnocení kvality vody</vt:lpstr>
      <vt:lpstr>Rozsivky v sedimentech</vt:lpstr>
      <vt:lpstr>Paleolimnologie na Svalbardu</vt:lpstr>
      <vt:lpstr>Retrospektivní metody na Svalbardu</vt:lpstr>
      <vt:lpstr>Paleolimnologie na Svalbardu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Eustigmatophyceae 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bara</cp:lastModifiedBy>
  <cp:revision>81</cp:revision>
  <dcterms:created xsi:type="dcterms:W3CDTF">2012-09-10T15:35:35Z</dcterms:created>
  <dcterms:modified xsi:type="dcterms:W3CDTF">2019-10-07T05:27:06Z</dcterms:modified>
</cp:coreProperties>
</file>