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341" r:id="rId3"/>
    <p:sldId id="342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8" d="100"/>
          <a:sy n="108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14.10.2019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14.10.2019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rostlin: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Tropická moře, mangrove, sladké čisté vody i polární oblasti</a:t>
            </a:r>
          </a:p>
          <a:p>
            <a:r>
              <a:rPr lang="cs-CZ" sz="2400" dirty="0"/>
              <a:t>U nás ohrožená skupina</a:t>
            </a:r>
          </a:p>
          <a:p>
            <a:r>
              <a:rPr lang="cs-CZ" sz="2400" dirty="0"/>
              <a:t>Některé druhy </a:t>
            </a:r>
            <a:r>
              <a:rPr lang="cs-CZ" sz="2400" dirty="0" err="1"/>
              <a:t>endolitické</a:t>
            </a:r>
            <a:r>
              <a:rPr lang="cs-CZ" sz="2400" dirty="0"/>
              <a:t>, </a:t>
            </a:r>
            <a:r>
              <a:rPr lang="cs-CZ" sz="2400" dirty="0" err="1"/>
              <a:t>aerofytické</a:t>
            </a:r>
            <a:r>
              <a:rPr lang="cs-CZ" sz="2400" dirty="0"/>
              <a:t>, epifytické nebo parazitické</a:t>
            </a:r>
          </a:p>
          <a:p>
            <a:r>
              <a:rPr lang="cs-CZ" sz="2400" dirty="0"/>
              <a:t>Často kalcifikované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Třída </a:t>
            </a:r>
            <a:r>
              <a:rPr lang="cs-CZ" sz="2400" dirty="0" err="1">
                <a:solidFill>
                  <a:srgbClr val="C00000"/>
                </a:solidFill>
              </a:rPr>
              <a:t>Rhodophyceae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(starší polyfyletická), jednodušší, převážně jednobuněčné nebo vláknité typy, jediná ploše listovitá stélka u rodu </a:t>
            </a:r>
            <a:r>
              <a:rPr lang="cs-CZ" sz="2400" i="1" dirty="0" err="1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/>
              <a:t> (mladší monofyletická), mnohobuněčné a makroskopické stélky, </a:t>
            </a:r>
            <a:r>
              <a:rPr lang="cs-CZ" sz="2400" dirty="0" err="1"/>
              <a:t>karpogony</a:t>
            </a:r>
            <a:r>
              <a:rPr lang="cs-CZ" sz="2400" dirty="0"/>
              <a:t> s trichogynem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cfb.unh.edu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5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5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>
                <a:solidFill>
                  <a:srgbClr val="0070C0"/>
                </a:solidFill>
              </a:rPr>
              <a:t>Porphyra</a:t>
            </a:r>
            <a:r>
              <a:rPr lang="cs-CZ" sz="3200" dirty="0">
                <a:solidFill>
                  <a:srgbClr val="0070C0"/>
                </a:solidFill>
              </a:rPr>
              <a:t> (</a:t>
            </a:r>
            <a:r>
              <a:rPr lang="cs-CZ" sz="3200" dirty="0" err="1">
                <a:solidFill>
                  <a:srgbClr val="0070C0"/>
                </a:solidFill>
              </a:rPr>
              <a:t>Nori</a:t>
            </a:r>
            <a:r>
              <a:rPr lang="cs-CZ" sz="32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www.fao.org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3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 </a:t>
            </a:r>
            <a:r>
              <a:rPr lang="cs-CZ" sz="3200" dirty="0" err="1">
                <a:solidFill>
                  <a:schemeClr val="accent1"/>
                </a:solidFill>
              </a:rPr>
              <a:t>Viridiplantae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staré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/>
              <a:t>Rubisco</a:t>
            </a:r>
            <a:r>
              <a:rPr lang="cs-CZ" altLang="cs-CZ" sz="2400" dirty="0"/>
              <a:t> a nukleotidů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Slepá 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dirty="0"/>
              <a:t>Chlorofyly a, b, </a:t>
            </a:r>
            <a:r>
              <a:rPr lang="el-GR" altLang="cs-CZ" sz="2400" dirty="0">
                <a:cs typeface="Arial" charset="0"/>
              </a:rPr>
              <a:t>β</a:t>
            </a:r>
            <a:r>
              <a:rPr lang="cs-CZ" altLang="cs-CZ" sz="2400" dirty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>
                <a:cs typeface="Arial" charset="0"/>
              </a:rPr>
              <a:t>BS zpravidla celulózní (občas glykoprotein)</a:t>
            </a: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chloroplastu</a:t>
            </a:r>
          </a:p>
          <a:p>
            <a:r>
              <a:rPr lang="cs-CZ" altLang="cs-CZ" sz="2400" dirty="0" err="1"/>
              <a:t>Fykoplast</a:t>
            </a:r>
            <a:r>
              <a:rPr lang="cs-CZ" altLang="cs-CZ" sz="2400" dirty="0"/>
              <a:t> v mitóze</a:t>
            </a:r>
          </a:p>
          <a:p>
            <a:r>
              <a:rPr lang="cs-CZ" altLang="cs-CZ" sz="2400" dirty="0"/>
              <a:t>Škrob (chloroplasty, </a:t>
            </a:r>
            <a:r>
              <a:rPr lang="cs-CZ" altLang="cs-CZ" sz="2400" dirty="0" err="1"/>
              <a:t>leukoplasty</a:t>
            </a:r>
            <a:r>
              <a:rPr lang="cs-CZ" altLang="cs-CZ" sz="2400" dirty="0"/>
              <a:t>, povrch </a:t>
            </a:r>
            <a:r>
              <a:rPr lang="cs-CZ" altLang="cs-CZ" sz="2400" dirty="0" err="1"/>
              <a:t>pyrenoidu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8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/>
              <a:t>Mikrotubulární</a:t>
            </a:r>
            <a:r>
              <a:rPr lang="cs-CZ" altLang="cs-CZ" sz="2400" dirty="0"/>
              <a:t> 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Picture 4" descr="Výsledek obrázku pro arrangements of microtubular roots in the flag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43" y="1235961"/>
            <a:ext cx="2345101" cy="23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chlorophyta kinetoz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93457"/>
            <a:ext cx="24567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vie1-1.xx.fbcdn.net/v/l/t35.0-12/14513679_10207473627378139_899667882_o.png?oh=2c2fb4ac7816e8282c51daf45c201b30&amp;oe=57F41A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" y="455790"/>
            <a:ext cx="8787459" cy="56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Josef </a:t>
            </a:r>
            <a:r>
              <a:rPr lang="en-US" dirty="0" err="1"/>
              <a:t>Jur</a:t>
            </a:r>
            <a:r>
              <a:rPr lang="cs-CZ" dirty="0" err="1"/>
              <a:t>áň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689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Nepohlavní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Bičíkovci: </a:t>
            </a:r>
            <a:r>
              <a:rPr lang="cs-CZ" sz="2400" b="1" dirty="0" err="1"/>
              <a:t>schizotomie</a:t>
            </a:r>
            <a:endParaRPr lang="cs-CZ" sz="2400" b="1" dirty="0"/>
          </a:p>
          <a:p>
            <a:r>
              <a:rPr lang="cs-CZ" sz="2400" dirty="0"/>
              <a:t>Jednobuněční: sporulace, tzv. </a:t>
            </a:r>
            <a:r>
              <a:rPr lang="cs-CZ" sz="2400" b="1" dirty="0" err="1"/>
              <a:t>cytogonie</a:t>
            </a:r>
            <a:r>
              <a:rPr lang="cs-CZ" sz="2400" dirty="0"/>
              <a:t> (</a:t>
            </a:r>
            <a:r>
              <a:rPr lang="cs-CZ" sz="2400" dirty="0" err="1"/>
              <a:t>dceřinné</a:t>
            </a:r>
            <a:r>
              <a:rPr lang="cs-CZ" sz="2400" dirty="0"/>
              <a:t> nebo rozmnožovací buňky vznikají uvnitř mateřské buněčné stěny. Vzniknou buď 2-4 bičíkaté zoospory nebo nepohyblivé </a:t>
            </a:r>
            <a:r>
              <a:rPr lang="cs-CZ" sz="2400" dirty="0" err="1"/>
              <a:t>autospory</a:t>
            </a:r>
            <a:r>
              <a:rPr lang="cs-CZ" sz="2400" dirty="0"/>
              <a:t>)</a:t>
            </a:r>
          </a:p>
          <a:p>
            <a:r>
              <a:rPr lang="cs-CZ" sz="2400" dirty="0"/>
              <a:t>Typy 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dceřinými </a:t>
            </a:r>
            <a:r>
              <a:rPr lang="cs-CZ" sz="2400" b="1" dirty="0" err="1"/>
              <a:t>coenobii</a:t>
            </a:r>
            <a:endParaRPr lang="cs-CZ" sz="2400" b="1" dirty="0"/>
          </a:p>
          <a:p>
            <a:r>
              <a:rPr lang="cs-CZ" sz="2400" dirty="0"/>
              <a:t>Vláknité 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dceřiné a část stěny mateřské buňky je zachována i pro dceřinou 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0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2400" dirty="0" err="1"/>
              <a:t>izo</a:t>
            </a:r>
            <a:r>
              <a:rPr lang="cs-CZ" sz="2400" dirty="0"/>
              <a:t>-, </a:t>
            </a:r>
            <a:r>
              <a:rPr lang="cs-CZ" sz="2400" dirty="0" err="1"/>
              <a:t>anizo</a:t>
            </a:r>
            <a:r>
              <a:rPr lang="cs-CZ" sz="2400" dirty="0"/>
              <a:t>- 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je vytvořeno bipolární vřeténko od pólu k pólu, v metafázi jsou chromozómy uspořádány v ekvatoriální destičce. </a:t>
            </a:r>
          </a:p>
          <a:p>
            <a:r>
              <a:rPr lang="cs-CZ" sz="2400" dirty="0"/>
              <a:t>Dva 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</a:p>
          <a:p>
            <a:r>
              <a:rPr lang="cs-CZ" sz="2400" dirty="0"/>
              <a:t>uzavřená </a:t>
            </a:r>
            <a:r>
              <a:rPr lang="cs-CZ" sz="2400" dirty="0" err="1"/>
              <a:t>ortomitóza</a:t>
            </a:r>
            <a:r>
              <a:rPr lang="cs-CZ" sz="2400" dirty="0"/>
              <a:t>: jaderná blána zůstává zachována</a:t>
            </a:r>
          </a:p>
          <a:p>
            <a:r>
              <a:rPr lang="cs-CZ" sz="2400" dirty="0"/>
              <a:t>otevřená </a:t>
            </a:r>
            <a:r>
              <a:rPr lang="cs-CZ" sz="2400" dirty="0" err="1"/>
              <a:t>ortomitóza</a:t>
            </a:r>
            <a:r>
              <a:rPr lang="cs-CZ" sz="2400" dirty="0"/>
              <a:t>: je 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Mikrotubulární</a:t>
            </a:r>
            <a:r>
              <a:rPr lang="cs-CZ" sz="3200" dirty="0">
                <a:solidFill>
                  <a:schemeClr val="accent1"/>
                </a:solidFill>
              </a:rPr>
              <a:t> systémy v cytokinezi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Oddělení dceřiných buněk</a:t>
            </a:r>
          </a:p>
          <a:p>
            <a:r>
              <a:rPr lang="cs-CZ" altLang="cs-CZ" sz="2400" dirty="0"/>
              <a:t>Dva typy: </a:t>
            </a:r>
            <a:r>
              <a:rPr lang="cs-CZ" altLang="cs-CZ" sz="2400" dirty="0" err="1"/>
              <a:t>fykoplast</a:t>
            </a:r>
            <a:r>
              <a:rPr lang="cs-CZ" altLang="cs-CZ" sz="2400" dirty="0"/>
              <a:t>, fragmoplast</a:t>
            </a:r>
          </a:p>
          <a:p>
            <a:r>
              <a:rPr lang="cs-CZ" altLang="cs-CZ" sz="2400" b="1" dirty="0" err="1"/>
              <a:t>Fykoplast</a:t>
            </a:r>
            <a:r>
              <a:rPr lang="cs-CZ" altLang="cs-CZ" sz="2400" b="1" dirty="0"/>
              <a:t>: </a:t>
            </a:r>
            <a:r>
              <a:rPr lang="cs-CZ" sz="2400" dirty="0"/>
              <a:t>mitotické vřeténko se úplně rozpadne, vytvoří se nová struktura kolmo na jeho původní směr (primitivnější způsob)</a:t>
            </a:r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b="1" dirty="0"/>
              <a:t>Fragmoplast:  </a:t>
            </a:r>
            <a:r>
              <a:rPr lang="cs-CZ" altLang="cs-CZ" sz="2400" dirty="0"/>
              <a:t>vzniká </a:t>
            </a:r>
            <a:r>
              <a:rPr lang="cs-CZ" sz="2400" dirty="0"/>
              <a:t>z pozůstatků mitotického vřeténka, zakládá se buněčná destička (odvozenější, mají ho vyšší rostliny)</a:t>
            </a:r>
            <a:endParaRPr lang="cs-CZ" altLang="cs-CZ" sz="2400" b="1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Systém, třídy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Důležité znaky:</a:t>
            </a:r>
          </a:p>
          <a:p>
            <a:pPr marL="0" indent="0">
              <a:buNone/>
            </a:pPr>
            <a:r>
              <a:rPr lang="cs-CZ" sz="2400" dirty="0"/>
              <a:t>1.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Prasinophyceae</a:t>
            </a:r>
            <a:r>
              <a:rPr lang="cs-CZ" altLang="cs-CZ" sz="2400" dirty="0"/>
              <a:t>  </a:t>
            </a:r>
            <a:r>
              <a:rPr lang="cs-CZ" altLang="cs-CZ" sz="2200" dirty="0"/>
              <a:t>(většinou </a:t>
            </a:r>
            <a:r>
              <a:rPr lang="cs-CZ" sz="2200" dirty="0"/>
              <a:t>bičíkovci  s organickými šupinami na 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Ulvophyceae</a:t>
            </a:r>
            <a:r>
              <a:rPr lang="cs-CZ" altLang="cs-CZ" sz="2400" dirty="0"/>
              <a:t>       </a:t>
            </a:r>
            <a:r>
              <a:rPr lang="cs-CZ" altLang="cs-CZ" sz="2200" dirty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konfigurace)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Trebouxiophyceae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většinou jednobuněční s CCW 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mnoho typů stélek, stěna je polysacharidová ev. glykoproteinová (chlamys), bičíkatá stádia mají DO a CW)</a:t>
            </a:r>
            <a:endParaRPr lang="cs-CZ" altLang="cs-CZ" sz="22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9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Kokální</a:t>
            </a:r>
            <a:r>
              <a:rPr lang="cs-CZ" altLang="cs-CZ" dirty="0">
                <a:latin typeface="Calibri" panose="020F0502020204030204" pitchFamily="34" charset="0"/>
              </a:rPr>
              <a:t> stélka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chloroplast s </a:t>
            </a:r>
            <a:r>
              <a:rPr lang="cs-CZ" altLang="cs-CZ" dirty="0" err="1">
                <a:latin typeface="Calibri" panose="020F0502020204030204" pitchFamily="34" charset="0"/>
              </a:rPr>
              <a:t>pyrenoidem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Prasinoxantin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Schizotomie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Hologamie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www.mbari.org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Zoidy</a:t>
            </a:r>
            <a:r>
              <a:rPr lang="cs-CZ" altLang="cs-CZ" sz="2400" dirty="0">
                <a:latin typeface="Calibri" panose="020F0502020204030204" pitchFamily="34" charset="0"/>
              </a:rPr>
              <a:t> (2-4 bičíky)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xylan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1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0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Sifonokladální</a:t>
            </a:r>
            <a:r>
              <a:rPr lang="cs-CZ" altLang="cs-CZ" sz="2400" dirty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r>
              <a:rPr lang="cs-CZ" altLang="cs-CZ" sz="2400" dirty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1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23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Cenocyt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glukan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Heteroplastické</a:t>
            </a:r>
            <a:r>
              <a:rPr lang="cs-CZ" altLang="cs-CZ" sz="2400" dirty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Sifonein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sifonoxantin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i="1" dirty="0" err="1">
                <a:latin typeface="Calibri" panose="020F0502020204030204" pitchFamily="34" charset="0"/>
              </a:rPr>
              <a:t>Caulerpa</a:t>
            </a:r>
            <a:r>
              <a:rPr lang="cs-CZ" altLang="cs-CZ" sz="2400" i="1" dirty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>
                <a:latin typeface="Calibri" panose="020F0502020204030204" pitchFamily="34" charset="0"/>
              </a:rPr>
              <a:t>taxifolia</a:t>
            </a:r>
            <a:endParaRPr lang="cs-CZ" altLang="cs-CZ" sz="3000" i="1" dirty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63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29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4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39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Cenocyt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3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>
                <a:latin typeface="Calibri" panose="020F0502020204030204" pitchFamily="34" charset="0"/>
              </a:rPr>
              <a:t>fruktan</a:t>
            </a:r>
            <a:r>
              <a:rPr lang="cs-CZ" altLang="cs-CZ" sz="2400" dirty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Haplontní</a:t>
            </a:r>
            <a:r>
              <a:rPr lang="cs-CZ" altLang="cs-CZ" sz="2400" dirty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i="1" dirty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8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acetabulum</a:t>
            </a: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4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Diskovitá nebo vláknitá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Mikrotubuly - 3</a:t>
            </a:r>
            <a:r>
              <a:rPr lang="en-US" altLang="cs-CZ" sz="2400" dirty="0">
                <a:latin typeface="Calibri" panose="020F0502020204030204" pitchFamily="34" charset="0"/>
                <a:cs typeface="Arial" charset="0"/>
              </a:rPr>
              <a:t>×</a:t>
            </a:r>
            <a:r>
              <a:rPr lang="cs-CZ" altLang="cs-CZ" sz="2400" dirty="0">
                <a:latin typeface="Calibri" panose="020F0502020204030204" pitchFamily="34" charset="0"/>
              </a:rPr>
              <a:t>2 a 4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Zploštěné </a:t>
            </a:r>
            <a:r>
              <a:rPr lang="cs-CZ" altLang="cs-CZ" sz="2400" dirty="0" err="1">
                <a:latin typeface="Calibri" panose="020F0502020204030204" pitchFamily="34" charset="0"/>
              </a:rPr>
              <a:t>zoidy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Hematochrom</a:t>
            </a:r>
            <a:r>
              <a:rPr lang="cs-CZ" altLang="cs-CZ" sz="2400" dirty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400" dirty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Meiospory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: 2-bičíkaté nebo 4-bičíkaté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Kulovitá zoosporangia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0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4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Přehled systému </a:t>
            </a:r>
            <a:r>
              <a:rPr lang="cs-CZ" sz="3200" dirty="0" err="1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2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Fykoplast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Často tvoří symbionty v lišejnících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Sladkovodní biotopy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0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93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8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40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04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>
                <a:latin typeface="Calibri" panose="020F0502020204030204" pitchFamily="34" charset="0"/>
              </a:rPr>
              <a:t>kapsální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kokální</a:t>
            </a:r>
            <a:r>
              <a:rPr lang="cs-CZ" altLang="cs-CZ" sz="2400" dirty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>
                <a:latin typeface="Calibri" panose="020F0502020204030204" pitchFamily="34" charset="0"/>
              </a:rPr>
              <a:t>mastigonem</a:t>
            </a:r>
            <a:r>
              <a:rPr lang="cs-CZ" altLang="cs-CZ" sz="2400" dirty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Sporopolenin</a:t>
            </a:r>
            <a:r>
              <a:rPr lang="cs-CZ" altLang="cs-CZ" sz="2400" dirty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>
                <a:latin typeface="Calibri" panose="020F0502020204030204" pitchFamily="34" charset="0"/>
              </a:rPr>
              <a:t>Scenedesmus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>
                <a:latin typeface="Calibri" panose="020F0502020204030204" pitchFamily="34" charset="0"/>
              </a:rPr>
              <a:t>Pediastrum</a:t>
            </a:r>
            <a:r>
              <a:rPr lang="cs-CZ" altLang="cs-CZ" sz="2400" dirty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hemiaplanospory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Mitoza</a:t>
            </a:r>
            <a:r>
              <a:rPr lang="cs-CZ" altLang="cs-CZ" sz="2400" dirty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Kolonie, </a:t>
            </a:r>
            <a:r>
              <a:rPr lang="cs-CZ" altLang="cs-CZ" sz="2400" dirty="0" err="1">
                <a:latin typeface="Calibri" panose="020F0502020204030204" pitchFamily="34" charset="0"/>
              </a:rPr>
              <a:t>cenobium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27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Chlamydomonas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4146026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Volvox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1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Cyanely</a:t>
            </a:r>
            <a:r>
              <a:rPr lang="cs-CZ" altLang="cs-CZ" sz="2400" dirty="0"/>
              <a:t> </a:t>
            </a:r>
          </a:p>
          <a:p>
            <a:r>
              <a:rPr lang="cs-CZ" altLang="cs-CZ" sz="2400" dirty="0"/>
              <a:t>Sladkovodní bičíkovci</a:t>
            </a:r>
          </a:p>
          <a:p>
            <a:r>
              <a:rPr lang="cs-CZ" altLang="cs-CZ" sz="2400" dirty="0"/>
              <a:t>Rozmnožování: </a:t>
            </a:r>
            <a:r>
              <a:rPr lang="cs-CZ" altLang="cs-CZ" sz="2400" dirty="0" err="1"/>
              <a:t>autospory</a:t>
            </a:r>
            <a:r>
              <a:rPr lang="cs-CZ" altLang="cs-CZ" sz="2400" dirty="0"/>
              <a:t>, zoospory</a:t>
            </a:r>
          </a:p>
          <a:p>
            <a:r>
              <a:rPr lang="cs-CZ" altLang="cs-CZ" sz="2400" dirty="0"/>
              <a:t>18 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– monofyletické, příbuzné s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/>
              <a:t>paradoxa</a:t>
            </a:r>
            <a:r>
              <a:rPr lang="cs-CZ" sz="2400" i="1" dirty="0"/>
              <a:t> - </a:t>
            </a:r>
            <a:r>
              <a:rPr lang="cs-CZ" sz="2400" dirty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74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Desmodesmus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i="1" dirty="0" err="1">
                <a:solidFill>
                  <a:srgbClr val="00B050"/>
                </a:solidFill>
              </a:rPr>
              <a:t>sp</a:t>
            </a:r>
            <a:r>
              <a:rPr lang="cs-CZ" altLang="cs-CZ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797936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Pediastrum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142549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Microspora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87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55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1"/>
                </a:solidFill>
              </a:rPr>
              <a:t>Oedogonium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sp</a:t>
            </a:r>
            <a:r>
              <a:rPr lang="cs-CZ" altLang="cs-CZ" dirty="0"/>
              <a:t>.</a:t>
            </a:r>
            <a:endParaRPr lang="cs-CZ" altLang="cs-CZ" i="1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2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Buněčná stěna - </a:t>
            </a:r>
            <a:r>
              <a:rPr lang="cs-CZ" altLang="cs-CZ" sz="2400" dirty="0" err="1"/>
              <a:t>polygalaktany</a:t>
            </a:r>
            <a:r>
              <a:rPr lang="cs-CZ" altLang="cs-CZ" sz="2400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d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Chloroplasty mají dvě obalné membrány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Zeaxantin</a:t>
            </a:r>
            <a:r>
              <a:rPr lang="cs-CZ" altLang="cs-CZ" sz="2400" dirty="0"/>
              <a:t>, lutein, karoteny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Thylakoidy</a:t>
            </a:r>
            <a:r>
              <a:rPr lang="cs-CZ" altLang="cs-CZ" sz="2400" dirty="0">
                <a:cs typeface="Arial" charset="0"/>
              </a:rPr>
              <a:t> nesrůstají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Thylakoidy-fykobilizomy</a:t>
            </a:r>
            <a:r>
              <a:rPr lang="cs-CZ" altLang="cs-CZ" sz="2400" dirty="0">
                <a:cs typeface="Arial" charset="0"/>
              </a:rPr>
              <a:t>- </a:t>
            </a:r>
            <a:r>
              <a:rPr lang="cs-CZ" altLang="cs-CZ" sz="2400" dirty="0" err="1">
                <a:cs typeface="Arial" charset="0"/>
              </a:rPr>
              <a:t>fykobiliproteiny</a:t>
            </a:r>
            <a:r>
              <a:rPr lang="cs-CZ" altLang="cs-CZ" sz="2400" dirty="0">
                <a:cs typeface="Arial" charset="0"/>
              </a:rPr>
              <a:t> (c-</a:t>
            </a:r>
            <a:r>
              <a:rPr lang="cs-CZ" altLang="cs-CZ" sz="2400" dirty="0" err="1">
                <a:cs typeface="Arial" charset="0"/>
              </a:rPr>
              <a:t>fykocyanin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allofykocyanin</a:t>
            </a:r>
            <a:r>
              <a:rPr lang="cs-CZ" altLang="cs-CZ" sz="2400" dirty="0">
                <a:cs typeface="Arial" charset="0"/>
              </a:rPr>
              <a:t>, r-</a:t>
            </a:r>
            <a:r>
              <a:rPr lang="cs-CZ" altLang="cs-CZ" sz="2400" dirty="0" err="1">
                <a:cs typeface="Arial" charset="0"/>
              </a:rPr>
              <a:t>fykocyanin</a:t>
            </a:r>
            <a:r>
              <a:rPr lang="cs-CZ" altLang="cs-CZ" sz="2400" dirty="0">
                <a:cs typeface="Arial" charset="0"/>
              </a:rPr>
              <a:t>, r-</a:t>
            </a:r>
            <a:r>
              <a:rPr lang="cs-CZ" altLang="cs-CZ" sz="2400" dirty="0" err="1">
                <a:cs typeface="Arial" charset="0"/>
              </a:rPr>
              <a:t>fykoerythrin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Florideový</a:t>
            </a:r>
            <a:r>
              <a:rPr lang="cs-CZ" altLang="cs-CZ" sz="2400" dirty="0">
                <a:cs typeface="Arial" charset="0"/>
              </a:rPr>
              <a:t> škrob (v plazmě)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osmoregulace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Sekundární metabolity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6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Rozmnožování ruduch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Nepohlavní: </a:t>
            </a:r>
            <a:r>
              <a:rPr lang="cs-CZ" sz="2400" dirty="0" err="1"/>
              <a:t>monosporami</a:t>
            </a:r>
            <a:endParaRPr lang="cs-CZ" sz="2400" dirty="0"/>
          </a:p>
          <a:p>
            <a:r>
              <a:rPr lang="cs-CZ" sz="2400" dirty="0"/>
              <a:t>Pohlavní: oogamie 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Typy stélek ruduch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70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1357</Words>
  <Application>Microsoft Office PowerPoint</Application>
  <PresentationFormat>Předvádění na obrazovce (4:3)</PresentationFormat>
  <Paragraphs>306</Paragraphs>
  <Slides>54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trebuchet ms</vt:lpstr>
      <vt:lpstr>Wingdings</vt:lpstr>
      <vt:lpstr>Motiv systému Office</vt:lpstr>
      <vt:lpstr>Fylogeneze a diverzita rostlin: 4. přednáška Glaucophyta, Rhodophyta, Chlorophyta</vt:lpstr>
      <vt:lpstr>Prezentace aplikace PowerPoint</vt:lpstr>
      <vt:lpstr>Systém</vt:lpstr>
      <vt:lpstr>Přehled systému Archaeplastida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 Viridiplantae</vt:lpstr>
      <vt:lpstr>Chlorophyta</vt:lpstr>
      <vt:lpstr>Chlorophyta</vt:lpstr>
      <vt:lpstr>Nepohlavní rozmnožování</vt:lpstr>
      <vt:lpstr>Pohlavní rozmnožování</vt:lpstr>
      <vt:lpstr>Mikrotubulární systémy v cytokinezi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ucitel</cp:lastModifiedBy>
  <cp:revision>122</cp:revision>
  <dcterms:created xsi:type="dcterms:W3CDTF">2012-09-10T15:35:35Z</dcterms:created>
  <dcterms:modified xsi:type="dcterms:W3CDTF">2019-10-14T08:45:17Z</dcterms:modified>
</cp:coreProperties>
</file>