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31" r:id="rId2"/>
    <p:sldId id="502" r:id="rId3"/>
    <p:sldId id="503" r:id="rId4"/>
    <p:sldId id="512" r:id="rId5"/>
    <p:sldId id="507" r:id="rId6"/>
    <p:sldId id="515" r:id="rId7"/>
    <p:sldId id="513" r:id="rId8"/>
    <p:sldId id="566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35" r:id="rId29"/>
    <p:sldId id="536" r:id="rId30"/>
    <p:sldId id="537" r:id="rId31"/>
    <p:sldId id="538" r:id="rId32"/>
    <p:sldId id="539" r:id="rId33"/>
    <p:sldId id="540" r:id="rId34"/>
    <p:sldId id="541" r:id="rId35"/>
    <p:sldId id="543" r:id="rId36"/>
    <p:sldId id="544" r:id="rId37"/>
    <p:sldId id="545" r:id="rId38"/>
    <p:sldId id="546" r:id="rId39"/>
    <p:sldId id="547" r:id="rId40"/>
    <p:sldId id="548" r:id="rId41"/>
    <p:sldId id="549" r:id="rId42"/>
    <p:sldId id="550" r:id="rId43"/>
    <p:sldId id="551" r:id="rId44"/>
    <p:sldId id="552" r:id="rId45"/>
    <p:sldId id="553" r:id="rId46"/>
    <p:sldId id="555" r:id="rId47"/>
    <p:sldId id="554" r:id="rId48"/>
    <p:sldId id="556" r:id="rId49"/>
    <p:sldId id="557" r:id="rId50"/>
    <p:sldId id="558" r:id="rId51"/>
    <p:sldId id="559" r:id="rId52"/>
    <p:sldId id="560" r:id="rId53"/>
    <p:sldId id="561" r:id="rId54"/>
    <p:sldId id="563" r:id="rId55"/>
    <p:sldId id="564" r:id="rId56"/>
    <p:sldId id="565" r:id="rId5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1373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7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14.03.2019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14.03.2019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0329F7-AC3F-4281-A181-9F7F301C32D0}" type="slidenum">
              <a:rPr lang="cs-CZ" smtClean="0"/>
              <a:pPr/>
              <a:t>11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3340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AE539-F5DA-4384-B4E4-E5B809CDD233}" type="slidenum">
              <a:rPr lang="cs-CZ" smtClean="0"/>
              <a:pPr/>
              <a:t>12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36384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5D7EF-B4B0-41EA-B6BA-83DD6B7C63BD}" type="slidenum">
              <a:rPr lang="cs-CZ" smtClean="0"/>
              <a:pPr/>
              <a:t>13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27146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8352B-13C8-4ADF-88CC-47CAF3019598}" type="slidenum">
              <a:rPr lang="cs-CZ" smtClean="0"/>
              <a:pPr/>
              <a:t>14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69144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02020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7C42D-08B3-485C-B6D7-78E6963040A5}" type="slidenum">
              <a:rPr lang="cs-CZ" smtClean="0"/>
              <a:pPr/>
              <a:t>16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85124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67670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8871E-3B05-4B7E-B106-9E4D9F9D426F}" type="slidenum">
              <a:rPr lang="cs-CZ" smtClean="0"/>
              <a:pPr/>
              <a:t>18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74278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61041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20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7805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21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47376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22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75795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AC332-F370-4EC3-B4BC-B426FD33603C}" type="slidenum">
              <a:rPr lang="cs-CZ" smtClean="0"/>
              <a:pPr/>
              <a:t>23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25631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60BF4-F842-4D0E-A41D-37603359FCAA}" type="slidenum">
              <a:rPr lang="cs-CZ" smtClean="0"/>
              <a:pPr/>
              <a:t>24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65797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CAF77-33A0-48A5-8D4B-D0AC6DD39B9E}" type="slidenum">
              <a:rPr lang="cs-CZ" smtClean="0"/>
              <a:pPr/>
              <a:t>25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33720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4407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7685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1AE04-49C4-4A1B-9F72-5C6749AF9DB8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8928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9E56E-1D20-4AA4-AD4E-A29786E4B69C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3217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37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79E15-468F-453D-996B-79D99725545C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F9425-AA35-42B8-8471-BF8F00680A12}" type="slidenum">
              <a:rPr lang="cs-CZ" smtClean="0"/>
              <a:pPr/>
              <a:t>32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62142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5249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9400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DF2AB-C878-4CF3-835C-102B4C8458CE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5381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9035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9204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F1520-8580-4CA9-A658-ABF4B198F8A3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86745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0007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27897-3419-4CA1-907E-DD0111FFC679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0000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4602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43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50267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44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556950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51788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860FF-B93E-4F34-95B0-BA36BBBEC7A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23469A-EF97-4132-85AF-33CA47C127CE}" type="slidenum">
              <a:rPr lang="en-US" sz="1200" b="0">
                <a:latin typeface="Times New Roman" pitchFamily="18" charset="0"/>
              </a:rPr>
              <a:pPr algn="r"/>
              <a:t>46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83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987119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500364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4AA0A-34C7-4FFD-B9F9-1C21AB8A098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370480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5474-3D19-432F-8ECB-17ECA0D2BAF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131149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7F9-1197-4A1A-877C-4ECBE89BE586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030877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FD55-4C20-4A54-9521-A24EE4A9569A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1340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C5545-0798-4463-AD75-CD0A632F7BEB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A701-1DDB-464D-B2CD-995B4006053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611978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DFF3-0F36-4592-971B-176345DF985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502115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8B044-08FB-4936-81B3-AB93B68F505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610275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BCA6-DE54-439E-A7B5-374EA300AE6D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8170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7B08-71E8-4B07-B651-4690FF21A41C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7763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B35D98-9743-4BF6-B149-ECCA935B8A92}" type="slidenum">
              <a:rPr lang="cs-CZ" smtClean="0"/>
              <a:pPr/>
              <a:t>10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1353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>
                <a:solidFill>
                  <a:srgbClr val="000066"/>
                </a:solidFill>
                <a:latin typeface="Tahoma" pitchFamily="34" charset="0"/>
              </a:rPr>
              <a:t> Luděk Bláha, PřF MU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MECHANISMS OF TOXICITY OVERVIEW</a:t>
            </a:r>
          </a:p>
          <a:p>
            <a:pPr algn="ctr" eaLnBrk="0" hangingPunct="0"/>
            <a:endParaRPr lang="cs-CZ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 algn="ctr" eaLnBrk="1" hangingPunct="1"/>
            <a:r>
              <a:rPr lang="cs-CZ" sz="3600" dirty="0" smtClean="0">
                <a:solidFill>
                  <a:schemeClr val="tx1"/>
                </a:solidFill>
              </a:rPr>
              <a:t>DNA as </a:t>
            </a:r>
            <a:r>
              <a:rPr lang="cs-CZ" sz="3600" dirty="0" err="1" smtClean="0">
                <a:solidFill>
                  <a:schemeClr val="tx1"/>
                </a:solidFill>
              </a:rPr>
              <a:t>target</a:t>
            </a:r>
            <a:r>
              <a:rPr lang="cs-CZ" sz="3600" dirty="0" smtClean="0">
                <a:solidFill>
                  <a:schemeClr val="tx1"/>
                </a:solidFill>
              </a:rPr>
              <a:t> to </a:t>
            </a:r>
            <a:r>
              <a:rPr lang="cs-CZ" sz="3600" dirty="0" err="1" smtClean="0">
                <a:solidFill>
                  <a:schemeClr val="tx1"/>
                </a:solidFill>
              </a:rPr>
              <a:t>toxicants</a:t>
            </a:r>
            <a:endParaRPr lang="cs-CZ" sz="36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principal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molecule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for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life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structure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and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function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carefully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checked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changes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rapidly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repaired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irreversible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changes</a:t>
            </a:r>
            <a:r>
              <a:rPr lang="cs-CZ" sz="1800" b="1" dirty="0" smtClean="0"/>
              <a:t> </a:t>
            </a:r>
            <a:r>
              <a:rPr lang="cs-CZ" sz="1800" b="1" dirty="0" smtClean="0">
                <a:sym typeface="Wingdings" pitchFamily="2" charset="2"/>
              </a:rPr>
              <a:t>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800" b="1" dirty="0" smtClean="0"/>
              <a:t>cell death </a:t>
            </a:r>
            <a:br>
              <a:rPr lang="en-US" sz="1800" b="1" dirty="0" smtClean="0"/>
            </a:br>
            <a:r>
              <a:rPr lang="cs-CZ" sz="1800" i="1" dirty="0" smtClean="0"/>
              <a:t>(</a:t>
            </a:r>
            <a:r>
              <a:rPr lang="en-US" sz="1800" i="1" dirty="0" smtClean="0"/>
              <a:t>ph</a:t>
            </a:r>
            <a:r>
              <a:rPr lang="en-GB" sz="1800" i="1" dirty="0" err="1" smtClean="0"/>
              <a:t>ysiologically</a:t>
            </a:r>
            <a:r>
              <a:rPr lang="en-GB" sz="1800" i="1" dirty="0" smtClean="0"/>
              <a:t> by </a:t>
            </a:r>
            <a:r>
              <a:rPr lang="cs-CZ" sz="1800" i="1" dirty="0" err="1" smtClean="0"/>
              <a:t>apoptosis</a:t>
            </a:r>
            <a:r>
              <a:rPr lang="cs-CZ" sz="1800" i="1" dirty="0" smtClean="0"/>
              <a:t>)</a:t>
            </a:r>
            <a:endParaRPr lang="cs-CZ" sz="1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 smtClean="0"/>
              <a:t>Mutagenesis</a:t>
            </a:r>
            <a:r>
              <a:rPr lang="cs-CZ" sz="2000" b="1" dirty="0" smtClean="0"/>
              <a:t> </a:t>
            </a:r>
            <a:r>
              <a:rPr lang="cs-CZ" sz="2000" b="1" dirty="0" smtClean="0">
                <a:sym typeface="Wingdings" pitchFamily="2" charset="2"/>
              </a:rPr>
              <a:t></a:t>
            </a:r>
            <a:r>
              <a:rPr lang="cs-CZ" sz="2000" b="1" dirty="0" smtClean="0"/>
              <a:t> MUTATIONS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	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variabilit</a:t>
            </a:r>
            <a:r>
              <a:rPr lang="en-GB" sz="2000" dirty="0" smtClean="0">
                <a:sym typeface="Wingdings" pitchFamily="2" charset="2"/>
              </a:rPr>
              <a:t>y and evolution </a:t>
            </a: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or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</a:t>
            </a:r>
            <a:r>
              <a:rPr lang="en-GB" sz="2000" dirty="0" smtClean="0"/>
              <a:t>damage to DNA </a:t>
            </a:r>
            <a:br>
              <a:rPr lang="en-GB" sz="2000" dirty="0" smtClean="0"/>
            </a:br>
            <a:r>
              <a:rPr lang="en-GB" sz="2000" dirty="0" smtClean="0"/>
              <a:t>(structure or coding)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… naturally </a:t>
            </a:r>
            <a:br>
              <a:rPr lang="en-US" sz="2000" b="1" dirty="0" smtClean="0"/>
            </a:br>
            <a:r>
              <a:rPr lang="cs-CZ" sz="2000" dirty="0" err="1" smtClean="0"/>
              <a:t>billions</a:t>
            </a:r>
            <a:r>
              <a:rPr lang="cs-CZ" sz="2000" dirty="0" smtClean="0"/>
              <a:t> of </a:t>
            </a:r>
            <a:r>
              <a:rPr lang="cs-CZ" sz="2000" dirty="0" err="1" smtClean="0"/>
              <a:t>nucleotides</a:t>
            </a:r>
            <a:r>
              <a:rPr lang="cs-CZ" sz="2000" dirty="0" smtClean="0"/>
              <a:t>/</a:t>
            </a:r>
            <a:r>
              <a:rPr lang="cs-CZ" sz="2000" dirty="0" err="1" smtClean="0"/>
              <a:t>day</a:t>
            </a:r>
            <a:r>
              <a:rPr lang="en-GB" sz="2000" dirty="0" smtClean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most are repaired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… </a:t>
            </a:r>
            <a:r>
              <a:rPr lang="en-GB" sz="2000" b="1" dirty="0" smtClean="0"/>
              <a:t>stress-induced </a:t>
            </a:r>
            <a:r>
              <a:rPr lang="en-GB" sz="2000" dirty="0" smtClean="0">
                <a:sym typeface="Wingdings" pitchFamily="2" charset="2"/>
              </a:rPr>
              <a:t> toxicity</a:t>
            </a:r>
            <a:endParaRPr lang="cs-CZ" sz="2000" dirty="0" smtClean="0"/>
          </a:p>
        </p:txBody>
      </p:sp>
      <p:pic>
        <p:nvPicPr>
          <p:cNvPr id="40965" name="Picture 5" descr="http://upload.wikimedia.org/wikipedia/commons/thumb/e/e4/DNA_chemical_structure.svg/800px-DNA_chemical_struc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408000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7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72808" cy="505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DNA damage and its effects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5373216"/>
            <a:ext cx="46085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6372200" y="2708920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483768" y="6309320"/>
            <a:ext cx="623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Cellular changes </a:t>
            </a:r>
            <a:r>
              <a:rPr lang="en-GB" i="1" dirty="0" smtClean="0">
                <a:sym typeface="Wingdings" pitchFamily="2" charset="2"/>
              </a:rPr>
              <a:t> Health and evolutionary consequences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157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2696"/>
            <a:ext cx="8591872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Damage</a:t>
            </a:r>
            <a:r>
              <a:rPr lang="cs-CZ" b="1" dirty="0" smtClean="0"/>
              <a:t> of DNA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carefully</a:t>
            </a:r>
            <a:r>
              <a:rPr lang="cs-CZ" b="1" dirty="0" smtClean="0"/>
              <a:t> </a:t>
            </a:r>
            <a:r>
              <a:rPr lang="cs-CZ" b="1" dirty="0" err="1" smtClean="0"/>
              <a:t>controlled</a:t>
            </a:r>
            <a:endParaRPr lang="en-US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constitutivel</a:t>
            </a:r>
            <a:r>
              <a:rPr lang="cs-CZ" dirty="0" smtClean="0">
                <a:solidFill>
                  <a:srgbClr val="FF0000"/>
                </a:solidFill>
              </a:rPr>
              <a:t>y </a:t>
            </a:r>
            <a:r>
              <a:rPr lang="cs-CZ" dirty="0" err="1" smtClean="0"/>
              <a:t>expressed</a:t>
            </a:r>
            <a:r>
              <a:rPr lang="cs-CZ" dirty="0" smtClean="0"/>
              <a:t> </a:t>
            </a:r>
            <a:r>
              <a:rPr lang="en-US" dirty="0" smtClean="0"/>
              <a:t>repair systems</a:t>
            </a:r>
            <a:r>
              <a:rPr lang="en-GB" dirty="0" smtClean="0"/>
              <a:t> 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 smtClean="0"/>
              <a:t>Sudden c</a:t>
            </a:r>
            <a:r>
              <a:rPr lang="cs-CZ" b="1" dirty="0" err="1" smtClean="0"/>
              <a:t>hanges</a:t>
            </a:r>
            <a:r>
              <a:rPr lang="cs-CZ" b="1" dirty="0" smtClean="0"/>
              <a:t> in DNA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smtClean="0"/>
              <a:t>	</a:t>
            </a:r>
            <a:r>
              <a:rPr lang="en-GB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induction </a:t>
            </a:r>
            <a:r>
              <a:rPr lang="en-US" dirty="0" smtClean="0"/>
              <a:t>of additional </a:t>
            </a:r>
            <a:r>
              <a:rPr lang="en-GB" dirty="0" smtClean="0"/>
              <a:t>repair</a:t>
            </a:r>
            <a:r>
              <a:rPr lang="cs-CZ" dirty="0" smtClean="0"/>
              <a:t> </a:t>
            </a:r>
            <a:r>
              <a:rPr lang="cs-CZ" dirty="0" err="1" smtClean="0"/>
              <a:t>enzymes</a:t>
            </a:r>
            <a:r>
              <a:rPr lang="cs-CZ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sz="2400" i="1" dirty="0" smtClean="0"/>
              <a:t>(</a:t>
            </a:r>
            <a:r>
              <a:rPr lang="en-GB" sz="2400" i="1" dirty="0" smtClean="0"/>
              <a:t>e.g.</a:t>
            </a:r>
            <a:r>
              <a:rPr lang="cs-CZ" sz="2400" i="1" dirty="0" smtClean="0"/>
              <a:t>"SOS-</a:t>
            </a:r>
            <a:r>
              <a:rPr lang="cs-CZ" sz="2400" i="1" dirty="0" err="1" smtClean="0"/>
              <a:t>repair</a:t>
            </a:r>
            <a:r>
              <a:rPr lang="cs-CZ" sz="2400" i="1" dirty="0" smtClean="0"/>
              <a:t>“</a:t>
            </a:r>
            <a:r>
              <a:rPr lang="en-GB" sz="2400" i="1" dirty="0" smtClean="0"/>
              <a:t> in bacteria - </a:t>
            </a:r>
            <a:r>
              <a:rPr lang="cs-CZ" sz="2400" i="1" dirty="0" err="1" smtClean="0"/>
              <a:t>biomarker</a:t>
            </a:r>
            <a:r>
              <a:rPr lang="cs-CZ" sz="2400" i="1" dirty="0" smtClean="0"/>
              <a:t> of DNA </a:t>
            </a:r>
            <a:r>
              <a:rPr lang="cs-CZ" sz="2400" i="1" dirty="0" err="1" smtClean="0"/>
              <a:t>damage</a:t>
            </a:r>
            <a:r>
              <a:rPr lang="en-GB" sz="2400" i="1" dirty="0" smtClean="0"/>
              <a:t>)</a:t>
            </a:r>
            <a:endParaRPr lang="en-US" i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DNA repair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l="626" t="16667" r="58125" b="7292"/>
          <a:stretch>
            <a:fillRect/>
          </a:stretch>
        </p:blipFill>
        <p:spPr bwMode="auto">
          <a:xfrm>
            <a:off x="3117849" y="107776"/>
            <a:ext cx="60626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343235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Various types of</a:t>
            </a:r>
            <a:br>
              <a:rPr lang="en-GB" b="1" dirty="0" smtClean="0"/>
            </a:br>
            <a:r>
              <a:rPr lang="en-GB" b="1" dirty="0" smtClean="0"/>
              <a:t>molecular changes</a:t>
            </a:r>
            <a:br>
              <a:rPr lang="en-GB" b="1" dirty="0" smtClean="0"/>
            </a:br>
            <a:r>
              <a:rPr lang="en-GB" b="1" dirty="0" smtClean="0"/>
              <a:t>in DNA ... </a:t>
            </a:r>
            <a:br>
              <a:rPr lang="en-GB" b="1" dirty="0" smtClean="0"/>
            </a:br>
            <a:r>
              <a:rPr lang="en-GB" b="1" dirty="0" smtClean="0"/>
              <a:t>and corresponding </a:t>
            </a:r>
            <a:br>
              <a:rPr lang="en-GB" b="1" dirty="0" smtClean="0"/>
            </a:br>
            <a:r>
              <a:rPr lang="en-GB" b="1" dirty="0" smtClean="0"/>
              <a:t>repair systems</a:t>
            </a:r>
          </a:p>
          <a:p>
            <a:endParaRPr lang="en-GB" dirty="0" smtClean="0"/>
          </a:p>
          <a:p>
            <a:r>
              <a:rPr lang="en-GB" b="1" dirty="0" smtClean="0"/>
              <a:t>Note!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Not all nucleotides</a:t>
            </a:r>
            <a:br>
              <a:rPr lang="en-GB" dirty="0" smtClean="0"/>
            </a:br>
            <a:r>
              <a:rPr lang="en-GB" dirty="0" smtClean="0"/>
              <a:t>are affected in the </a:t>
            </a:r>
            <a:br>
              <a:rPr lang="en-GB" dirty="0" smtClean="0"/>
            </a:br>
            <a:r>
              <a:rPr lang="en-GB" dirty="0" smtClean="0"/>
              <a:t>same rate </a:t>
            </a:r>
            <a:br>
              <a:rPr lang="en-GB" dirty="0" smtClean="0"/>
            </a:br>
            <a:r>
              <a:rPr lang="en-GB" sz="1400" i="1" dirty="0" smtClean="0"/>
              <a:t>(mutations occur only at </a:t>
            </a:r>
            <a:br>
              <a:rPr lang="en-GB" sz="1400" i="1" dirty="0" smtClean="0"/>
            </a:br>
            <a:r>
              <a:rPr lang="en-GB" sz="1400" i="1" dirty="0" smtClean="0"/>
              <a:t>specific sites due </a:t>
            </a:r>
            <a:br>
              <a:rPr lang="en-GB" sz="1400" i="1" dirty="0" smtClean="0"/>
            </a:br>
            <a:r>
              <a:rPr lang="en-GB" sz="1400" i="1" dirty="0" smtClean="0"/>
              <a:t>to physicochemical properties)</a:t>
            </a:r>
          </a:p>
          <a:p>
            <a:endParaRPr lang="cs-CZ" i="1" dirty="0" smtClean="0"/>
          </a:p>
          <a:p>
            <a:r>
              <a:rPr lang="cs-CZ" u="sng" dirty="0" smtClean="0"/>
              <a:t>Most </a:t>
            </a:r>
            <a:r>
              <a:rPr lang="cs-CZ" u="sng" dirty="0" err="1" smtClean="0"/>
              <a:t>common</a:t>
            </a:r>
            <a:r>
              <a:rPr lang="cs-CZ" u="sng" dirty="0" smtClean="0"/>
              <a:t> </a:t>
            </a:r>
            <a:r>
              <a:rPr lang="cs-CZ" u="sng" dirty="0" err="1" smtClean="0"/>
              <a:t>patterns</a:t>
            </a:r>
            <a:r>
              <a:rPr lang="cs-CZ" u="sng" dirty="0" smtClean="0"/>
              <a:t>:</a:t>
            </a:r>
            <a:endParaRPr lang="en-GB" u="sng" dirty="0" smtClean="0"/>
          </a:p>
          <a:p>
            <a:pPr>
              <a:buFont typeface="Arial" charset="0"/>
              <a:buChar char="•"/>
            </a:pPr>
            <a:r>
              <a:rPr lang="en-GB" b="1" dirty="0" smtClean="0"/>
              <a:t> G </a:t>
            </a:r>
            <a:r>
              <a:rPr lang="cs-CZ" b="1" dirty="0" smtClean="0"/>
              <a:t> - </a:t>
            </a:r>
            <a:r>
              <a:rPr lang="cs-CZ" b="1" dirty="0" err="1" smtClean="0"/>
              <a:t>the</a:t>
            </a:r>
            <a:r>
              <a:rPr lang="cs-CZ" b="1" dirty="0" smtClean="0"/>
              <a:t> most </a:t>
            </a:r>
            <a:r>
              <a:rPr lang="cs-CZ" b="1" dirty="0" err="1" smtClean="0"/>
              <a:t>frequent</a:t>
            </a:r>
            <a:r>
              <a:rPr lang="cs-CZ" b="1" dirty="0" smtClean="0"/>
              <a:t> </a:t>
            </a:r>
            <a:r>
              <a:rPr lang="en-GB" b="1" dirty="0" smtClean="0"/>
              <a:t>target</a:t>
            </a:r>
            <a:br>
              <a:rPr lang="en-GB" b="1" dirty="0" smtClean="0"/>
            </a:br>
            <a:r>
              <a:rPr lang="cs-CZ" i="1" dirty="0" smtClean="0"/>
              <a:t>(</a:t>
            </a:r>
            <a:r>
              <a:rPr lang="cs-CZ" i="1" dirty="0" err="1" smtClean="0"/>
              <a:t>highly</a:t>
            </a:r>
            <a:r>
              <a:rPr lang="cs-CZ" i="1" dirty="0" smtClean="0"/>
              <a:t> </a:t>
            </a:r>
            <a:r>
              <a:rPr lang="cs-CZ" i="1" dirty="0" err="1" smtClean="0"/>
              <a:t>nucleophilic</a:t>
            </a:r>
            <a:r>
              <a:rPr lang="cs-CZ" i="1" dirty="0" smtClean="0"/>
              <a:t> </a:t>
            </a:r>
            <a:r>
              <a:rPr lang="cs-CZ" i="1" dirty="0" err="1" smtClean="0"/>
              <a:t>character</a:t>
            </a:r>
            <a:r>
              <a:rPr lang="cs-CZ" i="1" dirty="0" smtClean="0"/>
              <a:t>) </a:t>
            </a:r>
            <a:endParaRPr lang="en-GB" i="1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 T=T at the same strand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G=G </a:t>
            </a:r>
            <a:r>
              <a:rPr lang="en-GB" dirty="0" err="1" smtClean="0"/>
              <a:t>crosslinks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3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academic.pgcc.edu/%7Ekroberts/Lecture/Chapter%207/07-21_PointMutation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7920880" cy="594791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44624"/>
            <a:ext cx="68944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Examples</a:t>
            </a:r>
            <a:r>
              <a:rPr lang="cs-CZ" sz="2400" b="1" dirty="0" smtClean="0">
                <a:solidFill>
                  <a:srgbClr val="0070C0"/>
                </a:solidFill>
              </a:rPr>
              <a:t> – point </a:t>
            </a:r>
            <a:r>
              <a:rPr lang="en-GB" sz="2400" b="1" dirty="0" smtClean="0">
                <a:solidFill>
                  <a:srgbClr val="0070C0"/>
                </a:solidFill>
              </a:rPr>
              <a:t>mutations </a:t>
            </a:r>
            <a:r>
              <a:rPr lang="cs-CZ" sz="2400" b="1" dirty="0" smtClean="0">
                <a:solidFill>
                  <a:srgbClr val="0070C0"/>
                </a:solidFill>
              </a:rPr>
              <a:t>and </a:t>
            </a:r>
            <a:r>
              <a:rPr lang="cs-CZ" sz="2400" b="1" dirty="0" err="1" smtClean="0">
                <a:solidFill>
                  <a:srgbClr val="0070C0"/>
                </a:solidFill>
              </a:rPr>
              <a:t>their</a:t>
            </a:r>
            <a:r>
              <a:rPr lang="cs-CZ" sz="2400" b="1" dirty="0" smtClean="0">
                <a:solidFill>
                  <a:srgbClr val="0070C0"/>
                </a:solidFill>
              </a:rPr>
              <a:t> IMPACT</a:t>
            </a:r>
            <a:r>
              <a:rPr lang="en-GB" sz="2400" b="1" dirty="0" smtClean="0">
                <a:solidFill>
                  <a:srgbClr val="0070C0"/>
                </a:solidFill>
              </a:rPr>
              <a:t/>
            </a:r>
            <a:br>
              <a:rPr lang="en-GB" sz="2400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ym typeface="Wingdings" pitchFamily="2" charset="2"/>
              </a:rPr>
              <a:t> (a) silent, (b) </a:t>
            </a:r>
            <a:r>
              <a:rPr lang="en-GB" b="1" dirty="0" err="1" smtClean="0">
                <a:sym typeface="Wingdings" pitchFamily="2" charset="2"/>
              </a:rPr>
              <a:t>missense</a:t>
            </a:r>
            <a:r>
              <a:rPr lang="en-GB" b="1" dirty="0" smtClean="0">
                <a:sym typeface="Wingdings" pitchFamily="2" charset="2"/>
              </a:rPr>
              <a:t>, (c) nonsense, (d) </a:t>
            </a:r>
            <a:r>
              <a:rPr lang="en-GB" b="1" dirty="0" err="1" smtClean="0">
                <a:sym typeface="Wingdings" pitchFamily="2" charset="2"/>
              </a:rPr>
              <a:t>frameshift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310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PHYSICAL FACTORS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err="1" smtClean="0">
                <a:solidFill>
                  <a:schemeClr val="tx2"/>
                </a:solidFill>
              </a:rPr>
              <a:t>Ioni</a:t>
            </a:r>
            <a:r>
              <a:rPr lang="cs-CZ" sz="2400" b="1" dirty="0" err="1" smtClean="0">
                <a:solidFill>
                  <a:schemeClr val="tx2"/>
                </a:solidFill>
              </a:rPr>
              <a:t>zating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radiation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direct</a:t>
            </a:r>
            <a:r>
              <a:rPr lang="cs-CZ" sz="2400" dirty="0" smtClean="0"/>
              <a:t> </a:t>
            </a:r>
            <a:r>
              <a:rPr lang="cs-CZ" sz="2400" dirty="0" err="1" smtClean="0"/>
              <a:t>interaction</a:t>
            </a:r>
            <a:r>
              <a:rPr lang="en-GB" sz="2400" dirty="0" smtClean="0"/>
              <a:t>s with NA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dirty="0" smtClean="0"/>
              <a:t>	- interactions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 smtClean="0">
                <a:sym typeface="Wingdings" pitchFamily="2" charset="2"/>
              </a:rPr>
              <a:t> formation of </a:t>
            </a:r>
            <a:r>
              <a:rPr lang="en-US" sz="2400" dirty="0" smtClean="0"/>
              <a:t>OH* </a:t>
            </a:r>
            <a:br>
              <a:rPr lang="en-US" sz="2400" dirty="0" smtClean="0"/>
            </a:br>
            <a:r>
              <a:rPr lang="en-US" sz="2400" dirty="0" smtClean="0"/>
              <a:t>		(and other oxygen radical species – ROS)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i="1" dirty="0" smtClean="0">
                <a:sym typeface="Wingdings" pitchFamily="2" charset="2"/>
              </a:rPr>
              <a:t>	</a:t>
            </a:r>
            <a:r>
              <a:rPr lang="en-US" sz="2400" i="1" dirty="0" smtClean="0"/>
              <a:t> Various impacts on bases and strands</a:t>
            </a:r>
            <a:endParaRPr lang="cs-CZ" sz="2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2"/>
                </a:solidFill>
              </a:rPr>
              <a:t>UV </a:t>
            </a:r>
            <a:r>
              <a:rPr lang="cs-CZ" sz="2400" b="1" dirty="0" err="1" smtClean="0">
                <a:solidFill>
                  <a:schemeClr val="tx2"/>
                </a:solidFill>
              </a:rPr>
              <a:t>radiation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interaction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aromatic</a:t>
            </a:r>
            <a:r>
              <a:rPr lang="cs-CZ" sz="2400" dirty="0" smtClean="0"/>
              <a:t> </a:t>
            </a:r>
            <a:r>
              <a:rPr lang="cs-CZ" sz="2400" dirty="0" err="1" smtClean="0"/>
              <a:t>cycles</a:t>
            </a:r>
            <a:r>
              <a:rPr lang="cs-CZ" sz="2400" dirty="0" smtClean="0"/>
              <a:t> (</a:t>
            </a:r>
            <a:r>
              <a:rPr lang="cs-CZ" sz="2400" dirty="0" err="1" smtClean="0"/>
              <a:t>bases</a:t>
            </a:r>
            <a:r>
              <a:rPr lang="cs-CZ" sz="2400" dirty="0" smtClean="0"/>
              <a:t>)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cs-CZ" sz="2400" dirty="0" smtClean="0">
                <a:sym typeface="Wingdings" pitchFamily="2" charset="2"/>
              </a:rPr>
              <a:t>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cs-CZ" sz="2400" dirty="0" smtClean="0"/>
              <a:t>base </a:t>
            </a:r>
            <a:r>
              <a:rPr lang="cs-CZ" sz="2400" dirty="0" err="1" smtClean="0"/>
              <a:t>dimerization</a:t>
            </a:r>
            <a:r>
              <a:rPr lang="cs-CZ" sz="2400" dirty="0" smtClean="0"/>
              <a:t> (T=T)</a:t>
            </a: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are the agents inducing mutations? MUTAGENS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685800"/>
          </a:xfrm>
        </p:spPr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Ionizing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radiation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effects on DNA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CE"/>
              </a:clrFrom>
              <a:clrTo>
                <a:srgbClr val="FFFB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844824"/>
            <a:ext cx="52578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73" r="67500" b="14583"/>
          <a:stretch>
            <a:fillRect/>
          </a:stretch>
        </p:blipFill>
        <p:spPr bwMode="auto">
          <a:xfrm>
            <a:off x="0" y="980728"/>
            <a:ext cx="3941062" cy="50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6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16" y="1148680"/>
            <a:ext cx="8591872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CHEMICALS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1</a:t>
            </a:r>
            <a:r>
              <a:rPr lang="en-GB" sz="2400" b="1" dirty="0" smtClean="0">
                <a:solidFill>
                  <a:schemeClr val="tx2"/>
                </a:solidFill>
              </a:rPr>
              <a:t>) Small </a:t>
            </a:r>
            <a:r>
              <a:rPr lang="en-GB" sz="2400" b="1" dirty="0" err="1" smtClean="0">
                <a:solidFill>
                  <a:schemeClr val="tx2"/>
                </a:solidFill>
              </a:rPr>
              <a:t>electrophilic</a:t>
            </a:r>
            <a:r>
              <a:rPr lang="en-GB" sz="2400" b="1" dirty="0" smtClean="0">
                <a:solidFill>
                  <a:schemeClr val="tx2"/>
                </a:solidFill>
              </a:rPr>
              <a:t> molecules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	(attracted by </a:t>
            </a:r>
            <a:r>
              <a:rPr lang="en-US" sz="2400" dirty="0" err="1" smtClean="0"/>
              <a:t>nucleophilic</a:t>
            </a:r>
            <a:r>
              <a:rPr lang="en-US" sz="2400" dirty="0" smtClean="0"/>
              <a:t>/basic sites … e.g. in DNA)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2) Other reactive molecules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	</a:t>
            </a:r>
            <a:r>
              <a:rPr lang="cs-CZ" sz="2400" dirty="0" smtClean="0"/>
              <a:t>* </a:t>
            </a:r>
            <a:r>
              <a:rPr lang="en-US" sz="2400" dirty="0" err="1" smtClean="0"/>
              <a:t>alkylating</a:t>
            </a:r>
            <a:r>
              <a:rPr lang="en-US" sz="2400" dirty="0" smtClean="0"/>
              <a:t> and </a:t>
            </a:r>
            <a:r>
              <a:rPr lang="en-US" sz="2400" dirty="0" err="1" smtClean="0"/>
              <a:t>arylating</a:t>
            </a:r>
            <a:r>
              <a:rPr lang="en-US" sz="2400" dirty="0" smtClean="0"/>
              <a:t> agents – covalent adducts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* </a:t>
            </a:r>
            <a:r>
              <a:rPr lang="cs-CZ" sz="2400" dirty="0" err="1" smtClean="0"/>
              <a:t>specifically</a:t>
            </a:r>
            <a:r>
              <a:rPr lang="cs-CZ" sz="2400" dirty="0" smtClean="0"/>
              <a:t> </a:t>
            </a:r>
            <a:r>
              <a:rPr lang="cs-CZ" sz="2400" dirty="0" err="1" smtClean="0"/>
              <a:t>intercalating</a:t>
            </a:r>
            <a:r>
              <a:rPr lang="cs-CZ" sz="2400" dirty="0" smtClean="0"/>
              <a:t> </a:t>
            </a:r>
            <a:r>
              <a:rPr lang="cs-CZ" sz="2400" dirty="0" err="1" smtClean="0"/>
              <a:t>agents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2"/>
                </a:solidFill>
              </a:rPr>
              <a:t>3</a:t>
            </a:r>
            <a:r>
              <a:rPr lang="en-GB" sz="2400" b="1" dirty="0" smtClean="0">
                <a:solidFill>
                  <a:schemeClr val="tx2"/>
                </a:solidFill>
              </a:rPr>
              <a:t>)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 smtClean="0">
                <a:solidFill>
                  <a:schemeClr val="tx2"/>
                </a:solidFill>
              </a:rPr>
              <a:t>Base </a:t>
            </a:r>
            <a:r>
              <a:rPr lang="en-GB" sz="2400" b="1" dirty="0" err="1" smtClean="0">
                <a:solidFill>
                  <a:schemeClr val="tx2"/>
                </a:solidFill>
              </a:rPr>
              <a:t>analogs</a:t>
            </a:r>
            <a:endParaRPr lang="en-GB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/>
              <a:t>		inserted during replication instead of nucleotides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 dirty="0" smtClean="0"/>
              <a:t>Some compounds may require </a:t>
            </a:r>
            <a:r>
              <a:rPr lang="en-GB" sz="2400" i="1" dirty="0" smtClean="0">
                <a:solidFill>
                  <a:schemeClr val="tx2"/>
                </a:solidFill>
              </a:rPr>
              <a:t>“activation” </a:t>
            </a:r>
            <a:r>
              <a:rPr lang="en-GB" sz="2400" i="1" dirty="0" smtClean="0"/>
              <a:t>by metabolism</a:t>
            </a:r>
            <a:br>
              <a:rPr lang="en-GB" sz="2400" i="1" dirty="0" smtClean="0"/>
            </a:br>
            <a:r>
              <a:rPr lang="en-GB" sz="2400" i="1" dirty="0" smtClean="0">
                <a:sym typeface="Wingdings" pitchFamily="2" charset="2"/>
              </a:rPr>
              <a:t>pro-mutagen (pro-carcinogen)  mutagen (carcinogen)</a:t>
            </a:r>
            <a:endParaRPr lang="cs-CZ" sz="2000" i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are the agents inducing mutations? MUTAGENS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HNO</a:t>
            </a:r>
            <a:r>
              <a:rPr lang="cs-CZ" sz="2000" b="1" baseline="-25000" dirty="0" smtClean="0">
                <a:solidFill>
                  <a:schemeClr val="tx2"/>
                </a:solidFill>
              </a:rPr>
              <a:t>2</a:t>
            </a:r>
            <a:r>
              <a:rPr lang="cs-CZ" sz="2000" b="1" dirty="0" smtClean="0">
                <a:solidFill>
                  <a:schemeClr val="tx2"/>
                </a:solidFill>
              </a:rPr>
              <a:t>, HSO</a:t>
            </a:r>
            <a:r>
              <a:rPr lang="cs-CZ" sz="2000" b="1" baseline="-25000" dirty="0" smtClean="0">
                <a:solidFill>
                  <a:schemeClr val="tx2"/>
                </a:solidFill>
              </a:rPr>
              <a:t>3</a:t>
            </a:r>
            <a:r>
              <a:rPr lang="cs-CZ" sz="2000" b="1" baseline="30000" dirty="0" smtClean="0">
                <a:solidFill>
                  <a:schemeClr val="tx2"/>
                </a:solidFill>
              </a:rPr>
              <a:t>-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Hydroxylamine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(HO-NH2)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</a:rPr>
              <a:t>Methoxyamine</a:t>
            </a:r>
            <a:r>
              <a:rPr lang="en-GB" sz="2000" b="1" dirty="0" smtClean="0">
                <a:solidFill>
                  <a:schemeClr val="tx2"/>
                </a:solidFill>
              </a:rPr>
              <a:t> (CH3-O-NH2)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2000" dirty="0" smtClean="0">
              <a:sym typeface="Wingdings" pitchFamily="2" charset="2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 smtClean="0">
                <a:sym typeface="Wingdings" pitchFamily="2" charset="2"/>
              </a:rPr>
              <a:t>Example: oxidation </a:t>
            </a:r>
            <a:r>
              <a:rPr lang="cs-CZ" sz="2000" dirty="0" smtClean="0">
                <a:sym typeface="Wingdings" pitchFamily="2" charset="2"/>
              </a:rPr>
              <a:t>(</a:t>
            </a:r>
            <a: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  <a:t>deamination</a:t>
            </a:r>
            <a:r>
              <a:rPr lang="cs-CZ" sz="2000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b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CG to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TA shift</a:t>
            </a:r>
            <a:endParaRPr lang="cs-CZ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800" dirty="0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3"/>
          <a:stretch>
            <a:fillRect/>
          </a:stretch>
        </p:blipFill>
        <p:spPr bwMode="auto">
          <a:xfrm>
            <a:off x="371015" y="3356992"/>
            <a:ext cx="84716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Small molecules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800" dirty="0" err="1" smtClean="0">
                <a:solidFill>
                  <a:schemeClr val="tx1"/>
                </a:solidFill>
                <a:sym typeface="Wingdings" pitchFamily="2" charset="2"/>
              </a:rPr>
              <a:t>deamination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of bases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 smtClean="0"/>
              <a:t>Covalent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binding</a:t>
            </a:r>
            <a:r>
              <a:rPr lang="cs-CZ" sz="2000" b="1" dirty="0" smtClean="0"/>
              <a:t> to NA </a:t>
            </a:r>
            <a:r>
              <a:rPr lang="cs-CZ" sz="2000" dirty="0" smtClean="0"/>
              <a:t>(</a:t>
            </a:r>
            <a:r>
              <a:rPr lang="cs-CZ" sz="2000" dirty="0" err="1" smtClean="0"/>
              <a:t>alkylation</a:t>
            </a:r>
            <a:r>
              <a:rPr lang="cs-CZ" sz="2000" dirty="0" smtClean="0"/>
              <a:t> of </a:t>
            </a:r>
            <a:r>
              <a:rPr lang="cs-CZ" sz="2000" dirty="0" err="1" smtClean="0"/>
              <a:t>bases</a:t>
            </a:r>
            <a:r>
              <a:rPr lang="cs-CZ" sz="2000" dirty="0" smtClean="0"/>
              <a:t>, </a:t>
            </a:r>
            <a:r>
              <a:rPr lang="cs-CZ" sz="2000" dirty="0" err="1" smtClean="0"/>
              <a:t>crosslinks</a:t>
            </a:r>
            <a:r>
              <a:rPr lang="cs-CZ" sz="2000" dirty="0" smtClean="0"/>
              <a:t> in </a:t>
            </a:r>
            <a:r>
              <a:rPr lang="cs-CZ" sz="2000" dirty="0" err="1" smtClean="0"/>
              <a:t>dsDNA</a:t>
            </a:r>
            <a:r>
              <a:rPr lang="cs-CZ" sz="20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 smtClean="0">
                <a:solidFill>
                  <a:schemeClr val="tx2"/>
                </a:solidFill>
              </a:rPr>
              <a:t>Alkylsulphates</a:t>
            </a:r>
            <a:r>
              <a:rPr lang="cs-CZ" sz="2000" b="1" dirty="0" smtClean="0">
                <a:solidFill>
                  <a:schemeClr val="tx2"/>
                </a:solidFill>
              </a:rPr>
              <a:t>, </a:t>
            </a:r>
            <a:r>
              <a:rPr lang="en-GB" sz="2000" b="1" dirty="0" smtClean="0">
                <a:solidFill>
                  <a:schemeClr val="tx2"/>
                </a:solidFill>
              </a:rPr>
              <a:t>Nitro-urea, </a:t>
            </a:r>
            <a:r>
              <a:rPr lang="cs-CZ" sz="2000" b="1" dirty="0" smtClean="0">
                <a:solidFill>
                  <a:schemeClr val="tx2"/>
                </a:solidFill>
              </a:rPr>
              <a:t>N-</a:t>
            </a:r>
            <a:r>
              <a:rPr lang="cs-CZ" sz="2000" b="1" dirty="0" err="1" smtClean="0">
                <a:solidFill>
                  <a:schemeClr val="tx2"/>
                </a:solidFill>
              </a:rPr>
              <a:t>nitroso</a:t>
            </a:r>
            <a:r>
              <a:rPr lang="cs-CZ" sz="2000" b="1" dirty="0" smtClean="0">
                <a:solidFill>
                  <a:schemeClr val="tx2"/>
                </a:solidFill>
              </a:rPr>
              <a:t>-</a:t>
            </a:r>
            <a:r>
              <a:rPr lang="cs-CZ" sz="2000" b="1" dirty="0" err="1" smtClean="0">
                <a:solidFill>
                  <a:schemeClr val="tx2"/>
                </a:solidFill>
              </a:rPr>
              <a:t>alkyles</a:t>
            </a:r>
            <a:r>
              <a:rPr lang="cs-CZ" sz="2000" b="1" dirty="0" smtClean="0">
                <a:solidFill>
                  <a:schemeClr val="tx2"/>
                </a:solidFill>
              </a:rPr>
              <a:t>, cis-</a:t>
            </a:r>
            <a:r>
              <a:rPr lang="cs-CZ" sz="2000" b="1" dirty="0" err="1" smtClean="0">
                <a:solidFill>
                  <a:schemeClr val="tx2"/>
                </a:solidFill>
              </a:rPr>
              <a:t>platinum</a:t>
            </a:r>
            <a:r>
              <a:rPr lang="cs-CZ" sz="2000" b="1" dirty="0" smtClean="0">
                <a:solidFill>
                  <a:schemeClr val="tx2"/>
                </a:solidFill>
              </a:rPr>
              <a:t/>
            </a:r>
            <a:br>
              <a:rPr lang="cs-CZ" sz="2000" b="1" dirty="0" smtClean="0">
                <a:solidFill>
                  <a:schemeClr val="tx2"/>
                </a:solidFill>
              </a:rPr>
            </a:br>
            <a:endParaRPr lang="cs-CZ" sz="2400" b="1" dirty="0" smtClean="0">
              <a:solidFill>
                <a:schemeClr val="tx2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9172" t="26097" r="8281"/>
          <a:stretch>
            <a:fillRect/>
          </a:stretch>
        </p:blipFill>
        <p:spPr bwMode="auto">
          <a:xfrm>
            <a:off x="2555776" y="2337593"/>
            <a:ext cx="64770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b="15428"/>
          <a:stretch>
            <a:fillRect/>
          </a:stretch>
        </p:blipFill>
        <p:spPr bwMode="auto">
          <a:xfrm>
            <a:off x="323528" y="2567558"/>
            <a:ext cx="1447800" cy="7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6956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95536" y="2204864"/>
            <a:ext cx="121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cisplatin</a:t>
            </a:r>
            <a:endParaRPr lang="cs-CZ" dirty="0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51520" y="3501008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cs-CZ" dirty="0" err="1"/>
              <a:t>yclophosphamide</a:t>
            </a:r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ALKYL</a:t>
            </a:r>
            <a:r>
              <a:rPr lang="en-GB" sz="2800" dirty="0" err="1" smtClean="0">
                <a:solidFill>
                  <a:schemeClr val="tx1"/>
                </a:solidFill>
              </a:rPr>
              <a:t>ating</a:t>
            </a:r>
            <a:r>
              <a:rPr lang="en-GB" sz="2800" dirty="0" smtClean="0">
                <a:solidFill>
                  <a:schemeClr val="tx1"/>
                </a:solidFill>
              </a:rPr>
              <a:t> compounds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18222" t="39326" r="35429" b="23235"/>
          <a:stretch>
            <a:fillRect/>
          </a:stretch>
        </p:blipFill>
        <p:spPr bwMode="auto">
          <a:xfrm>
            <a:off x="323528" y="5013176"/>
            <a:ext cx="18545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323528" y="5013176"/>
            <a:ext cx="1309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Nitro</a:t>
            </a:r>
            <a:r>
              <a:rPr lang="en-US" sz="2000" dirty="0" smtClean="0"/>
              <a:t>urea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43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Different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categorization</a:t>
            </a:r>
            <a:r>
              <a:rPr lang="en-GB" sz="2800" dirty="0" smtClean="0">
                <a:solidFill>
                  <a:schemeClr val="tx1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 of </a:t>
            </a:r>
            <a:r>
              <a:rPr lang="cs-CZ" sz="2800" dirty="0" err="1" smtClean="0">
                <a:solidFill>
                  <a:schemeClr val="tx1"/>
                </a:solidFill>
              </a:rPr>
              <a:t>Mechanisms</a:t>
            </a:r>
            <a:r>
              <a:rPr lang="cs-CZ" sz="2800" dirty="0" smtClean="0">
                <a:solidFill>
                  <a:schemeClr val="tx1"/>
                </a:solidFill>
              </a:rPr>
              <a:t> of </a:t>
            </a:r>
            <a:r>
              <a:rPr lang="cs-CZ" sz="2800" dirty="0" err="1" smtClean="0">
                <a:solidFill>
                  <a:schemeClr val="tx1"/>
                </a:solidFill>
              </a:rPr>
              <a:t>Action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cs-CZ" sz="2800" dirty="0" err="1" smtClean="0">
                <a:solidFill>
                  <a:schemeClr val="tx1"/>
                </a:solidFill>
              </a:rPr>
              <a:t>MoA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err="1" smtClean="0"/>
              <a:t>According</a:t>
            </a:r>
            <a:r>
              <a:rPr lang="cs-CZ" sz="2200" dirty="0" smtClean="0"/>
              <a:t> to </a:t>
            </a:r>
            <a:r>
              <a:rPr lang="cs-CZ" sz="2200" b="1" dirty="0" err="1" smtClean="0"/>
              <a:t>target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molecules</a:t>
            </a:r>
            <a:r>
              <a:rPr lang="en-GB" sz="2200" b="1" dirty="0" smtClean="0"/>
              <a:t> </a:t>
            </a:r>
            <a:r>
              <a:rPr lang="en-GB" sz="2200" dirty="0" smtClean="0">
                <a:solidFill>
                  <a:schemeClr val="tx2"/>
                </a:solidFill>
              </a:rPr>
              <a:t>(next slide)</a:t>
            </a:r>
            <a:endParaRPr lang="cs-CZ" sz="2200" dirty="0" smtClean="0">
              <a:solidFill>
                <a:schemeClr val="tx2"/>
              </a:solidFill>
            </a:endParaRPr>
          </a:p>
          <a:p>
            <a:pPr lvl="1"/>
            <a:r>
              <a:rPr lang="cs-CZ" sz="1800" dirty="0" err="1" smtClean="0"/>
              <a:t>Mechanisms</a:t>
            </a:r>
            <a:r>
              <a:rPr lang="cs-CZ" sz="1800" dirty="0" smtClean="0"/>
              <a:t> </a:t>
            </a:r>
            <a:r>
              <a:rPr lang="cs-CZ" sz="1800" dirty="0" err="1" smtClean="0"/>
              <a:t>primarily</a:t>
            </a:r>
            <a:r>
              <a:rPr lang="cs-CZ" sz="1800" dirty="0" smtClean="0"/>
              <a:t> </a:t>
            </a:r>
            <a:r>
              <a:rPr lang="cs-CZ" sz="1800" dirty="0" err="1" smtClean="0"/>
              <a:t>targeting</a:t>
            </a:r>
            <a:r>
              <a:rPr lang="cs-CZ" sz="1800" dirty="0" smtClean="0"/>
              <a:t> </a:t>
            </a:r>
            <a:r>
              <a:rPr lang="cs-CZ" sz="1800" dirty="0" err="1" smtClean="0"/>
              <a:t>different</a:t>
            </a:r>
            <a:r>
              <a:rPr lang="cs-CZ" sz="1800" dirty="0" smtClean="0"/>
              <a:t> </a:t>
            </a:r>
          </a:p>
          <a:p>
            <a:pPr lvl="2"/>
            <a:r>
              <a:rPr lang="cs-CZ" sz="1400" dirty="0" smtClean="0">
                <a:solidFill>
                  <a:srgbClr val="FF0000"/>
                </a:solidFill>
              </a:rPr>
              <a:t>BIOLOGICAL MACROMOLECULES </a:t>
            </a:r>
          </a:p>
          <a:p>
            <a:pPr lvl="3"/>
            <a:r>
              <a:rPr lang="cs-CZ" sz="900" dirty="0" smtClean="0"/>
              <a:t>i.e. PROTEINS </a:t>
            </a:r>
            <a:r>
              <a:rPr lang="cs-CZ" sz="900" dirty="0" err="1" smtClean="0"/>
              <a:t>and</a:t>
            </a:r>
            <a:r>
              <a:rPr lang="cs-CZ" sz="900" dirty="0" smtClean="0"/>
              <a:t>/</a:t>
            </a:r>
            <a:r>
              <a:rPr lang="cs-CZ" sz="900" dirty="0" err="1" smtClean="0"/>
              <a:t>or</a:t>
            </a:r>
            <a:r>
              <a:rPr lang="cs-CZ" sz="900" dirty="0" smtClean="0"/>
              <a:t> NUCLEIC ACIDS </a:t>
            </a:r>
            <a:r>
              <a:rPr lang="cs-CZ" sz="900" dirty="0" err="1" smtClean="0"/>
              <a:t>and</a:t>
            </a:r>
            <a:r>
              <a:rPr lang="cs-CZ" sz="900" dirty="0" smtClean="0"/>
              <a:t>/</a:t>
            </a:r>
            <a:r>
              <a:rPr lang="cs-CZ" sz="900" dirty="0" err="1" smtClean="0"/>
              <a:t>or</a:t>
            </a:r>
            <a:r>
              <a:rPr lang="cs-CZ" sz="900" dirty="0" smtClean="0"/>
              <a:t> PHOSPHOLIPIDS</a:t>
            </a:r>
          </a:p>
          <a:p>
            <a:pPr lvl="2"/>
            <a:r>
              <a:rPr lang="cs-CZ" sz="1400" dirty="0" smtClean="0">
                <a:solidFill>
                  <a:srgbClr val="FF0000"/>
                </a:solidFill>
              </a:rPr>
              <a:t>SMALL BIOLOGICAL (ORGANIC) MOLECULES </a:t>
            </a:r>
          </a:p>
          <a:p>
            <a:pPr lvl="3"/>
            <a:r>
              <a:rPr lang="cs-CZ" sz="900" dirty="0" err="1" smtClean="0"/>
              <a:t>E.g</a:t>
            </a:r>
            <a:r>
              <a:rPr lang="cs-CZ" sz="900" dirty="0" smtClean="0"/>
              <a:t>. </a:t>
            </a:r>
            <a:r>
              <a:rPr lang="cs-CZ" sz="900" dirty="0" err="1" smtClean="0"/>
              <a:t>Antioxidants</a:t>
            </a:r>
            <a:r>
              <a:rPr lang="cs-CZ" sz="900" dirty="0" smtClean="0"/>
              <a:t> </a:t>
            </a:r>
            <a:r>
              <a:rPr lang="cs-CZ" sz="900" dirty="0" err="1" smtClean="0"/>
              <a:t>or</a:t>
            </a:r>
            <a:r>
              <a:rPr lang="cs-CZ" sz="900" dirty="0" smtClean="0"/>
              <a:t> </a:t>
            </a:r>
            <a:r>
              <a:rPr lang="cs-CZ" sz="900" dirty="0" err="1" smtClean="0"/>
              <a:t>scavengers</a:t>
            </a:r>
            <a:r>
              <a:rPr lang="cs-CZ" sz="900" dirty="0" smtClean="0"/>
              <a:t> (vit.E, GSH)</a:t>
            </a:r>
            <a:endParaRPr lang="en-US" sz="2400" dirty="0" smtClean="0"/>
          </a:p>
          <a:p>
            <a:endParaRPr lang="en-US" sz="1400" dirty="0" smtClean="0"/>
          </a:p>
          <a:p>
            <a:r>
              <a:rPr lang="cs-CZ" sz="2200" dirty="0" err="1" smtClean="0"/>
              <a:t>According</a:t>
            </a:r>
            <a:r>
              <a:rPr lang="cs-CZ" sz="2200" dirty="0" smtClean="0"/>
              <a:t> to </a:t>
            </a:r>
            <a:r>
              <a:rPr lang="en-US" sz="2200" b="1" dirty="0" smtClean="0"/>
              <a:t>INTERACTION </a:t>
            </a:r>
            <a:r>
              <a:rPr lang="en-US" sz="2200" dirty="0" smtClean="0"/>
              <a:t>between </a:t>
            </a:r>
            <a:r>
              <a:rPr lang="cs-CZ" sz="2200" dirty="0" err="1" smtClean="0"/>
              <a:t>toxicant</a:t>
            </a:r>
            <a:r>
              <a:rPr lang="cs-CZ" sz="2200" dirty="0" smtClean="0"/>
              <a:t>/</a:t>
            </a:r>
            <a:r>
              <a:rPr lang="cs-CZ" sz="2200" dirty="0" err="1" smtClean="0"/>
              <a:t>target</a:t>
            </a:r>
            <a:r>
              <a:rPr lang="en-GB" sz="2200" dirty="0" smtClean="0"/>
              <a:t> </a:t>
            </a:r>
            <a:r>
              <a:rPr lang="en-GB" sz="2200" dirty="0" smtClean="0">
                <a:solidFill>
                  <a:schemeClr val="tx2"/>
                </a:solidFill>
              </a:rPr>
              <a:t>(next slide)</a:t>
            </a:r>
            <a:endParaRPr lang="cs-CZ" sz="2200" b="1" dirty="0" smtClean="0"/>
          </a:p>
          <a:p>
            <a:pPr lvl="1"/>
            <a:r>
              <a:rPr lang="en-GB" sz="1800" dirty="0" smtClean="0"/>
              <a:t>Non-covalent interactions</a:t>
            </a:r>
          </a:p>
          <a:p>
            <a:pPr lvl="2"/>
            <a:r>
              <a:rPr lang="cs-CZ" sz="1400" dirty="0" err="1" smtClean="0"/>
              <a:t>Partitioning</a:t>
            </a:r>
            <a:r>
              <a:rPr lang="cs-CZ" sz="1400" dirty="0" smtClean="0"/>
              <a:t> (v d </a:t>
            </a:r>
            <a:r>
              <a:rPr lang="cs-CZ" sz="1400" dirty="0" err="1" smtClean="0"/>
              <a:t>Waals</a:t>
            </a:r>
            <a:r>
              <a:rPr lang="cs-CZ" sz="1400" dirty="0" smtClean="0"/>
              <a:t>, H-</a:t>
            </a:r>
            <a:r>
              <a:rPr lang="cs-CZ" sz="1400" dirty="0" err="1" smtClean="0"/>
              <a:t>bonds</a:t>
            </a:r>
            <a:r>
              <a:rPr lang="cs-CZ" sz="1400" dirty="0" smtClean="0"/>
              <a:t>, </a:t>
            </a:r>
            <a:r>
              <a:rPr lang="cs-CZ" sz="1400" dirty="0" err="1" smtClean="0"/>
              <a:t>hydrophobic</a:t>
            </a:r>
            <a:r>
              <a:rPr lang="cs-CZ" sz="1400" dirty="0" smtClean="0"/>
              <a:t> </a:t>
            </a:r>
            <a:r>
              <a:rPr lang="cs-CZ" sz="1400" dirty="0" err="1" smtClean="0"/>
              <a:t>interactions</a:t>
            </a:r>
            <a:r>
              <a:rPr lang="cs-CZ" sz="1400" dirty="0" smtClean="0"/>
              <a:t>)	</a:t>
            </a:r>
            <a:r>
              <a:rPr lang="en-GB" sz="1400" dirty="0" smtClean="0"/>
              <a:t>	</a:t>
            </a:r>
            <a:r>
              <a:rPr lang="cs-CZ" sz="1400" dirty="0" smtClean="0">
                <a:sym typeface="Wingdings" pitchFamily="2" charset="2"/>
              </a:rPr>
              <a:t></a:t>
            </a:r>
            <a:r>
              <a:rPr lang="en-US" sz="1400" dirty="0" smtClean="0">
                <a:sym typeface="Wingdings" pitchFamily="2" charset="2"/>
              </a:rPr>
              <a:t> [1] below</a:t>
            </a:r>
          </a:p>
          <a:p>
            <a:pPr lvl="2"/>
            <a:r>
              <a:rPr lang="en-US" sz="1400" dirty="0" smtClean="0">
                <a:sym typeface="Wingdings" pitchFamily="2" charset="2"/>
              </a:rPr>
              <a:t>Partitioning with </a:t>
            </a:r>
            <a:r>
              <a:rPr lang="en-US" sz="1400" b="1" dirty="0" smtClean="0">
                <a:sym typeface="Wingdings" pitchFamily="2" charset="2"/>
              </a:rPr>
              <a:t>specific </a:t>
            </a:r>
            <a:r>
              <a:rPr lang="en-US" sz="1400" b="1" dirty="0" err="1" smtClean="0">
                <a:sym typeface="Wingdings" pitchFamily="2" charset="2"/>
              </a:rPr>
              <a:t>steric</a:t>
            </a:r>
            <a:r>
              <a:rPr lang="en-US" sz="1400" b="1" dirty="0" smtClean="0">
                <a:sym typeface="Wingdings" pitchFamily="2" charset="2"/>
              </a:rPr>
              <a:t> fit</a:t>
            </a:r>
            <a:r>
              <a:rPr lang="en-US" sz="1400" dirty="0" smtClean="0">
                <a:sym typeface="Wingdings" pitchFamily="2" charset="2"/>
              </a:rPr>
              <a:t> 			</a:t>
            </a:r>
            <a:r>
              <a:rPr lang="en-GB" sz="1400" dirty="0" smtClean="0">
                <a:sym typeface="Wingdings" pitchFamily="2" charset="2"/>
              </a:rPr>
              <a:t> </a:t>
            </a:r>
            <a:r>
              <a:rPr lang="en-US" sz="1400" dirty="0" smtClean="0">
                <a:sym typeface="Wingdings" pitchFamily="2" charset="2"/>
              </a:rPr>
              <a:t>[3] below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Formation of covalent bonds</a:t>
            </a:r>
            <a:endParaRPr lang="cs-CZ" sz="1400" dirty="0" smtClean="0"/>
          </a:p>
          <a:p>
            <a:pPr lvl="2"/>
            <a:r>
              <a:rPr lang="en-GB" sz="1400" dirty="0" smtClean="0"/>
              <a:t>... with proteins / DNA-RNA / P-lipids / small molecules 	</a:t>
            </a:r>
            <a:r>
              <a:rPr lang="en-GB" sz="1400" dirty="0" smtClean="0">
                <a:sym typeface="Wingdings" pitchFamily="2" charset="2"/>
              </a:rPr>
              <a:t> 	 </a:t>
            </a:r>
            <a:r>
              <a:rPr lang="en-US" sz="1400" dirty="0" smtClean="0">
                <a:sym typeface="Wingdings" pitchFamily="2" charset="2"/>
              </a:rPr>
              <a:t>[2] below</a:t>
            </a:r>
          </a:p>
          <a:p>
            <a:endParaRPr lang="en-GB" sz="1500" dirty="0" smtClean="0"/>
          </a:p>
          <a:p>
            <a:r>
              <a:rPr lang="en-GB" sz="2200" dirty="0" smtClean="0"/>
              <a:t>According to </a:t>
            </a:r>
            <a:r>
              <a:rPr lang="en-GB" sz="2200" b="1" dirty="0" smtClean="0"/>
              <a:t>“STERIC SPECIFICITY” </a:t>
            </a:r>
            <a:r>
              <a:rPr lang="en-GB" sz="2200" dirty="0" smtClean="0"/>
              <a:t>of the interaction</a:t>
            </a:r>
          </a:p>
          <a:p>
            <a:pPr lvl="1"/>
            <a:r>
              <a:rPr lang="en-GB" sz="1600" dirty="0" smtClean="0"/>
              <a:t>NON-SPECIFIC MECHANISMS</a:t>
            </a:r>
          </a:p>
          <a:p>
            <a:pPr lvl="2"/>
            <a:r>
              <a:rPr lang="en-GB" sz="1400" dirty="0" smtClean="0"/>
              <a:t>the  interaction between the toxicant and the target occurs “generally” with any target of certain general properties (e.g. toxicant is able to bind to ANY protein having e.g. SH- group), it does not require specific </a:t>
            </a:r>
            <a:r>
              <a:rPr lang="en-GB" sz="1400" dirty="0" err="1" smtClean="0"/>
              <a:t>steric</a:t>
            </a:r>
            <a:r>
              <a:rPr lang="en-GB" sz="1400" dirty="0" smtClean="0"/>
              <a:t> (structural) properties of the target</a:t>
            </a:r>
          </a:p>
          <a:p>
            <a:pPr lvl="3"/>
            <a:r>
              <a:rPr lang="en-GB" sz="1300" b="1" dirty="0" smtClean="0">
                <a:solidFill>
                  <a:srgbClr val="0070C0"/>
                </a:solidFill>
              </a:rPr>
              <a:t>mechanisms </a:t>
            </a:r>
            <a:r>
              <a:rPr lang="en-US" sz="1300" b="1" dirty="0" smtClean="0">
                <a:solidFill>
                  <a:srgbClr val="0070C0"/>
                </a:solidFill>
              </a:rPr>
              <a:t>[1] and [2] below</a:t>
            </a:r>
            <a:endParaRPr lang="en-GB" sz="1700" b="1" dirty="0" smtClean="0">
              <a:solidFill>
                <a:srgbClr val="0070C0"/>
              </a:solidFill>
            </a:endParaRPr>
          </a:p>
          <a:p>
            <a:pPr lvl="1"/>
            <a:r>
              <a:rPr lang="en-GB" sz="1600" dirty="0" smtClean="0"/>
              <a:t>SPECIFIC MECHANISMS</a:t>
            </a:r>
          </a:p>
          <a:p>
            <a:pPr lvl="2"/>
            <a:r>
              <a:rPr lang="en-GB" sz="1400" dirty="0" smtClean="0"/>
              <a:t>the toxicant interacts only with certain and specific structural properties (e.g. specific binding of a pesticide into the active site of enzyme </a:t>
            </a:r>
            <a:r>
              <a:rPr lang="en-GB" sz="1400" dirty="0" err="1" smtClean="0"/>
              <a:t>acetylcholinesterase</a:t>
            </a:r>
            <a:r>
              <a:rPr lang="en-GB" sz="1400" dirty="0" smtClean="0"/>
              <a:t>)</a:t>
            </a:r>
          </a:p>
          <a:p>
            <a:pPr lvl="3"/>
            <a:r>
              <a:rPr lang="en-US" sz="1300" b="1" dirty="0" smtClean="0">
                <a:solidFill>
                  <a:srgbClr val="0070C0"/>
                </a:solidFill>
              </a:rPr>
              <a:t>mechanism [3]</a:t>
            </a:r>
            <a:endParaRPr lang="en-GB" sz="1300" b="1" dirty="0" smtClean="0">
              <a:solidFill>
                <a:srgbClr val="0070C0"/>
              </a:solidFill>
            </a:endParaRPr>
          </a:p>
          <a:p>
            <a:endParaRPr lang="en-US" sz="16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Covalent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binding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aromatic</a:t>
            </a:r>
            <a:r>
              <a:rPr lang="cs-CZ" sz="2400" b="1" dirty="0" smtClean="0"/>
              <a:t> „</a:t>
            </a:r>
            <a:r>
              <a:rPr lang="cs-CZ" sz="2400" b="1" dirty="0" err="1" smtClean="0"/>
              <a:t>adducts</a:t>
            </a:r>
            <a:r>
              <a:rPr lang="cs-CZ" sz="2400" b="1" dirty="0" smtClean="0"/>
              <a:t>“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bases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i="1" dirty="0" smtClean="0"/>
              <a:t>(</a:t>
            </a:r>
            <a:r>
              <a:rPr lang="cs-CZ" sz="2400" i="1" dirty="0" err="1" smtClean="0"/>
              <a:t>see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also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discussion</a:t>
            </a:r>
            <a:r>
              <a:rPr lang="cs-CZ" sz="2400" i="1" dirty="0" smtClean="0"/>
              <a:t> at </a:t>
            </a:r>
            <a:r>
              <a:rPr lang="cs-CZ" sz="2400" i="1" dirty="0" err="1" smtClean="0"/>
              <a:t>biomarkers</a:t>
            </a:r>
            <a:r>
              <a:rPr lang="cs-CZ" sz="2400" i="1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05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Mycotoxins</a:t>
            </a:r>
            <a:r>
              <a:rPr lang="en-US" sz="2000" b="1" dirty="0" smtClean="0">
                <a:solidFill>
                  <a:schemeClr val="tx2"/>
                </a:solidFill>
              </a:rPr>
              <a:t> (</a:t>
            </a:r>
            <a:r>
              <a:rPr lang="en-US" sz="2000" b="1" dirty="0" err="1" smtClean="0">
                <a:solidFill>
                  <a:schemeClr val="tx2"/>
                </a:solidFill>
              </a:rPr>
              <a:t>Aflatoxins</a:t>
            </a:r>
            <a:r>
              <a:rPr lang="en-US" sz="2000" b="1" dirty="0" smtClean="0">
                <a:solidFill>
                  <a:schemeClr val="tx2"/>
                </a:solidFill>
              </a:rPr>
              <a:t>) </a:t>
            </a:r>
            <a:r>
              <a:rPr lang="en-US" sz="2000" dirty="0" smtClean="0">
                <a:solidFill>
                  <a:schemeClr val="tx2"/>
                </a:solidFill>
              </a:rPr>
              <a:t>– </a:t>
            </a:r>
            <a:r>
              <a:rPr lang="en-US" sz="2000" i="1" dirty="0" smtClean="0"/>
              <a:t>requires activation</a:t>
            </a:r>
            <a:endParaRPr lang="cs-CZ" sz="20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b="1" dirty="0" err="1" smtClean="0">
                <a:solidFill>
                  <a:schemeClr val="tx2"/>
                </a:solidFill>
              </a:rPr>
              <a:t>PAHs</a:t>
            </a:r>
            <a:r>
              <a:rPr lang="cs-CZ" sz="1600" b="1" dirty="0" smtClean="0">
                <a:solidFill>
                  <a:schemeClr val="tx2"/>
                </a:solidFill>
              </a:rPr>
              <a:t> (</a:t>
            </a:r>
            <a:r>
              <a:rPr lang="cs-CZ" sz="1600" b="1" dirty="0" err="1" smtClean="0">
                <a:solidFill>
                  <a:schemeClr val="tx2"/>
                </a:solidFill>
              </a:rPr>
              <a:t>benzo</a:t>
            </a:r>
            <a:r>
              <a:rPr lang="en-US" sz="1600" b="1" dirty="0" smtClean="0">
                <a:solidFill>
                  <a:schemeClr val="tx2"/>
                </a:solidFill>
              </a:rPr>
              <a:t>[a]</a:t>
            </a:r>
            <a:r>
              <a:rPr lang="en-US" sz="1600" b="1" dirty="0" err="1" smtClean="0">
                <a:solidFill>
                  <a:schemeClr val="tx2"/>
                </a:solidFill>
              </a:rPr>
              <a:t>pyrene</a:t>
            </a:r>
            <a:r>
              <a:rPr lang="en-US" sz="1600" b="1" dirty="0" smtClean="0">
                <a:solidFill>
                  <a:schemeClr val="tx2"/>
                </a:solidFill>
              </a:rPr>
              <a:t>) </a:t>
            </a:r>
            <a:r>
              <a:rPr lang="en-US" sz="1600" dirty="0" smtClean="0"/>
              <a:t>– </a:t>
            </a:r>
            <a:r>
              <a:rPr lang="en-US" sz="1600" i="1" dirty="0" smtClean="0"/>
              <a:t>requires activation</a:t>
            </a:r>
            <a:endParaRPr lang="en-US" sz="1600" b="1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tx2"/>
                </a:solidFill>
              </a:rPr>
              <a:t>PAH derivatives 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n-GB" sz="1600" b="1" dirty="0" smtClean="0"/>
              <a:t>- 2-AA, 2-AF </a:t>
            </a:r>
            <a:r>
              <a:rPr lang="cs-CZ" sz="1600" dirty="0" smtClean="0"/>
              <a:t>(</a:t>
            </a:r>
            <a:r>
              <a:rPr lang="cs-CZ" sz="1600" dirty="0" err="1" smtClean="0"/>
              <a:t>grill</a:t>
            </a:r>
            <a:r>
              <a:rPr lang="cs-CZ" sz="1600" dirty="0" smtClean="0"/>
              <a:t> </a:t>
            </a:r>
            <a:r>
              <a:rPr lang="cs-CZ" sz="1600" dirty="0" err="1" smtClean="0"/>
              <a:t>products</a:t>
            </a:r>
            <a:r>
              <a:rPr lang="cs-CZ" sz="1600" dirty="0" smtClean="0"/>
              <a:t>)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- </a:t>
            </a:r>
            <a:r>
              <a:rPr lang="en-GB" sz="1600" b="1" dirty="0" smtClean="0"/>
              <a:t>NQO </a:t>
            </a:r>
            <a:r>
              <a:rPr lang="en-GB" sz="1600" dirty="0" smtClean="0"/>
              <a:t>– model mutagen</a:t>
            </a:r>
            <a:br>
              <a:rPr lang="en-GB" sz="1600" dirty="0" smtClean="0"/>
            </a:br>
            <a:r>
              <a:rPr lang="en-GB" sz="1600" dirty="0" smtClean="0"/>
              <a:t>in experiments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 smtClean="0"/>
              <a:t>... many others</a:t>
            </a:r>
            <a:endParaRPr lang="cs-CZ" sz="16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ARYL</a:t>
            </a:r>
            <a:r>
              <a:rPr lang="en-GB" sz="2800" dirty="0" err="1" smtClean="0">
                <a:solidFill>
                  <a:schemeClr val="tx1"/>
                </a:solidFill>
              </a:rPr>
              <a:t>ating</a:t>
            </a:r>
            <a:r>
              <a:rPr lang="en-GB" sz="2800" dirty="0" smtClean="0">
                <a:solidFill>
                  <a:schemeClr val="tx1"/>
                </a:solidFill>
              </a:rPr>
              <a:t> compounds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2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54"/>
          <a:stretch>
            <a:fillRect/>
          </a:stretch>
        </p:blipFill>
        <p:spPr bwMode="auto">
          <a:xfrm>
            <a:off x="2987824" y="3284984"/>
            <a:ext cx="5904656" cy="168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6181" y="4968135"/>
            <a:ext cx="60962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6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Bioactivation</a:t>
            </a:r>
            <a:r>
              <a:rPr lang="en-US" sz="2800" dirty="0" smtClean="0">
                <a:solidFill>
                  <a:schemeClr val="tx1"/>
                </a:solidFill>
              </a:rPr>
              <a:t> of </a:t>
            </a:r>
            <a:r>
              <a:rPr lang="en-US" sz="2800" dirty="0" err="1" smtClean="0">
                <a:solidFill>
                  <a:schemeClr val="tx1"/>
                </a:solidFill>
              </a:rPr>
              <a:t>benzo</a:t>
            </a:r>
            <a:r>
              <a:rPr lang="en-US" sz="2800" dirty="0" smtClean="0">
                <a:solidFill>
                  <a:schemeClr val="tx1"/>
                </a:solidFill>
              </a:rPr>
              <a:t>[a]p</a:t>
            </a:r>
            <a:r>
              <a:rPr lang="en-GB" sz="2800" dirty="0" err="1" smtClean="0">
                <a:solidFill>
                  <a:schemeClr val="tx1"/>
                </a:solidFill>
              </a:rPr>
              <a:t>yrene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124744"/>
            <a:ext cx="8233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BaP</a:t>
            </a:r>
            <a:r>
              <a:rPr lang="en-GB" dirty="0" smtClean="0"/>
              <a:t> is oxidized to </a:t>
            </a:r>
            <a:r>
              <a:rPr lang="en-GB" dirty="0" err="1" smtClean="0"/>
              <a:t>epoxides</a:t>
            </a:r>
            <a:r>
              <a:rPr lang="en-GB" dirty="0" smtClean="0"/>
              <a:t> and OH-derivatives during detoxification (CYP450)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smtClean="0">
                <a:sym typeface="Wingdings" pitchFamily="2" charset="2"/>
              </a:rPr>
              <a:t> increased reactivity (including binding to bases ... primarily G or A)</a:t>
            </a:r>
          </a:p>
          <a:p>
            <a:r>
              <a:rPr lang="en-GB" i="1" dirty="0" smtClean="0">
                <a:sym typeface="Wingdings" pitchFamily="2" charset="2"/>
              </a:rPr>
              <a:t>(Similar </a:t>
            </a:r>
            <a:r>
              <a:rPr lang="en-GB" i="1" dirty="0" err="1" smtClean="0">
                <a:sym typeface="Wingdings" pitchFamily="2" charset="2"/>
              </a:rPr>
              <a:t>bioactivation</a:t>
            </a:r>
            <a:r>
              <a:rPr lang="en-GB" i="1" dirty="0" smtClean="0">
                <a:sym typeface="Wingdings" pitchFamily="2" charset="2"/>
              </a:rPr>
              <a:t> e.g. at </a:t>
            </a:r>
            <a:r>
              <a:rPr lang="en-GB" i="1" dirty="0" err="1" smtClean="0">
                <a:sym typeface="Wingdings" pitchFamily="2" charset="2"/>
              </a:rPr>
              <a:t>aflatoxin</a:t>
            </a:r>
            <a:r>
              <a:rPr lang="en-GB" i="1" dirty="0" smtClean="0">
                <a:sym typeface="Wingdings" pitchFamily="2" charset="2"/>
              </a:rPr>
              <a:t>)</a:t>
            </a:r>
            <a:endParaRPr lang="en-GB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39"/>
          <a:stretch>
            <a:fillRect/>
          </a:stretch>
        </p:blipFill>
        <p:spPr bwMode="auto">
          <a:xfrm>
            <a:off x="1979712" y="2060848"/>
            <a:ext cx="693794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5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Bioactivation</a:t>
            </a:r>
            <a:r>
              <a:rPr lang="en-US" sz="2800" dirty="0" smtClean="0">
                <a:solidFill>
                  <a:schemeClr val="tx1"/>
                </a:solidFill>
              </a:rPr>
              <a:t> of aflatoxin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aflatoxin activ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38" y="1196752"/>
            <a:ext cx="4895053" cy="55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flatoxin produ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1656185" cy="11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1268760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AFLATOXIN sources</a:t>
            </a:r>
            <a:endParaRPr lang="en-US" b="1" dirty="0"/>
          </a:p>
        </p:txBody>
      </p:sp>
      <p:pic>
        <p:nvPicPr>
          <p:cNvPr id="1030" name="Picture 6" descr="Výsledek obrázku pro aflatoxin sour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2844"/>
          <a:stretch/>
        </p:blipFill>
        <p:spPr bwMode="auto">
          <a:xfrm>
            <a:off x="395535" y="3157038"/>
            <a:ext cx="3430585" cy="16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flatoxin 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010149"/>
            <a:ext cx="2304256" cy="17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720"/>
            <a:ext cx="8839200" cy="4800600"/>
          </a:xfrm>
        </p:spPr>
        <p:txBody>
          <a:bodyPr/>
          <a:lstStyle/>
          <a:p>
            <a:pPr marL="495300" indent="-381000" eaLnBrk="1" hangingPunct="1">
              <a:buFont typeface="Wingdings" pitchFamily="2" charset="2"/>
              <a:buNone/>
            </a:pPr>
            <a:r>
              <a:rPr lang="en-GB" sz="2400" b="1" dirty="0" err="1" smtClean="0">
                <a:solidFill>
                  <a:schemeClr val="tx2"/>
                </a:solidFill>
              </a:rPr>
              <a:t>INTERCALATORS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Compounds with characteristic structures “fitting” into DNA</a:t>
            </a:r>
            <a:br>
              <a:rPr lang="en-GB" sz="2400" dirty="0" smtClean="0"/>
            </a:b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both noncovalent and covalent intercalation</a:t>
            </a:r>
            <a:br>
              <a:rPr lang="en-GB" sz="2000" dirty="0" smtClean="0"/>
            </a:br>
            <a:endParaRPr lang="cs-CZ" sz="2400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Intercalating agents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73730" name="Picture 2" descr="http://what-when-how.com/wp-content/uploads/2011/05/tmp32C166_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50682"/>
            <a:ext cx="5472608" cy="406269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3453" y="2093947"/>
            <a:ext cx="7564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Example 1 – ETHIDIUMBROMIDE </a:t>
            </a:r>
            <a:br>
              <a:rPr lang="en-US" sz="1600" b="1" dirty="0" smtClean="0"/>
            </a:br>
            <a:r>
              <a:rPr lang="en-US" sz="1600" b="1" dirty="0" smtClean="0"/>
              <a:t>	</a:t>
            </a:r>
            <a:r>
              <a:rPr lang="en-GB" sz="1600" dirty="0" smtClean="0"/>
              <a:t>- experimental dye – visualization of DNA</a:t>
            </a:r>
            <a:br>
              <a:rPr lang="en-GB" sz="1600" dirty="0" smtClean="0"/>
            </a:br>
            <a:r>
              <a:rPr lang="en-GB" sz="1600" dirty="0" smtClean="0"/>
              <a:t>	- intercalation </a:t>
            </a:r>
            <a:r>
              <a:rPr lang="en-GB" sz="1600" dirty="0" smtClean="0">
                <a:sym typeface="Wingdings" pitchFamily="2" charset="2"/>
              </a:rPr>
              <a:t> sharing of </a:t>
            </a:r>
            <a:r>
              <a:rPr lang="en-GB" sz="1600" dirty="0" err="1" smtClean="0">
                <a:sym typeface="Wingdings" pitchFamily="2" charset="2"/>
              </a:rPr>
              <a:t>electrones</a:t>
            </a:r>
            <a:r>
              <a:rPr lang="en-GB" sz="1600" dirty="0" smtClean="0">
                <a:sym typeface="Wingdings" pitchFamily="2" charset="2"/>
              </a:rPr>
              <a:t> with bases </a:t>
            </a:r>
            <a:r>
              <a:rPr lang="cs-CZ" sz="1600" dirty="0" smtClean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 high fluorescence </a:t>
            </a:r>
            <a:endParaRPr lang="en-GB" sz="1600" dirty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954707" cy="19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Structure similarity with natural bases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1800" dirty="0" smtClean="0"/>
              <a:t>Incorporation </a:t>
            </a:r>
            <a:r>
              <a:rPr lang="cs-CZ" sz="1800" dirty="0" err="1" smtClean="0"/>
              <a:t>into</a:t>
            </a:r>
            <a:r>
              <a:rPr lang="cs-CZ" sz="1800" dirty="0" smtClean="0"/>
              <a:t> DNA </a:t>
            </a:r>
            <a:r>
              <a:rPr lang="cs-CZ" sz="1800" dirty="0" err="1" smtClean="0"/>
              <a:t>during</a:t>
            </a:r>
            <a:r>
              <a:rPr lang="cs-CZ" sz="1800" dirty="0" smtClean="0"/>
              <a:t> </a:t>
            </a:r>
            <a:r>
              <a:rPr lang="cs-CZ" sz="1800" dirty="0" err="1" smtClean="0"/>
              <a:t>replication</a:t>
            </a:r>
            <a:r>
              <a:rPr lang="cs-CZ" sz="18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GB" sz="1800" dirty="0" smtClean="0">
                <a:sym typeface="Wingdings" pitchFamily="2" charset="2"/>
              </a:rPr>
              <a:t>  Base exchange mutations</a:t>
            </a:r>
            <a:endParaRPr lang="en-US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1800" b="1" dirty="0" smtClean="0"/>
              <a:t>Example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b="1" dirty="0" smtClean="0"/>
              <a:t>5-Br-Uracil</a:t>
            </a:r>
            <a:r>
              <a:rPr lang="en-US" sz="1800" dirty="0" smtClean="0"/>
              <a:t> </a:t>
            </a:r>
            <a:r>
              <a:rPr lang="en-GB" sz="1800" dirty="0" smtClean="0"/>
              <a:t>(anticancer drug)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 smtClean="0"/>
              <a:t>AT </a:t>
            </a:r>
            <a:r>
              <a:rPr lang="cs-CZ" sz="1600" dirty="0" smtClean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/>
              <a:t>GC shift</a:t>
            </a:r>
            <a:endParaRPr lang="cs-CZ" sz="1600" dirty="0" smtClean="0"/>
          </a:p>
        </p:txBody>
      </p:sp>
      <p:pic>
        <p:nvPicPr>
          <p:cNvPr id="14340" name="Picture 1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11" r="57500" b="8333"/>
          <a:stretch>
            <a:fillRect/>
          </a:stretch>
        </p:blipFill>
        <p:spPr bwMode="auto">
          <a:xfrm>
            <a:off x="4416130" y="1916832"/>
            <a:ext cx="4548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Base analogs 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Mutations (alleles) and evolution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www.anselm.edu/homepage/jpitocch/genbi101/13_03bPesticideResist-L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272" y="1239625"/>
            <a:ext cx="7120136" cy="5357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4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58926"/>
            <a:ext cx="9144000" cy="654050"/>
          </a:xfrm>
        </p:spPr>
        <p:txBody>
          <a:bodyPr/>
          <a:lstStyle/>
          <a:p>
            <a:r>
              <a:rPr lang="cs-CZ" dirty="0" smtClean="0"/>
              <a:t>MEMBRANES AS TARGETS TO TOXICANTS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8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2096"/>
            <a:ext cx="9220200" cy="750640"/>
          </a:xfrm>
        </p:spPr>
        <p:txBody>
          <a:bodyPr/>
          <a:lstStyle/>
          <a:p>
            <a:pPr algn="ctr" eaLnBrk="1" hangingPunct="1"/>
            <a:r>
              <a:rPr lang="cs-CZ" sz="3400" dirty="0" smtClean="0">
                <a:solidFill>
                  <a:schemeClr val="tx1"/>
                </a:solidFill>
              </a:rPr>
              <a:t>Cell </a:t>
            </a:r>
            <a:r>
              <a:rPr lang="cs-CZ" sz="3400" dirty="0" err="1" smtClean="0">
                <a:solidFill>
                  <a:schemeClr val="tx1"/>
                </a:solidFill>
              </a:rPr>
              <a:t>membrane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88" y="126876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 err="1" smtClean="0"/>
              <a:t>Key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functions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for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life</a:t>
            </a:r>
            <a:endParaRPr lang="cs-CZ" sz="35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Primary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barrier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/ </a:t>
            </a:r>
            <a:r>
              <a:rPr lang="cs-CZ" sz="2400" dirty="0" err="1" smtClean="0"/>
              <a:t>separation</a:t>
            </a:r>
            <a:r>
              <a:rPr lang="cs-CZ" sz="2400" dirty="0" smtClean="0"/>
              <a:t> of „</a:t>
            </a:r>
            <a:r>
              <a:rPr lang="cs-CZ" sz="2400" dirty="0" err="1" smtClean="0"/>
              <a:t>living</a:t>
            </a:r>
            <a:r>
              <a:rPr lang="cs-CZ" sz="2400" dirty="0" smtClean="0"/>
              <a:t>“ </a:t>
            </a:r>
            <a:r>
              <a:rPr lang="cs-CZ" sz="2400" dirty="0" err="1" smtClean="0"/>
              <a:t>inside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„</a:t>
            </a:r>
            <a:r>
              <a:rPr lang="cs-CZ" sz="2400" dirty="0" err="1" smtClean="0"/>
              <a:t>abiotic</a:t>
            </a:r>
            <a:r>
              <a:rPr lang="cs-CZ" sz="2400" dirty="0" smtClean="0"/>
              <a:t>“ </a:t>
            </a:r>
            <a:r>
              <a:rPr lang="cs-CZ" sz="2400" dirty="0" err="1" smtClean="0"/>
              <a:t>outside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</a:rPr>
              <a:t>Semipermeability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nutrients</a:t>
            </a:r>
            <a:r>
              <a:rPr lang="cs-CZ" sz="2400" dirty="0" smtClean="0"/>
              <a:t> / </a:t>
            </a:r>
            <a:r>
              <a:rPr lang="cs-CZ" sz="2400" dirty="0" err="1" smtClean="0"/>
              <a:t>signals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>
                <a:solidFill>
                  <a:srgbClr val="FF0000"/>
                </a:solidFill>
              </a:rPr>
              <a:t>Reception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chemical</a:t>
            </a:r>
            <a:r>
              <a:rPr lang="cs-CZ" sz="2400" dirty="0" smtClean="0"/>
              <a:t> </a:t>
            </a:r>
            <a:r>
              <a:rPr lang="cs-CZ" sz="2400" dirty="0" err="1" smtClean="0"/>
              <a:t>signals</a:t>
            </a:r>
            <a:r>
              <a:rPr lang="cs-CZ" sz="2400" dirty="0" smtClean="0"/>
              <a:t> </a:t>
            </a:r>
            <a:r>
              <a:rPr lang="en-US" sz="2400" dirty="0" smtClean="0"/>
              <a:t>&amp; regulator</a:t>
            </a:r>
            <a:r>
              <a:rPr lang="cs-CZ" sz="2400" dirty="0" smtClean="0"/>
              <a:t>y </a:t>
            </a:r>
            <a:r>
              <a:rPr lang="cs-CZ" sz="2400" dirty="0" err="1" smtClean="0"/>
              <a:t>molecules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Keeping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gradients</a:t>
            </a:r>
            <a:r>
              <a:rPr lang="cs-CZ" sz="2400" dirty="0" smtClean="0"/>
              <a:t> </a:t>
            </a:r>
            <a:r>
              <a:rPr lang="cs-CZ" sz="2400" dirty="0" err="1" smtClean="0"/>
              <a:t>necessary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life</a:t>
            </a:r>
            <a:endParaRPr lang="cs-CZ" sz="2400" dirty="0" smtClean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H+  - ATP </a:t>
            </a:r>
            <a:r>
              <a:rPr lang="cs-CZ" sz="2000" dirty="0" err="1" smtClean="0"/>
              <a:t>synthesis</a:t>
            </a:r>
            <a:r>
              <a:rPr lang="cs-CZ" sz="2000" dirty="0" smtClean="0"/>
              <a:t>(</a:t>
            </a:r>
            <a:r>
              <a:rPr lang="cs-CZ" sz="2000" dirty="0" err="1" smtClean="0"/>
              <a:t>mitochondria</a:t>
            </a:r>
            <a:r>
              <a:rPr lang="cs-CZ" sz="2000" dirty="0" smtClean="0"/>
              <a:t> / </a:t>
            </a:r>
            <a:r>
              <a:rPr lang="cs-CZ" sz="2000" dirty="0" err="1" smtClean="0"/>
              <a:t>bacterial</a:t>
            </a:r>
            <a:r>
              <a:rPr lang="cs-CZ" sz="2000" dirty="0" smtClean="0"/>
              <a:t> </a:t>
            </a:r>
            <a:r>
              <a:rPr lang="cs-CZ" sz="2000" dirty="0" err="1" smtClean="0"/>
              <a:t>emambrane</a:t>
            </a:r>
            <a:r>
              <a:rPr lang="cs-CZ" sz="2000" dirty="0" smtClean="0"/>
              <a:t>)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K+/Na+ - </a:t>
            </a:r>
            <a:r>
              <a:rPr lang="cs-CZ" sz="2000" dirty="0" err="1" smtClean="0"/>
              <a:t>neuronal</a:t>
            </a:r>
            <a:r>
              <a:rPr lang="cs-CZ" sz="2000" dirty="0" smtClean="0"/>
              <a:t> </a:t>
            </a:r>
            <a:r>
              <a:rPr lang="cs-CZ" sz="2000" dirty="0" err="1" smtClean="0"/>
              <a:t>signals</a:t>
            </a:r>
            <a:endParaRPr lang="cs-CZ" sz="20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>
                <a:solidFill>
                  <a:srgbClr val="FF0000"/>
                </a:solidFill>
              </a:rPr>
              <a:t>Proteosynthesis</a:t>
            </a:r>
            <a:r>
              <a:rPr lang="cs-CZ" sz="2400" dirty="0" smtClean="0"/>
              <a:t> (</a:t>
            </a:r>
            <a:r>
              <a:rPr lang="cs-CZ" sz="2400" dirty="0" err="1" smtClean="0"/>
              <a:t>ribosomes</a:t>
            </a:r>
            <a:r>
              <a:rPr lang="cs-CZ" sz="2400" dirty="0" smtClean="0"/>
              <a:t>) </a:t>
            </a:r>
            <a:r>
              <a:rPr lang="cs-CZ" sz="2400" dirty="0" err="1" smtClean="0"/>
              <a:t>depends</a:t>
            </a:r>
            <a:r>
              <a:rPr lang="cs-CZ" sz="2400" dirty="0" smtClean="0"/>
              <a:t> on </a:t>
            </a:r>
            <a:r>
              <a:rPr lang="cs-CZ" sz="2400" dirty="0" err="1" smtClean="0"/>
              <a:t>membranes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Many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enzymes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bound</a:t>
            </a:r>
            <a:r>
              <a:rPr lang="cs-CZ" sz="2400" dirty="0" smtClean="0">
                <a:solidFill>
                  <a:srgbClr val="FF0000"/>
                </a:solidFill>
              </a:rPr>
              <a:t> to </a:t>
            </a:r>
            <a:r>
              <a:rPr lang="cs-CZ" sz="2400" dirty="0" err="1" smtClean="0">
                <a:solidFill>
                  <a:srgbClr val="FF0000"/>
                </a:solidFill>
              </a:rPr>
              <a:t>membranes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e.g</a:t>
            </a:r>
            <a:r>
              <a:rPr lang="cs-CZ" sz="2400" dirty="0" smtClean="0"/>
              <a:t>. </a:t>
            </a:r>
            <a:r>
              <a:rPr lang="cs-CZ" sz="2400" dirty="0" err="1" smtClean="0"/>
              <a:t>signaling</a:t>
            </a:r>
            <a:r>
              <a:rPr lang="cs-CZ" sz="2400" dirty="0" smtClean="0"/>
              <a:t>, </a:t>
            </a:r>
            <a:r>
              <a:rPr lang="cs-CZ" sz="2400" dirty="0" err="1" smtClean="0"/>
              <a:t>detoxification</a:t>
            </a:r>
            <a:r>
              <a:rPr lang="cs-CZ" sz="2400" dirty="0" smtClean="0"/>
              <a:t>, post-</a:t>
            </a:r>
            <a:r>
              <a:rPr lang="cs-CZ" sz="2400" dirty="0" err="1" smtClean="0"/>
              <a:t>translational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modifications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Etc</a:t>
            </a:r>
            <a:r>
              <a:rPr lang="cs-CZ" sz="2400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068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04813"/>
            <a:ext cx="7316788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1044575" y="2708275"/>
            <a:ext cx="2879725" cy="273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11188" y="5446965"/>
            <a:ext cx="5519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 err="1"/>
              <a:t>Note</a:t>
            </a:r>
            <a:r>
              <a:rPr lang="cs-CZ" b="1" i="1" dirty="0"/>
              <a:t>: </a:t>
            </a:r>
            <a:r>
              <a:rPr lang="cs-CZ" i="1" dirty="0"/>
              <a:t>cholesterol – </a:t>
            </a:r>
            <a:r>
              <a:rPr lang="cs-CZ" i="1" dirty="0" err="1" smtClean="0"/>
              <a:t>struct</a:t>
            </a:r>
            <a:r>
              <a:rPr lang="en-GB" i="1" dirty="0" smtClean="0"/>
              <a:t>u</a:t>
            </a:r>
            <a:r>
              <a:rPr lang="cs-CZ" i="1" dirty="0" err="1" smtClean="0"/>
              <a:t>ral</a:t>
            </a:r>
            <a:r>
              <a:rPr lang="cs-CZ" i="1" dirty="0" smtClean="0"/>
              <a:t>/</a:t>
            </a:r>
            <a:r>
              <a:rPr lang="cs-CZ" i="1" dirty="0" err="1" smtClean="0"/>
              <a:t>size</a:t>
            </a:r>
            <a:r>
              <a:rPr lang="cs-CZ" i="1" dirty="0" smtClean="0"/>
              <a:t> </a:t>
            </a:r>
            <a:r>
              <a:rPr lang="cs-CZ" i="1" dirty="0" err="1" smtClean="0"/>
              <a:t>similarity</a:t>
            </a:r>
            <a:r>
              <a:rPr lang="cs-CZ" i="1" dirty="0" smtClean="0"/>
              <a:t> </a:t>
            </a:r>
            <a:r>
              <a:rPr lang="cs-CZ" i="1" dirty="0"/>
              <a:t>to </a:t>
            </a:r>
            <a:r>
              <a:rPr lang="cs-CZ" i="1" dirty="0" err="1"/>
              <a:t>toxic</a:t>
            </a:r>
            <a:r>
              <a:rPr lang="cs-CZ" i="1" dirty="0"/>
              <a:t> </a:t>
            </a:r>
          </a:p>
          <a:p>
            <a:r>
              <a:rPr lang="cs-CZ" i="1" dirty="0" err="1"/>
              <a:t>organics</a:t>
            </a:r>
            <a:r>
              <a:rPr lang="cs-CZ" i="1" dirty="0"/>
              <a:t> </a:t>
            </a:r>
            <a:r>
              <a:rPr lang="cs-CZ" i="1" dirty="0" err="1"/>
              <a:t>e.g</a:t>
            </a:r>
            <a:r>
              <a:rPr lang="cs-CZ" i="1" dirty="0"/>
              <a:t>. </a:t>
            </a:r>
            <a:r>
              <a:rPr lang="cs-CZ" i="1" dirty="0" err="1" smtClean="0"/>
              <a:t>Benzo</a:t>
            </a:r>
            <a:r>
              <a:rPr lang="en-US" i="1" dirty="0" smtClean="0"/>
              <a:t>[a]</a:t>
            </a:r>
            <a:r>
              <a:rPr lang="en-US" i="1" dirty="0" err="1" smtClean="0"/>
              <a:t>pyrene</a:t>
            </a:r>
            <a:endParaRPr lang="cs-CZ" i="1" dirty="0"/>
          </a:p>
        </p:txBody>
      </p:sp>
      <p:pic>
        <p:nvPicPr>
          <p:cNvPr id="10242" name="Picture 2" descr="Benzo[a]py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05264"/>
            <a:ext cx="1338739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9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6" y="188640"/>
            <a:ext cx="8839200" cy="747936"/>
          </a:xfrm>
        </p:spPr>
        <p:txBody>
          <a:bodyPr/>
          <a:lstStyle/>
          <a:p>
            <a:pPr algn="ctr" eaLnBrk="1" hangingPunct="1"/>
            <a:r>
              <a:rPr lang="en-GB" sz="3400" dirty="0" smtClean="0">
                <a:solidFill>
                  <a:schemeClr val="tx1"/>
                </a:solidFill>
              </a:rPr>
              <a:t>N</a:t>
            </a:r>
            <a:r>
              <a:rPr lang="cs-CZ" sz="3400" dirty="0" err="1" smtClean="0">
                <a:solidFill>
                  <a:schemeClr val="tx1"/>
                </a:solidFill>
              </a:rPr>
              <a:t>onspecific</a:t>
            </a:r>
            <a:r>
              <a:rPr lang="cs-CZ" sz="3400" dirty="0" smtClean="0">
                <a:solidFill>
                  <a:schemeClr val="tx1"/>
                </a:solidFill>
              </a:rPr>
              <a:t> </a:t>
            </a:r>
            <a:r>
              <a:rPr lang="en-GB" sz="3400" dirty="0" smtClean="0">
                <a:solidFill>
                  <a:schemeClr val="tx1"/>
                </a:solidFill>
              </a:rPr>
              <a:t>(basal, narcotic) </a:t>
            </a:r>
            <a:r>
              <a:rPr lang="en-US" sz="3400" dirty="0" err="1" smtClean="0">
                <a:solidFill>
                  <a:schemeClr val="tx1"/>
                </a:solidFill>
              </a:rPr>
              <a:t>toxicit</a:t>
            </a:r>
            <a:r>
              <a:rPr lang="cs-CZ" sz="3400" dirty="0" smtClean="0">
                <a:solidFill>
                  <a:schemeClr val="tx1"/>
                </a:solidFill>
              </a:rPr>
              <a:t>y</a:t>
            </a:r>
            <a:r>
              <a:rPr lang="en-GB" sz="3400" dirty="0" smtClean="0">
                <a:solidFill>
                  <a:schemeClr val="tx1"/>
                </a:solidFill>
              </a:rPr>
              <a:t> 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9269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All</a:t>
            </a:r>
            <a:r>
              <a:rPr lang="cs-CZ" sz="2400" b="1" dirty="0" smtClean="0"/>
              <a:t> </a:t>
            </a:r>
            <a:r>
              <a:rPr lang="cs-CZ" sz="2400" b="1" u="sng" dirty="0" err="1" smtClean="0"/>
              <a:t>organic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</a:t>
            </a:r>
            <a:r>
              <a:rPr lang="en-GB" sz="2400" b="1" dirty="0" smtClean="0"/>
              <a:t>tend to accumulate in membranes, being “</a:t>
            </a:r>
            <a:r>
              <a:rPr lang="cs-CZ" sz="2400" b="1" dirty="0" err="1" smtClean="0"/>
              <a:t>narcotic</a:t>
            </a:r>
            <a:r>
              <a:rPr lang="en-GB" sz="2400" b="1" dirty="0" smtClean="0"/>
              <a:t>”</a:t>
            </a:r>
            <a:r>
              <a:rPr lang="cs-CZ" sz="2400" b="1" dirty="0" smtClean="0"/>
              <a:t> </a:t>
            </a:r>
            <a:r>
              <a:rPr lang="en-US" sz="2400" b="1" dirty="0" smtClean="0"/>
              <a:t>at relatively </a:t>
            </a:r>
            <a:r>
              <a:rPr lang="cs-CZ" sz="2400" b="1" dirty="0" smtClean="0"/>
              <a:t>"</a:t>
            </a:r>
            <a:r>
              <a:rPr lang="cs-CZ" sz="2400" b="1" dirty="0" err="1" smtClean="0"/>
              <a:t>high</a:t>
            </a:r>
            <a:r>
              <a:rPr lang="cs-CZ" sz="2400" b="1" dirty="0" smtClean="0"/>
              <a:t>“ c</a:t>
            </a:r>
            <a:r>
              <a:rPr lang="en-US" sz="2400" b="1" dirty="0" err="1" smtClean="0"/>
              <a:t>oncentration</a:t>
            </a:r>
            <a:r>
              <a:rPr lang="cs-CZ" sz="2400" b="1" dirty="0" smtClean="0"/>
              <a:t>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</a:t>
            </a:r>
            <a:r>
              <a:rPr lang="en-GB" sz="2400" b="1" dirty="0" smtClean="0"/>
              <a:t>then </a:t>
            </a:r>
            <a:r>
              <a:rPr lang="cs-CZ" sz="2400" b="1" dirty="0" err="1" smtClean="0"/>
              <a:t>affect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membranes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cs-CZ" sz="2400" dirty="0" err="1" smtClean="0"/>
              <a:t>nonspecific</a:t>
            </a:r>
            <a:r>
              <a:rPr lang="cs-CZ" sz="2400" dirty="0" smtClean="0"/>
              <a:t> </a:t>
            </a:r>
            <a:r>
              <a:rPr lang="en-US" sz="2400" dirty="0" smtClean="0"/>
              <a:t>disruption of </a:t>
            </a:r>
            <a:r>
              <a:rPr lang="en-US" sz="2400" dirty="0" err="1" smtClean="0"/>
              <a:t>fluidit</a:t>
            </a:r>
            <a:r>
              <a:rPr lang="cs-CZ" sz="2400" dirty="0" smtClean="0"/>
              <a:t>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GB" sz="2400" dirty="0" smtClean="0">
                <a:sym typeface="Wingdings" pitchFamily="2" charset="2"/>
              </a:rPr>
              <a:t>and/or disruption of membrane </a:t>
            </a:r>
            <a:r>
              <a:rPr lang="en-GB" sz="2400" dirty="0" smtClean="0"/>
              <a:t>proteins 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1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en-US" sz="2400" b="1" dirty="0" smtClean="0"/>
              <a:t>Related to </a:t>
            </a:r>
            <a:r>
              <a:rPr lang="en-US" sz="2400" b="1" dirty="0" err="1" smtClean="0"/>
              <a:t>lipophilicit</a:t>
            </a:r>
            <a:r>
              <a:rPr lang="cs-CZ" sz="2400" b="1" dirty="0" smtClean="0"/>
              <a:t>y (</a:t>
            </a:r>
            <a:r>
              <a:rPr lang="cs-CZ" sz="2400" b="1" dirty="0" err="1" smtClean="0"/>
              <a:t>Kow</a:t>
            </a:r>
            <a:r>
              <a:rPr lang="cs-CZ" sz="2400" b="1" dirty="0" smtClean="0"/>
              <a:t>): </a:t>
            </a:r>
            <a:r>
              <a:rPr lang="cs-CZ" sz="2400" b="1" dirty="0" err="1" smtClean="0"/>
              <a:t>tendency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to </a:t>
            </a:r>
            <a:r>
              <a:rPr lang="cs-CZ" sz="2400" b="1" dirty="0" err="1" smtClean="0"/>
              <a:t>accumulate</a:t>
            </a:r>
            <a:r>
              <a:rPr lang="cs-CZ" sz="2400" b="1" dirty="0" smtClean="0"/>
              <a:t> in body </a:t>
            </a:r>
            <a:r>
              <a:rPr lang="cs-CZ" sz="2400" b="1" dirty="0" err="1" smtClean="0"/>
              <a:t>lipids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incl</a:t>
            </a:r>
            <a:r>
              <a:rPr lang="cs-CZ" sz="2400" b="1" dirty="0" smtClean="0"/>
              <a:t>. </a:t>
            </a:r>
            <a:r>
              <a:rPr lang="cs-CZ" sz="2400" b="1" dirty="0" err="1" smtClean="0"/>
              <a:t>membranes</a:t>
            </a:r>
            <a:r>
              <a:rPr lang="cs-CZ" sz="2400" b="1" dirty="0" smtClean="0"/>
              <a:t>)</a:t>
            </a:r>
            <a:br>
              <a:rPr lang="cs-CZ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1800" dirty="0" smtClean="0"/>
              <a:t>E.g. n</a:t>
            </a:r>
            <a:r>
              <a:rPr lang="cs-CZ" sz="1800" dirty="0" err="1" smtClean="0"/>
              <a:t>arcotic</a:t>
            </a:r>
            <a:r>
              <a:rPr lang="cs-CZ" sz="1800" dirty="0" smtClean="0"/>
              <a:t> toxicity to </a:t>
            </a:r>
            <a:r>
              <a:rPr lang="cs-CZ" sz="1800" dirty="0" err="1" smtClean="0"/>
              <a:t>fish</a:t>
            </a:r>
            <a:r>
              <a:rPr lang="cs-CZ" sz="1800" dirty="0" smtClean="0"/>
              <a:t>:  log (1</a:t>
            </a:r>
            <a:r>
              <a:rPr lang="en-US" sz="1800" dirty="0" smtClean="0"/>
              <a:t>/LC50</a:t>
            </a:r>
            <a:r>
              <a:rPr lang="cs-CZ" sz="1800" dirty="0" smtClean="0"/>
              <a:t>) = 0.907 . log </a:t>
            </a:r>
            <a:r>
              <a:rPr lang="cs-CZ" sz="1800" dirty="0" err="1" smtClean="0"/>
              <a:t>Kow</a:t>
            </a:r>
            <a:r>
              <a:rPr lang="cs-CZ" sz="1800" dirty="0" smtClean="0"/>
              <a:t>  -  4.94</a:t>
            </a:r>
            <a:endParaRPr lang="cs-CZ" sz="1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b="1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toxic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effects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occur</a:t>
            </a:r>
            <a:r>
              <a:rPr lang="cs-CZ" sz="2400" b="1" dirty="0" smtClean="0"/>
              <a:t> at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same</a:t>
            </a:r>
            <a:r>
              <a:rPr lang="cs-CZ" sz="2400" b="1" dirty="0" smtClean="0"/>
              <a:t> "</a:t>
            </a:r>
            <a:r>
              <a:rPr lang="cs-CZ" sz="2400" b="1" dirty="0" err="1" smtClean="0"/>
              <a:t>molar</a:t>
            </a:r>
            <a:r>
              <a:rPr lang="cs-CZ" sz="2400" b="1" dirty="0" smtClean="0"/>
              <a:t> volume" of </a:t>
            </a:r>
            <a:r>
              <a:rPr lang="cs-CZ" sz="2400" b="1" dirty="0" err="1" smtClean="0"/>
              <a:t>all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narcotic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(</a:t>
            </a:r>
            <a:r>
              <a:rPr lang="cs-CZ" sz="2400" b="1" i="1" dirty="0" smtClean="0"/>
              <a:t>volume of </a:t>
            </a:r>
            <a:r>
              <a:rPr lang="cs-CZ" sz="2400" b="1" i="1" dirty="0" err="1" smtClean="0"/>
              <a:t>distribution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principle</a:t>
            </a:r>
            <a:r>
              <a:rPr lang="cs-CZ" sz="2400" b="1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302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 l="38126" t="17708" r="3751" b="11458"/>
          <a:stretch>
            <a:fillRect/>
          </a:stretch>
        </p:blipFill>
        <p:spPr bwMode="auto">
          <a:xfrm>
            <a:off x="900113" y="1052736"/>
            <a:ext cx="74199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b="1" dirty="0" err="1" smtClean="0">
                <a:solidFill>
                  <a:schemeClr val="tx1"/>
                </a:solidFill>
              </a:rPr>
              <a:t>Target</a:t>
            </a:r>
            <a:r>
              <a:rPr lang="en-GB" b="1" dirty="0" smtClean="0">
                <a:solidFill>
                  <a:schemeClr val="tx1"/>
                </a:solidFill>
              </a:rPr>
              <a:t> (receptor) in </a:t>
            </a:r>
            <a:r>
              <a:rPr lang="en-GB" b="1" dirty="0" err="1" smtClean="0">
                <a:solidFill>
                  <a:schemeClr val="tx1"/>
                </a:solidFill>
              </a:rPr>
              <a:t>MoA</a:t>
            </a:r>
            <a:r>
              <a:rPr lang="en-GB" b="1" dirty="0" smtClean="0">
                <a:solidFill>
                  <a:schemeClr val="tx1"/>
                </a:solidFill>
              </a:rPr>
              <a:t> / </a:t>
            </a:r>
            <a:r>
              <a:rPr lang="en-GB" b="1" dirty="0" err="1" smtClean="0">
                <a:solidFill>
                  <a:schemeClr val="tx1"/>
                </a:solidFill>
              </a:rPr>
              <a:t>toxicodynamic</a:t>
            </a:r>
            <a:r>
              <a:rPr lang="en-GB" b="1" dirty="0" smtClean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BIOMOLECULE</a:t>
            </a:r>
            <a:endParaRPr lang="en-GB" b="1" dirty="0" smtClean="0"/>
          </a:p>
        </p:txBody>
      </p:sp>
      <p:sp>
        <p:nvSpPr>
          <p:cNvPr id="6" name="Šipka dolů 5"/>
          <p:cNvSpPr/>
          <p:nvPr/>
        </p:nvSpPr>
        <p:spPr>
          <a:xfrm>
            <a:off x="2124075" y="981075"/>
            <a:ext cx="576263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ovéPole 4"/>
          <p:cNvSpPr txBox="1"/>
          <p:nvPr/>
        </p:nvSpPr>
        <p:spPr>
          <a:xfrm>
            <a:off x="7740352" y="22048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[1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731254" y="33569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[3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731254" y="407707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[2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080"/>
            <a:ext cx="9144000" cy="750640"/>
          </a:xfrm>
        </p:spPr>
        <p:txBody>
          <a:bodyPr/>
          <a:lstStyle/>
          <a:p>
            <a:pPr eaLnBrk="1" hangingPunct="1"/>
            <a:r>
              <a:rPr lang="cs-CZ" sz="3400" dirty="0" smtClean="0">
                <a:solidFill>
                  <a:schemeClr val="tx1"/>
                </a:solidFill>
              </a:rPr>
              <a:t>Volume of </a:t>
            </a:r>
            <a:r>
              <a:rPr lang="cs-CZ" sz="3400" dirty="0" err="1" smtClean="0">
                <a:solidFill>
                  <a:schemeClr val="tx1"/>
                </a:solidFill>
              </a:rPr>
              <a:t>distribution</a:t>
            </a:r>
            <a:r>
              <a:rPr lang="cs-CZ" sz="3400" dirty="0" smtClean="0">
                <a:solidFill>
                  <a:schemeClr val="tx1"/>
                </a:solidFill>
              </a:rPr>
              <a:t> </a:t>
            </a:r>
            <a:r>
              <a:rPr lang="cs-CZ" sz="3400" dirty="0" err="1" smtClean="0">
                <a:solidFill>
                  <a:schemeClr val="tx1"/>
                </a:solidFill>
              </a:rPr>
              <a:t>principle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pic>
        <p:nvPicPr>
          <p:cNvPr id="23556" name="Picture 7" descr="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83" t="38194" b="25891"/>
          <a:stretch>
            <a:fillRect/>
          </a:stretch>
        </p:blipFill>
        <p:spPr bwMode="auto">
          <a:xfrm>
            <a:off x="-36512" y="1024880"/>
            <a:ext cx="5836447" cy="50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20072" y="1375608"/>
            <a:ext cx="4070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BCF – </a:t>
            </a:r>
            <a:r>
              <a:rPr lang="en-GB" b="1" dirty="0" err="1" smtClean="0"/>
              <a:t>bioconcentration</a:t>
            </a:r>
            <a:r>
              <a:rPr lang="en-GB" b="1" dirty="0" smtClean="0"/>
              <a:t> factor</a:t>
            </a:r>
          </a:p>
          <a:p>
            <a:r>
              <a:rPr lang="cs-CZ" dirty="0" smtClean="0"/>
              <a:t>* </a:t>
            </a:r>
            <a:r>
              <a:rPr lang="en-GB" dirty="0" smtClean="0"/>
              <a:t>Depends </a:t>
            </a:r>
            <a:r>
              <a:rPr lang="cs-CZ" dirty="0" smtClean="0"/>
              <a:t>on </a:t>
            </a:r>
            <a:r>
              <a:rPr lang="cs-CZ" dirty="0" err="1" smtClean="0"/>
              <a:t>hydrophobicity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(i.e. </a:t>
            </a:r>
            <a:r>
              <a:rPr lang="cs-CZ" dirty="0" err="1" smtClean="0"/>
              <a:t>Kow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*  </a:t>
            </a:r>
            <a:r>
              <a:rPr lang="cs-CZ" dirty="0" err="1" smtClean="0"/>
              <a:t>Higher</a:t>
            </a:r>
            <a:r>
              <a:rPr lang="cs-CZ" dirty="0" smtClean="0"/>
              <a:t> BCF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lower concentration is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sufficient for </a:t>
            </a:r>
            <a:r>
              <a:rPr lang="en-US" dirty="0" err="1" smtClean="0">
                <a:sym typeface="Wingdings" pitchFamily="2" charset="2"/>
              </a:rPr>
              <a:t>bioconcentration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to the same </a:t>
            </a:r>
            <a:r>
              <a:rPr lang="en-GB" dirty="0" smtClean="0">
                <a:sym typeface="Wingdings" pitchFamily="2" charset="2"/>
              </a:rPr>
              <a:t>“tissue concentration”</a:t>
            </a:r>
          </a:p>
          <a:p>
            <a:r>
              <a:rPr lang="en-GB" dirty="0" smtClean="0"/>
              <a:t>   </a:t>
            </a:r>
            <a:r>
              <a:rPr lang="en-GB" dirty="0" smtClean="0">
                <a:sym typeface="Wingdings" pitchFamily="2" charset="2"/>
              </a:rPr>
              <a:t> lower external concentration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   (IC50) will induce toxic effect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i="1" dirty="0" smtClean="0"/>
              <a:t>* Confirmed by chemical analyses  </a:t>
            </a:r>
            <a:br>
              <a:rPr lang="en-GB" i="1" dirty="0" smtClean="0"/>
            </a:br>
            <a:r>
              <a:rPr lang="en-GB" i="1" dirty="0" smtClean="0"/>
              <a:t>   (same molar concentrations of </a:t>
            </a:r>
            <a:br>
              <a:rPr lang="en-GB" i="1" dirty="0" smtClean="0"/>
            </a:br>
            <a:r>
              <a:rPr lang="en-GB" i="1" dirty="0" smtClean="0"/>
              <a:t>    different compounds accumulated</a:t>
            </a:r>
            <a:br>
              <a:rPr lang="en-GB" i="1" dirty="0" smtClean="0"/>
            </a:br>
            <a:r>
              <a:rPr lang="en-GB" i="1" dirty="0" smtClean="0"/>
              <a:t>    in membranes)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292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1520" y="898525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200" b="1" dirty="0" err="1">
                <a:solidFill>
                  <a:schemeClr val="tx2"/>
                </a:solidFill>
              </a:rPr>
              <a:t>Acute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basal</a:t>
            </a:r>
            <a:r>
              <a:rPr lang="cs-CZ" sz="2200" b="1" dirty="0">
                <a:solidFill>
                  <a:schemeClr val="tx2"/>
                </a:solidFill>
              </a:rPr>
              <a:t> toxicity </a:t>
            </a:r>
          </a:p>
          <a:p>
            <a:pPr eaLnBrk="0" hangingPunct="0"/>
            <a:r>
              <a:rPr lang="cs-CZ" sz="2200" dirty="0" err="1"/>
              <a:t>Direct</a:t>
            </a:r>
            <a:r>
              <a:rPr lang="cs-CZ" sz="2200" dirty="0"/>
              <a:t> </a:t>
            </a:r>
            <a:r>
              <a:rPr lang="cs-CZ" sz="2200" dirty="0" err="1" smtClean="0"/>
              <a:t>correlation</a:t>
            </a:r>
            <a:r>
              <a:rPr lang="en-GB" sz="2200" dirty="0" smtClean="0"/>
              <a:t>s</a:t>
            </a:r>
            <a:r>
              <a:rPr lang="cs-CZ" sz="2200" dirty="0" smtClean="0"/>
              <a:t> </a:t>
            </a:r>
            <a:r>
              <a:rPr lang="en-GB" sz="2200" dirty="0" smtClean="0"/>
              <a:t>between </a:t>
            </a:r>
            <a:r>
              <a:rPr lang="en-GB" sz="2200" dirty="0" err="1" smtClean="0"/>
              <a:t>logKow</a:t>
            </a:r>
            <a:r>
              <a:rPr lang="en-GB" sz="2200" dirty="0" smtClean="0"/>
              <a:t> (=</a:t>
            </a:r>
            <a:r>
              <a:rPr lang="cs-CZ" sz="2200" dirty="0" err="1" smtClean="0"/>
              <a:t>logP</a:t>
            </a:r>
            <a:r>
              <a:rPr lang="en-GB" sz="2200" dirty="0" smtClean="0"/>
              <a:t>)</a:t>
            </a:r>
            <a:r>
              <a:rPr lang="cs-CZ" sz="2200" dirty="0" smtClean="0"/>
              <a:t> </a:t>
            </a:r>
            <a:r>
              <a:rPr lang="en-GB" sz="2200" dirty="0" smtClean="0"/>
              <a:t>and </a:t>
            </a:r>
            <a:r>
              <a:rPr lang="cs-CZ" sz="2200" dirty="0" smtClean="0"/>
              <a:t>EC50 </a:t>
            </a:r>
            <a:r>
              <a:rPr lang="en-GB" sz="2200" dirty="0" smtClean="0"/>
              <a:t>for </a:t>
            </a:r>
            <a:r>
              <a:rPr lang="cs-CZ" sz="2200" dirty="0" err="1" smtClean="0"/>
              <a:t>aquatic</a:t>
            </a:r>
            <a:r>
              <a:rPr lang="cs-CZ" sz="2200" dirty="0" smtClean="0"/>
              <a:t> </a:t>
            </a:r>
            <a:r>
              <a:rPr lang="cs-CZ" sz="2200" dirty="0" err="1"/>
              <a:t>organisms</a:t>
            </a:r>
            <a:r>
              <a:rPr lang="cs-CZ" sz="2200" dirty="0"/>
              <a:t> </a:t>
            </a:r>
            <a:r>
              <a:rPr lang="cs-CZ" sz="2200" dirty="0" smtClean="0"/>
              <a:t>(</a:t>
            </a:r>
            <a:r>
              <a:rPr lang="en-GB" sz="2200" dirty="0" smtClean="0"/>
              <a:t>e.g. </a:t>
            </a:r>
            <a:r>
              <a:rPr lang="cs-CZ" sz="2200" i="1" dirty="0" err="1" smtClean="0"/>
              <a:t>Daphnia</a:t>
            </a:r>
            <a:r>
              <a:rPr lang="en-GB" sz="2200" i="1" dirty="0" smtClean="0"/>
              <a:t> magna) </a:t>
            </a:r>
            <a:endParaRPr lang="cs-CZ" sz="2200" i="1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solidFill>
                  <a:srgbClr val="FF3300"/>
                </a:solidFill>
              </a:rPr>
              <a:t>Narcotic toxicity in ecotoxicology</a:t>
            </a:r>
            <a:endParaRPr lang="cs-CZ">
              <a:solidFill>
                <a:srgbClr val="FF33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70200"/>
            <a:ext cx="476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ovéPole 4"/>
          <p:cNvSpPr txBox="1">
            <a:spLocks noChangeArrowheads="1"/>
          </p:cNvSpPr>
          <p:nvPr/>
        </p:nvSpPr>
        <p:spPr bwMode="auto">
          <a:xfrm>
            <a:off x="5148064" y="2420888"/>
            <a:ext cx="418576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Example</a:t>
            </a:r>
            <a:r>
              <a:rPr lang="cs-CZ" b="1" dirty="0"/>
              <a:t>:</a:t>
            </a:r>
          </a:p>
          <a:p>
            <a:endParaRPr lang="cs-CZ" dirty="0"/>
          </a:p>
          <a:p>
            <a:r>
              <a:rPr lang="cs-CZ" u="sng" dirty="0" err="1"/>
              <a:t>Neutral</a:t>
            </a:r>
            <a:r>
              <a:rPr lang="cs-CZ" u="sng" dirty="0"/>
              <a:t> </a:t>
            </a:r>
            <a:r>
              <a:rPr lang="cs-CZ" u="sng" dirty="0" err="1"/>
              <a:t>organics</a:t>
            </a:r>
            <a:r>
              <a:rPr lang="cs-CZ" u="sng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Nonpolar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à"/>
            </a:pPr>
            <a:endParaRPr lang="cs-CZ" dirty="0">
              <a:sym typeface="Wingdings" pitchFamily="2" charset="2"/>
            </a:endParaRPr>
          </a:p>
          <a:p>
            <a:r>
              <a:rPr lang="cs-CZ" dirty="0" err="1"/>
              <a:t>Amines</a:t>
            </a:r>
            <a:r>
              <a:rPr lang="cs-CZ" dirty="0"/>
              <a:t>, </a:t>
            </a:r>
            <a:r>
              <a:rPr lang="cs-CZ" dirty="0" err="1"/>
              <a:t>phenols</a:t>
            </a:r>
            <a:r>
              <a:rPr lang="cs-CZ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dirty="0">
                <a:sym typeface="Wingdings" pitchFamily="2" charset="2"/>
              </a:rPr>
              <a:t/>
            </a:r>
            <a:br>
              <a:rPr lang="cs-CZ" dirty="0">
                <a:sym typeface="Wingdings" pitchFamily="2" charset="2"/>
              </a:rPr>
            </a:br>
            <a:r>
              <a:rPr lang="cs-CZ" sz="1500" i="1" dirty="0">
                <a:sym typeface="Wingdings" pitchFamily="2" charset="2"/>
              </a:rPr>
              <a:t>(</a:t>
            </a:r>
            <a:r>
              <a:rPr lang="cs-CZ" sz="1500" i="1" dirty="0" err="1">
                <a:sym typeface="Wingdings" pitchFamily="2" charset="2"/>
              </a:rPr>
              <a:t>similar</a:t>
            </a:r>
            <a:r>
              <a:rPr lang="cs-CZ" sz="1500" i="1" dirty="0">
                <a:sym typeface="Wingdings" pitchFamily="2" charset="2"/>
              </a:rPr>
              <a:t> </a:t>
            </a:r>
            <a:r>
              <a:rPr lang="cs-CZ" sz="1500" i="1" dirty="0" err="1">
                <a:sym typeface="Wingdings" pitchFamily="2" charset="2"/>
              </a:rPr>
              <a:t>logP</a:t>
            </a:r>
            <a:r>
              <a:rPr lang="cs-CZ" sz="1500" i="1" dirty="0">
                <a:sym typeface="Wingdings" pitchFamily="2" charset="2"/>
              </a:rPr>
              <a:t> </a:t>
            </a:r>
            <a:r>
              <a:rPr lang="en-US" sz="1500" i="1" dirty="0">
                <a:sym typeface="Wingdings" pitchFamily="2" charset="2"/>
              </a:rPr>
              <a:t> higher toxicity, i.e. higher</a:t>
            </a:r>
          </a:p>
          <a:p>
            <a:pPr lvl="1"/>
            <a:r>
              <a:rPr lang="en-US" sz="1500" i="1" dirty="0">
                <a:sym typeface="Wingdings" pitchFamily="2" charset="2"/>
              </a:rPr>
              <a:t>Values of 1/EC50 in comparison to</a:t>
            </a:r>
            <a:br>
              <a:rPr lang="en-US" sz="1500" i="1" dirty="0">
                <a:sym typeface="Wingdings" pitchFamily="2" charset="2"/>
              </a:rPr>
            </a:br>
            <a:r>
              <a:rPr lang="en-US" sz="1500" i="1" dirty="0">
                <a:sym typeface="Wingdings" pitchFamily="2" charset="2"/>
              </a:rPr>
              <a:t>neutral organics</a:t>
            </a:r>
            <a:r>
              <a:rPr lang="cs-CZ" sz="1500" i="1" dirty="0"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 smtClean="0"/>
              <a:t> </a:t>
            </a:r>
            <a:r>
              <a:rPr lang="en-GB" b="1" dirty="0" smtClean="0"/>
              <a:t>More specific</a:t>
            </a:r>
            <a:r>
              <a:rPr lang="en-GB" dirty="0" smtClean="0"/>
              <a:t> </a:t>
            </a:r>
            <a:r>
              <a:rPr lang="en-GB" sz="1600" dirty="0" smtClean="0"/>
              <a:t>... In addition </a:t>
            </a:r>
            <a:br>
              <a:rPr lang="en-GB" sz="1600" dirty="0" smtClean="0"/>
            </a:br>
            <a:r>
              <a:rPr lang="en-GB" sz="1600" dirty="0" smtClean="0"/>
              <a:t>to membrane accumulation, direct </a:t>
            </a:r>
            <a:br>
              <a:rPr lang="en-GB" sz="1600" dirty="0" smtClean="0"/>
            </a:br>
            <a:r>
              <a:rPr lang="en-GB" sz="1600" dirty="0" smtClean="0"/>
              <a:t>interactions with proteins </a:t>
            </a:r>
            <a:br>
              <a:rPr lang="en-GB" sz="1600" dirty="0" smtClean="0"/>
            </a:br>
            <a:r>
              <a:rPr lang="en-GB" sz="1600" dirty="0" smtClean="0"/>
              <a:t>are anticipated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1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49272" cy="936104"/>
          </a:xfrm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solidFill>
                  <a:schemeClr val="tx1"/>
                </a:solidFill>
              </a:rPr>
              <a:t>Toxicit</a:t>
            </a:r>
            <a:r>
              <a:rPr lang="cs-CZ" sz="2800" b="1" dirty="0" smtClean="0">
                <a:solidFill>
                  <a:schemeClr val="tx1"/>
                </a:solidFill>
              </a:rPr>
              <a:t>y to </a:t>
            </a:r>
            <a:r>
              <a:rPr lang="cs-CZ" sz="2800" b="1" dirty="0" err="1" smtClean="0">
                <a:solidFill>
                  <a:schemeClr val="tx1"/>
                </a:solidFill>
              </a:rPr>
              <a:t>membrane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</a:rPr>
              <a:t>gradients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</a:rPr>
              <a:t>and</a:t>
            </a:r>
            <a:r>
              <a:rPr lang="cs-CZ" sz="2800" b="1" dirty="0" smtClean="0">
                <a:solidFill>
                  <a:schemeClr val="tx1"/>
                </a:solidFill>
              </a:rPr>
              <a:t> transport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496" y="1740024"/>
            <a:ext cx="8763000" cy="4497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b="1" dirty="0" smtClean="0"/>
              <a:t>Semipermeability of </a:t>
            </a:r>
            <a:r>
              <a:rPr lang="cs-CZ" sz="2400" b="1" dirty="0" err="1" smtClean="0"/>
              <a:t>membranes</a:t>
            </a:r>
            <a:r>
              <a:rPr lang="en-GB" sz="2400" b="1" dirty="0" smtClean="0"/>
              <a:t> and key functions</a:t>
            </a:r>
            <a:endParaRPr lang="cs-CZ" sz="24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b="1" dirty="0"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DISRUPTIONS AND RELATED TOXIC EFFECTS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cytoplasmic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</a:t>
            </a:r>
            <a:r>
              <a:rPr lang="cs-CZ" sz="2400" b="1" dirty="0" smtClean="0"/>
              <a:t>: </a:t>
            </a:r>
            <a:br>
              <a:rPr lang="cs-CZ" sz="2400" b="1" dirty="0" smtClean="0"/>
            </a:br>
            <a:r>
              <a:rPr lang="cs-CZ" sz="2400" b="1" dirty="0" smtClean="0"/>
              <a:t>	</a:t>
            </a:r>
            <a:r>
              <a:rPr lang="cs-CZ" sz="2400" dirty="0" smtClean="0"/>
              <a:t>	</a:t>
            </a:r>
            <a:r>
              <a:rPr lang="cs-CZ" sz="2400" dirty="0" err="1" smtClean="0"/>
              <a:t>signalling</a:t>
            </a:r>
            <a:r>
              <a:rPr lang="cs-CZ" sz="2400" dirty="0" smtClean="0"/>
              <a:t>, </a:t>
            </a:r>
            <a:r>
              <a:rPr lang="cs-CZ" sz="2400" dirty="0" err="1" smtClean="0"/>
              <a:t>neural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Na+/K+ gradient</a:t>
            </a:r>
            <a:br>
              <a:rPr lang="cs-CZ" sz="2400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mitochondrial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</a:t>
            </a:r>
            <a:r>
              <a:rPr lang="cs-CZ" sz="2400" b="1" dirty="0" smtClean="0"/>
              <a:t>:</a:t>
            </a:r>
            <a:br>
              <a:rPr lang="cs-CZ" sz="2400" b="1" dirty="0" smtClean="0"/>
            </a:br>
            <a:r>
              <a:rPr lang="cs-CZ" sz="2400" dirty="0" smtClean="0"/>
              <a:t>		</a:t>
            </a:r>
            <a:r>
              <a:rPr lang="cs-CZ" sz="2400" dirty="0" err="1" smtClean="0"/>
              <a:t>electrone</a:t>
            </a:r>
            <a:r>
              <a:rPr lang="cs-CZ" sz="2400" dirty="0" smtClean="0"/>
              <a:t> </a:t>
            </a:r>
            <a:r>
              <a:rPr lang="cs-CZ" sz="2400" dirty="0" err="1" smtClean="0"/>
              <a:t>flow</a:t>
            </a:r>
            <a:r>
              <a:rPr lang="cs-CZ" sz="2400" dirty="0" smtClean="0"/>
              <a:t> </a:t>
            </a:r>
            <a:r>
              <a:rPr lang="cs-CZ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ATP s</a:t>
            </a:r>
            <a:r>
              <a:rPr lang="cs-CZ" sz="2400" dirty="0" err="1" smtClean="0"/>
              <a:t>ynthesis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endoplasmatic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reticulum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>		Ca</a:t>
            </a:r>
            <a:r>
              <a:rPr lang="cs-CZ" sz="2400" baseline="30000" dirty="0" smtClean="0"/>
              <a:t>2+</a:t>
            </a:r>
            <a:r>
              <a:rPr lang="cs-CZ" sz="2400" dirty="0" smtClean="0"/>
              <a:t> </a:t>
            </a:r>
            <a:r>
              <a:rPr lang="cs-CZ" sz="2400" dirty="0" err="1" smtClean="0"/>
              <a:t>signalling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1000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58926"/>
            <a:ext cx="9144000" cy="654050"/>
          </a:xfrm>
        </p:spPr>
        <p:txBody>
          <a:bodyPr/>
          <a:lstStyle/>
          <a:p>
            <a:r>
              <a:rPr lang="en-US" dirty="0" smtClean="0"/>
              <a:t>PROTEINS AS TARGETS OF ECOTOXICANTS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78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Structure of proteins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– primary (sequence of </a:t>
            </a:r>
            <a:r>
              <a:rPr lang="en-GB" sz="2000" dirty="0" err="1" smtClean="0"/>
              <a:t>aminoacids</a:t>
            </a:r>
            <a:r>
              <a:rPr lang="en-GB" sz="2000" dirty="0" smtClean="0"/>
              <a:t>, AA),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- secondary, tertiary, </a:t>
            </a:r>
            <a:r>
              <a:rPr lang="en-GB" sz="2000" dirty="0" err="1" smtClean="0"/>
              <a:t>quarternary</a:t>
            </a:r>
            <a:r>
              <a:rPr lang="en-GB" sz="2000" dirty="0" smtClean="0"/>
              <a:t> (folding – important for functions)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Proteins - large/long – key target for number of toxicants!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	</a:t>
            </a:r>
            <a:r>
              <a:rPr lang="en-GB" sz="2000" dirty="0" smtClean="0"/>
              <a:t>=</a:t>
            </a:r>
            <a:r>
              <a:rPr lang="en-GB" sz="2000" b="1" dirty="0" smtClean="0"/>
              <a:t> </a:t>
            </a:r>
            <a:r>
              <a:rPr lang="en-GB" sz="2000" dirty="0" smtClean="0"/>
              <a:t>polypeptides - tens to thousands of AA</a:t>
            </a:r>
            <a:endParaRPr lang="en-GB" sz="20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Peptides </a:t>
            </a:r>
            <a:r>
              <a:rPr lang="en-GB" sz="2000" dirty="0" smtClean="0"/>
              <a:t>(small, “</a:t>
            </a:r>
            <a:r>
              <a:rPr lang="el-GR" sz="2000" dirty="0" smtClean="0"/>
              <a:t>πεπτός, "</a:t>
            </a:r>
            <a:r>
              <a:rPr lang="en-GB" sz="2000" dirty="0" smtClean="0"/>
              <a:t>digested“, 2x AA to e.g. 20x AA)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may have various functions (e.g. protective - glutathione)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Key functions of proteins</a:t>
            </a:r>
            <a:endParaRPr lang="en-GB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STRUCTURE and PROTECTION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CATALYSIS (enzymes)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TRANSFER (information and mass)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 smtClean="0"/>
              <a:t>  - receptors, channels, transporters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Proteins as targets to toxicants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s://www.mun.ca/biology/scarr/iGen3_06-04_Figure-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930224"/>
            <a:ext cx="5004048" cy="2947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0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dirty="0" smtClean="0"/>
              <a:t>Most common interactions (and some examples)</a:t>
            </a:r>
          </a:p>
          <a:p>
            <a:pPr eaLnBrk="0" hangingPunct="0"/>
            <a:endParaRPr lang="cs-CZ" sz="2200" dirty="0"/>
          </a:p>
          <a:p>
            <a:pPr eaLnBrk="0" hangingPunct="0"/>
            <a:r>
              <a:rPr lang="en-US" b="1" dirty="0" smtClean="0"/>
              <a:t>H</a:t>
            </a:r>
            <a:r>
              <a:rPr lang="en-GB" b="1" dirty="0" err="1" smtClean="0"/>
              <a:t>ydrogen</a:t>
            </a:r>
            <a:r>
              <a:rPr lang="en-GB" b="1" dirty="0" smtClean="0"/>
              <a:t> bond disruption</a:t>
            </a:r>
            <a:r>
              <a:rPr lang="cs-CZ" dirty="0"/>
              <a:t>	</a:t>
            </a:r>
            <a:r>
              <a:rPr lang="en-GB" dirty="0" smtClean="0"/>
              <a:t>alcohols, amines</a:t>
            </a:r>
            <a:endParaRPr lang="cs-CZ" dirty="0"/>
          </a:p>
          <a:p>
            <a:pPr eaLnBrk="0" hangingPunct="0"/>
            <a:r>
              <a:rPr lang="en-GB" b="1" dirty="0" smtClean="0"/>
              <a:t>Ion bonds	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 smtClean="0"/>
              <a:t>acids </a:t>
            </a:r>
            <a:r>
              <a:rPr lang="cs-CZ" dirty="0" smtClean="0"/>
              <a:t>(COOH</a:t>
            </a:r>
            <a:r>
              <a:rPr lang="cs-CZ" dirty="0"/>
              <a:t>), </a:t>
            </a:r>
            <a:r>
              <a:rPr lang="en-GB" dirty="0" err="1" smtClean="0"/>
              <a:t>alkalic</a:t>
            </a:r>
            <a:r>
              <a:rPr lang="en-GB" dirty="0" smtClean="0"/>
              <a:t> compounds </a:t>
            </a:r>
            <a:r>
              <a:rPr lang="cs-CZ" dirty="0" smtClean="0"/>
              <a:t>(amin</a:t>
            </a:r>
            <a:r>
              <a:rPr lang="en-GB" dirty="0" err="1" smtClean="0"/>
              <a:t>es</a:t>
            </a:r>
            <a:r>
              <a:rPr lang="cs-CZ" dirty="0" smtClean="0"/>
              <a:t>)</a:t>
            </a:r>
            <a:r>
              <a:rPr lang="cs-CZ" dirty="0"/>
              <a:t>	</a:t>
            </a:r>
          </a:p>
          <a:p>
            <a:pPr eaLnBrk="0" hangingPunct="0"/>
            <a:r>
              <a:rPr lang="cs-CZ" dirty="0"/>
              <a:t>			</a:t>
            </a:r>
            <a:r>
              <a:rPr lang="en-GB" dirty="0" smtClean="0"/>
              <a:t>	toxic metals </a:t>
            </a:r>
            <a:r>
              <a:rPr lang="de-DE" dirty="0" smtClean="0"/>
              <a:t>Hg</a:t>
            </a:r>
            <a:r>
              <a:rPr lang="de-DE" baseline="30000" dirty="0" smtClean="0"/>
              <a:t>+2</a:t>
            </a:r>
            <a:r>
              <a:rPr lang="de-DE" dirty="0"/>
              <a:t>, Pb</a:t>
            </a:r>
            <a:r>
              <a:rPr lang="de-DE" baseline="30000" dirty="0"/>
              <a:t>+2</a:t>
            </a:r>
            <a:r>
              <a:rPr lang="de-DE" dirty="0"/>
              <a:t>, Cd</a:t>
            </a:r>
            <a:r>
              <a:rPr lang="de-DE" baseline="30000" dirty="0"/>
              <a:t>+2 </a:t>
            </a:r>
            <a:r>
              <a:rPr lang="cs-CZ" dirty="0"/>
              <a:t>, A</a:t>
            </a:r>
            <a:r>
              <a:rPr lang="de-DE" dirty="0"/>
              <a:t>g</a:t>
            </a:r>
            <a:r>
              <a:rPr lang="de-DE" baseline="30000" dirty="0"/>
              <a:t>+1</a:t>
            </a:r>
            <a:r>
              <a:rPr lang="de-DE" dirty="0"/>
              <a:t> Tl</a:t>
            </a:r>
            <a:r>
              <a:rPr lang="de-DE" baseline="30000" dirty="0"/>
              <a:t>+1</a:t>
            </a:r>
            <a:r>
              <a:rPr lang="de-DE" dirty="0" smtClean="0"/>
              <a:t>,</a:t>
            </a:r>
          </a:p>
          <a:p>
            <a:pPr eaLnBrk="0" hangingPunct="0"/>
            <a:r>
              <a:rPr lang="de-DE" dirty="0" smtClean="0"/>
              <a:t>				</a:t>
            </a:r>
            <a:r>
              <a:rPr lang="de-DE" dirty="0" err="1" smtClean="0"/>
              <a:t>carbonyls</a:t>
            </a:r>
            <a:endParaRPr lang="cs-CZ" dirty="0"/>
          </a:p>
          <a:p>
            <a:pPr eaLnBrk="0" hangingPunct="0"/>
            <a:r>
              <a:rPr lang="cs-CZ" b="1" dirty="0"/>
              <a:t>S-S </a:t>
            </a:r>
            <a:r>
              <a:rPr lang="en-GB" b="1" dirty="0" smtClean="0"/>
              <a:t>bonds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 smtClean="0"/>
              <a:t>	toxic metals</a:t>
            </a:r>
            <a:endParaRPr lang="cs-CZ" dirty="0"/>
          </a:p>
          <a:p>
            <a:pPr eaLnBrk="0" hangingPunct="0"/>
            <a:endParaRPr lang="cs-CZ" dirty="0"/>
          </a:p>
          <a:p>
            <a:pPr eaLnBrk="0" hangingPunct="0"/>
            <a:r>
              <a:rPr lang="en-GB" sz="1600" b="1" dirty="0" smtClean="0">
                <a:solidFill>
                  <a:schemeClr val="tx2"/>
                </a:solidFill>
              </a:rPr>
              <a:t>See also </a:t>
            </a:r>
            <a:r>
              <a:rPr lang="cs-CZ" sz="1600" u="sng" dirty="0" smtClean="0">
                <a:solidFill>
                  <a:schemeClr val="tx2"/>
                </a:solidFill>
              </a:rPr>
              <a:t>http</a:t>
            </a:r>
            <a:r>
              <a:rPr lang="cs-CZ" sz="1600" u="sng" dirty="0">
                <a:solidFill>
                  <a:schemeClr val="tx2"/>
                </a:solidFill>
              </a:rPr>
              <a:t>://www.</a:t>
            </a:r>
            <a:r>
              <a:rPr lang="cs-CZ" sz="1600" u="sng" dirty="0" err="1">
                <a:solidFill>
                  <a:schemeClr val="tx2"/>
                </a:solidFill>
              </a:rPr>
              <a:t>elmhurst.edu</a:t>
            </a:r>
            <a:r>
              <a:rPr lang="cs-CZ" sz="1600" u="sng" dirty="0">
                <a:solidFill>
                  <a:schemeClr val="tx2"/>
                </a:solidFill>
              </a:rPr>
              <a:t>/~</a:t>
            </a:r>
            <a:r>
              <a:rPr lang="cs-CZ" sz="1600" u="sng" dirty="0" err="1">
                <a:solidFill>
                  <a:schemeClr val="tx2"/>
                </a:solidFill>
              </a:rPr>
              <a:t>chm</a:t>
            </a:r>
            <a:r>
              <a:rPr lang="cs-CZ" sz="1600" u="sng" dirty="0">
                <a:solidFill>
                  <a:schemeClr val="tx2"/>
                </a:solidFill>
              </a:rPr>
              <a:t>/</a:t>
            </a:r>
            <a:r>
              <a:rPr lang="cs-CZ" sz="1600" u="sng" dirty="0" err="1">
                <a:solidFill>
                  <a:schemeClr val="tx2"/>
                </a:solidFill>
              </a:rPr>
              <a:t>vchembook</a:t>
            </a:r>
            <a:r>
              <a:rPr lang="cs-CZ" sz="1600" u="sng" dirty="0">
                <a:solidFill>
                  <a:schemeClr val="tx2"/>
                </a:solidFill>
              </a:rPr>
              <a:t>/568denaturation.html</a:t>
            </a:r>
          </a:p>
          <a:p>
            <a:pPr eaLnBrk="0" hangingPunct="0"/>
            <a:endParaRPr lang="cs-CZ" sz="1600" dirty="0"/>
          </a:p>
        </p:txBody>
      </p:sp>
      <p:pic>
        <p:nvPicPr>
          <p:cNvPr id="49156" name="Picture 4" descr="http://www.elmhurst.edu/%7Echm/vchembook/images/568denathbo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13175"/>
            <a:ext cx="439261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http://www.elmhurst.edu/%7Echm/vchembook/images/568denatdisu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363"/>
            <a:ext cx="442753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-36512" y="110654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Non-specific interactions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err="1" smtClean="0">
                <a:solidFill>
                  <a:schemeClr val="tx1"/>
                </a:solidFill>
              </a:rPr>
              <a:t>denaturation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44624"/>
            <a:ext cx="9220200" cy="83671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Specific effects </a:t>
            </a:r>
            <a:r>
              <a:rPr lang="en-GB" dirty="0" smtClean="0">
                <a:solidFill>
                  <a:schemeClr val="tx1"/>
                </a:solidFill>
              </a:rPr>
              <a:t>of environmental toxicants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on proteins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examples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872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 smtClean="0"/>
              <a:t>ENZYME INHIBITIONS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	</a:t>
            </a:r>
            <a:r>
              <a:rPr lang="cs-CZ" sz="2400" b="1" dirty="0" err="1" smtClean="0"/>
              <a:t>Acetylcholinesterase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organophosphate</a:t>
            </a:r>
            <a:r>
              <a:rPr lang="cs-CZ" sz="2400" dirty="0" smtClean="0"/>
              <a:t> </a:t>
            </a:r>
            <a:r>
              <a:rPr lang="cs-CZ" sz="2400" dirty="0" err="1" smtClean="0"/>
              <a:t>pesticides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	</a:t>
            </a:r>
            <a:r>
              <a:rPr lang="cs-CZ" sz="2400" b="1" dirty="0" err="1" smtClean="0"/>
              <a:t>Inhibition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hemes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respiratory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chains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cyanides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	</a:t>
            </a:r>
            <a:r>
              <a:rPr lang="cs-CZ" sz="2400" b="1" dirty="0" err="1" smtClean="0"/>
              <a:t>Glyphosate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roundup</a:t>
            </a:r>
            <a:r>
              <a:rPr lang="cs-CZ" sz="2400" b="1" dirty="0" smtClean="0"/>
              <a:t>) </a:t>
            </a:r>
            <a:r>
              <a:rPr lang="cs-CZ" sz="2400" b="1" dirty="0" err="1" smtClean="0"/>
              <a:t>action</a:t>
            </a:r>
            <a:endParaRPr lang="cs-CZ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 smtClean="0"/>
              <a:t>EFFECTS ON RECEPTORS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	</a:t>
            </a:r>
            <a:r>
              <a:rPr lang="cs-CZ" sz="2400" dirty="0" err="1" smtClean="0"/>
              <a:t>membrane</a:t>
            </a:r>
            <a:r>
              <a:rPr lang="cs-CZ" sz="2400" dirty="0" smtClean="0"/>
              <a:t> </a:t>
            </a:r>
            <a:r>
              <a:rPr lang="cs-CZ" sz="2400" dirty="0" err="1" smtClean="0"/>
              <a:t>receptors</a:t>
            </a:r>
            <a:r>
              <a:rPr lang="cs-CZ" sz="2400" dirty="0" smtClean="0"/>
              <a:t> (</a:t>
            </a:r>
            <a:r>
              <a:rPr lang="cs-CZ" sz="2400" dirty="0" err="1" smtClean="0"/>
              <a:t>neurotoxicants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	</a:t>
            </a:r>
            <a:r>
              <a:rPr lang="cs-CZ" sz="2400" dirty="0" err="1" smtClean="0"/>
              <a:t>nuclear</a:t>
            </a:r>
            <a:r>
              <a:rPr lang="cs-CZ" sz="2400" dirty="0" smtClean="0"/>
              <a:t> </a:t>
            </a:r>
            <a:r>
              <a:rPr lang="cs-CZ" sz="2400" dirty="0" err="1" smtClean="0"/>
              <a:t>receptors</a:t>
            </a:r>
            <a:r>
              <a:rPr lang="cs-CZ" sz="2400" dirty="0" smtClean="0"/>
              <a:t> (</a:t>
            </a:r>
            <a:r>
              <a:rPr lang="cs-CZ" sz="2400" dirty="0" err="1" smtClean="0"/>
              <a:t>endocrine</a:t>
            </a:r>
            <a:r>
              <a:rPr lang="cs-CZ" sz="2400" dirty="0" smtClean="0"/>
              <a:t> </a:t>
            </a:r>
            <a:r>
              <a:rPr lang="cs-CZ" sz="2400" dirty="0" err="1" smtClean="0"/>
              <a:t>disrupters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15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1"/>
          <p:cNvPicPr>
            <a:picLocks noChangeAspect="1" noChangeArrowheads="1"/>
          </p:cNvPicPr>
          <p:nvPr/>
        </p:nvPicPr>
        <p:blipFill>
          <a:blip r:embed="rId3" cstate="print"/>
          <a:srcRect l="20000" r="18666"/>
          <a:stretch>
            <a:fillRect/>
          </a:stretch>
        </p:blipFill>
        <p:spPr bwMode="auto">
          <a:xfrm>
            <a:off x="6660232" y="2541607"/>
            <a:ext cx="2450549" cy="412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Acetylcholinesterase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inhibition by organophosphates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4580" name="Picture 4" descr="http://s2.hubimg.com/u/4316027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" y="980728"/>
            <a:ext cx="6588223" cy="4497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Acetylcholinesterase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inhibition by organophosphates (and </a:t>
            </a:r>
            <a:r>
              <a:rPr lang="en-GB" dirty="0" err="1" smtClean="0">
                <a:solidFill>
                  <a:schemeClr val="tx1"/>
                </a:solidFill>
              </a:rPr>
              <a:t>carbamates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4584" name="Picture 8" descr="http://www.scielo.br/img/revistas/jbchs/v15n6/22667f1.gif"/>
          <p:cNvPicPr>
            <a:picLocks noChangeAspect="1" noChangeArrowheads="1"/>
          </p:cNvPicPr>
          <p:nvPr/>
        </p:nvPicPr>
        <p:blipFill>
          <a:blip r:embed="rId3" cstate="print"/>
          <a:srcRect b="14286"/>
          <a:stretch>
            <a:fillRect/>
          </a:stretch>
        </p:blipFill>
        <p:spPr bwMode="auto">
          <a:xfrm>
            <a:off x="4139952" y="1484784"/>
            <a:ext cx="4896544" cy="221812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283968" y="112474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Insecticides - OPs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7832" name="Picture 8" descr="http://www2.mcdaniel.edu/Biology/eh01/pesticides/carbamat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104" y="4221088"/>
            <a:ext cx="3581400" cy="2276475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5716865" y="378904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Insecticides - </a:t>
            </a:r>
            <a:r>
              <a:rPr lang="en-GB" b="1" dirty="0" err="1" smtClean="0">
                <a:solidFill>
                  <a:srgbClr val="FF0000"/>
                </a:solidFill>
              </a:rPr>
              <a:t>Carbamates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236538" y="2924944"/>
            <a:ext cx="1864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smtClean="0">
                <a:solidFill>
                  <a:srgbClr val="FF0000"/>
                </a:solidFill>
              </a:rPr>
              <a:t>Nerve </a:t>
            </a:r>
            <a:r>
              <a:rPr lang="cs-CZ" altLang="cs-CZ" sz="1800" b="1" dirty="0" err="1" smtClean="0">
                <a:solidFill>
                  <a:srgbClr val="FF0000"/>
                </a:solidFill>
              </a:rPr>
              <a:t>gases</a:t>
            </a:r>
            <a:endParaRPr lang="cs-CZ" altLang="cs-CZ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smtClean="0">
                <a:solidFill>
                  <a:srgbClr val="FF0000"/>
                </a:solidFill>
              </a:rPr>
              <a:t>(</a:t>
            </a:r>
            <a:r>
              <a:rPr lang="cs-CZ" altLang="cs-CZ" sz="1800" dirty="0" err="1" smtClean="0">
                <a:solidFill>
                  <a:srgbClr val="FF0000"/>
                </a:solidFill>
              </a:rPr>
              <a:t>warfare</a:t>
            </a:r>
            <a:r>
              <a:rPr lang="cs-CZ" altLang="cs-CZ" sz="1800" dirty="0" smtClean="0">
                <a:solidFill>
                  <a:srgbClr val="FF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FF0000"/>
                </a:solidFill>
              </a:rPr>
              <a:t>agents</a:t>
            </a:r>
            <a:r>
              <a:rPr lang="cs-CZ" altLang="cs-CZ" sz="1800" dirty="0">
                <a:solidFill>
                  <a:srgbClr val="FF0000"/>
                </a:solidFill>
              </a:rPr>
              <a:t>)</a:t>
            </a:r>
            <a:endParaRPr lang="en-GB" altLang="cs-CZ" sz="18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www.darkgovernment.com/news/wp-content/uploads/2012/12/sar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2" y="3670431"/>
            <a:ext cx="2080865" cy="14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1.bp.blogspot.com/-vJjcfxZOpBY/UghViEI7QXI/AAAAAAAADdw/0EuZdLLJHRw/s1600/nerve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79388" y="1235472"/>
            <a:ext cx="28432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63" y="3212976"/>
            <a:ext cx="1516385" cy="80822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2229007" y="3059113"/>
            <a:ext cx="128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Novichok</a:t>
            </a:r>
            <a:r>
              <a:rPr lang="en-US" sz="1200" b="1" dirty="0" smtClean="0"/>
              <a:t> </a:t>
            </a:r>
            <a:endParaRPr lang="cs-CZ" sz="1200" b="1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8"/>
          <a:srcRect l="19098" t="5701"/>
          <a:stretch/>
        </p:blipFill>
        <p:spPr>
          <a:xfrm>
            <a:off x="1115615" y="5160392"/>
            <a:ext cx="2311797" cy="15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24744"/>
            <a:ext cx="1944216" cy="18837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2772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626545" cy="56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err="1" smtClean="0">
                <a:solidFill>
                  <a:schemeClr val="tx1"/>
                </a:solidFill>
              </a:rPr>
              <a:t>Inhibition</a:t>
            </a:r>
            <a:r>
              <a:rPr lang="cs-CZ" sz="2000" dirty="0" smtClean="0">
                <a:solidFill>
                  <a:schemeClr val="tx1"/>
                </a:solidFill>
              </a:rPr>
              <a:t> of </a:t>
            </a:r>
            <a:r>
              <a:rPr lang="cs-CZ" sz="2000" dirty="0" err="1" smtClean="0">
                <a:solidFill>
                  <a:schemeClr val="tx1"/>
                </a:solidFill>
              </a:rPr>
              <a:t>hemes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– e.g. Haemoglobin, </a:t>
            </a:r>
            <a:r>
              <a:rPr lang="en-GB" sz="2000" dirty="0" err="1" smtClean="0">
                <a:solidFill>
                  <a:schemeClr val="tx1"/>
                </a:solidFill>
              </a:rPr>
              <a:t>Mitchochondria</a:t>
            </a:r>
            <a:r>
              <a:rPr lang="en-GB" sz="2000" dirty="0" smtClean="0">
                <a:solidFill>
                  <a:schemeClr val="tx1"/>
                </a:solidFill>
              </a:rPr>
              <a:t>, CYP450 etc.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cyanide</a:t>
            </a:r>
            <a:r>
              <a:rPr lang="en-GB" sz="2000" dirty="0" smtClean="0">
                <a:solidFill>
                  <a:schemeClr val="tx1"/>
                </a:solidFill>
              </a:rPr>
              <a:t> HCN, carbon </a:t>
            </a:r>
            <a:r>
              <a:rPr lang="en-GB" sz="2000" dirty="0" err="1" smtClean="0">
                <a:solidFill>
                  <a:schemeClr val="tx1"/>
                </a:solidFill>
              </a:rPr>
              <a:t>monooxide</a:t>
            </a:r>
            <a:r>
              <a:rPr lang="en-GB" sz="2000" dirty="0" smtClean="0">
                <a:solidFill>
                  <a:schemeClr val="tx1"/>
                </a:solidFill>
              </a:rPr>
              <a:t> – CO)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uvahealth.com/Plone/ebsco_images/7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7"/>
            <a:ext cx="4851738" cy="364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8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</a:rPr>
              <a:t>Categorization</a:t>
            </a:r>
            <a:r>
              <a:rPr lang="en-GB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MoAs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6552728" cy="525658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[1] non/specific membrane toxicity</a:t>
            </a:r>
            <a:endParaRPr lang="en-GB" b="1" dirty="0" smtClean="0"/>
          </a:p>
          <a:p>
            <a:pPr lvl="1"/>
            <a:r>
              <a:rPr lang="en-GB" dirty="0" smtClean="0"/>
              <a:t>Involves ALL ORGANIC compounds</a:t>
            </a:r>
          </a:p>
          <a:p>
            <a:pPr lvl="1"/>
            <a:r>
              <a:rPr lang="en-GB" dirty="0" smtClean="0"/>
              <a:t>Affinity to non-polar environment (membrane phospholipids)</a:t>
            </a:r>
          </a:p>
          <a:p>
            <a:pPr lvl="1"/>
            <a:r>
              <a:rPr lang="en-GB" dirty="0" smtClean="0"/>
              <a:t>Two types can be discriminated</a:t>
            </a:r>
          </a:p>
          <a:p>
            <a:pPr lvl="2"/>
            <a:r>
              <a:rPr lang="en-GB" dirty="0" err="1" smtClean="0"/>
              <a:t>nonpolar</a:t>
            </a:r>
            <a:r>
              <a:rPr lang="en-GB" dirty="0" smtClean="0"/>
              <a:t> basal / narcotic toxicity (</a:t>
            </a:r>
          </a:p>
          <a:p>
            <a:pPr lvl="3"/>
            <a:r>
              <a:rPr lang="en-GB" dirty="0" smtClean="0"/>
              <a:t>effects observed at relatively high concentrations, depends on </a:t>
            </a:r>
            <a:r>
              <a:rPr lang="en-GB" dirty="0" err="1" smtClean="0"/>
              <a:t>hydrophobicity</a:t>
            </a:r>
            <a:r>
              <a:rPr lang="en-GB" dirty="0" smtClean="0"/>
              <a:t> (</a:t>
            </a:r>
            <a:r>
              <a:rPr lang="en-GB" dirty="0" err="1" smtClean="0"/>
              <a:t>Kow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polar narcosis</a:t>
            </a:r>
          </a:p>
          <a:p>
            <a:pPr lvl="3"/>
            <a:r>
              <a:rPr lang="en-GB" dirty="0" smtClean="0"/>
              <a:t>more polar compounds may affect also membrane proteins (effects at lower concentrations than expected from </a:t>
            </a:r>
            <a:r>
              <a:rPr lang="en-GB" dirty="0" err="1" smtClean="0"/>
              <a:t>Kow</a:t>
            </a:r>
            <a:r>
              <a:rPr lang="en-GB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[2]</a:t>
            </a:r>
            <a:r>
              <a:rPr lang="en-GB" b="1" dirty="0" smtClean="0"/>
              <a:t> nonspecific reactive toxicity </a:t>
            </a:r>
          </a:p>
          <a:p>
            <a:pPr lvl="1"/>
            <a:r>
              <a:rPr lang="en-GB" dirty="0" smtClean="0"/>
              <a:t>some compounds with “reactive” properties may directly modify biological macromolecule (lipids, proteins, nucleic acids) causing thus toxic effects</a:t>
            </a:r>
          </a:p>
          <a:p>
            <a:pPr lvl="1"/>
            <a:r>
              <a:rPr lang="en-GB" dirty="0" smtClean="0"/>
              <a:t>reactive chemicals are mostly „</a:t>
            </a:r>
            <a:r>
              <a:rPr lang="en-GB" dirty="0" err="1" smtClean="0"/>
              <a:t>electrophiles</a:t>
            </a:r>
            <a:r>
              <a:rPr lang="en-GB" dirty="0" smtClean="0"/>
              <a:t>“ (reacting with „</a:t>
            </a:r>
            <a:r>
              <a:rPr lang="en-GB" dirty="0" err="1" smtClean="0"/>
              <a:t>nucleophiles</a:t>
            </a:r>
            <a:r>
              <a:rPr lang="en-GB" dirty="0" smtClean="0"/>
              <a:t>“ in cells – i.e. </a:t>
            </a:r>
            <a:r>
              <a:rPr lang="en-GB" dirty="0" err="1" smtClean="0"/>
              <a:t>electrone</a:t>
            </a:r>
            <a:r>
              <a:rPr lang="en-GB" dirty="0" smtClean="0"/>
              <a:t>-rich sites - nucleotides, -NH2, -SH and others)</a:t>
            </a:r>
          </a:p>
          <a:p>
            <a:endParaRPr lang="en-GB" dirty="0" smtClean="0"/>
          </a:p>
          <a:p>
            <a:r>
              <a:rPr lang="en-US" b="1" dirty="0" smtClean="0"/>
              <a:t>[3]</a:t>
            </a:r>
            <a:r>
              <a:rPr lang="en-GB" b="1" dirty="0" smtClean="0"/>
              <a:t> specific </a:t>
            </a:r>
            <a:r>
              <a:rPr lang="en-GB" b="1" dirty="0" err="1" smtClean="0"/>
              <a:t>steric</a:t>
            </a:r>
            <a:r>
              <a:rPr lang="en-GB" b="1" dirty="0" smtClean="0"/>
              <a:t> interactions</a:t>
            </a:r>
          </a:p>
          <a:p>
            <a:pPr lvl="1"/>
            <a:r>
              <a:rPr lang="en-GB" dirty="0" smtClean="0"/>
              <a:t>only certain specific compounds selectively affect specific targets</a:t>
            </a:r>
          </a:p>
          <a:p>
            <a:pPr lvl="1"/>
            <a:r>
              <a:rPr lang="en-GB" dirty="0" smtClean="0"/>
              <a:t>E.g. enzyme inhibitions (drugs, insecticides); receptor interactions (e.g. Estrogens)</a:t>
            </a:r>
          </a:p>
          <a:p>
            <a:pPr lvl="1"/>
            <a:r>
              <a:rPr lang="en-GB" dirty="0" smtClean="0"/>
              <a:t>Can be non-covalent as well as covalent</a:t>
            </a:r>
          </a:p>
          <a:p>
            <a:pPr lvl="1"/>
            <a:r>
              <a:rPr lang="en-GB" dirty="0" smtClean="0"/>
              <a:t>Effects at </a:t>
            </a:r>
            <a:r>
              <a:rPr lang="en-GB" b="1" dirty="0" smtClean="0"/>
              <a:t>very low </a:t>
            </a:r>
            <a:r>
              <a:rPr lang="en-GB" dirty="0" smtClean="0"/>
              <a:t>concentrations</a:t>
            </a:r>
          </a:p>
        </p:txBody>
      </p:sp>
      <p:sp>
        <p:nvSpPr>
          <p:cNvPr id="5" name="Elipsa 4"/>
          <p:cNvSpPr/>
          <p:nvPr/>
        </p:nvSpPr>
        <p:spPr>
          <a:xfrm>
            <a:off x="7236296" y="1124744"/>
            <a:ext cx="1656184" cy="504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All organics</a:t>
            </a:r>
          </a:p>
          <a:p>
            <a:pPr algn="ctr"/>
            <a:r>
              <a:rPr lang="en-GB" sz="1400" dirty="0" smtClean="0">
                <a:sym typeface="Wingdings" pitchFamily="2" charset="2"/>
              </a:rPr>
              <a:t> membranes</a:t>
            </a:r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 smtClean="0"/>
          </a:p>
          <a:p>
            <a:pPr algn="ctr"/>
            <a:endParaRPr lang="en-US" sz="1400" dirty="0" smtClean="0"/>
          </a:p>
          <a:p>
            <a:pPr algn="ctr"/>
            <a:endParaRPr lang="en-GB" sz="1400" dirty="0"/>
          </a:p>
        </p:txBody>
      </p:sp>
      <p:sp>
        <p:nvSpPr>
          <p:cNvPr id="7" name="Elipsa 6"/>
          <p:cNvSpPr/>
          <p:nvPr/>
        </p:nvSpPr>
        <p:spPr>
          <a:xfrm>
            <a:off x="7308304" y="3645024"/>
            <a:ext cx="1440160" cy="15121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Reactive 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7884368" y="2564904"/>
            <a:ext cx="720080" cy="1584176"/>
          </a:xfrm>
          <a:prstGeom prst="ellipse">
            <a:avLst/>
          </a:prstGeom>
          <a:solidFill>
            <a:srgbClr val="92D050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Specific interactions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Gradient of H+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ATP generation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&amp; its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disruption 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3252" name="Picture 4" descr="http://classconnection.s3.amazonaws.com/64/flashcards/266064/png/poison13554595984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43" y="1008112"/>
            <a:ext cx="7903781" cy="5733256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851920" y="836712"/>
            <a:ext cx="288032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6850" y="908050"/>
            <a:ext cx="8839200" cy="48006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1800" i="1" dirty="0" smtClean="0"/>
              <a:t>N</a:t>
            </a:r>
            <a:r>
              <a:rPr lang="cs-CZ" sz="1800" dirty="0" smtClean="0"/>
              <a:t>-(</a:t>
            </a:r>
            <a:r>
              <a:rPr lang="cs-CZ" sz="1800" dirty="0" err="1" smtClean="0"/>
              <a:t>phosphonomethyl</a:t>
            </a:r>
            <a:r>
              <a:rPr lang="cs-CZ" sz="1800" dirty="0" smtClean="0"/>
              <a:t>)glycine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 smtClean="0"/>
              <a:t>Broad</a:t>
            </a:r>
            <a:r>
              <a:rPr lang="cs-CZ" sz="1800" dirty="0" smtClean="0"/>
              <a:t>-</a:t>
            </a:r>
            <a:r>
              <a:rPr lang="cs-CZ" sz="1800" dirty="0" err="1" smtClean="0"/>
              <a:t>spectrum</a:t>
            </a:r>
            <a:r>
              <a:rPr lang="cs-CZ" sz="1800" dirty="0" smtClean="0"/>
              <a:t> herbicide (</a:t>
            </a:r>
            <a:r>
              <a:rPr lang="cs-CZ" sz="1800" b="1" dirty="0" smtClean="0"/>
              <a:t>„</a:t>
            </a:r>
            <a:r>
              <a:rPr lang="cs-CZ" sz="1800" b="1" dirty="0" err="1" smtClean="0"/>
              <a:t>RoundUp</a:t>
            </a:r>
            <a:r>
              <a:rPr lang="cs-CZ" sz="1800" b="1" dirty="0" smtClean="0"/>
              <a:t>“</a:t>
            </a:r>
            <a:r>
              <a:rPr lang="cs-CZ" sz="1800" dirty="0" smtClean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 smtClean="0"/>
              <a:t>Selective</a:t>
            </a:r>
            <a:r>
              <a:rPr lang="cs-CZ" sz="1800" dirty="0" smtClean="0"/>
              <a:t> </a:t>
            </a:r>
            <a:r>
              <a:rPr lang="cs-CZ" sz="1800" dirty="0" err="1" smtClean="0"/>
              <a:t>inhibition</a:t>
            </a:r>
            <a:r>
              <a:rPr lang="cs-CZ" sz="1800" dirty="0" smtClean="0"/>
              <a:t> of </a:t>
            </a:r>
            <a:r>
              <a:rPr lang="cs-CZ" sz="1800" dirty="0" err="1" smtClean="0"/>
              <a:t>ESPs</a:t>
            </a:r>
            <a:r>
              <a:rPr lang="cs-CZ" sz="1800" dirty="0" smtClean="0"/>
              <a:t> 5-</a:t>
            </a:r>
            <a:r>
              <a:rPr lang="cs-CZ" sz="1800" i="1" dirty="0" err="1" smtClean="0"/>
              <a:t>enol</a:t>
            </a:r>
            <a:r>
              <a:rPr lang="cs-CZ" sz="1800" dirty="0" err="1" smtClean="0"/>
              <a:t>pyruvylshikimate</a:t>
            </a:r>
            <a:r>
              <a:rPr lang="cs-CZ" sz="1800" dirty="0" smtClean="0"/>
              <a:t>-3-</a:t>
            </a:r>
            <a:r>
              <a:rPr lang="cs-CZ" sz="1800" dirty="0" err="1" smtClean="0"/>
              <a:t>phosphate</a:t>
            </a:r>
            <a:r>
              <a:rPr lang="cs-CZ" sz="1800" dirty="0" smtClean="0"/>
              <a:t> </a:t>
            </a:r>
            <a:r>
              <a:rPr lang="cs-CZ" sz="1800" dirty="0" err="1" smtClean="0"/>
              <a:t>synthase</a:t>
            </a:r>
            <a:r>
              <a:rPr lang="cs-CZ" sz="1800" dirty="0" smtClean="0"/>
              <a:t>; 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(</a:t>
            </a:r>
            <a:r>
              <a:rPr lang="cs-CZ" sz="1800" dirty="0" err="1" smtClean="0"/>
              <a:t>synthesis</a:t>
            </a:r>
            <a:r>
              <a:rPr lang="cs-CZ" sz="1800" dirty="0" smtClean="0"/>
              <a:t> of </a:t>
            </a:r>
            <a:r>
              <a:rPr lang="cs-CZ" sz="1800" dirty="0" err="1" smtClean="0"/>
              <a:t>aromatic</a:t>
            </a:r>
            <a:r>
              <a:rPr lang="cs-CZ" sz="1800" dirty="0" smtClean="0"/>
              <a:t> </a:t>
            </a:r>
            <a:r>
              <a:rPr lang="en-GB" sz="1800" dirty="0" smtClean="0"/>
              <a:t>AAs</a:t>
            </a:r>
            <a:r>
              <a:rPr lang="cs-CZ" sz="1800" dirty="0" smtClean="0"/>
              <a:t> – </a:t>
            </a:r>
            <a:r>
              <a:rPr lang="cs-CZ" sz="1800" dirty="0" err="1" smtClean="0"/>
              <a:t>Tyr</a:t>
            </a:r>
            <a:r>
              <a:rPr lang="cs-CZ" sz="1800" dirty="0" smtClean="0"/>
              <a:t>, Trp, </a:t>
            </a:r>
            <a:r>
              <a:rPr lang="cs-CZ" sz="1800" dirty="0" err="1" smtClean="0"/>
              <a:t>Phe</a:t>
            </a:r>
            <a:r>
              <a:rPr lang="cs-CZ" sz="1800" dirty="0" smtClean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 smtClean="0"/>
              <a:t>Uptake</a:t>
            </a:r>
            <a:r>
              <a:rPr lang="cs-CZ" sz="1800" dirty="0" smtClean="0"/>
              <a:t> via </a:t>
            </a:r>
            <a:r>
              <a:rPr lang="cs-CZ" sz="1800" dirty="0" err="1" smtClean="0"/>
              <a:t>leafs</a:t>
            </a:r>
            <a:r>
              <a:rPr lang="cs-CZ" sz="1800" dirty="0" smtClean="0"/>
              <a:t> - </a:t>
            </a:r>
            <a:r>
              <a:rPr lang="cs-CZ" sz="1800" dirty="0" err="1" smtClean="0"/>
              <a:t>only</a:t>
            </a:r>
            <a:r>
              <a:rPr lang="cs-CZ" sz="1800" dirty="0" smtClean="0"/>
              <a:t> to </a:t>
            </a:r>
            <a:r>
              <a:rPr lang="cs-CZ" sz="1800" dirty="0" err="1" smtClean="0"/>
              <a:t>growing</a:t>
            </a:r>
            <a:r>
              <a:rPr lang="cs-CZ" sz="1800" dirty="0" smtClean="0"/>
              <a:t> </a:t>
            </a:r>
            <a:r>
              <a:rPr lang="cs-CZ" sz="1800" dirty="0" err="1" smtClean="0"/>
              <a:t>plants</a:t>
            </a:r>
            <a:endParaRPr lang="cs-CZ" sz="1800" dirty="0" smtClean="0"/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„Non-</a:t>
            </a:r>
            <a:r>
              <a:rPr lang="cs-CZ" sz="1800" dirty="0" err="1" smtClean="0"/>
              <a:t>toxic</a:t>
            </a:r>
            <a:r>
              <a:rPr lang="cs-CZ" sz="1800" dirty="0" smtClean="0"/>
              <a:t>“ to </a:t>
            </a:r>
            <a:r>
              <a:rPr lang="cs-CZ" sz="1800" dirty="0" err="1" smtClean="0"/>
              <a:t>other</a:t>
            </a:r>
            <a:r>
              <a:rPr lang="cs-CZ" sz="1800" dirty="0" smtClean="0"/>
              <a:t> </a:t>
            </a:r>
            <a:r>
              <a:rPr lang="cs-CZ" sz="1800" dirty="0" err="1" smtClean="0"/>
              <a:t>organisms</a:t>
            </a:r>
            <a:r>
              <a:rPr lang="cs-CZ" sz="1800" dirty="0" smtClean="0"/>
              <a:t> </a:t>
            </a:r>
            <a:r>
              <a:rPr lang="en-GB" sz="1800" dirty="0" smtClean="0"/>
              <a:t> </a:t>
            </a:r>
            <a:r>
              <a:rPr lang="cs-CZ" sz="1600" dirty="0" smtClean="0"/>
              <a:t>(no </a:t>
            </a:r>
            <a:r>
              <a:rPr lang="cs-CZ" sz="1600" dirty="0" err="1" smtClean="0"/>
              <a:t>ESPs</a:t>
            </a:r>
            <a:r>
              <a:rPr lang="cs-CZ" sz="1600" dirty="0" smtClean="0"/>
              <a:t> in </a:t>
            </a:r>
            <a:r>
              <a:rPr lang="cs-CZ" sz="1600" dirty="0" err="1" smtClean="0"/>
              <a:t>animals</a:t>
            </a:r>
            <a:r>
              <a:rPr lang="cs-CZ" sz="1600" dirty="0" smtClean="0"/>
              <a:t>, </a:t>
            </a:r>
            <a:r>
              <a:rPr lang="en-GB" sz="1600" dirty="0" smtClean="0"/>
              <a:t>AA</a:t>
            </a:r>
            <a:r>
              <a:rPr lang="cs-CZ" sz="1600" dirty="0" smtClean="0"/>
              <a:t>-</a:t>
            </a:r>
            <a:r>
              <a:rPr lang="cs-CZ" sz="1600" dirty="0" err="1" smtClean="0"/>
              <a:t>like</a:t>
            </a:r>
            <a:r>
              <a:rPr lang="cs-CZ" sz="1600" dirty="0" smtClean="0"/>
              <a:t> </a:t>
            </a:r>
            <a:r>
              <a:rPr lang="cs-CZ" sz="1600" dirty="0" err="1" smtClean="0"/>
              <a:t>chemical</a:t>
            </a:r>
            <a:r>
              <a:rPr lang="cs-CZ" sz="1600" dirty="0" smtClean="0"/>
              <a:t> - rapid </a:t>
            </a:r>
            <a:r>
              <a:rPr lang="cs-CZ" sz="1600" dirty="0" err="1" smtClean="0"/>
              <a:t>degradation</a:t>
            </a:r>
            <a:r>
              <a:rPr lang="cs-CZ" sz="1600" dirty="0" smtClean="0"/>
              <a:t>)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59484"/>
            <a:ext cx="5011241" cy="33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14"/>
          <p:cNvSpPr>
            <a:spLocks noChangeShapeType="1"/>
          </p:cNvSpPr>
          <p:nvPr/>
        </p:nvSpPr>
        <p:spPr bwMode="auto">
          <a:xfrm flipV="1">
            <a:off x="5148263" y="5373688"/>
            <a:ext cx="1223962" cy="1587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221163"/>
            <a:ext cx="1400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619750"/>
            <a:ext cx="14398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Glyphosate</a:t>
            </a:r>
            <a:r>
              <a:rPr lang="en-GB" dirty="0" smtClean="0">
                <a:solidFill>
                  <a:schemeClr val="tx1"/>
                </a:solidFill>
              </a:rPr>
              <a:t> action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 cstate="print"/>
          <a:srcRect b="24883"/>
          <a:stretch>
            <a:fillRect/>
          </a:stretch>
        </p:blipFill>
        <p:spPr bwMode="auto">
          <a:xfrm>
            <a:off x="6592888" y="0"/>
            <a:ext cx="25511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8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EFFECTS on „</a:t>
            </a:r>
            <a:r>
              <a:rPr lang="cs-CZ" dirty="0" err="1" smtClean="0"/>
              <a:t>receptors</a:t>
            </a:r>
            <a:r>
              <a:rPr lang="cs-CZ" dirty="0" smtClean="0"/>
              <a:t>“ </a:t>
            </a:r>
            <a:r>
              <a:rPr lang="cs-CZ" dirty="0" smtClean="0">
                <a:sym typeface="Wingdings" panose="05000000000000000000" pitchFamily="2" charset="2"/>
              </a:rPr>
              <a:t>– part 1 </a:t>
            </a:r>
            <a:r>
              <a:rPr lang="en-US" dirty="0" smtClean="0">
                <a:sym typeface="Wingdings" panose="05000000000000000000" pitchFamily="2" charset="2"/>
              </a:rPr>
              <a:t>/ </a:t>
            </a:r>
            <a:r>
              <a:rPr lang="cs-CZ" dirty="0" err="1" smtClean="0">
                <a:sym typeface="Wingdings" panose="05000000000000000000" pitchFamily="2" charset="2"/>
              </a:rPr>
              <a:t>membranes</a:t>
            </a:r>
            <a:r>
              <a:rPr lang="en-US" dirty="0" smtClean="0">
                <a:sym typeface="Wingdings" panose="05000000000000000000" pitchFamily="2" charset="2"/>
              </a:rPr>
              <a:t> 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27409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707904" y="1124743"/>
            <a:ext cx="2147726" cy="5670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 smtClean="0">
                <a:solidFill>
                  <a:schemeClr val="tx1"/>
                </a:solidFill>
              </a:rPr>
              <a:t>i</a:t>
            </a:r>
            <a:r>
              <a:rPr lang="cs-CZ" sz="2800" dirty="0" smtClean="0">
                <a:solidFill>
                  <a:schemeClr val="tx1"/>
                </a:solidFill>
              </a:rPr>
              <a:t>on </a:t>
            </a:r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cs-CZ" sz="2800" dirty="0" err="1" smtClean="0">
                <a:solidFill>
                  <a:schemeClr val="tx1"/>
                </a:solidFill>
              </a:rPr>
              <a:t>hannel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activators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err="1" smtClean="0"/>
              <a:t>Neurotoxins</a:t>
            </a:r>
            <a:r>
              <a:rPr lang="cs-CZ" sz="2400" dirty="0" smtClean="0"/>
              <a:t> (</a:t>
            </a:r>
            <a:r>
              <a:rPr lang="cs-CZ" sz="2400" dirty="0" err="1" smtClean="0"/>
              <a:t>cyanobacterial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</p:txBody>
      </p:sp>
      <p:pic>
        <p:nvPicPr>
          <p:cNvPr id="43010" name="Picture 2" descr="Toxins 02 02359 g005 1024"/>
          <p:cNvPicPr>
            <a:picLocks noChangeAspect="1" noChangeArrowheads="1"/>
          </p:cNvPicPr>
          <p:nvPr/>
        </p:nvPicPr>
        <p:blipFill>
          <a:blip r:embed="rId3" cstate="print"/>
          <a:srcRect t="49895" r="49144"/>
          <a:stretch>
            <a:fillRect/>
          </a:stretch>
        </p:blipFill>
        <p:spPr bwMode="auto">
          <a:xfrm>
            <a:off x="4572000" y="1628799"/>
            <a:ext cx="4032448" cy="5139585"/>
          </a:xfrm>
          <a:prstGeom prst="rect">
            <a:avLst/>
          </a:prstGeom>
          <a:noFill/>
        </p:spPr>
      </p:pic>
      <p:pic>
        <p:nvPicPr>
          <p:cNvPr id="43014" name="Picture 6" descr="https://encrypted-tbn0.gstatic.com/images?q=tbn:ANd9GcQHRpAgIeIPwnv_Z0rdf0lvw1uSuGlyI5UAd8_akQHeZy4mLG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3898858" cy="1368152"/>
          </a:xfrm>
          <a:prstGeom prst="rect">
            <a:avLst/>
          </a:prstGeom>
          <a:noFill/>
        </p:spPr>
      </p:pic>
      <p:pic>
        <p:nvPicPr>
          <p:cNvPr id="43016" name="Picture 8" descr="http://microbiology.science.oregonstate.edu/files/micro/theo%20photo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4067944" cy="288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2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 smtClean="0">
                <a:solidFill>
                  <a:schemeClr val="tx1"/>
                </a:solidFill>
              </a:rPr>
              <a:t>i</a:t>
            </a:r>
            <a:r>
              <a:rPr lang="cs-CZ" sz="2800" dirty="0" smtClean="0">
                <a:solidFill>
                  <a:schemeClr val="tx1"/>
                </a:solidFill>
              </a:rPr>
              <a:t>on </a:t>
            </a:r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cs-CZ" sz="2800" dirty="0" err="1" smtClean="0">
                <a:solidFill>
                  <a:schemeClr val="tx1"/>
                </a:solidFill>
              </a:rPr>
              <a:t>hannel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activators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89" y="4077072"/>
            <a:ext cx="515230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084153"/>
            <a:ext cx="4925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SAXITOXINS</a:t>
            </a:r>
            <a:endParaRPr lang="cs-CZ" sz="2400" b="1" dirty="0" smtClean="0"/>
          </a:p>
          <a:p>
            <a:pPr marL="285750" indent="-285750">
              <a:buFont typeface="Arial" charset="0"/>
              <a:buChar char="•"/>
            </a:pPr>
            <a:r>
              <a:rPr lang="cs-CZ" dirty="0" err="1" smtClean="0"/>
              <a:t>Produced</a:t>
            </a:r>
            <a:r>
              <a:rPr lang="cs-CZ" dirty="0" smtClean="0"/>
              <a:t> by </a:t>
            </a:r>
            <a:r>
              <a:rPr lang="cs-CZ" b="1" dirty="0" err="1" smtClean="0"/>
              <a:t>dinoflagelates</a:t>
            </a:r>
            <a:r>
              <a:rPr lang="cs-CZ" dirty="0" smtClean="0"/>
              <a:t> and </a:t>
            </a:r>
            <a:r>
              <a:rPr lang="cs-CZ" b="1" dirty="0" err="1" smtClean="0"/>
              <a:t>cyanobacteria</a:t>
            </a:r>
            <a:endParaRPr lang="cs-CZ" b="1" dirty="0" smtClean="0"/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(</a:t>
            </a:r>
            <a:r>
              <a:rPr lang="cs-CZ" dirty="0" err="1" smtClean="0"/>
              <a:t>toxic</a:t>
            </a:r>
            <a:r>
              <a:rPr lang="cs-CZ" dirty="0" smtClean="0"/>
              <a:t> </a:t>
            </a:r>
            <a:r>
              <a:rPr lang="cs-CZ" dirty="0" err="1" smtClean="0"/>
              <a:t>blooms</a:t>
            </a:r>
            <a:r>
              <a:rPr lang="cs-CZ" dirty="0" smtClean="0"/>
              <a:t>, „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tides</a:t>
            </a:r>
            <a:r>
              <a:rPr lang="cs-CZ" dirty="0" smtClean="0"/>
              <a:t>“)</a:t>
            </a:r>
            <a:endParaRPr lang="en-US" dirty="0"/>
          </a:p>
        </p:txBody>
      </p:sp>
      <p:pic>
        <p:nvPicPr>
          <p:cNvPr id="1031" name="Picture 7" descr="Výsledek obrázku pro saxitox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04" y="1196752"/>
            <a:ext cx="34713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732240" y="2144197"/>
            <a:ext cx="864096" cy="996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2659598"/>
            <a:ext cx="3423420" cy="273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EFFECTS OF CHEMICALS on „</a:t>
            </a:r>
            <a:r>
              <a:rPr lang="cs-CZ" dirty="0" err="1" smtClean="0"/>
              <a:t>receptors</a:t>
            </a:r>
            <a:r>
              <a:rPr lang="cs-CZ" dirty="0" smtClean="0"/>
              <a:t>“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084168" y="188640"/>
            <a:ext cx="2808312" cy="64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A52E16-A992-49E2-B547-66F3A0C873EA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46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0"/>
            <a:ext cx="8924925" cy="6850063"/>
            <a:chOff x="90" y="0"/>
            <a:chExt cx="5622" cy="4315"/>
          </a:xfrm>
        </p:grpSpPr>
        <p:pic>
          <p:nvPicPr>
            <p:cNvPr id="10244" name="Picture 3" descr="46_0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200"/>
              <a:ext cx="5622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Arc 4"/>
            <p:cNvSpPr>
              <a:spLocks/>
            </p:cNvSpPr>
            <p:nvPr/>
          </p:nvSpPr>
          <p:spPr bwMode="auto">
            <a:xfrm rot="16200000" flipV="1">
              <a:off x="198" y="1517"/>
              <a:ext cx="1153" cy="1121"/>
            </a:xfrm>
            <a:custGeom>
              <a:avLst/>
              <a:gdLst>
                <a:gd name="T0" fmla="*/ 0 w 19749"/>
                <a:gd name="T1" fmla="*/ 0 h 18293"/>
                <a:gd name="T2" fmla="*/ 0 w 19749"/>
                <a:gd name="T3" fmla="*/ 0 h 18293"/>
                <a:gd name="T4" fmla="*/ 0 w 19749"/>
                <a:gd name="T5" fmla="*/ 0 h 18293"/>
                <a:gd name="T6" fmla="*/ 0 60000 65536"/>
                <a:gd name="T7" fmla="*/ 0 60000 65536"/>
                <a:gd name="T8" fmla="*/ 0 60000 65536"/>
                <a:gd name="T9" fmla="*/ 0 w 19749"/>
                <a:gd name="T10" fmla="*/ 0 h 18293"/>
                <a:gd name="T11" fmla="*/ 19749 w 19749"/>
                <a:gd name="T12" fmla="*/ 18293 h 1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8293" fill="none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</a:path>
                <a:path w="19749" h="18293" stroke="0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  <a:lnTo>
                    <a:pt x="0" y="1829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6" name="Arc 5"/>
            <p:cNvSpPr>
              <a:spLocks/>
            </p:cNvSpPr>
            <p:nvPr/>
          </p:nvSpPr>
          <p:spPr bwMode="auto">
            <a:xfrm rot="10800000">
              <a:off x="1218" y="348"/>
              <a:ext cx="952" cy="1439"/>
            </a:xfrm>
            <a:custGeom>
              <a:avLst/>
              <a:gdLst>
                <a:gd name="T0" fmla="*/ 0 w 19749"/>
                <a:gd name="T1" fmla="*/ 0 h 17779"/>
                <a:gd name="T2" fmla="*/ 0 w 19749"/>
                <a:gd name="T3" fmla="*/ 0 h 17779"/>
                <a:gd name="T4" fmla="*/ 0 w 19749"/>
                <a:gd name="T5" fmla="*/ 0 h 17779"/>
                <a:gd name="T6" fmla="*/ 0 60000 65536"/>
                <a:gd name="T7" fmla="*/ 0 60000 65536"/>
                <a:gd name="T8" fmla="*/ 0 60000 65536"/>
                <a:gd name="T9" fmla="*/ 0 w 19749"/>
                <a:gd name="T10" fmla="*/ 0 h 17779"/>
                <a:gd name="T11" fmla="*/ 19749 w 19749"/>
                <a:gd name="T12" fmla="*/ 17779 h 17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7779" fill="none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</a:path>
                <a:path w="19749" h="17779" stroke="0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  <a:lnTo>
                    <a:pt x="0" y="1777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7" name="Arc 6"/>
            <p:cNvSpPr>
              <a:spLocks/>
            </p:cNvSpPr>
            <p:nvPr/>
          </p:nvSpPr>
          <p:spPr bwMode="auto">
            <a:xfrm rot="-1171804">
              <a:off x="1580" y="3126"/>
              <a:ext cx="1074" cy="468"/>
            </a:xfrm>
            <a:custGeom>
              <a:avLst/>
              <a:gdLst>
                <a:gd name="T0" fmla="*/ 0 w 24377"/>
                <a:gd name="T1" fmla="*/ 0 h 21600"/>
                <a:gd name="T2" fmla="*/ 0 w 24377"/>
                <a:gd name="T3" fmla="*/ 0 h 21600"/>
                <a:gd name="T4" fmla="*/ 0 w 243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4377"/>
                <a:gd name="T10" fmla="*/ 0 h 21600"/>
                <a:gd name="T11" fmla="*/ 24377 w 243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77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</a:path>
                <a:path w="24377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rc 7"/>
            <p:cNvSpPr>
              <a:spLocks/>
            </p:cNvSpPr>
            <p:nvPr/>
          </p:nvSpPr>
          <p:spPr bwMode="auto">
            <a:xfrm rot="5400000" flipH="1">
              <a:off x="3110" y="1619"/>
              <a:ext cx="1331" cy="1610"/>
            </a:xfrm>
            <a:custGeom>
              <a:avLst/>
              <a:gdLst>
                <a:gd name="T0" fmla="*/ 0 w 21600"/>
                <a:gd name="T1" fmla="*/ 0 h 23993"/>
                <a:gd name="T2" fmla="*/ 0 w 21600"/>
                <a:gd name="T3" fmla="*/ 0 h 23993"/>
                <a:gd name="T4" fmla="*/ 0 w 21600"/>
                <a:gd name="T5" fmla="*/ 0 h 239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993"/>
                <a:gd name="T11" fmla="*/ 21600 w 21600"/>
                <a:gd name="T12" fmla="*/ 23993 h 2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9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</a:path>
                <a:path w="21600" h="239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rc 8"/>
            <p:cNvSpPr>
              <a:spLocks/>
            </p:cNvSpPr>
            <p:nvPr/>
          </p:nvSpPr>
          <p:spPr bwMode="auto">
            <a:xfrm rot="266205">
              <a:off x="3105" y="3253"/>
              <a:ext cx="911" cy="468"/>
            </a:xfrm>
            <a:custGeom>
              <a:avLst/>
              <a:gdLst>
                <a:gd name="T0" fmla="*/ 0 w 21270"/>
                <a:gd name="T1" fmla="*/ 0 h 21600"/>
                <a:gd name="T2" fmla="*/ 0 w 21270"/>
                <a:gd name="T3" fmla="*/ 0 h 21600"/>
                <a:gd name="T4" fmla="*/ 0 w 212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0"/>
                <a:gd name="T10" fmla="*/ 0 h 21600"/>
                <a:gd name="T11" fmla="*/ 21270 w 212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0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</a:path>
                <a:path w="21270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rc 9"/>
            <p:cNvSpPr>
              <a:spLocks/>
            </p:cNvSpPr>
            <p:nvPr/>
          </p:nvSpPr>
          <p:spPr bwMode="auto">
            <a:xfrm>
              <a:off x="4488" y="3283"/>
              <a:ext cx="163" cy="116"/>
            </a:xfrm>
            <a:custGeom>
              <a:avLst/>
              <a:gdLst>
                <a:gd name="T0" fmla="*/ 0 w 21206"/>
                <a:gd name="T1" fmla="*/ 0 h 21600"/>
                <a:gd name="T2" fmla="*/ 0 w 21206"/>
                <a:gd name="T3" fmla="*/ 0 h 21600"/>
                <a:gd name="T4" fmla="*/ 0 w 21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06"/>
                <a:gd name="T10" fmla="*/ 0 h 21600"/>
                <a:gd name="T11" fmla="*/ 21206 w 21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6" h="21600" fill="none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</a:path>
                <a:path w="21206" h="21600" stroke="0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109" y="2357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Receptor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32" y="341"/>
              <a:ext cx="3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Blood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652" y="3355"/>
              <a:ext cx="3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Protein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468" y="747"/>
              <a:ext cx="9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Lipophilic hormones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208" y="3041"/>
              <a:ext cx="2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mRNA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5164" y="338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DNA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4137" y="3847"/>
              <a:ext cx="12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Hormone response element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71" y="336"/>
              <a:ext cx="9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 eaLnBrk="0" hangingPunct="0">
                <a:lnSpc>
                  <a:spcPct val="85000"/>
                </a:lnSpc>
                <a:buFont typeface="Arial" charset="0"/>
                <a:buNone/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1.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 passes 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through plasma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408" y="2151"/>
              <a:ext cx="9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2.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Inside target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 the hormone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binds to a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receptor protein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in the cytoplasm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or nucleus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4681" y="2448"/>
              <a:ext cx="9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3.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Hormone-receptor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complex binds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hormone response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element on DNA,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regulating gene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transcription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1766" y="3575"/>
              <a:ext cx="9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4.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Protein synthesis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508" y="2802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5.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Change in protein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synthesis is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cellular response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627" y="1439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Cytoplasm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2279" y="1240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5" name="Rectangle 24"/>
            <p:cNvSpPr>
              <a:spLocks noChangeArrowheads="1"/>
            </p:cNvSpPr>
            <p:nvPr/>
          </p:nvSpPr>
          <p:spPr bwMode="auto">
            <a:xfrm>
              <a:off x="4886" y="1821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6" name="Freeform 25"/>
            <p:cNvSpPr>
              <a:spLocks/>
            </p:cNvSpPr>
            <p:nvPr/>
          </p:nvSpPr>
          <p:spPr bwMode="auto">
            <a:xfrm>
              <a:off x="930" y="872"/>
              <a:ext cx="189" cy="267"/>
            </a:xfrm>
            <a:custGeom>
              <a:avLst/>
              <a:gdLst>
                <a:gd name="T0" fmla="*/ 0 w 189"/>
                <a:gd name="T1" fmla="*/ 267 h 267"/>
                <a:gd name="T2" fmla="*/ 0 w 189"/>
                <a:gd name="T3" fmla="*/ 0 h 267"/>
                <a:gd name="T4" fmla="*/ 189 w 189"/>
                <a:gd name="T5" fmla="*/ 71 h 267"/>
                <a:gd name="T6" fmla="*/ 0 60000 65536"/>
                <a:gd name="T7" fmla="*/ 0 60000 65536"/>
                <a:gd name="T8" fmla="*/ 0 60000 65536"/>
                <a:gd name="T9" fmla="*/ 0 w 189"/>
                <a:gd name="T10" fmla="*/ 0 h 267"/>
                <a:gd name="T11" fmla="*/ 189 w 18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67">
                  <a:moveTo>
                    <a:pt x="0" y="267"/>
                  </a:moveTo>
                  <a:lnTo>
                    <a:pt x="0" y="0"/>
                  </a:lnTo>
                  <a:lnTo>
                    <a:pt x="189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26"/>
            <p:cNvSpPr>
              <a:spLocks noChangeShapeType="1"/>
            </p:cNvSpPr>
            <p:nvPr/>
          </p:nvSpPr>
          <p:spPr bwMode="auto">
            <a:xfrm flipH="1">
              <a:off x="1545" y="2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27"/>
            <p:cNvSpPr>
              <a:spLocks noChangeShapeType="1"/>
            </p:cNvSpPr>
            <p:nvPr/>
          </p:nvSpPr>
          <p:spPr bwMode="auto">
            <a:xfrm flipH="1">
              <a:off x="996" y="3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 flipV="1">
              <a:off x="5071" y="1935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29"/>
            <p:cNvSpPr>
              <a:spLocks noChangeShapeType="1"/>
            </p:cNvSpPr>
            <p:nvPr/>
          </p:nvSpPr>
          <p:spPr bwMode="auto">
            <a:xfrm flipV="1">
              <a:off x="5255" y="3494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Line 30"/>
            <p:cNvSpPr>
              <a:spLocks noChangeShapeType="1"/>
            </p:cNvSpPr>
            <p:nvPr/>
          </p:nvSpPr>
          <p:spPr bwMode="auto">
            <a:xfrm flipH="1" flipV="1">
              <a:off x="4348" y="3170"/>
              <a:ext cx="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31"/>
            <p:cNvSpPr>
              <a:spLocks noChangeShapeType="1"/>
            </p:cNvSpPr>
            <p:nvPr/>
          </p:nvSpPr>
          <p:spPr bwMode="auto">
            <a:xfrm flipV="1">
              <a:off x="4769" y="374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2"/>
            <p:cNvSpPr>
              <a:spLocks noChangeShapeType="1"/>
            </p:cNvSpPr>
            <p:nvPr/>
          </p:nvSpPr>
          <p:spPr bwMode="auto">
            <a:xfrm flipH="1">
              <a:off x="1869" y="1301"/>
              <a:ext cx="3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981" y="1289"/>
              <a:ext cx="481" cy="613"/>
            </a:xfrm>
            <a:custGeom>
              <a:avLst/>
              <a:gdLst>
                <a:gd name="T0" fmla="*/ 0 w 461"/>
                <a:gd name="T1" fmla="*/ 0 h 593"/>
                <a:gd name="T2" fmla="*/ 0 w 461"/>
                <a:gd name="T3" fmla="*/ 0 h 593"/>
                <a:gd name="T4" fmla="*/ 352 w 461"/>
                <a:gd name="T5" fmla="*/ 427 h 593"/>
                <a:gd name="T6" fmla="*/ 485 w 461"/>
                <a:gd name="T7" fmla="*/ 589 h 593"/>
                <a:gd name="T8" fmla="*/ 571 w 461"/>
                <a:gd name="T9" fmla="*/ 70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93"/>
                <a:gd name="T17" fmla="*/ 461 w 46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93">
                  <a:moveTo>
                    <a:pt x="0" y="0"/>
                  </a:moveTo>
                  <a:lnTo>
                    <a:pt x="0" y="0"/>
                  </a:lnTo>
                  <a:lnTo>
                    <a:pt x="285" y="362"/>
                  </a:lnTo>
                  <a:lnTo>
                    <a:pt x="392" y="499"/>
                  </a:lnTo>
                  <a:lnTo>
                    <a:pt x="461" y="5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1675" y="2291"/>
              <a:ext cx="49" cy="59"/>
            </a:xfrm>
            <a:custGeom>
              <a:avLst/>
              <a:gdLst>
                <a:gd name="T0" fmla="*/ 22 w 49"/>
                <a:gd name="T1" fmla="*/ 19 h 59"/>
                <a:gd name="T2" fmla="*/ 29 w 49"/>
                <a:gd name="T3" fmla="*/ 0 h 59"/>
                <a:gd name="T4" fmla="*/ 37 w 49"/>
                <a:gd name="T5" fmla="*/ 32 h 59"/>
                <a:gd name="T6" fmla="*/ 49 w 49"/>
                <a:gd name="T7" fmla="*/ 59 h 59"/>
                <a:gd name="T8" fmla="*/ 27 w 49"/>
                <a:gd name="T9" fmla="*/ 39 h 59"/>
                <a:gd name="T10" fmla="*/ 0 w 49"/>
                <a:gd name="T11" fmla="*/ 22 h 59"/>
                <a:gd name="T12" fmla="*/ 22 w 49"/>
                <a:gd name="T13" fmla="*/ 1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22" y="19"/>
                  </a:moveTo>
                  <a:lnTo>
                    <a:pt x="29" y="0"/>
                  </a:lnTo>
                  <a:lnTo>
                    <a:pt x="37" y="32"/>
                  </a:lnTo>
                  <a:lnTo>
                    <a:pt x="49" y="59"/>
                  </a:lnTo>
                  <a:lnTo>
                    <a:pt x="27" y="39"/>
                  </a:lnTo>
                  <a:lnTo>
                    <a:pt x="0" y="2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1665" y="2269"/>
              <a:ext cx="30" cy="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1520" y="0"/>
              <a:ext cx="26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63500">
              <a:spAutoFit/>
            </a:bodyPr>
            <a:lstStyle/>
            <a:p>
              <a:pPr eaLnBrk="0" hangingPunct="0"/>
              <a:r>
                <a:rPr lang="en-US" sz="700">
                  <a:ea typeface="ＭＳ Ｐゴシック" pitchFamily="52" charset="-128"/>
                </a:rPr>
                <a:t>Copyright © The McGraw-Hill Companies, Inc. Permission required for reproduction or display.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9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NUCLEAR (</a:t>
            </a:r>
            <a:r>
              <a:rPr lang="cs-CZ" b="1" dirty="0" err="1" smtClean="0">
                <a:solidFill>
                  <a:srgbClr val="FF0000"/>
                </a:solidFill>
              </a:rPr>
              <a:t>Intracellular</a:t>
            </a:r>
            <a:r>
              <a:rPr lang="cs-CZ" b="1" dirty="0" smtClean="0">
                <a:solidFill>
                  <a:srgbClr val="FF0000"/>
                </a:solidFill>
              </a:rPr>
              <a:t>) RECEPTORS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421804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I</a:t>
            </a:r>
            <a:r>
              <a:rPr lang="cs-CZ" sz="2400" dirty="0" err="1" smtClean="0"/>
              <a:t>mportant</a:t>
            </a:r>
            <a:r>
              <a:rPr lang="cs-CZ" sz="2400" dirty="0" smtClean="0"/>
              <a:t> </a:t>
            </a:r>
            <a:r>
              <a:rPr lang="en-GB" sz="2400" dirty="0" smtClean="0"/>
              <a:t>physiological </a:t>
            </a:r>
            <a:r>
              <a:rPr lang="cs-CZ" sz="2400" dirty="0" err="1" smtClean="0"/>
              <a:t>function</a:t>
            </a:r>
            <a:r>
              <a:rPr lang="en-GB" sz="2400" dirty="0" smtClean="0"/>
              <a:t>s, and</a:t>
            </a:r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NR</a:t>
            </a:r>
            <a:r>
              <a:rPr lang="en-GB" sz="2400" dirty="0" smtClean="0"/>
              <a:t>s</a:t>
            </a:r>
            <a:r>
              <a:rPr lang="cs-CZ" sz="2400" dirty="0" smtClean="0"/>
              <a:t> </a:t>
            </a:r>
            <a:r>
              <a:rPr lang="cs-CZ" sz="2400" dirty="0" err="1" smtClean="0"/>
              <a:t>share</a:t>
            </a:r>
            <a:r>
              <a:rPr lang="cs-CZ" sz="2400" dirty="0" smtClean="0"/>
              <a:t>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mechanisms</a:t>
            </a:r>
            <a:r>
              <a:rPr lang="cs-CZ" sz="2400" dirty="0" smtClean="0"/>
              <a:t> of </a:t>
            </a:r>
            <a:r>
              <a:rPr lang="cs-CZ" sz="2400" dirty="0" err="1" smtClean="0"/>
              <a:t>action</a:t>
            </a:r>
            <a:endParaRPr lang="en-GB" sz="2400" dirty="0" smtClean="0"/>
          </a:p>
          <a:p>
            <a:pPr lvl="1"/>
            <a:r>
              <a:rPr lang="en-GB" sz="2000" dirty="0" smtClean="0"/>
              <a:t>Act as </a:t>
            </a:r>
            <a:r>
              <a:rPr lang="en-GB" sz="2000" b="1" dirty="0" smtClean="0">
                <a:solidFill>
                  <a:srgbClr val="FF0000"/>
                </a:solidFill>
              </a:rPr>
              <a:t>direct transcription factors on DNA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ligands</a:t>
            </a:r>
            <a:r>
              <a:rPr lang="cs-CZ" sz="2400" dirty="0" smtClean="0"/>
              <a:t> are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lipophilic</a:t>
            </a:r>
            <a:r>
              <a:rPr lang="cs-CZ" sz="2400" dirty="0" smtClean="0"/>
              <a:t> </a:t>
            </a:r>
            <a:r>
              <a:rPr lang="cs-CZ" sz="2400" dirty="0" err="1" smtClean="0"/>
              <a:t>hormones</a:t>
            </a:r>
            <a:r>
              <a:rPr lang="cs-CZ" sz="2400" dirty="0" smtClean="0"/>
              <a:t> (</a:t>
            </a:r>
            <a:r>
              <a:rPr lang="cs-CZ" sz="2400" dirty="0" err="1" smtClean="0"/>
              <a:t>steroids</a:t>
            </a:r>
            <a:r>
              <a:rPr lang="cs-CZ" sz="2400" dirty="0" smtClean="0"/>
              <a:t>, </a:t>
            </a:r>
            <a:r>
              <a:rPr lang="cs-CZ" sz="2400" dirty="0" err="1" smtClean="0"/>
              <a:t>thyroids</a:t>
            </a:r>
            <a:r>
              <a:rPr lang="cs-CZ" sz="2400" dirty="0" smtClean="0"/>
              <a:t>, </a:t>
            </a:r>
            <a:r>
              <a:rPr lang="cs-CZ" sz="2400" dirty="0" err="1" smtClean="0"/>
              <a:t>retinoids</a:t>
            </a:r>
            <a:r>
              <a:rPr lang="cs-CZ" sz="2400" dirty="0" smtClean="0"/>
              <a:t>)</a:t>
            </a:r>
          </a:p>
          <a:p>
            <a:pPr lvl="1"/>
            <a:r>
              <a:rPr lang="en-GB" sz="2000" dirty="0" smtClean="0"/>
              <a:t>Role in toxicity – NR are </a:t>
            </a:r>
            <a:r>
              <a:rPr lang="cs-CZ" sz="2000" dirty="0" err="1" smtClean="0"/>
              <a:t>modulated</a:t>
            </a:r>
            <a:r>
              <a:rPr lang="cs-CZ" sz="2000" dirty="0" smtClean="0"/>
              <a:t> (</a:t>
            </a:r>
            <a:r>
              <a:rPr lang="cs-CZ" sz="2000" dirty="0" err="1" smtClean="0"/>
              <a:t>activated</a:t>
            </a:r>
            <a:r>
              <a:rPr lang="en-US" sz="2000" dirty="0" smtClean="0"/>
              <a:t>/inhibited</a:t>
            </a:r>
            <a:r>
              <a:rPr lang="en-GB" sz="2000" dirty="0" smtClean="0"/>
              <a:t>) by structurally close </a:t>
            </a:r>
            <a:r>
              <a:rPr lang="en-GB" sz="2000" dirty="0" err="1" smtClean="0"/>
              <a:t>xenobiotics</a:t>
            </a:r>
            <a:endParaRPr lang="cs-CZ" sz="2000" dirty="0" smtClean="0"/>
          </a:p>
          <a:p>
            <a:r>
              <a:rPr lang="en-GB" sz="2400" dirty="0"/>
              <a:t>Important </a:t>
            </a:r>
            <a:r>
              <a:rPr lang="cs-CZ" sz="2400" b="1" dirty="0" err="1">
                <a:solidFill>
                  <a:schemeClr val="tx2"/>
                </a:solidFill>
              </a:rPr>
              <a:t>roles</a:t>
            </a:r>
            <a:r>
              <a:rPr lang="cs-CZ" sz="2400" b="1" dirty="0">
                <a:solidFill>
                  <a:schemeClr val="tx2"/>
                </a:solidFill>
              </a:rPr>
              <a:t> in </a:t>
            </a:r>
            <a:r>
              <a:rPr lang="cs-CZ" sz="2400" b="1" dirty="0" err="1">
                <a:solidFill>
                  <a:schemeClr val="tx2"/>
                </a:solidFill>
              </a:rPr>
              <a:t>pathologies</a:t>
            </a:r>
            <a:r>
              <a:rPr lang="cs-CZ" sz="2400" b="1" dirty="0">
                <a:solidFill>
                  <a:schemeClr val="tx2"/>
                </a:solidFill>
              </a:rPr>
              <a:t> and </a:t>
            </a:r>
            <a:r>
              <a:rPr lang="en-GB" sz="2400" b="1" dirty="0">
                <a:solidFill>
                  <a:schemeClr val="tx2"/>
                </a:solidFill>
              </a:rPr>
              <a:t>chemical </a:t>
            </a:r>
            <a:r>
              <a:rPr lang="cs-CZ" sz="2400" b="1" dirty="0">
                <a:solidFill>
                  <a:schemeClr val="tx2"/>
                </a:solidFill>
              </a:rPr>
              <a:t>toxicity</a:t>
            </a:r>
          </a:p>
          <a:p>
            <a:pPr lvl="1"/>
            <a:r>
              <a:rPr lang="cs-CZ" sz="2000" b="1" dirty="0" err="1">
                <a:solidFill>
                  <a:schemeClr val="tx2"/>
                </a:solidFill>
              </a:rPr>
              <a:t>Endocrine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disruption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cs-CZ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effects</a:t>
            </a:r>
            <a:r>
              <a:rPr lang="cs-CZ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on </a:t>
            </a:r>
            <a:r>
              <a:rPr lang="cs-CZ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reproduction</a:t>
            </a:r>
            <a:r>
              <a:rPr lang="cs-CZ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as </a:t>
            </a:r>
            <a:r>
              <a:rPr lang="cs-CZ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well</a:t>
            </a:r>
            <a:r>
              <a:rPr lang="cs-CZ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as </a:t>
            </a:r>
            <a:r>
              <a:rPr lang="cs-CZ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other</a:t>
            </a:r>
            <a:r>
              <a:rPr lang="cs-CZ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hormone-</a:t>
            </a:r>
            <a:r>
              <a:rPr lang="cs-CZ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regulated</a:t>
            </a:r>
            <a:r>
              <a:rPr lang="cs-CZ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processes</a:t>
            </a:r>
            <a:r>
              <a:rPr lang="cs-CZ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(</a:t>
            </a:r>
            <a:r>
              <a:rPr lang="cs-CZ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immune</a:t>
            </a:r>
            <a:r>
              <a:rPr lang="cs-CZ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-, neuro-, </a:t>
            </a:r>
            <a:r>
              <a:rPr lang="cs-CZ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metabolism</a:t>
            </a:r>
            <a:r>
              <a:rPr lang="cs-CZ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– obesity </a:t>
            </a:r>
            <a:r>
              <a:rPr lang="cs-CZ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etc</a:t>
            </a:r>
            <a:r>
              <a:rPr lang="cs-CZ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.)</a:t>
            </a:r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2000" b="1" dirty="0">
                <a:solidFill>
                  <a:schemeClr val="tx2"/>
                </a:solidFill>
              </a:rPr>
              <a:t>Dioxin-</a:t>
            </a:r>
            <a:r>
              <a:rPr lang="cs-CZ" sz="2000" b="1" dirty="0" err="1">
                <a:solidFill>
                  <a:schemeClr val="tx2"/>
                </a:solidFill>
              </a:rPr>
              <a:t>like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toxicity </a:t>
            </a:r>
          </a:p>
          <a:p>
            <a:pPr lvl="2"/>
            <a:r>
              <a:rPr lang="cs-CZ" sz="1600" dirty="0" err="1" smtClean="0">
                <a:solidFill>
                  <a:schemeClr val="tx2"/>
                </a:solidFill>
              </a:rPr>
              <a:t>immunosuppression</a:t>
            </a:r>
            <a:r>
              <a:rPr lang="cs-CZ" sz="1600" dirty="0" smtClean="0">
                <a:solidFill>
                  <a:schemeClr val="tx2"/>
                </a:solidFill>
              </a:rPr>
              <a:t>, </a:t>
            </a:r>
            <a:r>
              <a:rPr lang="cs-CZ" sz="1600" dirty="0" err="1" smtClean="0">
                <a:solidFill>
                  <a:schemeClr val="tx2"/>
                </a:solidFill>
              </a:rPr>
              <a:t>cancer</a:t>
            </a:r>
            <a:endParaRPr lang="cs-CZ" sz="1600" dirty="0"/>
          </a:p>
          <a:p>
            <a:pPr lvl="1"/>
            <a:endParaRPr lang="cs-CZ" sz="2000" dirty="0" smtClean="0"/>
          </a:p>
          <a:p>
            <a:endParaRPr lang="cs-CZ" sz="2400" dirty="0" smtClean="0"/>
          </a:p>
          <a:p>
            <a:endParaRPr lang="en-GB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55776" y="5414799"/>
            <a:ext cx="6682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The most </a:t>
            </a:r>
            <a:r>
              <a:rPr lang="cs-CZ" sz="2000" b="1" dirty="0" err="1" smtClean="0">
                <a:solidFill>
                  <a:srgbClr val="0070C0"/>
                </a:solidFill>
              </a:rPr>
              <a:t>studied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NRs</a:t>
            </a:r>
            <a:r>
              <a:rPr lang="cs-CZ" sz="20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ER – </a:t>
            </a:r>
            <a:r>
              <a:rPr lang="cs-CZ" sz="2000" dirty="0" err="1" smtClean="0">
                <a:solidFill>
                  <a:srgbClr val="0070C0"/>
                </a:solidFill>
              </a:rPr>
              <a:t>estrogenic</a:t>
            </a:r>
            <a:r>
              <a:rPr lang="cs-CZ" sz="2000" dirty="0" smtClean="0">
                <a:solidFill>
                  <a:srgbClr val="0070C0"/>
                </a:solidFill>
              </a:rPr>
              <a:t> receptor  </a:t>
            </a:r>
            <a:r>
              <a:rPr lang="cs-CZ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xenoestrogens</a:t>
            </a:r>
            <a:endParaRPr lang="cs-CZ" sz="2000" dirty="0" smtClean="0">
              <a:solidFill>
                <a:srgbClr val="0070C0"/>
              </a:solidFill>
            </a:endParaRPr>
          </a:p>
          <a:p>
            <a:r>
              <a:rPr lang="cs-CZ" sz="2000" dirty="0" err="1" smtClean="0">
                <a:solidFill>
                  <a:srgbClr val="0070C0"/>
                </a:solidFill>
              </a:rPr>
              <a:t>AhR</a:t>
            </a:r>
            <a:r>
              <a:rPr lang="cs-CZ" sz="2000" dirty="0" smtClean="0">
                <a:solidFill>
                  <a:srgbClr val="0070C0"/>
                </a:solidFill>
              </a:rPr>
              <a:t> – </a:t>
            </a:r>
            <a:r>
              <a:rPr lang="cs-CZ" sz="2000" dirty="0" err="1" smtClean="0">
                <a:solidFill>
                  <a:srgbClr val="0070C0"/>
                </a:solidFill>
              </a:rPr>
              <a:t>Arylhydrocarbon</a:t>
            </a:r>
            <a:r>
              <a:rPr lang="cs-CZ" sz="2000" dirty="0" smtClean="0">
                <a:solidFill>
                  <a:srgbClr val="0070C0"/>
                </a:solidFill>
              </a:rPr>
              <a:t> receptor („dioxin“ receptor)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</a:t>
            </a:r>
            <a:r>
              <a:rPr lang="en-GB" dirty="0" err="1" smtClean="0"/>
              <a:t>ligands</a:t>
            </a:r>
            <a:r>
              <a:rPr lang="en-GB" dirty="0" smtClean="0"/>
              <a:t> of NR</a:t>
            </a:r>
            <a:endParaRPr lang="en-GB" dirty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163199"/>
            <a:ext cx="5698976" cy="2694801"/>
          </a:xfr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503" y="980728"/>
            <a:ext cx="8135937" cy="30963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b="1" dirty="0" smtClean="0"/>
              <a:t>S</a:t>
            </a:r>
            <a:r>
              <a:rPr lang="tr-TR" sz="2000" b="1" dirty="0" smtClean="0"/>
              <a:t>mall, lipid-soluble </a:t>
            </a:r>
            <a:r>
              <a:rPr lang="cs-CZ" sz="2000" b="1" dirty="0" err="1" smtClean="0"/>
              <a:t>molecules</a:t>
            </a:r>
            <a:endParaRPr lang="tr-TR" sz="2000" dirty="0" smtClean="0"/>
          </a:p>
          <a:p>
            <a:pPr lvl="1" eaLnBrk="1" hangingPunct="1"/>
            <a:r>
              <a:rPr lang="en-GB" sz="1600" dirty="0" smtClean="0"/>
              <a:t>D</a:t>
            </a:r>
            <a:r>
              <a:rPr lang="tr-TR" sz="1600" dirty="0" smtClean="0"/>
              <a:t>iffuse through plasma and nuclear membranes and interact directly with the transcription factors they control.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 smtClean="0"/>
          </a:p>
          <a:p>
            <a:pPr lvl="1" eaLnBrk="1" hangingPunct="1"/>
            <a:r>
              <a:rPr lang="en-GB" sz="1600" b="1" dirty="0" smtClean="0">
                <a:solidFill>
                  <a:schemeClr val="tx2"/>
                </a:solidFill>
              </a:rPr>
              <a:t>STEROID HORMONES:</a:t>
            </a:r>
          </a:p>
          <a:p>
            <a:pPr lvl="2" eaLnBrk="1" hangingPunct="1"/>
            <a:r>
              <a:rPr lang="en-GB" sz="1200" dirty="0" smtClean="0"/>
              <a:t>sex steroids (</a:t>
            </a:r>
            <a:r>
              <a:rPr lang="en-GB" sz="1200" dirty="0" err="1" smtClean="0"/>
              <a:t>estrogen</a:t>
            </a:r>
            <a:r>
              <a:rPr lang="en-GB" sz="1200" dirty="0" smtClean="0"/>
              <a:t>, progesterone, testosterone)</a:t>
            </a:r>
          </a:p>
          <a:p>
            <a:pPr lvl="2" eaLnBrk="1" hangingPunct="1"/>
            <a:r>
              <a:rPr lang="en-GB" sz="1200" dirty="0" smtClean="0"/>
              <a:t>corticosteroids  (</a:t>
            </a:r>
            <a:r>
              <a:rPr lang="en-GB" sz="1200" dirty="0" err="1" smtClean="0"/>
              <a:t>glucocorticoids</a:t>
            </a:r>
            <a:r>
              <a:rPr lang="en-GB" sz="1200" dirty="0" smtClean="0"/>
              <a:t> and </a:t>
            </a:r>
            <a:r>
              <a:rPr lang="en-GB" sz="1200" dirty="0" err="1" smtClean="0"/>
              <a:t>mineralcorticoids</a:t>
            </a:r>
            <a:r>
              <a:rPr lang="en-GB" sz="1200" dirty="0" smtClean="0"/>
              <a:t>)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en-GB" sz="1200" dirty="0" smtClean="0"/>
          </a:p>
          <a:p>
            <a:pPr lvl="1" eaLnBrk="1" hangingPunct="1"/>
            <a:r>
              <a:rPr lang="en-GB" sz="1600" b="1" dirty="0" smtClean="0">
                <a:solidFill>
                  <a:schemeClr val="tx2"/>
                </a:solidFill>
              </a:rPr>
              <a:t>OTHER HORMONES and </a:t>
            </a:r>
            <a:r>
              <a:rPr lang="en-GB" sz="1600" b="1" dirty="0" err="1" smtClean="0">
                <a:solidFill>
                  <a:schemeClr val="tx2"/>
                </a:solidFill>
              </a:rPr>
              <a:t>ligands</a:t>
            </a:r>
            <a:r>
              <a:rPr lang="en-GB" sz="1200" b="1" dirty="0" smtClean="0">
                <a:solidFill>
                  <a:schemeClr val="tx2"/>
                </a:solidFill>
              </a:rPr>
              <a:t/>
            </a:r>
            <a:br>
              <a:rPr lang="en-GB" sz="1200" b="1" dirty="0" smtClean="0">
                <a:solidFill>
                  <a:schemeClr val="tx2"/>
                </a:solidFill>
              </a:rPr>
            </a:br>
            <a:r>
              <a:rPr lang="en-GB" sz="1200" dirty="0" smtClean="0"/>
              <a:t>Thyroid hormone, vitamin D3, retinoic acid, </a:t>
            </a:r>
            <a:r>
              <a:rPr lang="en-GB" sz="1200" dirty="0" err="1" smtClean="0"/>
              <a:t>ligands</a:t>
            </a:r>
            <a:r>
              <a:rPr lang="en-GB" sz="1200" dirty="0" smtClean="0"/>
              <a:t> of </a:t>
            </a:r>
            <a:r>
              <a:rPr lang="en-GB" sz="1200" dirty="0" err="1" smtClean="0"/>
              <a:t>AhR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 smtClean="0"/>
          </a:p>
          <a:p>
            <a:pPr lvl="1" eaLnBrk="1" hangingPunct="1"/>
            <a:r>
              <a:rPr lang="cs-CZ" sz="1600" b="1" dirty="0" err="1" smtClean="0">
                <a:solidFill>
                  <a:schemeClr val="tx2"/>
                </a:solidFill>
              </a:rPr>
              <a:t>Small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molecules</a:t>
            </a:r>
            <a:r>
              <a:rPr lang="cs-CZ" sz="1600" b="1" dirty="0" smtClean="0">
                <a:solidFill>
                  <a:schemeClr val="tx2"/>
                </a:solidFill>
              </a:rPr>
              <a:t> - </a:t>
            </a:r>
            <a:r>
              <a:rPr lang="cs-CZ" sz="1600" b="1" dirty="0" err="1" smtClean="0">
                <a:solidFill>
                  <a:schemeClr val="tx2"/>
                </a:solidFill>
              </a:rPr>
              <a:t>gases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cs-CZ" sz="1200" dirty="0" err="1" smtClean="0"/>
              <a:t>e.g</a:t>
            </a:r>
            <a:r>
              <a:rPr lang="cs-CZ" sz="1200" dirty="0" smtClean="0"/>
              <a:t>. NO (</a:t>
            </a:r>
            <a:r>
              <a:rPr lang="cs-CZ" sz="1200" dirty="0" err="1" smtClean="0"/>
              <a:t>signaling</a:t>
            </a:r>
            <a:r>
              <a:rPr lang="cs-CZ" sz="1200" dirty="0" smtClean="0"/>
              <a:t>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immune</a:t>
            </a:r>
            <a:r>
              <a:rPr lang="cs-CZ" sz="1200" dirty="0" smtClean="0"/>
              <a:t> </a:t>
            </a:r>
            <a:r>
              <a:rPr lang="cs-CZ" sz="1200" dirty="0" err="1" smtClean="0"/>
              <a:t>reactions</a:t>
            </a:r>
            <a:r>
              <a:rPr lang="cs-CZ" sz="1200" dirty="0" smtClean="0"/>
              <a:t>)</a:t>
            </a:r>
            <a:endParaRPr lang="en-GB" sz="12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886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2170113"/>
            <a:ext cx="2031325" cy="1477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Natural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+mj-lt"/>
              </a:rPr>
              <a:t>genistein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naringenin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coumestrol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zearalenone</a:t>
            </a:r>
            <a:endParaRPr lang="cs-CZ" b="0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33400" y="4608513"/>
            <a:ext cx="1988558" cy="17543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 smtClean="0">
                <a:latin typeface="+mj-lt"/>
              </a:rPr>
              <a:t>Various POPs 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0" dirty="0">
                <a:latin typeface="+mj-lt"/>
              </a:rPr>
              <a:t>DDT</a:t>
            </a:r>
          </a:p>
          <a:p>
            <a:pPr eaLnBrk="0" hangingPunct="0"/>
            <a:r>
              <a:rPr lang="cs-CZ" b="0" dirty="0" err="1">
                <a:latin typeface="+mj-lt"/>
              </a:rPr>
              <a:t>kepone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PCBs</a:t>
            </a:r>
            <a:r>
              <a:rPr lang="cs-CZ" b="0" dirty="0">
                <a:latin typeface="+mj-lt"/>
              </a:rPr>
              <a:t>/OH-</a:t>
            </a:r>
            <a:r>
              <a:rPr lang="cs-CZ" b="0" dirty="0" err="1">
                <a:latin typeface="+mj-lt"/>
              </a:rPr>
              <a:t>PCBs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PAHs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and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dioxins</a:t>
            </a:r>
            <a:endParaRPr lang="cs-CZ" b="0" dirty="0">
              <a:latin typeface="+mj-lt"/>
            </a:endParaRPr>
          </a:p>
          <a:p>
            <a:pPr eaLnBrk="0" hangingPunct="0"/>
            <a:endParaRPr lang="cs-CZ" b="0" dirty="0">
              <a:latin typeface="+mj-lt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923928" y="2093913"/>
            <a:ext cx="2820003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Industrial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chemicals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Bisphenol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A</a:t>
            </a:r>
            <a:endParaRPr lang="cs-CZ" sz="1600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Nonionic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surfactants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Pthalate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esters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(eg. 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DEHP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) </a:t>
            </a:r>
            <a:endParaRPr lang="cs-CZ" sz="1600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E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ndosulfan</a:t>
            </a:r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+mj-lt"/>
              </a:rPr>
              <a:t>(pesticide)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872825" y="5176253"/>
            <a:ext cx="2018501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Pharmaceuticals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Ethinyl</a:t>
            </a:r>
            <a:r>
              <a:rPr lang="cs-CZ" sz="1600" b="0" dirty="0">
                <a:latin typeface="+mj-lt"/>
              </a:rPr>
              <a:t> estradiol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Diethylstilbestrol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gestodene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norgestrel</a:t>
            </a:r>
            <a:endParaRPr lang="cs-CZ" b="0" dirty="0">
              <a:latin typeface="+mj-lt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625" y="3143409"/>
            <a:ext cx="1981200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 r="27338" b="59338"/>
          <a:stretch>
            <a:fillRect/>
          </a:stretch>
        </p:blipFill>
        <p:spPr bwMode="auto">
          <a:xfrm>
            <a:off x="6700838" y="2348880"/>
            <a:ext cx="2443162" cy="995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2" name="Picture 9" descr="endosulfan_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1735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de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61963"/>
            <a:ext cx="2304256" cy="11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5269555" y="3448130"/>
            <a:ext cx="0" cy="41291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120124" y="4664075"/>
            <a:ext cx="611065" cy="2769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>
                <a:latin typeface="+mj-lt"/>
              </a:rPr>
              <a:t>DEHP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251520" y="1013827"/>
            <a:ext cx="8769260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>
                <a:latin typeface="+mj-lt"/>
              </a:rPr>
              <a:t>&gt;&gt; </a:t>
            </a:r>
            <a:r>
              <a:rPr lang="en-GB" sz="1600" b="0" dirty="0" smtClean="0">
                <a:latin typeface="+mj-lt"/>
              </a:rPr>
              <a:t>Highly </a:t>
            </a:r>
            <a:r>
              <a:rPr lang="en-GB" sz="1600" b="0" dirty="0">
                <a:latin typeface="+mj-lt"/>
              </a:rPr>
              <a:t>diverse group of substances </a:t>
            </a:r>
            <a:endParaRPr lang="en-GB" sz="1600" b="0" dirty="0" smtClean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/>
              <a:t>&gt;&gt; </a:t>
            </a:r>
            <a:r>
              <a:rPr lang="en-GB" sz="1600" b="0" dirty="0" smtClean="0">
                <a:latin typeface="+mj-lt"/>
              </a:rPr>
              <a:t>Do </a:t>
            </a:r>
            <a:r>
              <a:rPr lang="en-GB" sz="1600" b="0" dirty="0">
                <a:latin typeface="+mj-lt"/>
              </a:rPr>
              <a:t>not necessarily share structural </a:t>
            </a:r>
            <a:r>
              <a:rPr lang="cs-CZ" sz="1600" b="0" dirty="0" err="1" smtClean="0">
                <a:latin typeface="+mj-lt"/>
              </a:rPr>
              <a:t>similarity</a:t>
            </a:r>
            <a:r>
              <a:rPr lang="cs-CZ" sz="1600" b="0" dirty="0" smtClean="0"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to the prototypical </a:t>
            </a:r>
            <a:r>
              <a:rPr lang="en-GB" sz="1600" b="0" dirty="0" err="1">
                <a:latin typeface="+mj-lt"/>
              </a:rPr>
              <a:t>estrogen</a:t>
            </a:r>
            <a:r>
              <a:rPr lang="en-GB" sz="1600" b="0" dirty="0">
                <a:latin typeface="+mj-lt"/>
              </a:rPr>
              <a:t> </a:t>
            </a:r>
            <a:r>
              <a:rPr lang="en-GB" sz="1600" b="0" dirty="0" smtClean="0">
                <a:latin typeface="+mj-lt"/>
              </a:rPr>
              <a:t>17</a:t>
            </a:r>
            <a:r>
              <a:rPr lang="en-GB" sz="1600" b="0" dirty="0">
                <a:latin typeface="+mj-lt"/>
                <a:sym typeface="Symbol" pitchFamily="18" charset="2"/>
              </a:rPr>
              <a:t></a:t>
            </a:r>
            <a:r>
              <a:rPr lang="en-GB" sz="1600" b="0" dirty="0">
                <a:latin typeface="+mj-lt"/>
              </a:rPr>
              <a:t>-</a:t>
            </a:r>
            <a:r>
              <a:rPr lang="en-GB" sz="1600" b="0" dirty="0" err="1" smtClean="0">
                <a:latin typeface="+mj-lt"/>
              </a:rPr>
              <a:t>estradiol</a:t>
            </a:r>
            <a:endParaRPr lang="cs-CZ" sz="1600" b="0" dirty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/>
              <a:t>&gt;&gt; </a:t>
            </a:r>
            <a:r>
              <a:rPr lang="en-GB" sz="1600" b="0" dirty="0" smtClean="0">
                <a:latin typeface="+mj-lt"/>
              </a:rPr>
              <a:t>m</a:t>
            </a:r>
            <a:r>
              <a:rPr lang="cs-CZ" sz="1600" b="0" dirty="0" err="1" smtClean="0">
                <a:latin typeface="+mj-lt"/>
              </a:rPr>
              <a:t>ay</a:t>
            </a:r>
            <a:r>
              <a:rPr lang="cs-CZ" sz="1600" b="0" dirty="0" smtClean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act</a:t>
            </a:r>
            <a:r>
              <a:rPr lang="cs-CZ" sz="1600" b="0" dirty="0">
                <a:latin typeface="+mj-lt"/>
              </a:rPr>
              <a:t> as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AGONISTS</a:t>
            </a:r>
            <a:r>
              <a:rPr lang="cs-CZ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b="1" u="sng" dirty="0" err="1">
                <a:latin typeface="+mj-lt"/>
              </a:rPr>
              <a:t>and</a:t>
            </a:r>
            <a:r>
              <a:rPr lang="cs-CZ" sz="1600" b="1" u="sng" dirty="0">
                <a:latin typeface="+mj-lt"/>
              </a:rPr>
              <a:t>/</a:t>
            </a:r>
            <a:r>
              <a:rPr lang="cs-CZ" sz="1600" b="1" u="sng" dirty="0" err="1">
                <a:latin typeface="+mj-lt"/>
              </a:rPr>
              <a:t>or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ANTAGONISTS</a:t>
            </a:r>
            <a:r>
              <a:rPr lang="en-GB" sz="1600" b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b="0" dirty="0" smtClean="0">
                <a:latin typeface="+mj-lt"/>
              </a:rPr>
              <a:t>(depending on situation and concentration!)</a:t>
            </a:r>
            <a:endParaRPr lang="cs-CZ" sz="1600" dirty="0">
              <a:latin typeface="+mj-lt"/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Ligands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ER – ESTROGEN RECEPTOR</a:t>
            </a:r>
            <a:b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estrogens (</a:t>
            </a:r>
            <a:r>
              <a:rPr lang="en-GB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xenoestrogens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exoestrogens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91680" y="2636912"/>
            <a:ext cx="936104" cy="70733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700838" y="5215264"/>
            <a:ext cx="244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Consequences</a:t>
            </a:r>
            <a:endParaRPr lang="cs-CZ" dirty="0" smtClean="0"/>
          </a:p>
          <a:p>
            <a:r>
              <a:rPr lang="cs-CZ" dirty="0" smtClean="0"/>
              <a:t>* Toxicity to </a:t>
            </a:r>
            <a:r>
              <a:rPr lang="cs-CZ" dirty="0" err="1" smtClean="0"/>
              <a:t>reproduction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18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</a:rPr>
              <a:t>Categorization</a:t>
            </a:r>
            <a:r>
              <a:rPr lang="en-GB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MoA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828800"/>
          </a:xfrm>
        </p:spPr>
        <p:txBody>
          <a:bodyPr/>
          <a:lstStyle/>
          <a:p>
            <a:r>
              <a:rPr lang="en-GB" sz="2000" b="1" dirty="0" smtClean="0"/>
              <a:t>Species-specific mechanisms</a:t>
            </a:r>
            <a:r>
              <a:rPr lang="cs-CZ" sz="2000" dirty="0" smtClean="0"/>
              <a:t>, </a:t>
            </a:r>
            <a:r>
              <a:rPr lang="cs-CZ" sz="2000" dirty="0" err="1" smtClean="0"/>
              <a:t>examples</a:t>
            </a:r>
            <a:endParaRPr lang="en-GB" sz="2000" dirty="0" smtClean="0"/>
          </a:p>
          <a:p>
            <a:pPr lvl="1"/>
            <a:r>
              <a:rPr lang="en-GB" sz="1800" dirty="0" smtClean="0"/>
              <a:t>photosynthetic toxicity (only in plants) vs. </a:t>
            </a:r>
            <a:r>
              <a:rPr lang="en-GB" sz="1800" dirty="0" err="1" smtClean="0"/>
              <a:t>teratogenicity</a:t>
            </a:r>
            <a:r>
              <a:rPr lang="en-GB" sz="1800" dirty="0" smtClean="0"/>
              <a:t> (only in vertebrates)</a:t>
            </a:r>
          </a:p>
          <a:p>
            <a:pPr lvl="1"/>
            <a:r>
              <a:rPr lang="en-GB" sz="1800" dirty="0" smtClean="0"/>
              <a:t>Endocrine disruption </a:t>
            </a:r>
          </a:p>
          <a:p>
            <a:pPr lvl="2"/>
            <a:r>
              <a:rPr lang="en-GB" sz="1600" dirty="0" smtClean="0"/>
              <a:t>different hormonal systems in invertebrates </a:t>
            </a:r>
            <a:r>
              <a:rPr lang="en-GB" sz="1600" i="1" dirty="0" err="1" smtClean="0"/>
              <a:t>vs</a:t>
            </a:r>
            <a:r>
              <a:rPr lang="en-GB" sz="1600" i="1" dirty="0" smtClean="0"/>
              <a:t> </a:t>
            </a:r>
            <a:r>
              <a:rPr lang="en-GB" sz="1600" dirty="0" smtClean="0"/>
              <a:t>vertebrates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GB" sz="1600" dirty="0" smtClean="0"/>
              <a:t> different toxicity mechanisms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44008" y="299869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Growth in invertebrates</a:t>
            </a:r>
          </a:p>
          <a:p>
            <a:pPr algn="ctr"/>
            <a:r>
              <a:rPr lang="en-GB" dirty="0" err="1" smtClean="0"/>
              <a:t>ecdysis</a:t>
            </a:r>
            <a:r>
              <a:rPr lang="en-GB" dirty="0" smtClean="0"/>
              <a:t> (moulting) - </a:t>
            </a:r>
            <a:r>
              <a:rPr lang="en-GB" i="1" dirty="0" err="1" smtClean="0"/>
              <a:t>ecdysteroids</a:t>
            </a:r>
            <a:endParaRPr lang="en-GB" i="1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35" y="3933056"/>
            <a:ext cx="41119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http://img.docstoccdn.com/thumb/orig/8860991.png"/>
          <p:cNvPicPr>
            <a:picLocks noChangeAspect="1" noChangeArrowheads="1"/>
          </p:cNvPicPr>
          <p:nvPr/>
        </p:nvPicPr>
        <p:blipFill>
          <a:blip r:embed="rId4" cstate="print"/>
          <a:srcRect l="19161" t="17246" r="23783"/>
          <a:stretch>
            <a:fillRect/>
          </a:stretch>
        </p:blipFill>
        <p:spPr bwMode="auto">
          <a:xfrm>
            <a:off x="251520" y="3560370"/>
            <a:ext cx="2952328" cy="3211566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899592" y="29969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Growth in humans</a:t>
            </a:r>
          </a:p>
          <a:p>
            <a:pPr algn="ctr"/>
            <a:r>
              <a:rPr lang="en-GB" i="1" dirty="0" smtClean="0"/>
              <a:t>several hormones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08912" cy="654050"/>
          </a:xfrm>
        </p:spPr>
        <p:txBody>
          <a:bodyPr/>
          <a:lstStyle/>
          <a:p>
            <a:pPr defTabSz="933450" eaLnBrk="1" hangingPunct="1"/>
            <a:r>
              <a:rPr lang="cs-CZ" sz="3200" b="1" dirty="0" err="1" smtClean="0">
                <a:solidFill>
                  <a:schemeClr val="tx1"/>
                </a:solidFill>
              </a:rPr>
              <a:t>AhR</a:t>
            </a:r>
            <a:r>
              <a:rPr lang="cs-CZ" sz="3200" b="1" dirty="0" smtClean="0">
                <a:solidFill>
                  <a:schemeClr val="tx1"/>
                </a:solidFill>
              </a:rPr>
              <a:t> (</a:t>
            </a:r>
            <a:r>
              <a:rPr lang="cs-CZ" sz="3200" b="1" dirty="0" err="1" smtClean="0">
                <a:solidFill>
                  <a:schemeClr val="tx1"/>
                </a:solidFill>
              </a:rPr>
              <a:t>Arylhydrocarbon</a:t>
            </a:r>
            <a:r>
              <a:rPr lang="cs-CZ" sz="3200" b="1" dirty="0" smtClean="0">
                <a:solidFill>
                  <a:schemeClr val="tx1"/>
                </a:solidFill>
              </a:rPr>
              <a:t> receptor)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38455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95573" y="2514600"/>
            <a:ext cx="8916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2100" dirty="0" err="1">
                <a:latin typeface="+mj-lt"/>
              </a:rPr>
              <a:t>AhR</a:t>
            </a:r>
            <a:r>
              <a:rPr lang="cs-CZ" sz="2100" dirty="0">
                <a:latin typeface="+mj-lt"/>
              </a:rPr>
              <a:t> </a:t>
            </a:r>
            <a:r>
              <a:rPr lang="cs-CZ" sz="2100" dirty="0" err="1">
                <a:latin typeface="+mj-lt"/>
              </a:rPr>
              <a:t>structure</a:t>
            </a:r>
            <a:endParaRPr lang="cs-CZ" sz="2100" b="0" dirty="0">
              <a:latin typeface="+mj-lt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707904" y="3789040"/>
            <a:ext cx="115212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6588224" y="3861048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2,3,7,8-TCDD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(dioxin) </a:t>
            </a:r>
            <a:r>
              <a:rPr lang="cs-CZ" dirty="0" err="1" smtClean="0">
                <a:solidFill>
                  <a:srgbClr val="FF0000"/>
                </a:solidFill>
              </a:rPr>
              <a:t>bound</a:t>
            </a:r>
            <a:r>
              <a:rPr lang="cs-CZ" dirty="0" smtClean="0">
                <a:solidFill>
                  <a:srgbClr val="FF0000"/>
                </a:solidFill>
              </a:rPr>
              <a:t> to </a:t>
            </a:r>
            <a:r>
              <a:rPr lang="cs-CZ" dirty="0" err="1" smtClean="0">
                <a:solidFill>
                  <a:srgbClr val="FF0000"/>
                </a:solidFill>
              </a:rPr>
              <a:t>AhR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798" y="4725144"/>
            <a:ext cx="3064312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L</a:t>
            </a:r>
            <a:r>
              <a:rPr lang="en-GB" dirty="0" err="1" smtClean="0"/>
              <a:t>igand</a:t>
            </a:r>
            <a:r>
              <a:rPr lang="en-GB" dirty="0" smtClean="0"/>
              <a:t>-activated transcription factor </a:t>
            </a:r>
          </a:p>
          <a:p>
            <a:pPr lvl="1"/>
            <a:r>
              <a:rPr lang="en-GB" dirty="0" smtClean="0"/>
              <a:t>Similar to all NRs</a:t>
            </a:r>
          </a:p>
          <a:p>
            <a:r>
              <a:rPr lang="cs-CZ" dirty="0" err="1" smtClean="0"/>
              <a:t>AhR</a:t>
            </a:r>
            <a:r>
              <a:rPr lang="cs-CZ" dirty="0" smtClean="0"/>
              <a:t> has </a:t>
            </a:r>
            <a:r>
              <a:rPr lang="cs-CZ" dirty="0" err="1" smtClean="0"/>
              <a:t>effects</a:t>
            </a:r>
            <a:r>
              <a:rPr lang="cs-CZ" dirty="0" smtClean="0"/>
              <a:t> on </a:t>
            </a:r>
            <a:r>
              <a:rPr lang="en-GB" dirty="0" smtClean="0"/>
              <a:t>many different genes</a:t>
            </a:r>
          </a:p>
          <a:p>
            <a:endParaRPr lang="en-GB" dirty="0" smtClean="0"/>
          </a:p>
          <a:p>
            <a:r>
              <a:rPr lang="en-GB" dirty="0" smtClean="0"/>
              <a:t>important mediator of toxicity of POPs – primary target of </a:t>
            </a:r>
            <a:r>
              <a:rPr lang="cs-CZ" b="1" dirty="0" smtClean="0">
                <a:solidFill>
                  <a:schemeClr val="tx2"/>
                </a:solidFill>
              </a:rPr>
              <a:t>p</a:t>
            </a:r>
            <a:r>
              <a:rPr lang="en-GB" b="1" dirty="0" err="1" smtClean="0">
                <a:solidFill>
                  <a:schemeClr val="tx2"/>
                </a:solidFill>
              </a:rPr>
              <a:t>lanar</a:t>
            </a:r>
            <a:r>
              <a:rPr lang="en-GB" b="1" dirty="0" smtClean="0">
                <a:solidFill>
                  <a:schemeClr val="tx2"/>
                </a:solidFill>
              </a:rPr>
              <a:t> aromatic substances</a:t>
            </a:r>
          </a:p>
          <a:p>
            <a:pPr lvl="1"/>
            <a:r>
              <a:rPr lang="en-GB" dirty="0" smtClean="0"/>
              <a:t>regulator of </a:t>
            </a:r>
            <a:r>
              <a:rPr lang="en-GB" dirty="0" err="1" smtClean="0"/>
              <a:t>xenobiotic</a:t>
            </a:r>
            <a:r>
              <a:rPr lang="en-GB" dirty="0" smtClean="0"/>
              <a:t> metabolism and activation of </a:t>
            </a:r>
            <a:r>
              <a:rPr lang="en-GB" dirty="0" err="1" smtClean="0"/>
              <a:t>promutagens</a:t>
            </a:r>
            <a:endParaRPr lang="en-GB" dirty="0" smtClean="0"/>
          </a:p>
          <a:p>
            <a:endParaRPr lang="en-GB" dirty="0" smtClean="0"/>
          </a:p>
          <a:p>
            <a:r>
              <a:rPr lang="cs-CZ" dirty="0" smtClean="0"/>
              <a:t>C</a:t>
            </a:r>
            <a:r>
              <a:rPr lang="en-GB" dirty="0" err="1" smtClean="0"/>
              <a:t>rossactivation</a:t>
            </a:r>
            <a:r>
              <a:rPr lang="en-GB" dirty="0" smtClean="0"/>
              <a:t>/crosstalk with other NRs </a:t>
            </a:r>
          </a:p>
          <a:p>
            <a:endParaRPr lang="en-GB" dirty="0" smtClean="0"/>
          </a:p>
          <a:p>
            <a:r>
              <a:rPr lang="cs-CZ" b="1" dirty="0" smtClean="0">
                <a:solidFill>
                  <a:schemeClr val="tx2"/>
                </a:solidFill>
              </a:rPr>
              <a:t>S</a:t>
            </a:r>
            <a:r>
              <a:rPr lang="en-GB" b="1" dirty="0" err="1" smtClean="0">
                <a:solidFill>
                  <a:schemeClr val="tx2"/>
                </a:solidFill>
              </a:rPr>
              <a:t>trongest</a:t>
            </a:r>
            <a:r>
              <a:rPr lang="en-GB" b="1" dirty="0" smtClean="0">
                <a:solidFill>
                  <a:schemeClr val="tx2"/>
                </a:solidFill>
              </a:rPr>
              <a:t> known </a:t>
            </a:r>
            <a:r>
              <a:rPr lang="en-GB" b="1" dirty="0" err="1" smtClean="0">
                <a:solidFill>
                  <a:schemeClr val="tx2"/>
                </a:solidFill>
              </a:rPr>
              <a:t>ligand</a:t>
            </a:r>
            <a:r>
              <a:rPr lang="en-GB" b="1" dirty="0" smtClean="0">
                <a:solidFill>
                  <a:schemeClr val="tx2"/>
                </a:solidFill>
              </a:rPr>
              <a:t> - TCDD</a:t>
            </a:r>
          </a:p>
          <a:p>
            <a:pPr lvl="1"/>
            <a:r>
              <a:rPr lang="en-GB" dirty="0" smtClean="0"/>
              <a:t>(not </a:t>
            </a:r>
            <a:r>
              <a:rPr lang="en-GB" dirty="0" err="1" smtClean="0"/>
              <a:t>endogeneous</a:t>
            </a:r>
            <a:r>
              <a:rPr lang="en-GB" dirty="0" smtClean="0"/>
              <a:t> 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3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AhR</a:t>
            </a:r>
            <a:r>
              <a:rPr lang="en-GB" dirty="0" smtClean="0">
                <a:solidFill>
                  <a:schemeClr val="tx1"/>
                </a:solidFill>
              </a:rPr>
              <a:t> regulated genes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Many genes contain </a:t>
            </a:r>
            <a:r>
              <a:rPr lang="en-GB" dirty="0" err="1" smtClean="0">
                <a:solidFill>
                  <a:schemeClr val="tx2"/>
                </a:solidFill>
              </a:rPr>
              <a:t>xenobiotic</a:t>
            </a:r>
            <a:r>
              <a:rPr lang="en-GB" dirty="0" smtClean="0">
                <a:solidFill>
                  <a:schemeClr val="tx2"/>
                </a:solidFill>
              </a:rPr>
              <a:t> response elements (XRE) </a:t>
            </a:r>
            <a:r>
              <a:rPr lang="en-GB" dirty="0" smtClean="0"/>
              <a:t>or dioxin responsive elements (DRE) in their promoter region:</a:t>
            </a:r>
          </a:p>
          <a:p>
            <a:endParaRPr lang="en-GB" dirty="0" smtClean="0"/>
          </a:p>
          <a:p>
            <a:pPr lvl="1"/>
            <a:r>
              <a:rPr lang="cs-CZ" b="1" dirty="0" err="1" smtClean="0"/>
              <a:t>Detoxification</a:t>
            </a:r>
            <a:r>
              <a:rPr lang="cs-CZ" b="1" dirty="0" smtClean="0"/>
              <a:t> </a:t>
            </a:r>
            <a:r>
              <a:rPr lang="cs-CZ" b="1" dirty="0" err="1" smtClean="0"/>
              <a:t>genes</a:t>
            </a:r>
            <a:r>
              <a:rPr lang="cs-CZ" b="1" dirty="0" smtClean="0"/>
              <a:t> </a:t>
            </a:r>
            <a:r>
              <a:rPr lang="en-GB" dirty="0" smtClean="0"/>
              <a:t>phase I enzymes </a:t>
            </a:r>
            <a:r>
              <a:rPr lang="cs-CZ" dirty="0" smtClean="0"/>
              <a:t>(</a:t>
            </a:r>
            <a:r>
              <a:rPr lang="en-GB" dirty="0" smtClean="0"/>
              <a:t>CYP 1A1, CYP 1A2, CYP 1B1</a:t>
            </a:r>
            <a:r>
              <a:rPr lang="cs-CZ" dirty="0" smtClean="0"/>
              <a:t>) and </a:t>
            </a:r>
            <a:r>
              <a:rPr lang="en-GB" dirty="0" smtClean="0"/>
              <a:t>phase II enzymes </a:t>
            </a:r>
            <a:r>
              <a:rPr lang="cs-CZ" dirty="0" smtClean="0"/>
              <a:t>(</a:t>
            </a:r>
            <a:r>
              <a:rPr lang="en-GB" dirty="0" smtClean="0"/>
              <a:t>UDP-glucuronosyltransferase, GST-</a:t>
            </a:r>
            <a:r>
              <a:rPr lang="en-GB" dirty="0" err="1" smtClean="0"/>
              <a:t>Ya</a:t>
            </a:r>
            <a:r>
              <a:rPr lang="en-GB" dirty="0" smtClean="0"/>
              <a:t>, NADP(H):oxidoreductase</a:t>
            </a:r>
            <a:r>
              <a:rPr lang="cs-CZ" dirty="0" smtClean="0"/>
              <a:t>)</a:t>
            </a:r>
            <a:endParaRPr lang="en-GB" dirty="0" smtClean="0"/>
          </a:p>
          <a:p>
            <a:pPr lvl="2"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 Detoxification </a:t>
            </a:r>
            <a:r>
              <a:rPr lang="cs-CZ" b="1" dirty="0" err="1" smtClean="0">
                <a:solidFill>
                  <a:schemeClr val="tx2"/>
                </a:solidFill>
                <a:sym typeface="Wingdings" pitchFamily="2" charset="2"/>
              </a:rPr>
              <a:t>after</a:t>
            </a:r>
            <a:r>
              <a:rPr lang="cs-CZ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toxicant exposure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100" i="1" dirty="0" smtClean="0">
                <a:solidFill>
                  <a:srgbClr val="FF0000"/>
                </a:solidFill>
                <a:sym typeface="Wingdings" pitchFamily="2" charset="2"/>
              </a:rPr>
              <a:t>… also with possible toxic consequences (oxidative stress, activation of </a:t>
            </a:r>
            <a:r>
              <a:rPr lang="en-US" sz="2100" i="1" dirty="0" err="1" smtClean="0">
                <a:solidFill>
                  <a:srgbClr val="FF0000"/>
                </a:solidFill>
                <a:sym typeface="Wingdings" pitchFamily="2" charset="2"/>
              </a:rPr>
              <a:t>promutagens</a:t>
            </a:r>
            <a:r>
              <a:rPr lang="en-US" sz="2100" i="1" dirty="0" smtClean="0">
                <a:solidFill>
                  <a:srgbClr val="FF0000"/>
                </a:solidFill>
                <a:sym typeface="Wingdings" pitchFamily="2" charset="2"/>
              </a:rPr>
              <a:t> accelerated clearance of hormones</a:t>
            </a:r>
            <a:r>
              <a:rPr lang="cs-CZ" sz="2100" i="1" dirty="0" smtClean="0">
                <a:solidFill>
                  <a:srgbClr val="FF0000"/>
                </a:solidFill>
                <a:sym typeface="Wingdings" pitchFamily="2" charset="2"/>
              </a:rPr>
              <a:t>) </a:t>
            </a:r>
            <a:endParaRPr lang="en-GB" sz="2100" i="1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r>
              <a:rPr lang="cs-CZ" b="1" dirty="0" smtClean="0"/>
              <a:t>O</a:t>
            </a:r>
            <a:r>
              <a:rPr lang="en-GB" b="1" dirty="0" err="1" smtClean="0"/>
              <a:t>ther</a:t>
            </a:r>
            <a:r>
              <a:rPr lang="en-GB" b="1" dirty="0" smtClean="0"/>
              <a:t> genes </a:t>
            </a:r>
            <a:r>
              <a:rPr lang="en-GB" dirty="0" smtClean="0"/>
              <a:t>- regulation of cell cycle and apoptosis</a:t>
            </a:r>
          </a:p>
          <a:p>
            <a:pPr lvl="2"/>
            <a:r>
              <a:rPr lang="en-GB" dirty="0" err="1" smtClean="0"/>
              <a:t>Bax</a:t>
            </a:r>
            <a:r>
              <a:rPr lang="en-GB" dirty="0" smtClean="0"/>
              <a:t> (</a:t>
            </a:r>
            <a:r>
              <a:rPr lang="en-GB" dirty="0" smtClean="0">
                <a:solidFill>
                  <a:schemeClr val="tx2"/>
                </a:solidFill>
              </a:rPr>
              <a:t>apoptosis control</a:t>
            </a:r>
            <a:r>
              <a:rPr lang="en-GB" dirty="0" smtClean="0"/>
              <a:t>), p27Kip1, Jun B (MAP-</a:t>
            </a:r>
            <a:r>
              <a:rPr lang="en-GB" dirty="0" err="1" smtClean="0">
                <a:solidFill>
                  <a:schemeClr val="tx2"/>
                </a:solidFill>
              </a:rPr>
              <a:t>kinase</a:t>
            </a:r>
            <a:r>
              <a:rPr lang="en-GB" dirty="0" smtClean="0"/>
              <a:t>), TGF-b (</a:t>
            </a:r>
            <a:r>
              <a:rPr lang="en-GB" dirty="0" err="1" smtClean="0">
                <a:solidFill>
                  <a:srgbClr val="0070C0"/>
                </a:solidFill>
              </a:rPr>
              <a:t>tumor</a:t>
            </a:r>
            <a:r>
              <a:rPr lang="en-GB" dirty="0" smtClean="0">
                <a:solidFill>
                  <a:srgbClr val="0070C0"/>
                </a:solidFill>
              </a:rPr>
              <a:t> growth factor</a:t>
            </a:r>
            <a:r>
              <a:rPr lang="en-GB" dirty="0" smtClean="0"/>
              <a:t>)</a:t>
            </a:r>
          </a:p>
          <a:p>
            <a:pPr lvl="2"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Various adverse toxic effects</a:t>
            </a:r>
            <a:endParaRPr lang="en-GB" dirty="0" smtClean="0">
              <a:solidFill>
                <a:srgbClr val="FF0000"/>
              </a:solidFill>
            </a:endParaRPr>
          </a:p>
          <a:p>
            <a:pPr lvl="2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2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35124"/>
            <a:ext cx="4896544" cy="21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23528" y="4008972"/>
            <a:ext cx="3306396" cy="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 err="1"/>
              <a:t>Denison</a:t>
            </a:r>
            <a:r>
              <a:rPr lang="cs-CZ" sz="1700" b="0" i="1" dirty="0"/>
              <a:t> </a:t>
            </a:r>
            <a:r>
              <a:rPr lang="en-US" sz="1700" b="0" i="1" dirty="0"/>
              <a:t>&amp; Nagy, </a:t>
            </a:r>
            <a:r>
              <a:rPr lang="cs-CZ" sz="1700" b="0" i="1" dirty="0"/>
              <a:t>Annu. </a:t>
            </a:r>
            <a:r>
              <a:rPr lang="en-US" sz="1700" b="0" i="1" dirty="0" smtClean="0"/>
              <a:t/>
            </a:r>
            <a:br>
              <a:rPr lang="en-US" sz="1700" b="0" i="1" dirty="0" smtClean="0"/>
            </a:br>
            <a:r>
              <a:rPr lang="cs-CZ" sz="1700" b="0" i="1" dirty="0" err="1" smtClean="0"/>
              <a:t>Rev</a:t>
            </a:r>
            <a:r>
              <a:rPr lang="cs-CZ" sz="1700" b="0" i="1" dirty="0"/>
              <a:t>. </a:t>
            </a:r>
            <a:r>
              <a:rPr lang="cs-CZ" sz="1700" b="0" i="1" dirty="0" err="1"/>
              <a:t>Pharmacol</a:t>
            </a:r>
            <a:r>
              <a:rPr lang="cs-CZ" sz="1700" b="0" i="1" dirty="0"/>
              <a:t>. </a:t>
            </a:r>
            <a:r>
              <a:rPr lang="cs-CZ" sz="1700" b="0" i="1" dirty="0" err="1"/>
              <a:t>Toxicol</a:t>
            </a:r>
            <a:r>
              <a:rPr lang="cs-CZ" sz="1700" b="0" i="1" dirty="0"/>
              <a:t>. 43:309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60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Classical and “non-classical” </a:t>
            </a:r>
            <a:r>
              <a:rPr lang="en-GB" sz="2400" dirty="0" err="1" smtClean="0">
                <a:solidFill>
                  <a:schemeClr val="tx2"/>
                </a:solidFill>
              </a:rPr>
              <a:t>AhR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ligands</a:t>
            </a:r>
            <a:endParaRPr lang="en-GB" sz="2400" dirty="0" smtClean="0">
              <a:solidFill>
                <a:schemeClr val="tx2"/>
              </a:solidFill>
            </a:endParaRPr>
          </a:p>
          <a:p>
            <a:endParaRPr lang="en-GB" dirty="0" smtClean="0"/>
          </a:p>
          <a:p>
            <a:r>
              <a:rPr lang="en-GB" b="1" dirty="0" smtClean="0"/>
              <a:t>Classical = planar structures </a:t>
            </a:r>
            <a:r>
              <a:rPr lang="en-GB" b="1" dirty="0" smtClean="0">
                <a:sym typeface="Wingdings" pitchFamily="2" charset="2"/>
              </a:rPr>
              <a:t> direct binding to </a:t>
            </a:r>
            <a:r>
              <a:rPr lang="en-GB" b="1" dirty="0" err="1" smtClean="0">
                <a:sym typeface="Wingdings" pitchFamily="2" charset="2"/>
              </a:rPr>
              <a:t>AhR</a:t>
            </a:r>
            <a:endParaRPr lang="en-GB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33602" t="10289"/>
          <a:stretch/>
        </p:blipFill>
        <p:spPr bwMode="auto">
          <a:xfrm>
            <a:off x="5067331" y="2600644"/>
            <a:ext cx="3978488" cy="42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796136" y="1628800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“</a:t>
            </a:r>
            <a:r>
              <a:rPr lang="cs-CZ" b="1" dirty="0" smtClean="0"/>
              <a:t>Non-c</a:t>
            </a:r>
            <a:r>
              <a:rPr lang="en-GB" b="1" dirty="0" err="1" smtClean="0"/>
              <a:t>lassical</a:t>
            </a:r>
            <a:r>
              <a:rPr lang="en-GB" b="1" dirty="0" smtClean="0"/>
              <a:t>” </a:t>
            </a:r>
            <a:endParaRPr lang="cs-CZ" b="1" dirty="0" smtClean="0"/>
          </a:p>
          <a:p>
            <a:r>
              <a:rPr lang="cs-CZ" b="1" dirty="0" smtClean="0"/>
              <a:t>Diverse </a:t>
            </a:r>
            <a:r>
              <a:rPr lang="cs-CZ" b="1" dirty="0" err="1" smtClean="0"/>
              <a:t>compounds</a:t>
            </a:r>
            <a:r>
              <a:rPr lang="cs-CZ" b="1" dirty="0" smtClean="0"/>
              <a:t> </a:t>
            </a:r>
            <a:r>
              <a:rPr lang="cs-CZ" b="1" dirty="0" err="1" smtClean="0"/>
              <a:t>known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to </a:t>
            </a:r>
            <a:r>
              <a:rPr lang="cs-CZ" b="1" dirty="0" err="1" smtClean="0"/>
              <a:t>activate</a:t>
            </a:r>
            <a:r>
              <a:rPr lang="cs-CZ" b="1" dirty="0" smtClean="0"/>
              <a:t> </a:t>
            </a:r>
            <a:r>
              <a:rPr lang="cs-CZ" b="1" dirty="0" err="1" smtClean="0"/>
              <a:t>AhR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38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 t="9943" b="11087"/>
          <a:stretch>
            <a:fillRect/>
          </a:stretch>
        </p:blipFill>
        <p:spPr bwMode="auto">
          <a:xfrm>
            <a:off x="71438" y="12954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19872" y="6453336"/>
            <a:ext cx="529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/>
              <a:t>Schmidt </a:t>
            </a:r>
            <a:r>
              <a:rPr lang="en-US" sz="1700" b="0" i="1" dirty="0"/>
              <a:t>&amp; Bradfield</a:t>
            </a:r>
            <a:r>
              <a:rPr lang="cs-CZ" sz="1700" b="0" i="1" dirty="0"/>
              <a:t>, 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Cell </a:t>
            </a:r>
            <a:r>
              <a:rPr lang="cs-CZ" sz="1700" b="0" i="1" dirty="0" err="1"/>
              <a:t>Dev</a:t>
            </a:r>
            <a:r>
              <a:rPr lang="cs-CZ" sz="1700" b="0" i="1" dirty="0"/>
              <a:t>. </a:t>
            </a:r>
            <a:r>
              <a:rPr lang="cs-CZ" sz="1700" b="0" i="1" dirty="0" err="1"/>
              <a:t>Biol</a:t>
            </a:r>
            <a:r>
              <a:rPr lang="cs-CZ" sz="1700" b="0" i="1" dirty="0"/>
              <a:t>. 12:55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Biological responses to TCDD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288"/>
            <a:ext cx="1258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3736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(TEF)/TEQ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Toxicity of compounds with similar toxicological properties as TCDD (activating </a:t>
            </a:r>
            <a:r>
              <a:rPr lang="en-GB" dirty="0" err="1" smtClean="0"/>
              <a:t>AhR</a:t>
            </a:r>
            <a:r>
              <a:rPr lang="en-GB" dirty="0" smtClean="0"/>
              <a:t>) may be evaluated by TEF/TEQ concept</a:t>
            </a:r>
          </a:p>
          <a:p>
            <a:pPr lvl="1"/>
            <a:r>
              <a:rPr lang="en-GB" dirty="0" smtClean="0"/>
              <a:t>TEF = Toxic Equivalency Factor (“characteristic” of the Chemical)</a:t>
            </a:r>
          </a:p>
          <a:p>
            <a:pPr lvl="1"/>
            <a:r>
              <a:rPr lang="en-GB" dirty="0" smtClean="0"/>
              <a:t>TEQ = Toxic Equivalent (sum of TEFs x concentrations)</a:t>
            </a:r>
          </a:p>
          <a:p>
            <a:endParaRPr lang="en-GB" dirty="0" smtClean="0"/>
          </a:p>
          <a:p>
            <a:r>
              <a:rPr lang="en-GB" b="1" dirty="0" smtClean="0"/>
              <a:t>TEFs are consensus values based on REPs (relative potencies) </a:t>
            </a:r>
            <a:r>
              <a:rPr lang="en-GB" dirty="0" smtClean="0"/>
              <a:t>across multiple species and/or endpoints. </a:t>
            </a:r>
          </a:p>
          <a:p>
            <a:pPr lvl="1"/>
            <a:r>
              <a:rPr lang="en-GB" dirty="0" smtClean="0"/>
              <a:t>TEFs are based upon a number of endpoints, from chronic in vivo toxicity to in vitro toxicity with the former having the greatest importance in determining overall TEF.</a:t>
            </a:r>
          </a:p>
          <a:p>
            <a:endParaRPr lang="en-GB" dirty="0" smtClean="0"/>
          </a:p>
          <a:p>
            <a:r>
              <a:rPr lang="en-GB" b="1" dirty="0" smtClean="0"/>
              <a:t>TEQs provide a simple</a:t>
            </a:r>
            <a:r>
              <a:rPr lang="en-GB" dirty="0" smtClean="0"/>
              <a:t>, single number that is indicative of </a:t>
            </a:r>
            <a:r>
              <a:rPr lang="en-GB" b="1" dirty="0" smtClean="0">
                <a:solidFill>
                  <a:schemeClr val="tx2"/>
                </a:solidFill>
              </a:rPr>
              <a:t>overall toxicity of a sample </a:t>
            </a:r>
            <a:r>
              <a:rPr lang="en-GB" dirty="0" smtClean="0"/>
              <a:t>(water, sediment, food) containing a mixture of dioxins and dioxin-like compounds. </a:t>
            </a:r>
          </a:p>
          <a:p>
            <a:endParaRPr lang="en-GB" dirty="0" smtClean="0"/>
          </a:p>
          <a:p>
            <a:r>
              <a:rPr lang="en-GB" dirty="0" smtClean="0"/>
              <a:t>The total potency of a mixture can be expressed in TCDD TEQ concentration </a:t>
            </a:r>
          </a:p>
          <a:p>
            <a:pPr lvl="1"/>
            <a:r>
              <a:rPr lang="en-GB" dirty="0" smtClean="0"/>
              <a:t>i.e. TEQ = concentration corresponding to the effect that would be induced by TCDD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9191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743200" y="4964113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0" i="1"/>
              <a:t>Eljarrat &amp; Barceló, Trends Anal. Chem.22: 655 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835150" y="1989138"/>
            <a:ext cx="433388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5517232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Final concentration is expressed as </a:t>
            </a:r>
            <a:r>
              <a:rPr lang="cs-CZ" dirty="0"/>
              <a:t>„</a:t>
            </a:r>
            <a:r>
              <a:rPr lang="cs-CZ" dirty="0" err="1"/>
              <a:t>Equivalents</a:t>
            </a:r>
            <a:r>
              <a:rPr lang="cs-CZ" dirty="0"/>
              <a:t> of TCDD“ </a:t>
            </a:r>
            <a:br>
              <a:rPr lang="cs-CZ" dirty="0"/>
            </a:br>
            <a:r>
              <a:rPr lang="cs-CZ" dirty="0"/>
              <a:t>	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ng</a:t>
            </a:r>
            <a:r>
              <a:rPr lang="cs-CZ" dirty="0"/>
              <a:t>  TEQ / kg = </a:t>
            </a:r>
            <a:r>
              <a:rPr lang="cs-CZ" dirty="0" err="1"/>
              <a:t>ng</a:t>
            </a:r>
            <a:r>
              <a:rPr lang="cs-CZ" dirty="0"/>
              <a:t> TCDD / kg)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Toxic equivalency factors for PCDDs, PCDFs and PCBs: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Categorization</a:t>
            </a:r>
            <a:r>
              <a:rPr lang="en-GB" sz="2800" dirty="0" smtClean="0">
                <a:solidFill>
                  <a:schemeClr val="tx1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 of </a:t>
            </a:r>
            <a:r>
              <a:rPr lang="cs-CZ" sz="2800" dirty="0" err="1" smtClean="0">
                <a:solidFill>
                  <a:schemeClr val="tx1"/>
                </a:solidFill>
              </a:rPr>
              <a:t>MoA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/>
              <a:t>- </a:t>
            </a:r>
            <a:r>
              <a:rPr lang="en-US" sz="1800" b="1" dirty="0" smtClean="0"/>
              <a:t>Tissue</a:t>
            </a:r>
            <a:r>
              <a:rPr lang="cs-CZ" sz="1800" b="1" dirty="0" smtClean="0"/>
              <a:t>-</a:t>
            </a:r>
            <a:r>
              <a:rPr lang="en-US" sz="1800" b="1" dirty="0" smtClean="0"/>
              <a:t>specific mechanisms</a:t>
            </a:r>
            <a:r>
              <a:rPr lang="cs-CZ" sz="1800" b="1" dirty="0" smtClean="0"/>
              <a:t> (</a:t>
            </a:r>
            <a:r>
              <a:rPr lang="en-US" sz="1800" b="1" dirty="0" smtClean="0"/>
              <a:t>&amp; effects</a:t>
            </a:r>
            <a:r>
              <a:rPr lang="cs-CZ" sz="1800" b="1" dirty="0" smtClean="0"/>
              <a:t>)</a:t>
            </a:r>
            <a:endParaRPr lang="en-US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- </a:t>
            </a:r>
            <a:r>
              <a:rPr lang="cs-CZ" sz="1800" dirty="0" err="1" smtClean="0"/>
              <a:t>hepatotoxicity</a:t>
            </a:r>
            <a:r>
              <a:rPr lang="en-US" sz="1800" dirty="0" smtClean="0"/>
              <a:t>; </a:t>
            </a:r>
            <a:r>
              <a:rPr lang="cs-CZ" sz="1800" dirty="0" err="1" smtClean="0"/>
              <a:t>neurotoxicity</a:t>
            </a:r>
            <a:r>
              <a:rPr lang="en-US" sz="1800" dirty="0" smtClean="0"/>
              <a:t>; </a:t>
            </a:r>
            <a:r>
              <a:rPr lang="cs-CZ" sz="1800" b="1" dirty="0" err="1" smtClean="0">
                <a:solidFill>
                  <a:srgbClr val="FF0000"/>
                </a:solidFill>
              </a:rPr>
              <a:t>nephrotoxicity</a:t>
            </a:r>
            <a:r>
              <a:rPr lang="en-US" sz="1800" b="1" dirty="0" smtClean="0">
                <a:solidFill>
                  <a:srgbClr val="FF0000"/>
                </a:solidFill>
              </a:rPr>
              <a:t>;</a:t>
            </a:r>
            <a:r>
              <a:rPr lang="en-US" sz="1800" dirty="0" smtClean="0"/>
              <a:t> </a:t>
            </a:r>
            <a:r>
              <a:rPr lang="cs-CZ" sz="1800" dirty="0" err="1" smtClean="0"/>
              <a:t>haematotoxicity</a:t>
            </a:r>
            <a:r>
              <a:rPr lang="cs-CZ" sz="18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- toxicity to </a:t>
            </a:r>
            <a:r>
              <a:rPr lang="cs-CZ" sz="1800" dirty="0" err="1" smtClean="0"/>
              <a:t>reproduction</a:t>
            </a:r>
            <a:r>
              <a:rPr lang="cs-CZ" sz="1800" dirty="0" smtClean="0"/>
              <a:t> </a:t>
            </a:r>
            <a:r>
              <a:rPr lang="cs-CZ" sz="1800" dirty="0" err="1" smtClean="0"/>
              <a:t>organs</a:t>
            </a:r>
            <a:r>
              <a:rPr lang="en-US" sz="1800" dirty="0" smtClean="0"/>
              <a:t>; </a:t>
            </a:r>
            <a:endParaRPr lang="cs-CZ" sz="1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- </a:t>
            </a:r>
            <a:r>
              <a:rPr lang="cs-CZ" sz="1800" dirty="0" err="1" smtClean="0"/>
              <a:t>immunotoxicity</a:t>
            </a:r>
            <a:endParaRPr lang="cs-CZ" sz="1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1800" b="1" dirty="0" err="1" smtClean="0"/>
              <a:t>Developmental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stage</a:t>
            </a:r>
            <a:r>
              <a:rPr lang="cs-CZ" sz="1800" b="1" dirty="0" smtClean="0"/>
              <a:t>-</a:t>
            </a:r>
            <a:r>
              <a:rPr lang="cs-CZ" sz="1800" b="1" dirty="0" err="1" smtClean="0"/>
              <a:t>specific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mechanisms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dirty="0" smtClean="0"/>
              <a:t>- </a:t>
            </a:r>
            <a:r>
              <a:rPr lang="cs-CZ" sz="1800" dirty="0" err="1" smtClean="0"/>
              <a:t>embryotoxicity</a:t>
            </a:r>
            <a:r>
              <a:rPr lang="cs-CZ" sz="1800" dirty="0" smtClean="0"/>
              <a:t>/</a:t>
            </a:r>
            <a:r>
              <a:rPr lang="cs-CZ" sz="1800" dirty="0" err="1" smtClean="0"/>
              <a:t>teratogenicity</a:t>
            </a:r>
            <a:r>
              <a:rPr lang="cs-CZ" sz="1800" dirty="0" smtClean="0"/>
              <a:t>: toxicity to cell </a:t>
            </a:r>
            <a:r>
              <a:rPr lang="cs-CZ" sz="1800" dirty="0" err="1" smtClean="0"/>
              <a:t>differenciation</a:t>
            </a:r>
            <a:r>
              <a:rPr lang="cs-CZ" sz="1800" dirty="0" smtClean="0"/>
              <a:t> </a:t>
            </a:r>
            <a:r>
              <a:rPr lang="cs-CZ" sz="1800" dirty="0" err="1" smtClean="0"/>
              <a:t>processes</a:t>
            </a:r>
            <a:endParaRPr lang="cs-CZ" sz="1800" dirty="0" smtClean="0"/>
          </a:p>
        </p:txBody>
      </p:sp>
      <p:pic>
        <p:nvPicPr>
          <p:cNvPr id="2052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744416" cy="2951264"/>
          </a:xfrm>
          <a:prstGeom prst="rect">
            <a:avLst/>
          </a:prstGeom>
          <a:noFill/>
        </p:spPr>
      </p:pic>
      <p:sp>
        <p:nvSpPr>
          <p:cNvPr id="6" name="Šipka dolů 5"/>
          <p:cNvSpPr/>
          <p:nvPr/>
        </p:nvSpPr>
        <p:spPr>
          <a:xfrm>
            <a:off x="4499992" y="177281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1728192" cy="13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861048"/>
            <a:ext cx="1800200" cy="8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 cstate="print"/>
          <a:srcRect l="6411" t="14654" r="7041" b="12078"/>
          <a:stretch>
            <a:fillRect/>
          </a:stretch>
        </p:blipFill>
        <p:spPr bwMode="auto">
          <a:xfrm>
            <a:off x="2699792" y="2348880"/>
            <a:ext cx="1944216" cy="144016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2195736" y="5949280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Thalidomide</a:t>
            </a:r>
            <a:endParaRPr lang="cs-CZ" sz="1400" b="1" dirty="0" smtClean="0"/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Cyanobacterial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metabolites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Fig2C"/>
          <p:cNvPicPr>
            <a:picLocks noChangeAspect="1" noChangeArrowheads="1"/>
          </p:cNvPicPr>
          <p:nvPr/>
        </p:nvPicPr>
        <p:blipFill>
          <a:blip r:embed="rId7" cstate="print"/>
          <a:srcRect l="26656" t="22578" b="25713"/>
          <a:stretch>
            <a:fillRect/>
          </a:stretch>
        </p:blipFill>
        <p:spPr bwMode="auto">
          <a:xfrm>
            <a:off x="5578871" y="5764725"/>
            <a:ext cx="1799321" cy="9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Fig2B"/>
          <p:cNvPicPr>
            <a:picLocks noChangeAspect="1" noChangeArrowheads="1"/>
          </p:cNvPicPr>
          <p:nvPr/>
        </p:nvPicPr>
        <p:blipFill>
          <a:blip r:embed="rId8" cstate="print"/>
          <a:srcRect l="33707" t="15224" r="15385" b="34401"/>
          <a:stretch>
            <a:fillRect/>
          </a:stretch>
        </p:blipFill>
        <p:spPr bwMode="auto">
          <a:xfrm>
            <a:off x="7452320" y="5779498"/>
            <a:ext cx="1296144" cy="96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Přímá spojovací šipka 16"/>
          <p:cNvCxnSpPr/>
          <p:nvPr/>
        </p:nvCxnSpPr>
        <p:spPr>
          <a:xfrm>
            <a:off x="4788024" y="63813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340396" y="6453336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 smtClean="0"/>
              <a:t>Malformations</a:t>
            </a:r>
            <a:r>
              <a:rPr lang="cs-CZ" sz="1200" i="1" dirty="0" smtClean="0"/>
              <a:t> in </a:t>
            </a:r>
            <a:r>
              <a:rPr lang="cs-CZ" sz="1200" i="1" dirty="0" err="1" smtClean="0"/>
              <a:t>frog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tadpoles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smtClean="0">
                <a:solidFill>
                  <a:schemeClr val="tx1"/>
                </a:solidFill>
              </a:rPr>
              <a:t>Keywords to remember and understand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68313" y="1269008"/>
            <a:ext cx="8229600" cy="5040312"/>
          </a:xfrm>
        </p:spPr>
        <p:txBody>
          <a:bodyPr/>
          <a:lstStyle/>
          <a:p>
            <a:r>
              <a:rPr lang="en-GB" sz="2000" dirty="0" smtClean="0"/>
              <a:t>What is it </a:t>
            </a:r>
            <a:r>
              <a:rPr lang="en-GB" sz="2000" dirty="0" err="1" smtClean="0"/>
              <a:t>MoA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Can you give examples of species-specific </a:t>
            </a:r>
            <a:r>
              <a:rPr lang="en-GB" sz="2000" dirty="0" err="1" smtClean="0"/>
              <a:t>MoA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What are the biological targets for toxicants? How can they be classified?</a:t>
            </a:r>
          </a:p>
          <a:p>
            <a:r>
              <a:rPr lang="en-GB" sz="2000" dirty="0" smtClean="0"/>
              <a:t>What are the possible interactions between toxicants and biological targets? </a:t>
            </a:r>
          </a:p>
          <a:p>
            <a:r>
              <a:rPr lang="en-GB" sz="2000" dirty="0" smtClean="0"/>
              <a:t>What is it specific and non-specific toxicity mechanism?</a:t>
            </a:r>
          </a:p>
          <a:p>
            <a:r>
              <a:rPr lang="en-GB" sz="2000" dirty="0" smtClean="0"/>
              <a:t>What biological molecules are likely to be affected (usually at relatively high concentrations) by ALL ORGANIC COMPOUNDS?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i="1" dirty="0" smtClean="0"/>
              <a:t>.... and now let</a:t>
            </a:r>
            <a:r>
              <a:rPr lang="en-US" sz="2000" i="1" dirty="0" smtClean="0"/>
              <a:t>’s look in detail on major </a:t>
            </a:r>
            <a:r>
              <a:rPr lang="en-US" sz="2000" i="1" dirty="0" err="1" smtClean="0"/>
              <a:t>MoAs</a:t>
            </a:r>
            <a:r>
              <a:rPr lang="en-US" sz="2000" i="1" dirty="0" smtClean="0"/>
              <a:t> </a:t>
            </a:r>
            <a:br>
              <a:rPr lang="en-US" sz="2000" i="1" dirty="0" smtClean="0"/>
            </a:br>
            <a:r>
              <a:rPr lang="en-US" sz="2000" i="1" dirty="0" smtClean="0"/>
              <a:t>	and their toxic consequences</a:t>
            </a:r>
            <a:endParaRPr lang="en-GB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448" y="1340768"/>
            <a:ext cx="8164016" cy="4248472"/>
          </a:xfrm>
        </p:spPr>
        <p:txBody>
          <a:bodyPr>
            <a:normAutofit fontScale="77500" lnSpcReduction="20000"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>Student is expected to know </a:t>
            </a:r>
            <a:r>
              <a:rPr lang="en-US" sz="2400" u="sng" dirty="0" smtClean="0"/>
              <a:t>principles</a:t>
            </a:r>
            <a:r>
              <a:rPr lang="en-US" sz="2400" dirty="0" smtClean="0"/>
              <a:t> and </a:t>
            </a:r>
            <a:r>
              <a:rPr lang="en-US" sz="2400" u="sng" dirty="0" smtClean="0"/>
              <a:t>some examples </a:t>
            </a:r>
            <a:r>
              <a:rPr lang="en-US" sz="2400" dirty="0" smtClean="0"/>
              <a:t>of the following main types of toxicity mechanisms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marL="476250" indent="-533400"/>
            <a:r>
              <a:rPr lang="cs-CZ" b="1" dirty="0" err="1">
                <a:solidFill>
                  <a:srgbClr val="FF0000"/>
                </a:solidFill>
              </a:rPr>
              <a:t>Membrane</a:t>
            </a:r>
            <a:r>
              <a:rPr lang="cs-CZ" dirty="0"/>
              <a:t> </a:t>
            </a:r>
            <a:r>
              <a:rPr lang="cs-CZ" dirty="0" err="1"/>
              <a:t>nonspecific</a:t>
            </a:r>
            <a:r>
              <a:rPr lang="cs-CZ" dirty="0"/>
              <a:t> toxicity (</a:t>
            </a:r>
            <a:r>
              <a:rPr lang="cs-CZ" dirty="0" err="1"/>
              <a:t>narcosis</a:t>
            </a:r>
            <a:r>
              <a:rPr lang="cs-CZ" dirty="0"/>
              <a:t>)</a:t>
            </a:r>
          </a:p>
          <a:p>
            <a:pPr marL="476250" indent="-533400"/>
            <a:endParaRPr lang="cs-CZ" b="1" dirty="0" smtClean="0">
              <a:solidFill>
                <a:srgbClr val="FF0000"/>
              </a:solidFill>
            </a:endParaRPr>
          </a:p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Proteins </a:t>
            </a:r>
            <a:r>
              <a:rPr lang="en-GB" dirty="0" smtClean="0"/>
              <a:t>and </a:t>
            </a:r>
            <a:r>
              <a:rPr lang="en-GB" dirty="0" err="1" smtClean="0"/>
              <a:t>i</a:t>
            </a:r>
            <a:r>
              <a:rPr lang="cs-CZ" dirty="0" err="1" smtClean="0"/>
              <a:t>nhibition</a:t>
            </a:r>
            <a:r>
              <a:rPr lang="cs-CZ" dirty="0" smtClean="0"/>
              <a:t> of enzym</a:t>
            </a:r>
            <a:r>
              <a:rPr lang="en-US" dirty="0" err="1" smtClean="0"/>
              <a:t>atic</a:t>
            </a:r>
            <a:r>
              <a:rPr lang="en-US" dirty="0" smtClean="0"/>
              <a:t> activities</a:t>
            </a:r>
            <a:endParaRPr lang="cs-CZ" dirty="0" smtClean="0"/>
          </a:p>
          <a:p>
            <a:pPr marL="476250" indent="-533400"/>
            <a:r>
              <a:rPr lang="cs-CZ" dirty="0" smtClean="0"/>
              <a:t>Ligand </a:t>
            </a:r>
            <a:r>
              <a:rPr lang="cs-CZ" dirty="0" err="1" smtClean="0"/>
              <a:t>competition</a:t>
            </a:r>
            <a:r>
              <a:rPr lang="en-GB" dirty="0" smtClean="0"/>
              <a:t>s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cs-CZ" dirty="0" smtClean="0"/>
              <a:t>re</a:t>
            </a:r>
            <a:r>
              <a:rPr lang="en-US" b="1" dirty="0" err="1" smtClean="0">
                <a:solidFill>
                  <a:srgbClr val="FF0000"/>
                </a:solidFill>
              </a:rPr>
              <a:t>ceptor</a:t>
            </a:r>
            <a:r>
              <a:rPr lang="en-US" b="1" dirty="0" smtClean="0">
                <a:solidFill>
                  <a:srgbClr val="FF0000"/>
                </a:solidFill>
              </a:rPr>
              <a:t> mediated </a:t>
            </a:r>
            <a:r>
              <a:rPr lang="en-US" b="1" dirty="0" err="1" smtClean="0">
                <a:solidFill>
                  <a:srgbClr val="FF0000"/>
                </a:solidFill>
              </a:rPr>
              <a:t>toxicit</a:t>
            </a:r>
            <a:r>
              <a:rPr lang="cs-CZ" b="1" dirty="0" smtClean="0">
                <a:solidFill>
                  <a:srgbClr val="FF0000"/>
                </a:solidFill>
              </a:rPr>
              <a:t>y</a:t>
            </a:r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smtClean="0">
                <a:solidFill>
                  <a:srgbClr val="FF0000"/>
                </a:solidFill>
              </a:rPr>
              <a:t>DNA </a:t>
            </a:r>
            <a:r>
              <a:rPr lang="cs-CZ" dirty="0" smtClean="0"/>
              <a:t>toxicity (genotoxicity)</a:t>
            </a:r>
            <a:endParaRPr lang="en-GB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Complex </a:t>
            </a:r>
            <a:r>
              <a:rPr lang="en-GB" dirty="0" smtClean="0"/>
              <a:t>mechanisms</a:t>
            </a:r>
          </a:p>
          <a:p>
            <a:pPr marL="876300" lvl="1" indent="-533400"/>
            <a:r>
              <a:rPr lang="cs-CZ" dirty="0" err="1" smtClean="0"/>
              <a:t>Oxidative</a:t>
            </a:r>
            <a:r>
              <a:rPr lang="cs-CZ" dirty="0" smtClean="0"/>
              <a:t> stress – </a:t>
            </a:r>
            <a:r>
              <a:rPr lang="cs-CZ" dirty="0" err="1" smtClean="0"/>
              <a:t>redox</a:t>
            </a:r>
            <a:r>
              <a:rPr lang="cs-CZ" dirty="0" smtClean="0"/>
              <a:t> toxicity</a:t>
            </a:r>
            <a:endParaRPr lang="en-GB" dirty="0" smtClean="0"/>
          </a:p>
          <a:p>
            <a:pPr marL="876300" lvl="1" indent="-533400"/>
            <a:endParaRPr lang="cs-CZ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Toxicity mechanisms - overview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58926"/>
            <a:ext cx="9144000" cy="654050"/>
          </a:xfrm>
        </p:spPr>
        <p:txBody>
          <a:bodyPr/>
          <a:lstStyle/>
          <a:p>
            <a:r>
              <a:rPr lang="cs-CZ" dirty="0" smtClean="0"/>
              <a:t>DNA as </a:t>
            </a:r>
            <a:r>
              <a:rPr lang="cs-CZ" dirty="0" err="1" smtClean="0"/>
              <a:t>target</a:t>
            </a:r>
            <a:r>
              <a:rPr lang="cs-CZ" dirty="0" smtClean="0"/>
              <a:t> to </a:t>
            </a:r>
            <a:r>
              <a:rPr lang="cs-CZ" dirty="0" err="1" smtClean="0"/>
              <a:t>toxicants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6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1781</Words>
  <Application>Microsoft Office PowerPoint</Application>
  <PresentationFormat>Předvádění na obrazovce (4:3)</PresentationFormat>
  <Paragraphs>488</Paragraphs>
  <Slides>56</Slides>
  <Notes>53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4" baseType="lpstr">
      <vt:lpstr>ＭＳ Ｐゴシック</vt:lpstr>
      <vt:lpstr>Arial</vt:lpstr>
      <vt:lpstr>Calibri</vt:lpstr>
      <vt:lpstr>Symbol</vt:lpstr>
      <vt:lpstr>Tahoma</vt:lpstr>
      <vt:lpstr>Times New Roman</vt:lpstr>
      <vt:lpstr>Wingdings</vt:lpstr>
      <vt:lpstr>Motiv sady Office</vt:lpstr>
      <vt:lpstr>Prezentace aplikace PowerPoint</vt:lpstr>
      <vt:lpstr>Different categorizations of Mechanisms of Action (MoA)</vt:lpstr>
      <vt:lpstr>Target (receptor) in MoA / toxicodynamic = BIOMOLECULE</vt:lpstr>
      <vt:lpstr>Categorizations of MoAs</vt:lpstr>
      <vt:lpstr>Categorizations of MoA</vt:lpstr>
      <vt:lpstr>Categorizations of MoA</vt:lpstr>
      <vt:lpstr>Keywords to remember and understand</vt:lpstr>
      <vt:lpstr>Toxicity mechanisms - overview</vt:lpstr>
      <vt:lpstr>DNA as target to toxicants</vt:lpstr>
      <vt:lpstr>DNA as target to toxicants</vt:lpstr>
      <vt:lpstr>DNA damage and its effects</vt:lpstr>
      <vt:lpstr>DNA repair</vt:lpstr>
      <vt:lpstr>Prezentace aplikace PowerPoint</vt:lpstr>
      <vt:lpstr>Prezentace aplikace PowerPoint</vt:lpstr>
      <vt:lpstr>What are the agents inducing mutations? MUTAGENS</vt:lpstr>
      <vt:lpstr>Ionizing radiation effects on DNA</vt:lpstr>
      <vt:lpstr>What are the agents inducing mutations? MUTAGENS</vt:lpstr>
      <vt:lpstr>Small molecules  deamination of bases</vt:lpstr>
      <vt:lpstr>ALKYLating compounds </vt:lpstr>
      <vt:lpstr>ARYLating compounds </vt:lpstr>
      <vt:lpstr>Bioactivation of benzo[a]pyrene  genotoxicity</vt:lpstr>
      <vt:lpstr>Bioactivation of aflatoxin  genotoxicity</vt:lpstr>
      <vt:lpstr>Intercalating agents</vt:lpstr>
      <vt:lpstr>Base analogs </vt:lpstr>
      <vt:lpstr>Mutations (alleles) and evolution</vt:lpstr>
      <vt:lpstr>MEMBRANES AS TARGETS TO TOXICANTS</vt:lpstr>
      <vt:lpstr>Cell membrane</vt:lpstr>
      <vt:lpstr>Prezentace aplikace PowerPoint</vt:lpstr>
      <vt:lpstr>Nonspecific (basal, narcotic) toxicity </vt:lpstr>
      <vt:lpstr>Volume of distribution principle</vt:lpstr>
      <vt:lpstr>Prezentace aplikace PowerPoint</vt:lpstr>
      <vt:lpstr>Toxicity to membrane gradients and transport</vt:lpstr>
      <vt:lpstr>PROTEINS AS TARGETS OF ECOTOXICANTS</vt:lpstr>
      <vt:lpstr>Proteins as targets to toxicants</vt:lpstr>
      <vt:lpstr>Non-specific interactions &amp; denaturation</vt:lpstr>
      <vt:lpstr>Specific effects of environmental toxicants on proteins - examples</vt:lpstr>
      <vt:lpstr>Acetylcholinesterase  inhibition by organophosphates </vt:lpstr>
      <vt:lpstr>Acetylcholinesterase  inhibition by organophosphates (and carbamates)</vt:lpstr>
      <vt:lpstr>Inhibition of hemes – e.g. Haemoglobin, Mitchochondria, CYP450 etc. (cyanide HCN, carbon monooxide – CO)</vt:lpstr>
      <vt:lpstr>Gradient of H+  ATP generation &amp; its disruption </vt:lpstr>
      <vt:lpstr>Glyphosate action</vt:lpstr>
      <vt:lpstr>EFFECTS on „receptors“ – part 1 / membranes receptors</vt:lpstr>
      <vt:lpstr>Environmentally relevant ion channel activators</vt:lpstr>
      <vt:lpstr>Environmentally relevant ion channel activators</vt:lpstr>
      <vt:lpstr>EFFECTS OF CHEMICALS on „receptors“  nuclear receptors</vt:lpstr>
      <vt:lpstr>Prezentace aplikace PowerPoint</vt:lpstr>
      <vt:lpstr>NUCLEAR (Intracellular) RECEPTORS in summary</vt:lpstr>
      <vt:lpstr>Natural ligands of NR</vt:lpstr>
      <vt:lpstr>Ligands of ER – ESTROGEN RECEPTOR Environmental estrogens (xenoestrogens, exoestrogens)</vt:lpstr>
      <vt:lpstr>AhR (Arylhydrocarbon receptor)</vt:lpstr>
      <vt:lpstr>AhR</vt:lpstr>
      <vt:lpstr>AhR regulated genes</vt:lpstr>
      <vt:lpstr>Prezentace aplikace PowerPoint</vt:lpstr>
      <vt:lpstr>Biological responses to TCDD</vt:lpstr>
      <vt:lpstr>Toxic equivalency factors (TEF)/TEQ concept</vt:lpstr>
      <vt:lpstr>Toxic equivalency factors for PCDDs, PCDFs and PCBs: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93</cp:revision>
  <dcterms:created xsi:type="dcterms:W3CDTF">2010-05-17T15:27:49Z</dcterms:created>
  <dcterms:modified xsi:type="dcterms:W3CDTF">2019-03-14T15:44:30Z</dcterms:modified>
</cp:coreProperties>
</file>