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60" r:id="rId4"/>
    <p:sldId id="265" r:id="rId5"/>
    <p:sldId id="264" r:id="rId6"/>
    <p:sldId id="257" r:id="rId7"/>
    <p:sldId id="267" r:id="rId8"/>
    <p:sldId id="266" r:id="rId9"/>
    <p:sldId id="270" r:id="rId10"/>
    <p:sldId id="271" r:id="rId11"/>
    <p:sldId id="261" r:id="rId12"/>
    <p:sldId id="268" r:id="rId13"/>
    <p:sldId id="262" r:id="rId14"/>
    <p:sldId id="263" r:id="rId15"/>
    <p:sldId id="274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řina Tomanová" initials="KT" lastIdx="1" clrIdx="0">
    <p:extLst>
      <p:ext uri="{19B8F6BF-5375-455C-9EA6-DF929625EA0E}">
        <p15:presenceInfo xmlns:p15="http://schemas.microsoft.com/office/powerpoint/2012/main" userId="Kateřina Toma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505"/>
    <a:srgbClr val="FAF4F0"/>
    <a:srgbClr val="EFD8D1"/>
    <a:srgbClr val="DF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70" autoAdjust="0"/>
  </p:normalViewPr>
  <p:slideViewPr>
    <p:cSldViewPr showGuides="1">
      <p:cViewPr varScale="1">
        <p:scale>
          <a:sx n="70" d="100"/>
          <a:sy n="70" d="100"/>
        </p:scale>
        <p:origin x="102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C607-F8CD-4C34-824C-065FE7BC0F3A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7E7E6-76A0-4671-B3FC-E8F3AC8F08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ferentn%C3%AD_nerv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Autonomn%C3%AD_nervov%C3%A1_soustava" TargetMode="External"/><Relationship Id="rId5" Type="http://schemas.openxmlformats.org/officeDocument/2006/relationships/hyperlink" Target="https://cs.wikipedia.org/wiki/Aferentn%C3%AD_nerv" TargetMode="External"/><Relationship Id="rId4" Type="http://schemas.openxmlformats.org/officeDocument/2006/relationships/hyperlink" Target="https://cs.wikipedia.org/wiki/Proprioreceptor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Rychlost šíření</a:t>
            </a:r>
            <a:r>
              <a:rPr lang="cs-CZ" dirty="0"/>
              <a:t> vzruchu u savců v:</a:t>
            </a:r>
          </a:p>
          <a:p>
            <a:r>
              <a:rPr lang="cs-CZ" dirty="0">
                <a:hlinkClick r:id="rId3" tooltip="Eferentní nerv"/>
              </a:rPr>
              <a:t>motorických vláknech</a:t>
            </a:r>
            <a:r>
              <a:rPr lang="cs-CZ" dirty="0"/>
              <a:t> je 20-120m/s</a:t>
            </a:r>
          </a:p>
          <a:p>
            <a:r>
              <a:rPr lang="cs-CZ" dirty="0">
                <a:hlinkClick r:id="rId4" tooltip="Proprioreceptor"/>
              </a:rPr>
              <a:t>proprioreceptivních</a:t>
            </a:r>
            <a:r>
              <a:rPr lang="cs-CZ" dirty="0"/>
              <a:t> nervech (nervech vysokého čití) 120m/s</a:t>
            </a:r>
          </a:p>
          <a:p>
            <a:r>
              <a:rPr lang="cs-CZ"/>
              <a:t>ostatních </a:t>
            </a:r>
            <a:r>
              <a:rPr lang="cs-CZ">
                <a:hlinkClick r:id="rId5" tooltip="Aferentní nerv"/>
              </a:rPr>
              <a:t>senzitivních</a:t>
            </a:r>
            <a:r>
              <a:rPr lang="cs-CZ"/>
              <a:t> a </a:t>
            </a:r>
            <a:r>
              <a:rPr lang="cs-CZ">
                <a:hlinkClick r:id="rId6" tooltip="Autonomní nervová soustava"/>
              </a:rPr>
              <a:t>autonomních</a:t>
            </a:r>
            <a:r>
              <a:rPr lang="cs-CZ"/>
              <a:t> vláknech 1-30m/s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 </a:t>
            </a:r>
            <a:r>
              <a:rPr lang="cs-CZ" b="1" dirty="0"/>
              <a:t>labyrintový vzpřimovací reflex</a:t>
            </a:r>
            <a:r>
              <a:rPr lang="cs-CZ" dirty="0"/>
              <a:t> – projeví se ve chvíli, kdy se trup naklání ze strany na stranu a hlava se musí udržovat ve vzpřímené poloze </a:t>
            </a:r>
          </a:p>
          <a:p>
            <a:r>
              <a:rPr lang="cs-CZ" dirty="0"/>
              <a:t> </a:t>
            </a:r>
            <a:r>
              <a:rPr lang="cs-CZ" b="1" dirty="0"/>
              <a:t>tělový vzpřimovací reflex působící na polohu hlavy</a:t>
            </a:r>
            <a:r>
              <a:rPr lang="cs-CZ" dirty="0"/>
              <a:t> – při pasivním položení na bok, kdy podrážděním taktilních receptorů dojde ke stočení hlavy do normální polohy</a:t>
            </a:r>
          </a:p>
          <a:p>
            <a:r>
              <a:rPr lang="cs-CZ" dirty="0"/>
              <a:t> </a:t>
            </a:r>
            <a:r>
              <a:rPr lang="cs-CZ" b="1" dirty="0"/>
              <a:t>šíjový vzpřimovací reflex</a:t>
            </a:r>
            <a:r>
              <a:rPr lang="cs-CZ" dirty="0"/>
              <a:t> – jako pokračování předchozích reakcí vedoucích k napřímení trupu</a:t>
            </a:r>
          </a:p>
          <a:p>
            <a:r>
              <a:rPr lang="cs-CZ" dirty="0"/>
              <a:t> </a:t>
            </a:r>
            <a:r>
              <a:rPr lang="cs-CZ" b="1" dirty="0"/>
              <a:t>tělový vzpřimovací reflex působící na polohu těla</a:t>
            </a:r>
            <a:r>
              <a:rPr lang="cs-CZ" dirty="0"/>
              <a:t> – nastává, pokud při pasivním umístění na boku zabráníme vztyčení hlavy, vzpřímí se trup bez vztyčení hlavy</a:t>
            </a:r>
          </a:p>
          <a:p>
            <a:r>
              <a:rPr lang="cs-CZ" dirty="0"/>
              <a:t> </a:t>
            </a:r>
            <a:r>
              <a:rPr lang="cs-CZ" b="1" dirty="0"/>
              <a:t>zrakové vzpřimovací reflexy</a:t>
            </a:r>
            <a:r>
              <a:rPr lang="cs-CZ" dirty="0"/>
              <a:t> – reakce na zrakové podněty, po nichž dochází vztyčení hlavy </a:t>
            </a:r>
          </a:p>
          <a:p>
            <a:endParaRPr lang="cs-CZ" dirty="0"/>
          </a:p>
          <a:p>
            <a:r>
              <a:rPr lang="cs-CZ" dirty="0"/>
              <a:t>Umisťovací reakce:vestibulární – nejjednodušší forma této skupiny reflexů, kdy se při pádu (spouštění k zemi) natahují přední končetiny a abdukují prsty </a:t>
            </a:r>
          </a:p>
          <a:p>
            <a:r>
              <a:rPr lang="cs-CZ" dirty="0"/>
              <a:t>zraková – při spouštění na podložku, kdy dochází k natažení končetin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Brocova afázie</a:t>
            </a:r>
            <a:r>
              <a:rPr lang="cs-CZ" dirty="0"/>
              <a:t> – porozumění je v pořádku, ale řeč je postižena. Pokud postižení mozku následkem CMP zahrnuje Brocovu oblast, je obvykle postižena také okolní motorická kůra a pacient má zároveň hemiplegii. Protože většina populace má jako řečovou levou hemisféru, je její postižení sdruženo s pravostrannou hemiplégií (křížení tr. corticospinalis). </a:t>
            </a:r>
          </a:p>
          <a:p>
            <a:r>
              <a:rPr lang="cs-CZ" b="1" dirty="0"/>
              <a:t>Wernickeova afázie</a:t>
            </a:r>
            <a:r>
              <a:rPr lang="cs-CZ" dirty="0"/>
              <a:t> – pacient nerozumí, mluví, ale řeč je beze smyslu. Centrum je vzdálenější od motorické kůry, pacient častěji bývá bez hemiplégie.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7E7E6-76A0-4671-B3FC-E8F3AC8F08C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75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7A8D5-A883-44BD-81F5-AEEA25B4AB1C}" type="datetimeFigureOut">
              <a:rPr lang="cs-CZ" smtClean="0"/>
              <a:pPr/>
              <a:t>10.12.2019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057-7285-4F30-AF3F-AF4CA804C7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humanbenchmark.com/tests/reactionti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9" y="1829893"/>
            <a:ext cx="2690894" cy="26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b="90884"/>
          <a:stretch>
            <a:fillRect/>
          </a:stretch>
        </p:blipFill>
        <p:spPr bwMode="auto">
          <a:xfrm>
            <a:off x="857224" y="714356"/>
            <a:ext cx="7200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1428728" y="1000108"/>
            <a:ext cx="594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Motorické a vegetativní reflexy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1540" y="723500"/>
            <a:ext cx="8280920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cs-CZ" b="1" dirty="0">
                <a:solidFill>
                  <a:srgbClr val="9F0505"/>
                </a:solidFill>
              </a:rPr>
              <a:t>Pomůcky: </a:t>
            </a:r>
            <a:r>
              <a:rPr lang="cs-CZ" dirty="0"/>
              <a:t>3 elektrody, detektor, kladívko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cs-CZ" b="1" dirty="0"/>
          </a:p>
          <a:p>
            <a:pPr marL="342900" indent="-342900" algn="just">
              <a:lnSpc>
                <a:spcPct val="80000"/>
              </a:lnSpc>
              <a:buFontTx/>
              <a:buAutoNum type="alphaLcParenR"/>
            </a:pPr>
            <a:r>
              <a:rPr lang="cs-CZ" sz="2000" b="1" dirty="0">
                <a:solidFill>
                  <a:srgbClr val="9F0505"/>
                </a:solidFill>
              </a:rPr>
              <a:t>Monosynaptický motorický reflex</a:t>
            </a:r>
          </a:p>
          <a:p>
            <a:pPr marL="800100" lvl="1" indent="-342900" algn="just">
              <a:lnSpc>
                <a:spcPct val="80000"/>
              </a:lnSpc>
            </a:pPr>
            <a:r>
              <a:rPr lang="cs-CZ" sz="2000" b="1" dirty="0"/>
              <a:t>prostřednictvím Achillovy šlachy budeme dráždit lýtkový sval mechanickým úderem</a:t>
            </a:r>
            <a:r>
              <a:rPr lang="cs-CZ" sz="2000" dirty="0"/>
              <a:t>. </a:t>
            </a:r>
          </a:p>
          <a:p>
            <a:pPr marL="800100" lvl="1" indent="-342900" algn="just">
              <a:lnSpc>
                <a:spcPct val="80000"/>
              </a:lnSpc>
            </a:pPr>
            <a:endParaRPr lang="cs-CZ" sz="2000" dirty="0"/>
          </a:p>
          <a:p>
            <a:pPr marL="8001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/>
              <a:t>Vyšetřovaný ve stoji klečí jednou nohou na židli </a:t>
            </a:r>
          </a:p>
          <a:p>
            <a:pPr lvl="1" algn="just">
              <a:lnSpc>
                <a:spcPct val="80000"/>
              </a:lnSpc>
            </a:pPr>
            <a:r>
              <a:rPr lang="cs-CZ" sz="2000" dirty="0"/>
              <a:t>(rukama se opírá o opěradlo),</a:t>
            </a:r>
          </a:p>
          <a:p>
            <a:pPr marL="8001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/>
              <a:t>Na lýtko upevníme elektrody</a:t>
            </a:r>
          </a:p>
          <a:p>
            <a:pPr marL="800100" lvl="1" indent="-3429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/>
              <a:t>úderem kladívka dráždíme </a:t>
            </a:r>
          </a:p>
          <a:p>
            <a:pPr lvl="1" algn="just">
              <a:lnSpc>
                <a:spcPct val="80000"/>
              </a:lnSpc>
            </a:pPr>
            <a:r>
              <a:rPr lang="cs-CZ" sz="2000" dirty="0"/>
              <a:t>prostřednictvím Achillovy šlachy lýtkový sval.  </a:t>
            </a:r>
          </a:p>
          <a:p>
            <a:pPr marL="800100" lvl="1" indent="-342900" algn="just">
              <a:lnSpc>
                <a:spcPct val="80000"/>
              </a:lnSpc>
              <a:buFont typeface="Arial" pitchFamily="34" charset="0"/>
              <a:buChar char="•"/>
            </a:pPr>
            <a:endParaRPr lang="cs-CZ" sz="2000" dirty="0"/>
          </a:p>
          <a:p>
            <a:pPr algn="just">
              <a:lnSpc>
                <a:spcPct val="80000"/>
              </a:lnSpc>
            </a:pPr>
            <a:endParaRPr lang="cs-CZ" sz="2000" b="1" dirty="0"/>
          </a:p>
          <a:p>
            <a:pPr algn="just">
              <a:lnSpc>
                <a:spcPct val="80000"/>
              </a:lnSpc>
            </a:pPr>
            <a:r>
              <a:rPr lang="cs-CZ" sz="2000" b="1" dirty="0">
                <a:solidFill>
                  <a:srgbClr val="9F0505"/>
                </a:solidFill>
              </a:rPr>
              <a:t>b)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9F0505"/>
                </a:solidFill>
              </a:rPr>
              <a:t>Cílená motorická odpověď </a:t>
            </a:r>
          </a:p>
          <a:p>
            <a:pPr algn="just">
              <a:lnSpc>
                <a:spcPct val="80000"/>
              </a:lnSpc>
            </a:pPr>
            <a:r>
              <a:rPr lang="cs-CZ" sz="2000" b="1" dirty="0"/>
              <a:t>	úderem do ramene bude vyšetřovaný odpovídat ohybem špičky = cílená odpověď</a:t>
            </a:r>
          </a:p>
          <a:p>
            <a:pPr algn="just">
              <a:lnSpc>
                <a:spcPct val="80000"/>
              </a:lnSpc>
            </a:pPr>
            <a:endParaRPr lang="cs-CZ" b="1" dirty="0"/>
          </a:p>
          <a:p>
            <a:pPr algn="just">
              <a:lnSpc>
                <a:spcPct val="80000"/>
              </a:lnSpc>
            </a:pPr>
            <a:endParaRPr lang="cs-CZ" b="1" dirty="0"/>
          </a:p>
          <a:p>
            <a:pPr algn="just"/>
            <a:r>
              <a:rPr lang="cs-CZ" dirty="0"/>
              <a:t>Úder kladívka (1. amplituda), trhnutí lýtkového svalu (2. amplituda).</a:t>
            </a:r>
          </a:p>
          <a:p>
            <a:pPr algn="just"/>
            <a:endParaRPr lang="cs-CZ" dirty="0"/>
          </a:p>
          <a:p>
            <a:pPr algn="just"/>
            <a:r>
              <a:rPr lang="cs-CZ" sz="2800" b="1" dirty="0"/>
              <a:t>Zaznamenáme reakční doby jednotlivých úloh</a:t>
            </a:r>
          </a:p>
          <a:p>
            <a:pPr algn="just"/>
            <a:r>
              <a:rPr lang="cs-CZ" sz="2400" dirty="0">
                <a:hlinkClick r:id="rId2"/>
              </a:rPr>
              <a:t>+ Úloha</a:t>
            </a:r>
            <a:r>
              <a:rPr lang="cs-CZ" sz="2400" dirty="0"/>
              <a:t> na webu na změření reakční doby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0"/>
            <a:ext cx="5730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9F0505"/>
                </a:solidFill>
              </a:rPr>
              <a:t>Experiment: Měření reakční doby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0CBA5853-2B2C-44E0-A333-520B63313755}"/>
              </a:ext>
            </a:extLst>
          </p:cNvPr>
          <p:cNvGrpSpPr/>
          <p:nvPr/>
        </p:nvGrpSpPr>
        <p:grpSpPr>
          <a:xfrm>
            <a:off x="6923112" y="2204864"/>
            <a:ext cx="1537320" cy="1537320"/>
            <a:chOff x="-1048833" y="2254772"/>
            <a:chExt cx="1537320" cy="1537320"/>
          </a:xfrm>
        </p:grpSpPr>
        <p:pic>
          <p:nvPicPr>
            <p:cNvPr id="5" name="Grafický objekt 4" descr="Běh">
              <a:extLst>
                <a:ext uri="{FF2B5EF4-FFF2-40B4-BE49-F238E27FC236}">
                  <a16:creationId xmlns:a16="http://schemas.microsoft.com/office/drawing/2014/main" id="{68F621D1-9540-4BD2-BF2C-13950E06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048833" y="2254772"/>
              <a:ext cx="1537320" cy="1537320"/>
            </a:xfrm>
            <a:prstGeom prst="rect">
              <a:avLst/>
            </a:prstGeom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BC51A944-9153-4DDC-94EB-D0003E075982}"/>
                </a:ext>
              </a:extLst>
            </p:cNvPr>
            <p:cNvSpPr/>
            <p:nvPr/>
          </p:nvSpPr>
          <p:spPr>
            <a:xfrm>
              <a:off x="-574147" y="3406900"/>
              <a:ext cx="549676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" name="Grafický objekt 10" descr="Kladivo">
            <a:extLst>
              <a:ext uri="{FF2B5EF4-FFF2-40B4-BE49-F238E27FC236}">
                <a16:creationId xmlns:a16="http://schemas.microsoft.com/office/drawing/2014/main" id="{A1461BC5-4C18-455E-8144-8E9CC2651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61374">
            <a:off x="6511621" y="2750987"/>
            <a:ext cx="763712" cy="76371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988D34D-B10C-441F-B942-3CB8AF5A2294}"/>
              </a:ext>
            </a:extLst>
          </p:cNvPr>
          <p:cNvSpPr/>
          <p:nvPr/>
        </p:nvSpPr>
        <p:spPr>
          <a:xfrm rot="5400000">
            <a:off x="7597901" y="3054275"/>
            <a:ext cx="74945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4037342-507C-445C-BB91-F12247AFC8F0}"/>
              </a:ext>
            </a:extLst>
          </p:cNvPr>
          <p:cNvSpPr/>
          <p:nvPr/>
        </p:nvSpPr>
        <p:spPr>
          <a:xfrm rot="5400000">
            <a:off x="7321109" y="3523044"/>
            <a:ext cx="385193" cy="53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255A245-7C07-4C9E-A507-BE47B7FD84BE}"/>
              </a:ext>
            </a:extLst>
          </p:cNvPr>
          <p:cNvSpPr/>
          <p:nvPr/>
        </p:nvSpPr>
        <p:spPr>
          <a:xfrm rot="5400000">
            <a:off x="7790324" y="3523044"/>
            <a:ext cx="385192" cy="53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délník 33"/>
          <p:cNvSpPr/>
          <p:nvPr/>
        </p:nvSpPr>
        <p:spPr>
          <a:xfrm>
            <a:off x="6000760" y="3429000"/>
            <a:ext cx="1643074" cy="357190"/>
          </a:xfrm>
          <a:prstGeom prst="rect">
            <a:avLst/>
          </a:prstGeom>
          <a:solidFill>
            <a:srgbClr val="9F0505"/>
          </a:solidFill>
          <a:ln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0" y="785794"/>
            <a:ext cx="7863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řízení funkcí </a:t>
            </a:r>
            <a:r>
              <a:rPr lang="cs-CZ" b="1" dirty="0">
                <a:solidFill>
                  <a:srgbClr val="9F0505"/>
                </a:solidFill>
              </a:rPr>
              <a:t>vnitřních orgánů </a:t>
            </a:r>
            <a:r>
              <a:rPr lang="cs-CZ" dirty="0"/>
              <a:t>(hladká svalovina, srdce, plíce, trávicí ústrojí, žlázy…)</a:t>
            </a:r>
          </a:p>
          <a:p>
            <a:r>
              <a:rPr lang="cs-CZ" dirty="0"/>
              <a:t>funkčně i stavebně odlišný od somatického (tenčí vlákna, pomalejší vedení)</a:t>
            </a:r>
          </a:p>
          <a:p>
            <a:r>
              <a:rPr lang="cs-CZ" dirty="0"/>
              <a:t>nezávislý na vůli, nejvyšší centrum - </a:t>
            </a:r>
            <a:r>
              <a:rPr lang="cs-CZ" b="1" dirty="0">
                <a:solidFill>
                  <a:srgbClr val="C00000"/>
                </a:solidFill>
              </a:rPr>
              <a:t>hypothalamus</a:t>
            </a:r>
          </a:p>
          <a:p>
            <a:r>
              <a:rPr lang="cs-CZ" dirty="0">
                <a:solidFill>
                  <a:srgbClr val="C00000"/>
                </a:solidFill>
              </a:rPr>
              <a:t>reflexní oblouk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348" y="2428868"/>
            <a:ext cx="821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/>
              <a:t>aferentní senzorická – hlásí bolestivé podněty, dráždění vnitřních receptorů</a:t>
            </a:r>
          </a:p>
          <a:p>
            <a:pPr marL="342900" indent="-342900"/>
            <a:r>
              <a:rPr lang="cs-CZ" dirty="0">
                <a:solidFill>
                  <a:srgbClr val="9F0505"/>
                </a:solidFill>
              </a:rPr>
              <a:t>eferentní motorická vlákna </a:t>
            </a:r>
            <a:r>
              <a:rPr lang="cs-CZ" dirty="0"/>
              <a:t>– vstupují do tzv. </a:t>
            </a:r>
            <a:r>
              <a:rPr lang="cs-CZ" dirty="0" err="1"/>
              <a:t>předřazovacích</a:t>
            </a:r>
            <a:r>
              <a:rPr lang="cs-CZ" dirty="0"/>
              <a:t> ganglií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C025F6A-6423-4CF1-88D8-6FEBBCFDBB98}"/>
              </a:ext>
            </a:extLst>
          </p:cNvPr>
          <p:cNvGrpSpPr/>
          <p:nvPr/>
        </p:nvGrpSpPr>
        <p:grpSpPr>
          <a:xfrm>
            <a:off x="188886" y="3347477"/>
            <a:ext cx="4125617" cy="2585323"/>
            <a:chOff x="94696" y="3547028"/>
            <a:chExt cx="4125617" cy="2585323"/>
          </a:xfrm>
        </p:grpSpPr>
        <p:sp>
          <p:nvSpPr>
            <p:cNvPr id="33" name="Obdélník 32"/>
            <p:cNvSpPr/>
            <p:nvPr/>
          </p:nvSpPr>
          <p:spPr>
            <a:xfrm>
              <a:off x="1487056" y="3575866"/>
              <a:ext cx="1428760" cy="357190"/>
            </a:xfrm>
            <a:prstGeom prst="rect">
              <a:avLst/>
            </a:prstGeom>
            <a:solidFill>
              <a:srgbClr val="9F0505"/>
            </a:solidFill>
            <a:ln>
              <a:solidFill>
                <a:srgbClr val="9F05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94696" y="3547028"/>
              <a:ext cx="4125617" cy="2585323"/>
            </a:xfrm>
            <a:prstGeom prst="rect">
              <a:avLst/>
            </a:prstGeom>
            <a:noFill/>
            <a:ln>
              <a:solidFill>
                <a:srgbClr val="9F0505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b="1" dirty="0">
                  <a:solidFill>
                    <a:schemeClr val="bg1"/>
                  </a:solidFill>
                </a:rPr>
                <a:t>Sympatikus</a:t>
              </a:r>
            </a:p>
            <a:p>
              <a:endParaRPr lang="cs-CZ" dirty="0"/>
            </a:p>
            <a:p>
              <a:r>
                <a:rPr lang="cs-CZ" dirty="0"/>
                <a:t>neurony z hrudní a bederní míchy</a:t>
              </a:r>
            </a:p>
            <a:p>
              <a:r>
                <a:rPr lang="cs-CZ" dirty="0"/>
                <a:t>průchod </a:t>
              </a:r>
              <a:r>
                <a:rPr lang="cs-CZ" dirty="0" err="1"/>
                <a:t>paravertebrálními</a:t>
              </a:r>
              <a:r>
                <a:rPr lang="cs-CZ" dirty="0"/>
                <a:t> ganglii</a:t>
              </a:r>
            </a:p>
            <a:p>
              <a:r>
                <a:rPr lang="cs-CZ" dirty="0"/>
                <a:t>sympatický kmen</a:t>
              </a:r>
            </a:p>
            <a:p>
              <a:r>
                <a:rPr lang="cs-CZ" dirty="0" err="1"/>
                <a:t>mediátor</a:t>
              </a:r>
              <a:r>
                <a:rPr lang="cs-CZ" dirty="0"/>
                <a:t>: acetylcholin a noradrenalin</a:t>
              </a:r>
            </a:p>
            <a:p>
              <a:endParaRPr lang="cs-CZ" dirty="0"/>
            </a:p>
            <a:p>
              <a:r>
                <a:rPr lang="cs-CZ" dirty="0"/>
                <a:t>stres (příprava na boj, útěk), svalová práce</a:t>
              </a:r>
            </a:p>
            <a:p>
              <a:r>
                <a:rPr lang="cs-CZ" b="1" dirty="0">
                  <a:solidFill>
                    <a:srgbClr val="9F0505"/>
                  </a:solidFill>
                </a:rPr>
                <a:t>mobilizace</a:t>
              </a: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4572000" y="3405886"/>
            <a:ext cx="4415568" cy="2308324"/>
          </a:xfrm>
          <a:prstGeom prst="rect">
            <a:avLst/>
          </a:prstGeom>
          <a:noFill/>
          <a:ln>
            <a:solidFill>
              <a:srgbClr val="9F050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Parasympatikus</a:t>
            </a:r>
          </a:p>
          <a:p>
            <a:endParaRPr lang="cs-CZ" dirty="0"/>
          </a:p>
          <a:p>
            <a:r>
              <a:rPr lang="cs-CZ" dirty="0"/>
              <a:t>neurony z mozkového kmene a křížové míchy</a:t>
            </a:r>
          </a:p>
          <a:p>
            <a:r>
              <a:rPr lang="cs-CZ" dirty="0"/>
              <a:t>přepojovací ganglia u/v cílových orgánech</a:t>
            </a:r>
          </a:p>
          <a:p>
            <a:r>
              <a:rPr lang="cs-CZ" dirty="0" err="1"/>
              <a:t>mediátor</a:t>
            </a:r>
            <a:r>
              <a:rPr lang="cs-CZ" dirty="0"/>
              <a:t>: acetylcholin</a:t>
            </a:r>
          </a:p>
          <a:p>
            <a:endParaRPr lang="cs-CZ" dirty="0"/>
          </a:p>
          <a:p>
            <a:r>
              <a:rPr lang="cs-CZ" dirty="0"/>
              <a:t>spánek, trávení, zotavování</a:t>
            </a:r>
          </a:p>
          <a:p>
            <a:r>
              <a:rPr lang="cs-CZ" b="1" dirty="0">
                <a:solidFill>
                  <a:srgbClr val="9F0505"/>
                </a:solidFill>
              </a:rPr>
              <a:t>klidový stav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2261" y="20300"/>
            <a:ext cx="7286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9F0505"/>
                </a:solidFill>
              </a:rPr>
              <a:t>Vegetativní – autonomní nervový systém</a:t>
            </a:r>
          </a:p>
          <a:p>
            <a:endParaRPr lang="cs-CZ" sz="2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928926" y="1643050"/>
            <a:ext cx="2715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	CNS </a:t>
            </a:r>
          </a:p>
          <a:p>
            <a:r>
              <a:rPr lang="cs-CZ" dirty="0"/>
              <a:t>periferní  nervová soustava</a:t>
            </a:r>
          </a:p>
          <a:p>
            <a:endParaRPr lang="cs-CZ" dirty="0"/>
          </a:p>
        </p:txBody>
      </p:sp>
      <p:sp>
        <p:nvSpPr>
          <p:cNvPr id="40" name="Volný tvar 39"/>
          <p:cNvSpPr/>
          <p:nvPr/>
        </p:nvSpPr>
        <p:spPr>
          <a:xfrm>
            <a:off x="-143096" y="2904996"/>
            <a:ext cx="6816437" cy="403761"/>
          </a:xfrm>
          <a:custGeom>
            <a:avLst/>
            <a:gdLst>
              <a:gd name="connsiteX0" fmla="*/ 821377 w 6816437"/>
              <a:gd name="connsiteY0" fmla="*/ 0 h 403761"/>
              <a:gd name="connsiteX1" fmla="*/ 833252 w 6816437"/>
              <a:gd name="connsiteY1" fmla="*/ 178130 h 403761"/>
              <a:gd name="connsiteX2" fmla="*/ 5820889 w 6816437"/>
              <a:gd name="connsiteY2" fmla="*/ 249382 h 403761"/>
              <a:gd name="connsiteX3" fmla="*/ 6806541 w 6816437"/>
              <a:gd name="connsiteY3" fmla="*/ 403761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437" h="403761">
                <a:moveTo>
                  <a:pt x="821377" y="0"/>
                </a:moveTo>
                <a:cubicBezTo>
                  <a:pt x="410688" y="68283"/>
                  <a:pt x="0" y="136566"/>
                  <a:pt x="833252" y="178130"/>
                </a:cubicBezTo>
                <a:cubicBezTo>
                  <a:pt x="1666504" y="219694"/>
                  <a:pt x="4825341" y="211777"/>
                  <a:pt x="5820889" y="249382"/>
                </a:cubicBezTo>
                <a:cubicBezTo>
                  <a:pt x="6816437" y="286987"/>
                  <a:pt x="6811489" y="345374"/>
                  <a:pt x="6806541" y="403761"/>
                </a:cubicBezTo>
              </a:path>
            </a:pathLst>
          </a:custGeom>
          <a:ln w="19050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2042556" y="3111335"/>
            <a:ext cx="0" cy="237507"/>
          </a:xfrm>
          <a:custGeom>
            <a:avLst/>
            <a:gdLst>
              <a:gd name="connsiteX0" fmla="*/ 0 w 0"/>
              <a:gd name="connsiteY0" fmla="*/ 0 h 237507"/>
              <a:gd name="connsiteX1" fmla="*/ 0 w 0"/>
              <a:gd name="connsiteY1" fmla="*/ 237507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7507">
                <a:moveTo>
                  <a:pt x="0" y="0"/>
                </a:moveTo>
                <a:lnTo>
                  <a:pt x="0" y="237507"/>
                </a:lnTo>
              </a:path>
            </a:pathLst>
          </a:custGeom>
          <a:ln w="28575">
            <a:solidFill>
              <a:srgbClr val="9F050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oblený obdélník 41"/>
          <p:cNvSpPr/>
          <p:nvPr/>
        </p:nvSpPr>
        <p:spPr>
          <a:xfrm>
            <a:off x="3857620" y="1714488"/>
            <a:ext cx="500066" cy="214314"/>
          </a:xfrm>
          <a:prstGeom prst="roundRect">
            <a:avLst/>
          </a:prstGeom>
          <a:noFill/>
          <a:ln w="3175"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Zaoblený obdélník 42"/>
          <p:cNvSpPr/>
          <p:nvPr/>
        </p:nvSpPr>
        <p:spPr>
          <a:xfrm>
            <a:off x="2857488" y="1952552"/>
            <a:ext cx="2714644" cy="262002"/>
          </a:xfrm>
          <a:prstGeom prst="roundRect">
            <a:avLst/>
          </a:prstGeom>
          <a:noFill/>
          <a:ln w="3175"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ovací čára 45"/>
          <p:cNvCxnSpPr/>
          <p:nvPr/>
        </p:nvCxnSpPr>
        <p:spPr>
          <a:xfrm rot="16200000" flipV="1">
            <a:off x="392877" y="2464587"/>
            <a:ext cx="571504" cy="214314"/>
          </a:xfrm>
          <a:prstGeom prst="line">
            <a:avLst/>
          </a:prstGeom>
          <a:ln>
            <a:solidFill>
              <a:srgbClr val="9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rot="16200000" flipH="1">
            <a:off x="571472" y="2285992"/>
            <a:ext cx="214314" cy="214314"/>
          </a:xfrm>
          <a:prstGeom prst="line">
            <a:avLst/>
          </a:prstGeom>
          <a:ln>
            <a:solidFill>
              <a:srgbClr val="9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>
            <a:endCxn id="43" idx="1"/>
          </p:cNvCxnSpPr>
          <p:nvPr/>
        </p:nvCxnSpPr>
        <p:spPr>
          <a:xfrm flipV="1">
            <a:off x="571472" y="2083553"/>
            <a:ext cx="2286016" cy="202440"/>
          </a:xfrm>
          <a:prstGeom prst="line">
            <a:avLst/>
          </a:prstGeom>
          <a:ln>
            <a:solidFill>
              <a:srgbClr val="9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CA74C53-B74A-49DD-AF08-591406C09044}"/>
              </a:ext>
            </a:extLst>
          </p:cNvPr>
          <p:cNvGrpSpPr/>
          <p:nvPr/>
        </p:nvGrpSpPr>
        <p:grpSpPr>
          <a:xfrm>
            <a:off x="3034373" y="5794864"/>
            <a:ext cx="3075254" cy="500066"/>
            <a:chOff x="1928794" y="6215082"/>
            <a:chExt cx="3075254" cy="500066"/>
          </a:xfrm>
        </p:grpSpPr>
        <p:sp>
          <p:nvSpPr>
            <p:cNvPr id="59" name="Zaoblený obdélník 58"/>
            <p:cNvSpPr/>
            <p:nvPr/>
          </p:nvSpPr>
          <p:spPr>
            <a:xfrm>
              <a:off x="1928794" y="6215082"/>
              <a:ext cx="3075254" cy="500066"/>
            </a:xfrm>
            <a:prstGeom prst="roundRect">
              <a:avLst/>
            </a:prstGeom>
            <a:solidFill>
              <a:srgbClr val="FAF4F0"/>
            </a:solidFill>
            <a:ln>
              <a:solidFill>
                <a:srgbClr val="9F05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292564" y="6272388"/>
              <a:ext cx="2529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9F0505"/>
                  </a:solidFill>
                </a:rPr>
                <a:t>antagonistická funkce</a:t>
              </a:r>
            </a:p>
          </p:txBody>
        </p:sp>
      </p:grpSp>
      <p:pic>
        <p:nvPicPr>
          <p:cNvPr id="9" name="Obrázek 8" descr="Obsah obrázku kočka, zvíře, exteriér, savci&#10;&#10;Popis byl vytvořen automaticky">
            <a:extLst>
              <a:ext uri="{FF2B5EF4-FFF2-40B4-BE49-F238E27FC236}">
                <a16:creationId xmlns:a16="http://schemas.microsoft.com/office/drawing/2014/main" id="{5B086B7D-6821-4EB0-9976-A063984BD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71" y="5713603"/>
            <a:ext cx="1236663" cy="927497"/>
          </a:xfrm>
          <a:prstGeom prst="rect">
            <a:avLst/>
          </a:prstGeom>
        </p:spPr>
      </p:pic>
      <p:pic>
        <p:nvPicPr>
          <p:cNvPr id="11" name="Obrázek 10" descr="Obsah obrázku kočka, ležící, interiér, zvíře&#10;&#10;Popis byl vytvořen automaticky">
            <a:extLst>
              <a:ext uri="{FF2B5EF4-FFF2-40B4-BE49-F238E27FC236}">
                <a16:creationId xmlns:a16="http://schemas.microsoft.com/office/drawing/2014/main" id="{7736DB2B-CADC-4B39-85EF-89B1F5B32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5" y="5592421"/>
            <a:ext cx="2577130" cy="959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 descr="ANS.jpg">
            <a:extLst>
              <a:ext uri="{FF2B5EF4-FFF2-40B4-BE49-F238E27FC236}">
                <a16:creationId xmlns:a16="http://schemas.microsoft.com/office/drawing/2014/main" id="{C3E1A3C2-FD64-4599-A2CB-32402356B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622" y="137943"/>
            <a:ext cx="6984776" cy="67200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14414" y="0"/>
            <a:ext cx="160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9F0505"/>
                </a:solidFill>
              </a:rPr>
              <a:t>Sympatikus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857884" y="0"/>
            <a:ext cx="2129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F0505"/>
                </a:solidFill>
              </a:rPr>
              <a:t>Parasympatikus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14"/>
            <a:ext cx="7170194" cy="655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337" y="885815"/>
            <a:ext cx="6097326" cy="5086370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D342F8FB-2705-4952-B58D-1512D3BFC06F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1412875"/>
            <a:ext cx="8362950" cy="5256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>
                <a:solidFill>
                  <a:srgbClr val="C00000"/>
                </a:solidFill>
              </a:rPr>
              <a:t>Stres</a:t>
            </a:r>
            <a:r>
              <a:rPr lang="cs-CZ" altLang="cs-CZ" sz="2400" dirty="0"/>
              <a:t> vyvolaný lživou odpovědí </a:t>
            </a:r>
            <a:r>
              <a:rPr lang="cs-CZ" altLang="cs-CZ" sz="2400" dirty="0">
                <a:cs typeface="Arial" panose="020B0604020202020204" pitchFamily="34" charset="0"/>
              </a:rPr>
              <a:t>→ </a:t>
            </a:r>
            <a:r>
              <a:rPr lang="cs-CZ" altLang="cs-CZ" sz="2400" dirty="0"/>
              <a:t>mozková  kůra + hypothalamus + limbický systém </a:t>
            </a:r>
            <a:r>
              <a:rPr lang="cs-CZ" altLang="cs-CZ" sz="2400" dirty="0">
                <a:cs typeface="Arial" panose="020B0604020202020204" pitchFamily="34" charset="0"/>
              </a:rPr>
              <a:t>→ </a:t>
            </a:r>
            <a:r>
              <a:rPr lang="cs-CZ" altLang="cs-CZ" sz="2400" b="1" dirty="0">
                <a:solidFill>
                  <a:srgbClr val="C00000"/>
                </a:solidFill>
              </a:rPr>
              <a:t>sympatikus</a:t>
            </a:r>
            <a:r>
              <a:rPr lang="cs-CZ" altLang="cs-CZ" sz="2400" dirty="0"/>
              <a:t> </a:t>
            </a:r>
            <a:r>
              <a:rPr lang="cs-CZ" altLang="cs-CZ" sz="2400" dirty="0">
                <a:cs typeface="Arial" panose="020B0604020202020204" pitchFamily="34" charset="0"/>
              </a:rPr>
              <a:t>→ </a:t>
            </a:r>
            <a:r>
              <a:rPr lang="cs-CZ" altLang="cs-CZ" sz="2400" dirty="0"/>
              <a:t>zvýšené pocení dlaní </a:t>
            </a:r>
            <a:r>
              <a:rPr lang="cs-CZ" altLang="cs-CZ" sz="2400" dirty="0">
                <a:cs typeface="Arial" panose="020B0604020202020204" pitchFamily="34" charset="0"/>
              </a:rPr>
              <a:t>→ </a:t>
            </a:r>
            <a:r>
              <a:rPr lang="cs-CZ" altLang="cs-CZ" sz="2400" dirty="0">
                <a:solidFill>
                  <a:srgbClr val="C00000"/>
                </a:solidFill>
              </a:rPr>
              <a:t>zvýšená vodivost </a:t>
            </a:r>
            <a:r>
              <a:rPr lang="cs-CZ" altLang="cs-CZ" sz="2400" dirty="0">
                <a:cs typeface="Arial" panose="020B0604020202020204" pitchFamily="34" charset="0"/>
              </a:rPr>
              <a:t>→ </a:t>
            </a:r>
            <a:r>
              <a:rPr lang="cs-CZ" altLang="cs-CZ" sz="2400" dirty="0"/>
              <a:t>zvýšení amplitudy záznamu</a:t>
            </a:r>
          </a:p>
          <a:p>
            <a:endParaRPr lang="cs-CZ" altLang="cs-CZ" sz="2400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800" dirty="0"/>
          </a:p>
          <a:p>
            <a:r>
              <a:rPr lang="cs-CZ" altLang="cs-CZ" sz="1800" dirty="0"/>
              <a:t>Profesionální polygraf sleduje dýchání, frekvence tepu, kožní vodivost, krevní tlak, stahy zornice a změny charakteru svalového chvění v hlase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45F0C-1DC8-4DEC-B7FF-FF992022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780928"/>
            <a:ext cx="2951162" cy="2466975"/>
          </a:xfrm>
          <a:prstGeom prst="rect">
            <a:avLst/>
          </a:prstGeom>
          <a:noFill/>
        </p:spPr>
      </p:pic>
      <p:pic>
        <p:nvPicPr>
          <p:cNvPr id="4" name="Picture 13" descr="polychart">
            <a:extLst>
              <a:ext uri="{FF2B5EF4-FFF2-40B4-BE49-F238E27FC236}">
                <a16:creationId xmlns:a16="http://schemas.microsoft.com/office/drawing/2014/main" id="{F54E2AF5-E30E-47FD-BE7D-A0D7CDEC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85" y="2925390"/>
            <a:ext cx="4600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C85D572-BB1D-4651-99E4-919D467A6A57}"/>
              </a:ext>
            </a:extLst>
          </p:cNvPr>
          <p:cNvSpPr txBox="1">
            <a:spLocks/>
          </p:cNvSpPr>
          <p:nvPr/>
        </p:nvSpPr>
        <p:spPr>
          <a:xfrm>
            <a:off x="4175035" y="176977"/>
            <a:ext cx="433070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Detektor lži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14" descr="Pinocchio_3ak">
            <a:extLst>
              <a:ext uri="{FF2B5EF4-FFF2-40B4-BE49-F238E27FC236}">
                <a16:creationId xmlns:a16="http://schemas.microsoft.com/office/drawing/2014/main" id="{6E4D755F-A5D1-4656-ACE8-1182D331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3" y="196027"/>
            <a:ext cx="36210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5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98" y="751345"/>
            <a:ext cx="871540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9F0505"/>
                </a:solidFill>
              </a:rPr>
              <a:t>Pomůcky: </a:t>
            </a:r>
            <a:r>
              <a:rPr lang="cs-CZ" dirty="0"/>
              <a:t>PC, dvě elektrody umístěné v dlaních dobrovolníka</a:t>
            </a:r>
          </a:p>
          <a:p>
            <a:endParaRPr lang="cs-CZ" dirty="0"/>
          </a:p>
          <a:p>
            <a:r>
              <a:rPr lang="cs-CZ" b="1" dirty="0">
                <a:solidFill>
                  <a:srgbClr val="9F0505"/>
                </a:solidFill>
              </a:rPr>
              <a:t>Postup:</a:t>
            </a:r>
          </a:p>
          <a:p>
            <a:r>
              <a:rPr lang="cs-CZ" dirty="0"/>
              <a:t>Vezmeme čísla od 1-5, vyšetřované osobě řekneme, aby na papír napsala číslo, na které bude myslet, my ho nesmíme vidět. Budeme měřit, zda vyšetřovaná osoba lže či nelže</a:t>
            </a:r>
          </a:p>
          <a:p>
            <a:endParaRPr lang="cs-CZ" dirty="0"/>
          </a:p>
          <a:p>
            <a:r>
              <a:rPr lang="cs-CZ" dirty="0"/>
              <a:t>Na dlaně vyšetřovaného umístíme elektrody, červenou do pravé dlaně PR, černou do levé dlaně LR. Vyšetřovaný si sedne zády k nám a zavře oči, na všechna čísla bude odpovídat NE i kdyby to byla pravda (chvíli počkat s odpovědí). </a:t>
            </a:r>
          </a:p>
          <a:p>
            <a:endParaRPr lang="cs-CZ" dirty="0"/>
          </a:p>
          <a:p>
            <a:r>
              <a:rPr lang="cs-CZ" dirty="0"/>
              <a:t>Vyšetřující bude říkat soubor prvků (např. čísla 1-5) a sledovat, jak se bude měnit křivka</a:t>
            </a:r>
          </a:p>
          <a:p>
            <a:r>
              <a:rPr lang="cs-CZ" dirty="0"/>
              <a:t>Zvýší-li se amplituda křivky, vyšetřovaný lže </a:t>
            </a:r>
          </a:p>
          <a:p>
            <a:endParaRPr lang="cs-CZ" dirty="0"/>
          </a:p>
          <a:p>
            <a:r>
              <a:rPr lang="cs-CZ" sz="2000" b="1" dirty="0">
                <a:solidFill>
                  <a:srgbClr val="9F0505"/>
                </a:solidFill>
              </a:rPr>
              <a:t>Princip metody:</a:t>
            </a:r>
          </a:p>
          <a:p>
            <a:endParaRPr lang="cs-CZ" dirty="0">
              <a:solidFill>
                <a:srgbClr val="9F0505"/>
              </a:solidFill>
            </a:endParaRPr>
          </a:p>
          <a:p>
            <a:r>
              <a:rPr lang="cs-CZ" sz="2000" dirty="0">
                <a:solidFill>
                  <a:srgbClr val="9F0505"/>
                </a:solidFill>
              </a:rPr>
              <a:t> Stres vyvolaný lživou odpovědí </a:t>
            </a:r>
            <a:r>
              <a:rPr lang="cs-CZ" sz="2000" dirty="0">
                <a:solidFill>
                  <a:srgbClr val="9F0505"/>
                </a:solidFill>
                <a:cs typeface="Arial" charset="0"/>
              </a:rPr>
              <a:t>→ </a:t>
            </a:r>
            <a:r>
              <a:rPr lang="cs-CZ" sz="2000" dirty="0">
                <a:solidFill>
                  <a:srgbClr val="9F0505"/>
                </a:solidFill>
              </a:rPr>
              <a:t>mozková  kůra + hypothalamus + limbický systém </a:t>
            </a:r>
            <a:r>
              <a:rPr lang="cs-CZ" sz="2000" dirty="0">
                <a:solidFill>
                  <a:srgbClr val="9F0505"/>
                </a:solidFill>
                <a:cs typeface="Arial" charset="0"/>
              </a:rPr>
              <a:t>→ </a:t>
            </a:r>
            <a:r>
              <a:rPr lang="cs-CZ" sz="2000" b="1" dirty="0">
                <a:solidFill>
                  <a:srgbClr val="9F0505"/>
                </a:solidFill>
              </a:rPr>
              <a:t>sympatikus</a:t>
            </a:r>
            <a:r>
              <a:rPr lang="cs-CZ" sz="2000" dirty="0">
                <a:solidFill>
                  <a:srgbClr val="9F0505"/>
                </a:solidFill>
              </a:rPr>
              <a:t> </a:t>
            </a:r>
            <a:r>
              <a:rPr lang="cs-CZ" sz="2000" dirty="0">
                <a:solidFill>
                  <a:srgbClr val="9F0505"/>
                </a:solidFill>
                <a:cs typeface="Arial" charset="0"/>
              </a:rPr>
              <a:t>→ </a:t>
            </a:r>
            <a:r>
              <a:rPr lang="cs-CZ" sz="2000" dirty="0">
                <a:solidFill>
                  <a:srgbClr val="9F0505"/>
                </a:solidFill>
              </a:rPr>
              <a:t>zvýšené pocení dlaní </a:t>
            </a:r>
            <a:r>
              <a:rPr lang="cs-CZ" sz="2000" dirty="0">
                <a:solidFill>
                  <a:srgbClr val="9F0505"/>
                </a:solidFill>
                <a:cs typeface="Arial" charset="0"/>
              </a:rPr>
              <a:t>→ </a:t>
            </a:r>
            <a:r>
              <a:rPr lang="cs-CZ" sz="2000" dirty="0">
                <a:solidFill>
                  <a:srgbClr val="9F0505"/>
                </a:solidFill>
              </a:rPr>
              <a:t>zvýšená vodivost </a:t>
            </a:r>
            <a:r>
              <a:rPr lang="cs-CZ" sz="2000" dirty="0">
                <a:solidFill>
                  <a:srgbClr val="9F0505"/>
                </a:solidFill>
                <a:cs typeface="Arial" charset="0"/>
              </a:rPr>
              <a:t>→ </a:t>
            </a:r>
            <a:r>
              <a:rPr lang="cs-CZ" sz="2000" dirty="0">
                <a:solidFill>
                  <a:srgbClr val="9F0505"/>
                </a:solidFill>
              </a:rPr>
              <a:t>zvýšení amplitudy záznamu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5918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F0505"/>
                </a:solidFill>
              </a:rPr>
              <a:t>1) Experiment: Vegetativní reflex (detektor lži)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69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9F0505"/>
                </a:solidFill>
              </a:rPr>
              <a:t>Test</a:t>
            </a:r>
            <a:endParaRPr lang="cs-CZ" b="1" dirty="0">
              <a:solidFill>
                <a:srgbClr val="9F050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071546"/>
            <a:ext cx="748615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dirty="0"/>
              <a:t>Vyjmenuj 3 nepodmíněné reflexy</a:t>
            </a:r>
          </a:p>
          <a:p>
            <a:pPr marL="342900" indent="-342900">
              <a:buAutoNum type="arabicPeriod"/>
            </a:pPr>
            <a:r>
              <a:rPr lang="cs-CZ" sz="2400" dirty="0"/>
              <a:t>Vysvětli princip vzniku podmíněného reflexu</a:t>
            </a:r>
          </a:p>
          <a:p>
            <a:pPr marL="342900" indent="-342900">
              <a:buAutoNum type="arabicPeriod"/>
            </a:pPr>
            <a:r>
              <a:rPr lang="cs-CZ" sz="2400" dirty="0"/>
              <a:t>Somatická nervová soustava inervuje ________ svalstvo</a:t>
            </a:r>
          </a:p>
          <a:p>
            <a:pPr marL="342900" indent="-342900">
              <a:buAutoNum type="arabicPeriod"/>
            </a:pPr>
            <a:r>
              <a:rPr lang="cs-CZ" sz="2400" dirty="0"/>
              <a:t>Funkce sympatiku</a:t>
            </a:r>
          </a:p>
          <a:p>
            <a:pPr marL="342900" indent="-342900">
              <a:buAutoNum type="arabicPeriod"/>
            </a:pPr>
            <a:r>
              <a:rPr lang="cs-CZ" sz="2400" dirty="0"/>
              <a:t>Princip našeho „detektoru lži“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/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8334" y="415333"/>
            <a:ext cx="4316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9F0505"/>
                </a:solidFill>
              </a:rPr>
              <a:t>Děkuji vám za pozornost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938" y="1035827"/>
            <a:ext cx="59904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71943-5E6D-4771-95C2-D03B109665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62768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Nervová soustava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40265B51-FD12-437C-B3D9-4D08B875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5842992" cy="482441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800" dirty="0"/>
              <a:t>Centrální – mozek, mícha</a:t>
            </a:r>
          </a:p>
          <a:p>
            <a:pPr eaLnBrk="1" hangingPunct="1"/>
            <a:r>
              <a:rPr lang="cs-CZ" altLang="cs-CZ" sz="2800" dirty="0"/>
              <a:t>Periferní – mozkomíšní nervy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b="1" dirty="0">
                <a:solidFill>
                  <a:srgbClr val="9F0505"/>
                </a:solidFill>
              </a:rPr>
              <a:t>Motorická (somatická)</a:t>
            </a:r>
          </a:p>
          <a:p>
            <a:pPr lvl="1" eaLnBrk="1" hangingPunct="1"/>
            <a:r>
              <a:rPr lang="cs-CZ" altLang="cs-CZ" sz="2400" dirty="0"/>
              <a:t>nervy </a:t>
            </a:r>
            <a:r>
              <a:rPr lang="cs-CZ" altLang="cs-CZ" sz="2400" dirty="0" err="1"/>
              <a:t>inervující</a:t>
            </a:r>
            <a:r>
              <a:rPr lang="cs-CZ" altLang="cs-CZ" sz="2400" dirty="0"/>
              <a:t> především kosterní svalovinu</a:t>
            </a:r>
          </a:p>
          <a:p>
            <a:pPr lvl="1" eaLnBrk="1" hangingPunct="1"/>
            <a:r>
              <a:rPr lang="cs-CZ" altLang="cs-CZ" sz="2400" dirty="0"/>
              <a:t>Motorické reflexy</a:t>
            </a:r>
          </a:p>
          <a:p>
            <a:pPr eaLnBrk="1" hangingPunct="1"/>
            <a:r>
              <a:rPr lang="cs-CZ" altLang="cs-CZ" sz="2800" b="1" dirty="0">
                <a:solidFill>
                  <a:srgbClr val="9F0505"/>
                </a:solidFill>
              </a:rPr>
              <a:t>Vegetativní (autonomní) </a:t>
            </a:r>
            <a:r>
              <a:rPr lang="cs-CZ" altLang="cs-CZ" sz="2800" dirty="0"/>
              <a:t>– viscerální nervy</a:t>
            </a:r>
          </a:p>
          <a:p>
            <a:pPr lvl="1" eaLnBrk="1" hangingPunct="1"/>
            <a:r>
              <a:rPr lang="cs-CZ" altLang="cs-CZ" sz="2400" dirty="0"/>
              <a:t>Srdce, hladká svalovina, žlázy; relativně nezávislá na vůli a vědomí; sympatikus/parasympatikus</a:t>
            </a:r>
          </a:p>
          <a:p>
            <a:pPr lvl="1" eaLnBrk="1" hangingPunct="1"/>
            <a:r>
              <a:rPr lang="cs-CZ" altLang="cs-CZ" sz="2400" dirty="0"/>
              <a:t>Vegetativní reflexy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0D57A2-B615-4EC2-AFC0-3F7C9C83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0" y="1007847"/>
            <a:ext cx="3814830" cy="4842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1427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9F0505"/>
                </a:solidFill>
              </a:rPr>
              <a:t>Reflexy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42918"/>
            <a:ext cx="3940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základní funkční prvek nervové soustavy, neměnná odpověď organismu na dráždění receptoru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3740159" cy="2214568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384252" y="1962706"/>
            <a:ext cx="43302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receptor (např. sv. vřeténko, tělísko)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senzorická, aferentní dráha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centrum (ventrální kořen míchy)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motorická, eferentní dráha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efektor (např. nervosvalová ploténka svalu)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2803" y="4000515"/>
            <a:ext cx="5206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9F0505"/>
                </a:solidFill>
              </a:rPr>
              <a:t>reflexní reakce</a:t>
            </a:r>
            <a:r>
              <a:rPr lang="cs-CZ" dirty="0"/>
              <a:t>: jednoduchá, rychlá, stereotypní </a:t>
            </a:r>
          </a:p>
          <a:p>
            <a:endParaRPr lang="cs-CZ" dirty="0">
              <a:solidFill>
                <a:srgbClr val="9F0505"/>
              </a:solidFill>
            </a:endParaRPr>
          </a:p>
          <a:p>
            <a:r>
              <a:rPr lang="cs-CZ" dirty="0">
                <a:solidFill>
                  <a:srgbClr val="9F0505"/>
                </a:solidFill>
              </a:rPr>
              <a:t>reakční doba: </a:t>
            </a:r>
            <a:r>
              <a:rPr lang="cs-CZ" dirty="0"/>
              <a:t>doba</a:t>
            </a:r>
            <a:r>
              <a:rPr lang="cs-CZ" dirty="0">
                <a:solidFill>
                  <a:srgbClr val="9F0505"/>
                </a:solidFill>
              </a:rPr>
              <a:t> </a:t>
            </a:r>
            <a:r>
              <a:rPr lang="cs-CZ" dirty="0"/>
              <a:t>od stimulu k odpovědi organismu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857884" y="285728"/>
            <a:ext cx="16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9F0505"/>
                </a:solidFill>
              </a:rPr>
              <a:t>reflexní oblouk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85719" y="1843246"/>
            <a:ext cx="4428821" cy="1729769"/>
          </a:xfrm>
          <a:prstGeom prst="roundRect">
            <a:avLst/>
          </a:prstGeom>
          <a:noFill/>
          <a:ln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3479470" y="417616"/>
            <a:ext cx="2303813" cy="1090550"/>
          </a:xfrm>
          <a:custGeom>
            <a:avLst/>
            <a:gdLst>
              <a:gd name="connsiteX0" fmla="*/ 0 w 2303813"/>
              <a:gd name="connsiteY0" fmla="*/ 1090550 h 1090550"/>
              <a:gd name="connsiteX1" fmla="*/ 688769 w 2303813"/>
              <a:gd name="connsiteY1" fmla="*/ 603662 h 1090550"/>
              <a:gd name="connsiteX2" fmla="*/ 807522 w 2303813"/>
              <a:gd name="connsiteY2" fmla="*/ 93023 h 1090550"/>
              <a:gd name="connsiteX3" fmla="*/ 2303813 w 2303813"/>
              <a:gd name="connsiteY3" fmla="*/ 45522 h 10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813" h="1090550">
                <a:moveTo>
                  <a:pt x="0" y="1090550"/>
                </a:moveTo>
                <a:cubicBezTo>
                  <a:pt x="277091" y="930233"/>
                  <a:pt x="554182" y="769916"/>
                  <a:pt x="688769" y="603662"/>
                </a:cubicBezTo>
                <a:cubicBezTo>
                  <a:pt x="823356" y="437408"/>
                  <a:pt x="538348" y="186046"/>
                  <a:pt x="807522" y="93023"/>
                </a:cubicBezTo>
                <a:cubicBezTo>
                  <a:pt x="1076696" y="0"/>
                  <a:pt x="1690254" y="22761"/>
                  <a:pt x="2303813" y="45522"/>
                </a:cubicBezTo>
              </a:path>
            </a:pathLst>
          </a:custGeom>
          <a:ln w="19050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9" descr="image028">
            <a:extLst>
              <a:ext uri="{FF2B5EF4-FFF2-40B4-BE49-F238E27FC236}">
                <a16:creationId xmlns:a16="http://schemas.microsoft.com/office/drawing/2014/main" id="{7C093CE4-02E2-45A1-AF3D-20A888393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19" y="3643314"/>
            <a:ext cx="3503887" cy="28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2BBE622-C7A3-4CDD-BFD0-2296FA7C43B2}"/>
              </a:ext>
            </a:extLst>
          </p:cNvPr>
          <p:cNvSpPr txBox="1"/>
          <p:nvPr/>
        </p:nvSpPr>
        <p:spPr>
          <a:xfrm>
            <a:off x="713785" y="5589240"/>
            <a:ext cx="312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Reflexy mono- a </a:t>
            </a:r>
            <a:r>
              <a:rPr lang="cs-CZ" dirty="0" err="1"/>
              <a:t>polysynaptické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73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9F0505"/>
                </a:solidFill>
              </a:rPr>
              <a:t>Reflexy II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8658" y="809544"/>
            <a:ext cx="4524532" cy="2339102"/>
          </a:xfrm>
          <a:prstGeom prst="rect">
            <a:avLst/>
          </a:prstGeom>
          <a:solidFill>
            <a:srgbClr val="FAF4F0"/>
          </a:solidFill>
          <a:ln w="6350">
            <a:solidFill>
              <a:srgbClr val="9F0505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solidFill>
                  <a:srgbClr val="9F0505"/>
                </a:solidFill>
              </a:rPr>
              <a:t>Nepodmíněné reflexy</a:t>
            </a:r>
            <a:endParaRPr lang="cs-CZ" dirty="0"/>
          </a:p>
          <a:p>
            <a:r>
              <a:rPr lang="cs-CZ" b="1" dirty="0"/>
              <a:t>vrozené</a:t>
            </a:r>
            <a:r>
              <a:rPr lang="cs-CZ" dirty="0"/>
              <a:t>, geneticky kódované, trvalé spojení</a:t>
            </a:r>
          </a:p>
          <a:p>
            <a:r>
              <a:rPr lang="cs-CZ" dirty="0"/>
              <a:t>centrum v míše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Ochranné (kýchací, </a:t>
            </a:r>
            <a:r>
              <a:rPr lang="cs-CZ" dirty="0" err="1"/>
              <a:t>kašlací</a:t>
            </a:r>
            <a:r>
              <a:rPr lang="cs-CZ" dirty="0"/>
              <a:t>, rohovkový, odtahující končetin,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Novorozenecké (sací, úchopový, hledací, tonický šíjový,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zornicový, patelární…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4235" y="3429000"/>
            <a:ext cx="8544775" cy="3170099"/>
          </a:xfrm>
          <a:prstGeom prst="rect">
            <a:avLst/>
          </a:prstGeom>
          <a:solidFill>
            <a:srgbClr val="FAF4F0"/>
          </a:solidFill>
          <a:ln w="6350">
            <a:solidFill>
              <a:srgbClr val="9F0505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u="sng" dirty="0">
                <a:solidFill>
                  <a:srgbClr val="9F0505"/>
                </a:solidFill>
              </a:rPr>
              <a:t>Podmíněné reflexy</a:t>
            </a:r>
          </a:p>
          <a:p>
            <a:endParaRPr lang="cs-CZ" dirty="0"/>
          </a:p>
          <a:p>
            <a:r>
              <a:rPr lang="cs-CZ" dirty="0"/>
              <a:t>nepodmíněný podnět (jídlo)		nepodmíněná reakce (slinění)</a:t>
            </a:r>
          </a:p>
          <a:p>
            <a:r>
              <a:rPr lang="cs-CZ" dirty="0"/>
              <a:t>spojení </a:t>
            </a:r>
            <a:r>
              <a:rPr lang="cs-CZ" b="1" dirty="0"/>
              <a:t>podmíněného podnětu </a:t>
            </a:r>
            <a:r>
              <a:rPr lang="cs-CZ" dirty="0"/>
              <a:t>(zvonek) </a:t>
            </a:r>
            <a:r>
              <a:rPr lang="cs-CZ" b="1" dirty="0"/>
              <a:t>s nepodmíněným </a:t>
            </a:r>
            <a:r>
              <a:rPr lang="cs-CZ" dirty="0"/>
              <a:t>(slinění v přítomnosti potravy)</a:t>
            </a:r>
          </a:p>
          <a:p>
            <a:r>
              <a:rPr lang="cs-CZ" dirty="0"/>
              <a:t>zvonění  		slinění i bez přítomnosti jídla</a:t>
            </a:r>
          </a:p>
          <a:p>
            <a:r>
              <a:rPr lang="cs-CZ" dirty="0"/>
              <a:t>centrum v kůře mozku</a:t>
            </a:r>
          </a:p>
          <a:p>
            <a:r>
              <a:rPr lang="cs-CZ" b="1" dirty="0"/>
              <a:t>získané</a:t>
            </a:r>
            <a:r>
              <a:rPr lang="cs-CZ" dirty="0"/>
              <a:t>, forma učení, dráha není trvalá  	vyhasínání</a:t>
            </a:r>
          </a:p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Chuťová averze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Klasické vs. operantní podmiňování</a:t>
            </a:r>
          </a:p>
          <a:p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4060247" y="5299620"/>
            <a:ext cx="642942" cy="1588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1154851" y="4723556"/>
            <a:ext cx="785818" cy="1588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3083865" y="4202900"/>
            <a:ext cx="642942" cy="1588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116" y="4706109"/>
            <a:ext cx="3011237" cy="2103086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60" y="332656"/>
            <a:ext cx="3500430" cy="2800344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ffectLst/>
        </p:spPr>
      </p:pic>
      <p:pic>
        <p:nvPicPr>
          <p:cNvPr id="17410" name="Picture 2" descr="http://www.stateofmind.it/wp-content/uploads/2015/11/Il-condizionamento-operante-Introduzione-alla-Psicologia-nr.-34-680x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766" y="5521554"/>
            <a:ext cx="2138378" cy="1147806"/>
          </a:xfrm>
          <a:prstGeom prst="rect">
            <a:avLst/>
          </a:prstGeom>
          <a:noFill/>
          <a:ln w="19050">
            <a:solidFill>
              <a:srgbClr val="9F0505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13" y="285728"/>
            <a:ext cx="40687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929066"/>
            <a:ext cx="3357586" cy="209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0570"/>
            <a:ext cx="4786346" cy="35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643314"/>
            <a:ext cx="2786050" cy="26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611424" cy="33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6632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9F0505"/>
                </a:solidFill>
              </a:rPr>
              <a:t>Somatický nervový systém – motorika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859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928671"/>
            <a:ext cx="9113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centrální nervová soustava (mozek, mícha) + periferní nervová soustava</a:t>
            </a:r>
          </a:p>
          <a:p>
            <a:endParaRPr lang="cs-CZ" dirty="0"/>
          </a:p>
          <a:p>
            <a:r>
              <a:rPr lang="cs-CZ" dirty="0"/>
              <a:t>řídí činnost </a:t>
            </a:r>
            <a:r>
              <a:rPr lang="cs-CZ" b="1" dirty="0">
                <a:solidFill>
                  <a:srgbClr val="9F0505"/>
                </a:solidFill>
              </a:rPr>
              <a:t>kosterního svalstva</a:t>
            </a:r>
          </a:p>
          <a:p>
            <a:r>
              <a:rPr lang="cs-CZ" dirty="0"/>
              <a:t>komplex dějů, udržování postoje, pohyb, návaznost na psychickou činnost (mimika, čtení, psaní)</a:t>
            </a:r>
          </a:p>
          <a:p>
            <a:r>
              <a:rPr lang="cs-CZ" dirty="0"/>
              <a:t>reflexní charakter u jednoduchých pohybů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7544" y="2996952"/>
            <a:ext cx="7000924" cy="2571768"/>
            <a:chOff x="1000100" y="3000372"/>
            <a:chExt cx="7000924" cy="2571768"/>
          </a:xfrm>
        </p:grpSpPr>
        <p:grpSp>
          <p:nvGrpSpPr>
            <p:cNvPr id="18" name="Group 17"/>
            <p:cNvGrpSpPr/>
            <p:nvPr/>
          </p:nvGrpSpPr>
          <p:grpSpPr>
            <a:xfrm>
              <a:off x="1000100" y="3000372"/>
              <a:ext cx="7000924" cy="2571768"/>
              <a:chOff x="1000100" y="3000372"/>
              <a:chExt cx="7000924" cy="2571768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1000100" y="3000372"/>
                <a:ext cx="7000924" cy="2571768"/>
              </a:xfrm>
              <a:prstGeom prst="roundRect">
                <a:avLst/>
              </a:prstGeom>
              <a:solidFill>
                <a:srgbClr val="FAF4F0"/>
              </a:solidFill>
              <a:ln>
                <a:solidFill>
                  <a:srgbClr val="9F05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1143008" y="4036223"/>
                <a:ext cx="668978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9F0505"/>
                    </a:solidFill>
                  </a:rPr>
                  <a:t>	Opěrná motorika</a:t>
                </a:r>
              </a:p>
              <a:p>
                <a:r>
                  <a:rPr lang="cs-CZ" dirty="0"/>
                  <a:t>	systém postojových a vzpřimovacích </a:t>
                </a:r>
                <a:r>
                  <a:rPr lang="cs-CZ" b="1" dirty="0"/>
                  <a:t>reflexů,</a:t>
                </a:r>
                <a:r>
                  <a:rPr lang="cs-CZ" dirty="0"/>
                  <a:t> rovnováha, oči</a:t>
                </a:r>
              </a:p>
              <a:p>
                <a:endParaRPr lang="cs-CZ" dirty="0"/>
              </a:p>
              <a:p>
                <a:r>
                  <a:rPr lang="cs-CZ" b="1" dirty="0">
                    <a:solidFill>
                      <a:srgbClr val="9F0505"/>
                    </a:solidFill>
                  </a:rPr>
                  <a:t>		Cílená motorika</a:t>
                </a:r>
              </a:p>
              <a:p>
                <a:r>
                  <a:rPr lang="cs-CZ" dirty="0"/>
                  <a:t>		složitá soustava úmyslných pohybů</a:t>
                </a:r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1142976" y="3250405"/>
                <a:ext cx="1928794" cy="357190"/>
              </a:xfrm>
              <a:prstGeom prst="roundRect">
                <a:avLst/>
              </a:prstGeom>
              <a:noFill/>
              <a:ln>
                <a:solidFill>
                  <a:srgbClr val="9F05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1392390" y="3777935"/>
                <a:ext cx="629392" cy="427511"/>
              </a:xfrm>
              <a:custGeom>
                <a:avLst/>
                <a:gdLst>
                  <a:gd name="connsiteX0" fmla="*/ 0 w 629392"/>
                  <a:gd name="connsiteY0" fmla="*/ 0 h 427511"/>
                  <a:gd name="connsiteX1" fmla="*/ 629392 w 629392"/>
                  <a:gd name="connsiteY1" fmla="*/ 427511 h 42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9392" h="427511">
                    <a:moveTo>
                      <a:pt x="0" y="0"/>
                    </a:moveTo>
                    <a:cubicBezTo>
                      <a:pt x="255319" y="178129"/>
                      <a:pt x="510639" y="356259"/>
                      <a:pt x="629392" y="427511"/>
                    </a:cubicBezTo>
                  </a:path>
                </a:pathLst>
              </a:custGeom>
              <a:ln w="28575">
                <a:solidFill>
                  <a:srgbClr val="9F0505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1841672" y="4288574"/>
                <a:ext cx="1094510" cy="760020"/>
              </a:xfrm>
              <a:custGeom>
                <a:avLst/>
                <a:gdLst>
                  <a:gd name="connsiteX0" fmla="*/ 156359 w 1094510"/>
                  <a:gd name="connsiteY0" fmla="*/ 0 h 760020"/>
                  <a:gd name="connsiteX1" fmla="*/ 156359 w 1094510"/>
                  <a:gd name="connsiteY1" fmla="*/ 463137 h 760020"/>
                  <a:gd name="connsiteX2" fmla="*/ 1094510 w 1094510"/>
                  <a:gd name="connsiteY2" fmla="*/ 760020 h 76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4510" h="760020">
                    <a:moveTo>
                      <a:pt x="156359" y="0"/>
                    </a:moveTo>
                    <a:cubicBezTo>
                      <a:pt x="78179" y="168233"/>
                      <a:pt x="0" y="336467"/>
                      <a:pt x="156359" y="463137"/>
                    </a:cubicBezTo>
                    <a:cubicBezTo>
                      <a:pt x="312718" y="589807"/>
                      <a:pt x="703614" y="674913"/>
                      <a:pt x="1094510" y="760020"/>
                    </a:cubicBezTo>
                  </a:path>
                </a:pathLst>
              </a:custGeom>
              <a:ln w="28575">
                <a:solidFill>
                  <a:srgbClr val="9F0505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286116" y="3275111"/>
                <a:ext cx="4648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>
                    <a:solidFill>
                      <a:srgbClr val="9F0505"/>
                    </a:solidFill>
                  </a:rPr>
                  <a:t>trvalá lehká kontrakce kosterních svalů, činnost páteřní míchy</a:t>
                </a:r>
              </a:p>
            </p:txBody>
          </p:sp>
        </p:grpSp>
        <p:sp>
          <p:nvSpPr>
            <p:cNvPr id="16" name="TextovéPole 15"/>
            <p:cNvSpPr txBox="1"/>
            <p:nvPr/>
          </p:nvSpPr>
          <p:spPr>
            <a:xfrm>
              <a:off x="1166726" y="3156001"/>
              <a:ext cx="19231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>
                  <a:solidFill>
                    <a:srgbClr val="9F0505"/>
                  </a:solidFill>
                </a:rPr>
                <a:t>svalový tonus</a:t>
              </a:r>
              <a:endParaRPr lang="cs-CZ" sz="2400" dirty="0"/>
            </a:p>
            <a:p>
              <a:endParaRPr lang="cs-CZ" sz="2400" dirty="0"/>
            </a:p>
          </p:txBody>
        </p:sp>
      </p:grpSp>
      <p:pic>
        <p:nvPicPr>
          <p:cNvPr id="16386" name="Picture 2" descr="http://messybeast.com/images/selfrigh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348880"/>
            <a:ext cx="11049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90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9F0505"/>
                </a:solidFill>
              </a:rPr>
              <a:t>Opěrná motorika </a:t>
            </a:r>
            <a:r>
              <a:rPr lang="cs-CZ" sz="2400" dirty="0">
                <a:solidFill>
                  <a:srgbClr val="9F0505"/>
                </a:solidFill>
              </a:rPr>
              <a:t>(motorický systém polohy)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7245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reflexní charakter</a:t>
            </a:r>
          </a:p>
          <a:p>
            <a:r>
              <a:rPr lang="cs-CZ" dirty="0">
                <a:solidFill>
                  <a:srgbClr val="C00000"/>
                </a:solidFill>
              </a:rPr>
              <a:t>míšní nervová soustava</a:t>
            </a:r>
            <a:r>
              <a:rPr lang="cs-CZ" dirty="0"/>
              <a:t>; reakční doba = 20</a:t>
            </a:r>
            <a:r>
              <a:rPr lang="en-US" dirty="0"/>
              <a:t> - </a:t>
            </a:r>
            <a:r>
              <a:rPr lang="cs-CZ" dirty="0"/>
              <a:t>40 </a:t>
            </a:r>
            <a:r>
              <a:rPr lang="cs-CZ" dirty="0" err="1"/>
              <a:t>msec</a:t>
            </a:r>
            <a:r>
              <a:rPr lang="cs-CZ" dirty="0"/>
              <a:t>.</a:t>
            </a:r>
          </a:p>
          <a:p>
            <a:r>
              <a:rPr lang="cs-CZ" dirty="0"/>
              <a:t>receptory – propriocepce, exterorecepce; </a:t>
            </a:r>
            <a:r>
              <a:rPr lang="cs-CZ" dirty="0">
                <a:solidFill>
                  <a:srgbClr val="9F0505"/>
                </a:solidFill>
              </a:rPr>
              <a:t>svalová vřeténka</a:t>
            </a:r>
            <a:r>
              <a:rPr lang="cs-CZ" dirty="0"/>
              <a:t>, </a:t>
            </a:r>
            <a:r>
              <a:rPr lang="cs-CZ" dirty="0">
                <a:solidFill>
                  <a:srgbClr val="9F0505"/>
                </a:solidFill>
              </a:rPr>
              <a:t>šlachová tělíska</a:t>
            </a:r>
          </a:p>
          <a:p>
            <a:r>
              <a:rPr lang="cs-CZ" dirty="0"/>
              <a:t>Spolupráce se </a:t>
            </a:r>
            <a:r>
              <a:rPr lang="cs-CZ" dirty="0" err="1"/>
              <a:t>statokinetickým</a:t>
            </a:r>
            <a:r>
              <a:rPr lang="cs-CZ" dirty="0"/>
              <a:t> čidlem, retikulární formací mozku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81" y="3000372"/>
            <a:ext cx="3889391" cy="3643338"/>
          </a:xfrm>
          <a:prstGeom prst="rect">
            <a:avLst/>
          </a:prstGeom>
          <a:noFill/>
          <a:ln w="3175">
            <a:solidFill>
              <a:srgbClr val="9F0505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571744"/>
            <a:ext cx="3531826" cy="4071942"/>
          </a:xfrm>
          <a:prstGeom prst="rect">
            <a:avLst/>
          </a:prstGeom>
          <a:noFill/>
          <a:ln w="3175">
            <a:solidFill>
              <a:srgbClr val="9F0505"/>
            </a:solidFill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060323" y="1928802"/>
            <a:ext cx="21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9F0505"/>
                </a:solidFill>
              </a:rPr>
              <a:t>polysynaptický</a:t>
            </a:r>
            <a:r>
              <a:rPr lang="cs-CZ" b="1" dirty="0">
                <a:solidFill>
                  <a:srgbClr val="9F0505"/>
                </a:solidFill>
              </a:rPr>
              <a:t> </a:t>
            </a:r>
            <a:r>
              <a:rPr lang="cs-CZ" dirty="0">
                <a:solidFill>
                  <a:srgbClr val="9F0505"/>
                </a:solidFill>
              </a:rPr>
              <a:t>reflex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8409" y="1928802"/>
            <a:ext cx="317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9F0505"/>
                </a:solidFill>
              </a:rPr>
              <a:t>monosynaptický </a:t>
            </a:r>
            <a:r>
              <a:rPr lang="cs-CZ" dirty="0">
                <a:solidFill>
                  <a:srgbClr val="9F0505"/>
                </a:solidFill>
              </a:rPr>
              <a:t>napínací reflex</a:t>
            </a:r>
          </a:p>
        </p:txBody>
      </p:sp>
      <p:sp>
        <p:nvSpPr>
          <p:cNvPr id="8" name="Volný tvar 7"/>
          <p:cNvSpPr/>
          <p:nvPr/>
        </p:nvSpPr>
        <p:spPr>
          <a:xfrm>
            <a:off x="170213" y="2143116"/>
            <a:ext cx="329821" cy="825715"/>
          </a:xfrm>
          <a:custGeom>
            <a:avLst/>
            <a:gdLst>
              <a:gd name="connsiteX0" fmla="*/ 257299 w 257299"/>
              <a:gd name="connsiteY0" fmla="*/ 0 h 855023"/>
              <a:gd name="connsiteX1" fmla="*/ 31668 w 257299"/>
              <a:gd name="connsiteY1" fmla="*/ 249382 h 855023"/>
              <a:gd name="connsiteX2" fmla="*/ 67293 w 257299"/>
              <a:gd name="connsiteY2" fmla="*/ 855023 h 8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299" h="855023">
                <a:moveTo>
                  <a:pt x="257299" y="0"/>
                </a:moveTo>
                <a:cubicBezTo>
                  <a:pt x="160317" y="53439"/>
                  <a:pt x="63336" y="106878"/>
                  <a:pt x="31668" y="249382"/>
                </a:cubicBezTo>
                <a:cubicBezTo>
                  <a:pt x="0" y="391886"/>
                  <a:pt x="33646" y="623454"/>
                  <a:pt x="67293" y="855023"/>
                </a:cubicBezTo>
              </a:path>
            </a:pathLst>
          </a:custGeom>
          <a:ln w="28575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8217723" y="2052451"/>
            <a:ext cx="712520" cy="488868"/>
          </a:xfrm>
          <a:custGeom>
            <a:avLst/>
            <a:gdLst>
              <a:gd name="connsiteX0" fmla="*/ 0 w 712520"/>
              <a:gd name="connsiteY0" fmla="*/ 49480 h 488868"/>
              <a:gd name="connsiteX1" fmla="*/ 486889 w 712520"/>
              <a:gd name="connsiteY1" fmla="*/ 73231 h 488868"/>
              <a:gd name="connsiteX2" fmla="*/ 712520 w 712520"/>
              <a:gd name="connsiteY2" fmla="*/ 488868 h 4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520" h="488868">
                <a:moveTo>
                  <a:pt x="0" y="49480"/>
                </a:moveTo>
                <a:cubicBezTo>
                  <a:pt x="184068" y="24740"/>
                  <a:pt x="368136" y="0"/>
                  <a:pt x="486889" y="73231"/>
                </a:cubicBezTo>
                <a:cubicBezTo>
                  <a:pt x="605642" y="146462"/>
                  <a:pt x="659081" y="317665"/>
                  <a:pt x="712520" y="488868"/>
                </a:cubicBezTo>
              </a:path>
            </a:pathLst>
          </a:custGeom>
          <a:ln w="28575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7" descr="fig0211">
            <a:extLst>
              <a:ext uri="{FF2B5EF4-FFF2-40B4-BE49-F238E27FC236}">
                <a16:creationId xmlns:a16="http://schemas.microsoft.com/office/drawing/2014/main" id="{25073955-CE9B-49BF-A5E4-1FE91A1C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79103"/>
            <a:ext cx="2026899" cy="123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828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9F0505"/>
                </a:solidFill>
              </a:rPr>
              <a:t>Cílená motorika </a:t>
            </a:r>
            <a:r>
              <a:rPr lang="cs-CZ" sz="2400" dirty="0">
                <a:solidFill>
                  <a:srgbClr val="9F0505"/>
                </a:solidFill>
              </a:rPr>
              <a:t>(motorický systém pohybu) </a:t>
            </a:r>
          </a:p>
          <a:p>
            <a:endParaRPr lang="cs-CZ" sz="2400" b="1" dirty="0">
              <a:solidFill>
                <a:srgbClr val="9F0505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48680"/>
            <a:ext cx="7429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F0505"/>
                </a:solidFill>
              </a:rPr>
              <a:t>volně řízená činnost</a:t>
            </a:r>
            <a:r>
              <a:rPr lang="cs-CZ" dirty="0"/>
              <a:t>, vycházející z koncového mozku (mozková kůra, bazální ganglia apod.)</a:t>
            </a:r>
          </a:p>
          <a:p>
            <a:r>
              <a:rPr lang="cs-CZ" dirty="0"/>
              <a:t>kooperace, koordinace s podkorovými strukturami, + </a:t>
            </a:r>
            <a:r>
              <a:rPr lang="cs-CZ" dirty="0" err="1"/>
              <a:t>mechanoreceptory</a:t>
            </a:r>
            <a:r>
              <a:rPr lang="cs-CZ" dirty="0"/>
              <a:t>, zrak </a:t>
            </a:r>
          </a:p>
          <a:p>
            <a:r>
              <a:rPr lang="cs-CZ" dirty="0"/>
              <a:t>reakční doba = 100 msec. </a:t>
            </a:r>
          </a:p>
          <a:p>
            <a:r>
              <a:rPr lang="cs-CZ" dirty="0"/>
              <a:t>190 ms pro světlo, 150 ms pro zvuk, 155 ms pro dotek. Reakční doba ovlivněna např. věkem, pohlavím, tréninkem, chybami, únavou, tresty, léky atd. 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16268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643734" y="2130974"/>
            <a:ext cx="271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9F0505"/>
                </a:solidFill>
              </a:rPr>
              <a:t>korové motorické centrum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928934"/>
            <a:ext cx="3714744" cy="35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643570" y="2139727"/>
            <a:ext cx="288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9F0505"/>
                </a:solidFill>
              </a:rPr>
              <a:t>somatotopická</a:t>
            </a:r>
            <a:r>
              <a:rPr lang="cs-CZ" b="1" dirty="0">
                <a:solidFill>
                  <a:srgbClr val="9F0505"/>
                </a:solidFill>
              </a:rPr>
              <a:t> reprezentace</a:t>
            </a:r>
          </a:p>
          <a:p>
            <a:pPr algn="ctr"/>
            <a:r>
              <a:rPr lang="cs-CZ" b="1" dirty="0">
                <a:solidFill>
                  <a:srgbClr val="9F0505"/>
                </a:solidFill>
              </a:rPr>
              <a:t> kosterního svalstva</a:t>
            </a:r>
          </a:p>
        </p:txBody>
      </p:sp>
      <p:sp>
        <p:nvSpPr>
          <p:cNvPr id="9" name="Volný tvar 8"/>
          <p:cNvSpPr/>
          <p:nvPr/>
        </p:nvSpPr>
        <p:spPr>
          <a:xfrm>
            <a:off x="3087584" y="2339439"/>
            <a:ext cx="686790" cy="950026"/>
          </a:xfrm>
          <a:custGeom>
            <a:avLst/>
            <a:gdLst>
              <a:gd name="connsiteX0" fmla="*/ 273133 w 686790"/>
              <a:gd name="connsiteY0" fmla="*/ 0 h 950026"/>
              <a:gd name="connsiteX1" fmla="*/ 641268 w 686790"/>
              <a:gd name="connsiteY1" fmla="*/ 285008 h 950026"/>
              <a:gd name="connsiteX2" fmla="*/ 0 w 686790"/>
              <a:gd name="connsiteY2" fmla="*/ 950026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790" h="950026">
                <a:moveTo>
                  <a:pt x="273133" y="0"/>
                </a:moveTo>
                <a:cubicBezTo>
                  <a:pt x="479961" y="63335"/>
                  <a:pt x="686790" y="126671"/>
                  <a:pt x="641268" y="285008"/>
                </a:cubicBezTo>
                <a:cubicBezTo>
                  <a:pt x="595746" y="443345"/>
                  <a:pt x="297873" y="696685"/>
                  <a:pt x="0" y="950026"/>
                </a:cubicBezTo>
              </a:path>
            </a:pathLst>
          </a:custGeom>
          <a:ln w="19050">
            <a:solidFill>
              <a:srgbClr val="9F0505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12" descr="4401-004-B28763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1377154" cy="19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Volný tvar 8"/>
          <p:cNvSpPr/>
          <p:nvPr/>
        </p:nvSpPr>
        <p:spPr>
          <a:xfrm rot="15991035">
            <a:off x="4057894" y="2286890"/>
            <a:ext cx="377480" cy="2066458"/>
          </a:xfrm>
          <a:custGeom>
            <a:avLst/>
            <a:gdLst>
              <a:gd name="connsiteX0" fmla="*/ 273133 w 686790"/>
              <a:gd name="connsiteY0" fmla="*/ 0 h 950026"/>
              <a:gd name="connsiteX1" fmla="*/ 641268 w 686790"/>
              <a:gd name="connsiteY1" fmla="*/ 285008 h 950026"/>
              <a:gd name="connsiteX2" fmla="*/ 0 w 686790"/>
              <a:gd name="connsiteY2" fmla="*/ 950026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790" h="950026">
                <a:moveTo>
                  <a:pt x="273133" y="0"/>
                </a:moveTo>
                <a:cubicBezTo>
                  <a:pt x="479961" y="63335"/>
                  <a:pt x="686790" y="126671"/>
                  <a:pt x="641268" y="285008"/>
                </a:cubicBezTo>
                <a:cubicBezTo>
                  <a:pt x="595746" y="443345"/>
                  <a:pt x="297873" y="696685"/>
                  <a:pt x="0" y="950026"/>
                </a:cubicBezTo>
              </a:path>
            </a:pathLst>
          </a:custGeom>
          <a:ln w="19050">
            <a:solidFill>
              <a:srgbClr val="9F0505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229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9F0505"/>
                </a:solidFill>
              </a:rPr>
              <a:t>Elektromyografie - EMG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857232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metoda vyšetření </a:t>
            </a:r>
            <a:r>
              <a:rPr lang="en-US" dirty="0" err="1">
                <a:solidFill>
                  <a:srgbClr val="9F0505"/>
                </a:solidFill>
              </a:rPr>
              <a:t>poh</a:t>
            </a:r>
            <a:r>
              <a:rPr lang="cs-CZ" dirty="0">
                <a:solidFill>
                  <a:srgbClr val="9F0505"/>
                </a:solidFill>
              </a:rPr>
              <a:t>y</a:t>
            </a:r>
            <a:r>
              <a:rPr lang="en-US" dirty="0" err="1">
                <a:solidFill>
                  <a:srgbClr val="9F0505"/>
                </a:solidFill>
              </a:rPr>
              <a:t>bového</a:t>
            </a:r>
            <a:r>
              <a:rPr lang="en-US" dirty="0">
                <a:solidFill>
                  <a:srgbClr val="9F0505"/>
                </a:solidFill>
              </a:rPr>
              <a:t> s</a:t>
            </a:r>
            <a:r>
              <a:rPr lang="cs-CZ" dirty="0">
                <a:solidFill>
                  <a:srgbClr val="9F0505"/>
                </a:solidFill>
              </a:rPr>
              <a:t>y</a:t>
            </a:r>
            <a:r>
              <a:rPr lang="en-US" dirty="0" err="1">
                <a:solidFill>
                  <a:srgbClr val="9F0505"/>
                </a:solidFill>
              </a:rPr>
              <a:t>stému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>
                <a:solidFill>
                  <a:srgbClr val="9F0505"/>
                </a:solidFill>
              </a:rPr>
              <a:t>inervace</a:t>
            </a:r>
            <a:endParaRPr lang="cs-CZ" dirty="0">
              <a:solidFill>
                <a:srgbClr val="9F0505"/>
              </a:solidFill>
            </a:endParaRPr>
          </a:p>
          <a:p>
            <a:r>
              <a:rPr lang="cs-CZ" dirty="0">
                <a:solidFill>
                  <a:srgbClr val="9F0505"/>
                </a:solidFill>
              </a:rPr>
              <a:t>měření</a:t>
            </a:r>
            <a:r>
              <a:rPr lang="cs-CZ" dirty="0"/>
              <a:t> </a:t>
            </a:r>
            <a:r>
              <a:rPr lang="cs-CZ" b="1" dirty="0">
                <a:solidFill>
                  <a:srgbClr val="9F0505"/>
                </a:solidFill>
              </a:rPr>
              <a:t>rychlosti vedení vzruchu ve stimulovaném nervu </a:t>
            </a:r>
            <a:r>
              <a:rPr lang="cs-CZ" dirty="0">
                <a:solidFill>
                  <a:srgbClr val="9F0505"/>
                </a:solidFill>
              </a:rPr>
              <a:t>a </a:t>
            </a:r>
            <a:r>
              <a:rPr lang="cs-CZ" b="1" dirty="0">
                <a:solidFill>
                  <a:srgbClr val="9F0505"/>
                </a:solidFill>
              </a:rPr>
              <a:t>velikosti elektrické odpovědi </a:t>
            </a:r>
            <a:r>
              <a:rPr lang="cs-CZ" dirty="0">
                <a:solidFill>
                  <a:srgbClr val="9F0505"/>
                </a:solidFill>
              </a:rPr>
              <a:t>na stimulaci ve </a:t>
            </a:r>
            <a:r>
              <a:rPr lang="cs-CZ" b="1" dirty="0">
                <a:solidFill>
                  <a:srgbClr val="9F0505"/>
                </a:solidFill>
              </a:rPr>
              <a:t>svalu</a:t>
            </a:r>
          </a:p>
          <a:p>
            <a:endParaRPr lang="cs-CZ" dirty="0"/>
          </a:p>
          <a:p>
            <a:r>
              <a:rPr lang="cs-CZ" dirty="0"/>
              <a:t>záznam - EMG =</a:t>
            </a:r>
            <a:r>
              <a:rPr lang="cs-CZ" b="1" dirty="0"/>
              <a:t> </a:t>
            </a:r>
            <a:r>
              <a:rPr lang="cs-CZ" b="1" dirty="0">
                <a:solidFill>
                  <a:srgbClr val="9F0505"/>
                </a:solidFill>
              </a:rPr>
              <a:t>elektromyogram </a:t>
            </a:r>
          </a:p>
          <a:p>
            <a:endParaRPr lang="cs-CZ" dirty="0"/>
          </a:p>
          <a:p>
            <a:r>
              <a:rPr lang="cs-CZ" dirty="0"/>
              <a:t>aktivací motorické jednotky kosterního svalu jsou vyvolány akční potenciály</a:t>
            </a:r>
          </a:p>
          <a:p>
            <a:r>
              <a:rPr lang="cs-CZ" dirty="0"/>
              <a:t>elektrické pole zaznamenáváno z povrchu těla z pokožky v blízkosti svalu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1212</Words>
  <Application>Microsoft Office PowerPoint</Application>
  <PresentationFormat>Předvádění na obrazovce (4:3)</PresentationFormat>
  <Paragraphs>182</Paragraphs>
  <Slides>18</Slides>
  <Notes>5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sady Office</vt:lpstr>
      <vt:lpstr>Prezentace aplikace PowerPoint</vt:lpstr>
      <vt:lpstr>Nervová soustava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Hands off</dc:creator>
  <cp:lastModifiedBy>Kateřina Tomanová</cp:lastModifiedBy>
  <cp:revision>108</cp:revision>
  <dcterms:created xsi:type="dcterms:W3CDTF">2010-11-08T14:05:35Z</dcterms:created>
  <dcterms:modified xsi:type="dcterms:W3CDTF">2019-12-10T12:39:30Z</dcterms:modified>
</cp:coreProperties>
</file>