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96" r:id="rId3"/>
    <p:sldId id="293" r:id="rId4"/>
    <p:sldId id="294" r:id="rId5"/>
    <p:sldId id="300" r:id="rId6"/>
    <p:sldId id="299" r:id="rId7"/>
    <p:sldId id="301" r:id="rId8"/>
    <p:sldId id="297" r:id="rId9"/>
    <p:sldId id="298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80" d="100"/>
          <a:sy n="80" d="100"/>
        </p:scale>
        <p:origin x="1626" y="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Maple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</a:t>
            </a:r>
            <a:r>
              <a:rPr lang="cs-CZ" sz="2500" dirty="0" smtClean="0">
                <a:hlinkClick r:id="rId2"/>
              </a:rPr>
              <a:t>uvod-do-matematickeho-modelovani</a:t>
            </a:r>
            <a:r>
              <a:rPr lang="cs-CZ" sz="2500" dirty="0" smtClean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Učebnice v </a:t>
            </a:r>
            <a:r>
              <a:rPr lang="cs-CZ" sz="2500" dirty="0" err="1" smtClean="0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</a:t>
            </a:r>
            <a:r>
              <a:rPr lang="cs-CZ" sz="2500" dirty="0" smtClean="0">
                <a:hlinkClick r:id="rId3"/>
              </a:rPr>
              <a:t>is.muni.cz/do/rect/el/estud/prif/js11/maple/web/mat_model.pdf</a:t>
            </a:r>
            <a:r>
              <a:rPr lang="cs-CZ" sz="2500" dirty="0" smtClean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Prezentace v </a:t>
            </a:r>
            <a:r>
              <a:rPr lang="cs-CZ" sz="2500" dirty="0" err="1" smtClean="0"/>
              <a:t>pptx</a:t>
            </a:r>
            <a:r>
              <a:rPr lang="cs-CZ" sz="2500" dirty="0" smtClean="0"/>
              <a:t>: hlavní zdroj materiálu, postupně budou vkládány do </a:t>
            </a:r>
            <a:r>
              <a:rPr lang="cs-CZ" sz="2500" dirty="0" err="1" smtClean="0"/>
              <a:t>ISu</a:t>
            </a:r>
            <a:r>
              <a:rPr lang="cs-CZ" sz="2500" dirty="0" smtClean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784"/>
            <a:ext cx="8675687" cy="496855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16.   9. 2019</a:t>
            </a:r>
            <a:r>
              <a:rPr lang="cs-CZ" sz="1800" dirty="0" smtClean="0">
                <a:latin typeface="Arial" charset="0"/>
              </a:rPr>
              <a:t>	</a:t>
            </a:r>
            <a:r>
              <a:rPr lang="cs-CZ" sz="1800" b="0" dirty="0" smtClean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23.   9. 2019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základní </a:t>
            </a:r>
            <a:r>
              <a:rPr lang="cs-CZ" sz="1800" dirty="0">
                <a:latin typeface="Arial" charset="0"/>
              </a:rPr>
              <a:t>definice, klasifikace modelů, úvod do </a:t>
            </a:r>
            <a:r>
              <a:rPr lang="cs-CZ" sz="1800" dirty="0" err="1">
                <a:latin typeface="Arial" charset="0"/>
              </a:rPr>
              <a:t>Maple</a:t>
            </a:r>
            <a:r>
              <a:rPr lang="cs-CZ" sz="1800" dirty="0" smtClean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30.   9. 2019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inverzní </a:t>
            </a:r>
            <a:r>
              <a:rPr lang="cs-CZ" sz="1800" dirty="0">
                <a:latin typeface="Arial" charset="0"/>
              </a:rPr>
              <a:t>problém, kompartmentové modely,</a:t>
            </a:r>
            <a:endParaRPr lang="cs-CZ" sz="18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7. 10. 2019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růst </a:t>
            </a:r>
            <a:r>
              <a:rPr lang="cs-CZ" sz="1800" dirty="0">
                <a:latin typeface="Arial" charset="0"/>
              </a:rPr>
              <a:t>populace organizmů; modifikace modelu;</a:t>
            </a:r>
            <a:endParaRPr lang="cs-CZ" sz="1800" b="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14. 10. 2019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populace </a:t>
            </a:r>
            <a:r>
              <a:rPr lang="cs-CZ" sz="1800" dirty="0">
                <a:latin typeface="Arial" charset="0"/>
              </a:rPr>
              <a:t>pod predátorem, úvod do R;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21. 10. 2019</a:t>
            </a:r>
            <a:r>
              <a:rPr lang="cs-CZ" sz="1800" dirty="0" smtClean="0">
                <a:latin typeface="Arial" charset="0"/>
              </a:rPr>
              <a:t>	klasifikace </a:t>
            </a:r>
            <a:r>
              <a:rPr lang="cs-CZ" sz="1800" dirty="0">
                <a:latin typeface="Arial" charset="0"/>
              </a:rPr>
              <a:t>modelů, modely více populací;</a:t>
            </a:r>
            <a:endParaRPr lang="cs-CZ" sz="18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28. 10. 2019</a:t>
            </a:r>
            <a:r>
              <a:rPr lang="cs-CZ" sz="1800" dirty="0" smtClean="0">
                <a:latin typeface="Arial" charset="0"/>
              </a:rPr>
              <a:t>	odpadne;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4.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2019</a:t>
            </a:r>
            <a:r>
              <a:rPr lang="cs-CZ" sz="1800" dirty="0" smtClean="0">
                <a:latin typeface="Arial" charset="0"/>
              </a:rPr>
              <a:t>	</a:t>
            </a:r>
            <a:r>
              <a:rPr lang="cs-CZ" sz="1800" b="0" dirty="0" smtClean="0">
                <a:latin typeface="Arial" charset="0"/>
              </a:rPr>
              <a:t>populační</a:t>
            </a:r>
            <a:r>
              <a:rPr lang="en-US" sz="1800" b="0" dirty="0" smtClean="0">
                <a:latin typeface="Arial" charset="0"/>
              </a:rPr>
              <a:t> model</a:t>
            </a:r>
            <a:r>
              <a:rPr lang="cs-CZ" sz="1800" b="0" dirty="0" smtClean="0">
                <a:latin typeface="Arial" charset="0"/>
              </a:rPr>
              <a:t>y</a:t>
            </a:r>
            <a:r>
              <a:rPr lang="en-US" sz="1800" b="0" dirty="0" smtClean="0">
                <a:latin typeface="Arial" charset="0"/>
              </a:rPr>
              <a:t> v R</a:t>
            </a:r>
            <a:r>
              <a:rPr lang="cs-CZ" sz="1800" b="0" dirty="0" smtClean="0">
                <a:latin typeface="Arial" charset="0"/>
              </a:rPr>
              <a:t>;</a:t>
            </a:r>
            <a:r>
              <a:rPr lang="cs-CZ" sz="1800" dirty="0" smtClean="0">
                <a:latin typeface="Arial" charset="0"/>
              </a:rPr>
              <a:t> 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modelování více populací v </a:t>
            </a:r>
            <a:r>
              <a:rPr lang="cs-CZ" sz="1800" dirty="0" err="1" smtClean="0">
                <a:latin typeface="Arial" charset="0"/>
              </a:rPr>
              <a:t>Maple</a:t>
            </a:r>
            <a:r>
              <a:rPr lang="cs-CZ" sz="1800" dirty="0" smtClean="0">
                <a:latin typeface="Arial" charset="0"/>
              </a:rPr>
              <a:t> a R (Lotka-</a:t>
            </a:r>
            <a:r>
              <a:rPr lang="cs-CZ" sz="1800" dirty="0" err="1" smtClean="0">
                <a:latin typeface="Arial" charset="0"/>
              </a:rPr>
              <a:t>Volterra</a:t>
            </a:r>
            <a:r>
              <a:rPr lang="cs-CZ" sz="1800" dirty="0" smtClean="0">
                <a:latin typeface="Arial" charset="0"/>
              </a:rPr>
              <a:t>);</a:t>
            </a:r>
            <a:endParaRPr lang="cs-CZ" sz="1800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18.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odpadne</a:t>
            </a:r>
            <a:r>
              <a:rPr lang="cs-CZ" sz="1800" dirty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25.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2019</a:t>
            </a:r>
            <a:r>
              <a:rPr 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b="0" dirty="0" smtClean="0">
                <a:latin typeface="Arial" charset="0"/>
              </a:rPr>
              <a:t>odpadne</a:t>
            </a:r>
            <a:r>
              <a:rPr lang="cs-CZ" sz="1800" b="0" dirty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b="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2. 12. 2019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odpadne</a:t>
            </a:r>
            <a:r>
              <a:rPr lang="cs-CZ" sz="1800" dirty="0">
                <a:latin typeface="Arial" charset="0"/>
              </a:rPr>
              <a:t>;</a:t>
            </a:r>
            <a:r>
              <a:rPr lang="cs-CZ" sz="1800" dirty="0" smtClean="0">
                <a:latin typeface="Arial" charset="0"/>
              </a:rPr>
              <a:t>;</a:t>
            </a:r>
            <a:endParaRPr lang="cs-CZ" sz="1800" b="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9. 12. 2019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modelování </a:t>
            </a:r>
            <a:r>
              <a:rPr lang="cs-CZ" sz="1800" dirty="0">
                <a:latin typeface="Arial" charset="0"/>
              </a:rPr>
              <a:t>nejistoty, práce s </a:t>
            </a:r>
            <a:r>
              <a:rPr lang="cs-CZ" sz="1800" dirty="0" smtClean="0">
                <a:latin typeface="Arial" charset="0"/>
              </a:rPr>
              <a:t>Metacentrem</a:t>
            </a:r>
            <a:r>
              <a:rPr lang="cs-CZ" sz="1800" b="0" dirty="0" smtClean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16.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12. 2019</a:t>
            </a:r>
            <a:r>
              <a:rPr lang="cs-CZ" sz="1800" dirty="0">
                <a:latin typeface="Arial" charset="0"/>
              </a:rPr>
              <a:t>	zdroje, diskuze, kontrola domácích </a:t>
            </a:r>
            <a:r>
              <a:rPr lang="cs-CZ" sz="1800" dirty="0" smtClean="0">
                <a:latin typeface="Arial" charset="0"/>
              </a:rPr>
              <a:t>úkolů (dobrovolně);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 smtClean="0">
                <a:latin typeface="Arial" charset="0"/>
              </a:rPr>
              <a:t>Termíny zkoušky: 6. 1. 2020, 13. 1. 2019, 20. 1. 2020</a:t>
            </a:r>
            <a:endParaRPr lang="cs-CZ" sz="18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784"/>
            <a:ext cx="8675687" cy="496855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500" dirty="0" smtClean="0">
                <a:latin typeface="+mj-lt"/>
              </a:rPr>
              <a:t>Instalační soubory </a:t>
            </a:r>
            <a:r>
              <a:rPr lang="cs-CZ" sz="2500" dirty="0" err="1" smtClean="0">
                <a:latin typeface="+mj-lt"/>
              </a:rPr>
              <a:t>Maple</a:t>
            </a:r>
            <a:r>
              <a:rPr lang="cs-CZ" sz="2500" dirty="0" smtClean="0">
                <a:latin typeface="+mj-lt"/>
              </a:rPr>
              <a:t> jsou již ve studijních materiálech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endParaRPr lang="cs-CZ" sz="2500" dirty="0" smtClean="0">
              <a:latin typeface="+mj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endParaRPr lang="cs-CZ" sz="2500" dirty="0">
              <a:latin typeface="+mj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endParaRPr lang="cs-CZ" sz="2500" dirty="0">
              <a:latin typeface="+mj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500" dirty="0" smtClean="0">
                <a:latin typeface="+mj-lt"/>
              </a:rPr>
              <a:t>Verze 64 bit a 32 bit.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endParaRPr lang="cs-CZ" sz="2500" dirty="0">
              <a:latin typeface="+mj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500" dirty="0" err="1" smtClean="0">
                <a:latin typeface="+mj-lt"/>
              </a:rPr>
              <a:t>licenseType</a:t>
            </a:r>
            <a:r>
              <a:rPr lang="cs-CZ" sz="2500" dirty="0" smtClean="0">
                <a:latin typeface="+mj-lt"/>
              </a:rPr>
              <a:t>=</a:t>
            </a:r>
            <a:r>
              <a:rPr lang="cs-CZ" sz="2500" dirty="0" smtClean="0">
                <a:solidFill>
                  <a:srgbClr val="0070C0"/>
                </a:solidFill>
                <a:latin typeface="+mj-lt"/>
              </a:rPr>
              <a:t>network</a:t>
            </a:r>
            <a:r>
              <a:rPr lang="cs-CZ" sz="2500" dirty="0" smtClean="0">
                <a:latin typeface="+mj-lt"/>
              </a:rPr>
              <a:t>  </a:t>
            </a:r>
            <a:endParaRPr lang="cs-CZ" sz="2500" dirty="0">
              <a:latin typeface="+mj-lt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500" dirty="0">
                <a:latin typeface="+mj-lt"/>
              </a:rPr>
              <a:t>serverName=</a:t>
            </a:r>
            <a:r>
              <a:rPr lang="cs-CZ" sz="2500" dirty="0">
                <a:solidFill>
                  <a:srgbClr val="0070C0"/>
                </a:solidFill>
                <a:latin typeface="+mj-lt"/>
              </a:rPr>
              <a:t>grond.ics.muni.cz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500" dirty="0" err="1">
                <a:latin typeface="+mj-lt"/>
              </a:rPr>
              <a:t>portNumber</a:t>
            </a:r>
            <a:r>
              <a:rPr lang="cs-CZ" sz="2500" dirty="0">
                <a:latin typeface="+mj-lt"/>
              </a:rPr>
              <a:t>=</a:t>
            </a:r>
            <a:r>
              <a:rPr lang="cs-CZ" sz="2500" dirty="0">
                <a:solidFill>
                  <a:srgbClr val="0070C0"/>
                </a:solidFill>
                <a:latin typeface="+mj-lt"/>
              </a:rPr>
              <a:t>27002</a:t>
            </a:r>
            <a:endParaRPr lang="cs-CZ" sz="2500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err="1" smtClean="0">
                <a:solidFill>
                  <a:schemeClr val="accent3">
                    <a:lumMod val="75000"/>
                  </a:schemeClr>
                </a:solidFill>
              </a:rPr>
              <a:t>Maple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681384"/>
              </p:ext>
            </p:extLst>
          </p:nvPr>
        </p:nvGraphicFramePr>
        <p:xfrm>
          <a:off x="449331" y="2204864"/>
          <a:ext cx="82486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" r:id="rId3" imgW="10983960" imgH="990360" progId="Photoshop.Image.12">
                  <p:embed/>
                </p:oleObj>
              </mc:Choice>
              <mc:Fallback>
                <p:oleObj name="Image" r:id="rId3" imgW="10983960" imgH="99036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331" y="2204864"/>
                        <a:ext cx="824865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05041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100 minut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za </a:t>
            </a:r>
            <a:r>
              <a:rPr lang="cs-CZ" sz="2500" dirty="0" smtClean="0"/>
              <a:t>semestr, tj. 162 b.</a:t>
            </a:r>
            <a:endParaRPr lang="cs-CZ" sz="25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Během semestru bude zadáno 9 domácích úkolů po</a:t>
            </a:r>
            <a:r>
              <a:rPr lang="cs-CZ" sz="2500" dirty="0" smtClean="0">
                <a:solidFill>
                  <a:srgbClr val="FF0000"/>
                </a:solidFill>
              </a:rPr>
              <a:t/>
            </a:r>
            <a:br>
              <a:rPr lang="cs-CZ" sz="2500" dirty="0" smtClean="0">
                <a:solidFill>
                  <a:srgbClr val="FF0000"/>
                </a:solidFill>
              </a:rPr>
            </a:br>
            <a:r>
              <a:rPr lang="cs-CZ" sz="2500" dirty="0" smtClean="0">
                <a:solidFill>
                  <a:srgbClr val="FF0000"/>
                </a:solidFill>
              </a:rPr>
              <a:t>20 </a:t>
            </a:r>
            <a:r>
              <a:rPr lang="cs-CZ" sz="2500" dirty="0" smtClean="0"/>
              <a:t>bodech.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Na závěr písemný test na 100 minut (pokud bude možnost, lze i více) za </a:t>
            </a:r>
            <a:r>
              <a:rPr lang="cs-CZ" sz="2500" dirty="0" smtClean="0">
                <a:solidFill>
                  <a:srgbClr val="FF0000"/>
                </a:solidFill>
              </a:rPr>
              <a:t>90</a:t>
            </a:r>
            <a:r>
              <a:rPr lang="cs-CZ" sz="2500" dirty="0" smtClean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zkoušky:</a:t>
            </a:r>
            <a:r>
              <a:rPr lang="cs-CZ" sz="2800" dirty="0" smtClean="0"/>
              <a:t> 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</a:t>
            </a:r>
            <a:r>
              <a:rPr lang="cs-CZ" dirty="0" smtClean="0"/>
              <a:t>%	249–270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 </a:t>
            </a:r>
            <a:r>
              <a:rPr lang="cs-CZ" dirty="0" smtClean="0"/>
              <a:t>%	227–248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</a:t>
            </a:r>
            <a:r>
              <a:rPr lang="cs-CZ" dirty="0" smtClean="0"/>
              <a:t>%	205–226	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</a:t>
            </a:r>
            <a:r>
              <a:rPr lang="cs-CZ" dirty="0" smtClean="0"/>
              <a:t>%	183–204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smtClean="0"/>
              <a:t>	60 %–67 </a:t>
            </a:r>
            <a:r>
              <a:rPr lang="cs-CZ" dirty="0" smtClean="0"/>
              <a:t>%	162–182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</a:t>
            </a:r>
            <a:r>
              <a:rPr lang="cs-CZ" dirty="0" smtClean="0"/>
              <a:t>	  0 %–59 </a:t>
            </a:r>
            <a:r>
              <a:rPr lang="cs-CZ" dirty="0" smtClean="0"/>
              <a:t>%	    0–161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235</Words>
  <Application>Microsoft Office PowerPoint</Application>
  <PresentationFormat>Předvádění na obrazovce (4:3)</PresentationFormat>
  <Paragraphs>59</Paragraphs>
  <Slides>9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0. Organizace výuky Bi3101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116</cp:revision>
  <dcterms:created xsi:type="dcterms:W3CDTF">2011-03-03T07:28:24Z</dcterms:created>
  <dcterms:modified xsi:type="dcterms:W3CDTF">2019-10-07T09:05:10Z</dcterms:modified>
</cp:coreProperties>
</file>