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86" r:id="rId2"/>
    <p:sldId id="287" r:id="rId3"/>
    <p:sldId id="289" r:id="rId4"/>
    <p:sldId id="290" r:id="rId5"/>
    <p:sldId id="291" r:id="rId6"/>
    <p:sldId id="292" r:id="rId7"/>
    <p:sldId id="293" r:id="rId8"/>
    <p:sldId id="294" r:id="rId9"/>
    <p:sldId id="295" r:id="rId10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4690" autoAdjust="0"/>
  </p:normalViewPr>
  <p:slideViewPr>
    <p:cSldViewPr showGuides="1">
      <p:cViewPr varScale="1">
        <p:scale>
          <a:sx n="85" d="100"/>
          <a:sy n="85" d="100"/>
        </p:scale>
        <p:origin x="1500" y="78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08.10.2018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08.10.2018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8F8763D-E012-4F57-90F9-48F7E86D9937}" type="slidenum">
              <a:rPr lang="cs-CZ" altLang="en-US" smtClean="0"/>
              <a:pPr>
                <a:spcBef>
                  <a:spcPct val="0"/>
                </a:spcBef>
              </a:pPr>
              <a:t>3</a:t>
            </a:fld>
            <a:endParaRPr lang="cs-CZ" altLang="en-US" smtClean="0"/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939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8699A8-05E8-44F5-8072-630752E3CCDB}" type="slidenum">
              <a:rPr lang="cs-CZ" altLang="en-US" smtClean="0"/>
              <a:pPr>
                <a:spcBef>
                  <a:spcPct val="0"/>
                </a:spcBef>
              </a:pPr>
              <a:t>4</a:t>
            </a:fld>
            <a:endParaRPr lang="cs-CZ" altLang="en-US" smtClean="0"/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0210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5A2C34E-6591-4D88-8E81-F8F750E8BC0D}" type="slidenum">
              <a:rPr lang="cs-CZ" altLang="en-US" smtClean="0"/>
              <a:pPr>
                <a:spcBef>
                  <a:spcPct val="0"/>
                </a:spcBef>
              </a:pPr>
              <a:t>5</a:t>
            </a:fld>
            <a:endParaRPr lang="cs-CZ" altLang="en-US" smtClean="0"/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7416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EB4CF9-75FA-424B-A693-DE7752537FD1}" type="slidenum">
              <a:rPr lang="cs-CZ" altLang="en-US" smtClean="0"/>
              <a:pPr>
                <a:spcBef>
                  <a:spcPct val="0"/>
                </a:spcBef>
              </a:pPr>
              <a:t>6</a:t>
            </a:fld>
            <a:endParaRPr lang="cs-CZ" altLang="en-US" smtClean="0"/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84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EB4CF9-75FA-424B-A693-DE7752537FD1}" type="slidenum">
              <a:rPr lang="cs-CZ" altLang="en-US" smtClean="0"/>
              <a:pPr>
                <a:spcBef>
                  <a:spcPct val="0"/>
                </a:spcBef>
              </a:pPr>
              <a:t>7</a:t>
            </a:fld>
            <a:endParaRPr lang="cs-CZ" altLang="en-US" smtClean="0"/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2930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EB4CF9-75FA-424B-A693-DE7752537FD1}" type="slidenum">
              <a:rPr lang="cs-CZ" altLang="en-US" smtClean="0"/>
              <a:pPr>
                <a:spcBef>
                  <a:spcPct val="0"/>
                </a:spcBef>
              </a:pPr>
              <a:t>8</a:t>
            </a:fld>
            <a:endParaRPr lang="cs-CZ" altLang="en-US" smtClean="0"/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4055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EB4CF9-75FA-424B-A693-DE7752537FD1}" type="slidenum">
              <a:rPr lang="cs-CZ" altLang="en-US" smtClean="0"/>
              <a:pPr>
                <a:spcBef>
                  <a:spcPct val="0"/>
                </a:spcBef>
              </a:pPr>
              <a:t>9</a:t>
            </a:fld>
            <a:endParaRPr lang="cs-CZ" altLang="en-US" smtClean="0"/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28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08.10.2018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</a:t>
            </a:r>
            <a:r>
              <a:rPr lang="cs-CZ" i="1" dirty="0" err="1" smtClean="0"/>
              <a:t>Jarkovský</a:t>
            </a:r>
            <a:r>
              <a:rPr lang="cs-CZ" i="1" dirty="0" smtClean="0"/>
              <a:t>, L. Dušek, M. </a:t>
            </a:r>
            <a:r>
              <a:rPr lang="cs-CZ" i="1" dirty="0" err="1" smtClean="0"/>
              <a:t>Cvanová</a:t>
            </a:r>
            <a:r>
              <a:rPr lang="cs-CZ" i="1" dirty="0" smtClean="0"/>
              <a:t>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08.10.2018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08.10.2018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B8889-8390-456D-997F-2F3D8DE35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3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08.10.2018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i="1" dirty="0" smtClean="0">
                <a:latin typeface="Arial" charset="0"/>
                <a:cs typeface="Arial" charset="0"/>
              </a:rPr>
              <a:t>J. Hřebíček</a:t>
            </a:r>
            <a:r>
              <a:rPr lang="cs-CZ" dirty="0" smtClean="0">
                <a:latin typeface="Arial" charset="0"/>
                <a:cs typeface="Arial" charset="0"/>
              </a:rPr>
              <a:t>, </a:t>
            </a:r>
            <a:r>
              <a:rPr lang="cs-CZ" i="1" dirty="0" smtClean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966418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800" b="1" dirty="0" smtClean="0">
                <a:solidFill>
                  <a:schemeClr val="tx2"/>
                </a:solidFill>
                <a:latin typeface="+mj-lt"/>
              </a:rPr>
              <a:t>Nejistota</a:t>
            </a:r>
          </a:p>
          <a:p>
            <a:pPr marL="0" indent="0" algn="ctr">
              <a:buFont typeface="Wingdings 2" pitchFamily="18" charset="2"/>
              <a:buNone/>
            </a:pPr>
            <a:endParaRPr lang="cs-CZ" sz="2400" b="1" dirty="0" smtClean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29742"/>
            <a:ext cx="7772400" cy="1231106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3. Nejistota</a:t>
            </a:r>
            <a:br>
              <a:rPr lang="cs-CZ" sz="4200" dirty="0" smtClean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 smtClean="0"/>
              <a:t>Bi3101 Úvod do matematického modelování</a:t>
            </a:r>
            <a:endParaRPr lang="cs-CZ" sz="3200" dirty="0" smtClean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marL="304800" indent="-304800" eaLnBrk="1" hangingPunct="1">
              <a:lnSpc>
                <a:spcPct val="80000"/>
              </a:lnSpc>
            </a:pPr>
            <a:r>
              <a:rPr lang="cs-CZ" altLang="en-US" sz="2400" b="1" i="1" dirty="0" smtClean="0">
                <a:solidFill>
                  <a:srgbClr val="C00000"/>
                </a:solidFill>
              </a:rPr>
              <a:t>Nejistotou</a:t>
            </a:r>
            <a:r>
              <a:rPr lang="cs-CZ" altLang="en-US" sz="2400" dirty="0" smtClean="0"/>
              <a:t> </a:t>
            </a:r>
            <a:r>
              <a:rPr lang="cs-CZ" altLang="en-US" sz="2400" b="0" dirty="0" smtClean="0"/>
              <a:t>při zobrazení systému pomocí matematického modelu rozumíme situaci, kdy </a:t>
            </a:r>
            <a:r>
              <a:rPr lang="cs-CZ" altLang="en-US" sz="2400" dirty="0" smtClean="0"/>
              <a:t>nemáme k disposici všechnu potřebnou informaci</a:t>
            </a:r>
            <a:r>
              <a:rPr lang="cs-CZ" altLang="en-US" sz="2400" b="0" dirty="0" smtClean="0"/>
              <a:t> nebo kdy některé z </a:t>
            </a:r>
            <a:r>
              <a:rPr lang="cs-CZ" altLang="en-US" sz="2400" dirty="0" smtClean="0"/>
              <a:t>informací jsou nespolehlivé</a:t>
            </a:r>
            <a:r>
              <a:rPr lang="cs-CZ" altLang="en-US" sz="2400" b="0" dirty="0" smtClean="0"/>
              <a:t>. </a:t>
            </a:r>
          </a:p>
          <a:p>
            <a:pPr marL="304800" indent="-304800" eaLnBrk="1" hangingPunct="1">
              <a:lnSpc>
                <a:spcPct val="80000"/>
              </a:lnSpc>
            </a:pPr>
            <a:r>
              <a:rPr lang="cs-CZ" altLang="en-US" sz="2400" b="1" i="1" dirty="0" smtClean="0">
                <a:solidFill>
                  <a:srgbClr val="C00000"/>
                </a:solidFill>
              </a:rPr>
              <a:t>Modelování při riziku</a:t>
            </a:r>
            <a:r>
              <a:rPr lang="cs-CZ" altLang="en-US" sz="2400" b="1" dirty="0" smtClean="0">
                <a:solidFill>
                  <a:srgbClr val="C00000"/>
                </a:solidFill>
              </a:rPr>
              <a:t> </a:t>
            </a:r>
            <a:r>
              <a:rPr lang="cs-CZ" altLang="en-US" sz="2400" b="0" dirty="0" smtClean="0"/>
              <a:t>předpokládá, že </a:t>
            </a:r>
            <a:r>
              <a:rPr lang="cs-CZ" altLang="en-US" sz="2400" dirty="0" smtClean="0"/>
              <a:t>některé informace jsou náhodné veličiny</a:t>
            </a:r>
            <a:r>
              <a:rPr lang="cs-CZ" altLang="en-US" sz="2400" b="0" dirty="0" smtClean="0"/>
              <a:t>, nebo že </a:t>
            </a:r>
            <a:r>
              <a:rPr lang="cs-CZ" altLang="en-US" sz="2400" dirty="0" smtClean="0"/>
              <a:t>některé procesy jsou popsány náhodnými funkcemi</a:t>
            </a:r>
            <a:r>
              <a:rPr lang="cs-CZ" altLang="en-US" sz="2400" b="0" dirty="0" smtClean="0"/>
              <a:t>. </a:t>
            </a:r>
          </a:p>
          <a:p>
            <a:pPr marL="1330325" lvl="1" indent="-609600" eaLnBrk="1" hangingPunct="1">
              <a:lnSpc>
                <a:spcPct val="80000"/>
              </a:lnSpc>
            </a:pPr>
            <a:r>
              <a:rPr lang="cs-CZ" altLang="en-US" sz="2400" b="0" dirty="0" smtClean="0"/>
              <a:t>V případě modelů s rizikem můžeme </a:t>
            </a:r>
            <a:r>
              <a:rPr lang="cs-CZ" altLang="en-US" sz="2400" dirty="0" smtClean="0"/>
              <a:t>velikost rizika při přijetí řešení popsat pomocí pravděpodobnostních charakteristik</a:t>
            </a:r>
            <a:r>
              <a:rPr lang="cs-CZ" altLang="en-US" sz="2400" b="0" dirty="0" smtClean="0"/>
              <a:t>. </a:t>
            </a:r>
          </a:p>
          <a:p>
            <a:pPr marL="1330325" lvl="1" indent="-609600" eaLnBrk="1" hangingPunct="1">
              <a:lnSpc>
                <a:spcPct val="80000"/>
              </a:lnSpc>
            </a:pPr>
            <a:r>
              <a:rPr lang="cs-CZ" altLang="en-US" sz="2400" b="0" dirty="0" smtClean="0"/>
              <a:t>Analogicky můžeme považovat modelování za rizika i v případě použití fuzzy veličin, nebo fuzzy funkcí. </a:t>
            </a:r>
            <a:r>
              <a:rPr lang="cs-CZ" altLang="en-US" sz="2400" dirty="0" smtClean="0"/>
              <a:t>Velikost rizika lze potom vyjádřit buď pomocí vhodné fuzzy míry nebo tuto fuzzy míru transformovat na subjektivní pravděpodobnost</a:t>
            </a:r>
            <a:r>
              <a:rPr lang="cs-CZ" altLang="en-US" sz="2400" b="0" dirty="0" smtClean="0"/>
              <a:t>. 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Modelování nejistoty (neurčitosti) a rizika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310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Inverzní problém</a:t>
            </a:r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01624" y="1700808"/>
            <a:ext cx="8534401" cy="475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800" dirty="0"/>
              <a:t>Určení vstupních parametrů modelu, které neznáme, při znalosti výstupních hodnot (naměřených dat).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800" dirty="0"/>
              <a:t>Nazývá se inverzní, protože známe výsledek modelovaného procesu, ale neznáme počáteční stav.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800" dirty="0"/>
              <a:t>Opakem je </a:t>
            </a:r>
            <a:r>
              <a:rPr lang="cs-CZ" altLang="en-US" sz="2800" dirty="0" err="1"/>
              <a:t>dopředný</a:t>
            </a:r>
            <a:r>
              <a:rPr lang="cs-CZ" altLang="en-US" sz="2800" dirty="0"/>
              <a:t> problém, kdy známe vstupy (parametry) a chceme zjistit výstupy (data).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800" dirty="0"/>
              <a:t>Data bývají zatížená chybami, které mohou ztěžovat určení parametrů modelu.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800" dirty="0"/>
              <a:t>Inverzní problémy jsou typicky špatně postulované (</a:t>
            </a:r>
            <a:r>
              <a:rPr lang="cs-CZ" altLang="en-US" sz="2800" dirty="0" err="1"/>
              <a:t>ill</a:t>
            </a:r>
            <a:r>
              <a:rPr lang="cs-CZ" altLang="en-US" sz="2800" dirty="0"/>
              <a:t>-posed).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en-US" sz="2400" dirty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4226831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Dobře/špatně postulovaný problém</a:t>
            </a:r>
            <a:endParaRPr 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01624" y="1700808"/>
            <a:ext cx="8534401" cy="475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cs-CZ" altLang="en-US" sz="2400" dirty="0" err="1"/>
              <a:t>Well</a:t>
            </a:r>
            <a:r>
              <a:rPr lang="cs-CZ" altLang="en-US" sz="2400" dirty="0"/>
              <a:t> posed × </a:t>
            </a:r>
            <a:r>
              <a:rPr lang="cs-CZ" altLang="en-US" sz="2400" dirty="0" err="1"/>
              <a:t>Ill</a:t>
            </a:r>
            <a:r>
              <a:rPr lang="cs-CZ" altLang="en-US" sz="2400" dirty="0"/>
              <a:t> posed </a:t>
            </a:r>
            <a:r>
              <a:rPr lang="cs-CZ" altLang="en-US" sz="2400" dirty="0" err="1"/>
              <a:t>problems</a:t>
            </a:r>
            <a:r>
              <a:rPr lang="cs-CZ" altLang="en-US" sz="2400" dirty="0"/>
              <a:t>.</a:t>
            </a:r>
          </a:p>
          <a:p>
            <a:pPr eaLnBrk="1" hangingPunct="1">
              <a:lnSpc>
                <a:spcPct val="80000"/>
              </a:lnSpc>
              <a:spcAft>
                <a:spcPts val="1200"/>
              </a:spcAft>
            </a:pPr>
            <a:r>
              <a:rPr lang="cs-CZ" altLang="en-US" sz="2400" dirty="0"/>
              <a:t>Říkáme, že problém je dobře postulovaný pokud splňuje </a:t>
            </a:r>
            <a:r>
              <a:rPr lang="cs-CZ" altLang="en-US" sz="2400" dirty="0" err="1"/>
              <a:t>Hadamardovu</a:t>
            </a:r>
            <a:r>
              <a:rPr lang="cs-CZ" altLang="en-US" sz="2400" dirty="0"/>
              <a:t> definici (3 podmínky):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400" dirty="0" smtClean="0"/>
              <a:t>existuje </a:t>
            </a:r>
            <a:r>
              <a:rPr lang="cs-CZ" altLang="en-US" sz="2400" dirty="0"/>
              <a:t>řešení problému;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400" dirty="0" smtClean="0"/>
              <a:t>toto </a:t>
            </a:r>
            <a:r>
              <a:rPr lang="cs-CZ" altLang="en-US" sz="2400" dirty="0"/>
              <a:t>řešení je jednoznačné;</a:t>
            </a:r>
          </a:p>
          <a:p>
            <a:pPr lvl="1" eaLnBrk="1" hangingPunct="1">
              <a:lnSpc>
                <a:spcPct val="80000"/>
              </a:lnSpc>
              <a:spcAft>
                <a:spcPts val="1200"/>
              </a:spcAft>
            </a:pPr>
            <a:r>
              <a:rPr lang="cs-CZ" altLang="en-US" sz="2400" dirty="0"/>
              <a:t>vlastnosti řešení se mění spojitě se vstupními parametry.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400" dirty="0"/>
              <a:t>Inverzní problémy jsou typicky špatně postulované, mohou trpět numerickou nestabilitou díky diskretizaci, nepřesnosti v datech apod.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400" dirty="0"/>
              <a:t>I když je problém dobře postulovaný, může být stále špatně podmíněný.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2981447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Dobře/špatně podmíněný problém</a:t>
            </a:r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01624" y="1700808"/>
            <a:ext cx="8534401" cy="475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400" dirty="0" err="1"/>
              <a:t>Well</a:t>
            </a:r>
            <a:r>
              <a:rPr lang="cs-CZ" altLang="en-US" sz="2400" dirty="0"/>
              <a:t> </a:t>
            </a:r>
            <a:r>
              <a:rPr lang="cs-CZ" altLang="en-US" sz="2400" dirty="0" err="1"/>
              <a:t>conditioned</a:t>
            </a:r>
            <a:r>
              <a:rPr lang="cs-CZ" altLang="en-US" sz="2400" dirty="0"/>
              <a:t> × </a:t>
            </a:r>
            <a:r>
              <a:rPr lang="cs-CZ" altLang="en-US" sz="2400" dirty="0" err="1"/>
              <a:t>Ill</a:t>
            </a:r>
            <a:r>
              <a:rPr lang="cs-CZ" altLang="en-US" sz="2400" dirty="0"/>
              <a:t> </a:t>
            </a:r>
            <a:r>
              <a:rPr lang="cs-CZ" altLang="en-US" sz="2400" dirty="0" err="1"/>
              <a:t>conditioned</a:t>
            </a:r>
            <a:r>
              <a:rPr lang="cs-CZ" altLang="en-US" sz="2400" dirty="0"/>
              <a:t> </a:t>
            </a:r>
            <a:r>
              <a:rPr lang="cs-CZ" altLang="en-US" sz="2400" dirty="0" err="1"/>
              <a:t>problems</a:t>
            </a:r>
            <a:r>
              <a:rPr lang="cs-CZ" altLang="en-US" sz="2400" dirty="0"/>
              <a:t>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400" dirty="0"/>
              <a:t>Za dobře podmíněný problém považujeme problém s nízkou podmíněností (číslem podmíněnosti), za špatně podmíněný problém považujeme problém s vysokou podmíněností.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400" dirty="0"/>
              <a:t>Podmíněnost udává, jak moc závisí změny modelových výstupů na (malých) změnách modelových vstupů.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400" dirty="0"/>
              <a:t>Podmíněnost je mírou citlivosti modelu na chyby ve vstupních hodnotách.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400" dirty="0"/>
              <a:t>Podmíněnost (číslo podmíněnosti) je definována jako maximální poměr relativní chyby výstupů a vstupů modelu.</a:t>
            </a:r>
            <a:endParaRPr lang="cs-CZ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5473811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err="1" smtClean="0"/>
              <a:t>Dopředná</a:t>
            </a:r>
            <a:r>
              <a:rPr lang="cs-CZ" dirty="0" smtClean="0"/>
              <a:t> a zpětná stabilita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"/>
              <p:cNvSpPr txBox="1">
                <a:spLocks noChangeArrowheads="1"/>
              </p:cNvSpPr>
              <p:nvPr/>
            </p:nvSpPr>
            <p:spPr bwMode="auto">
              <a:xfrm>
                <a:off x="278226" y="1700808"/>
                <a:ext cx="8534401" cy="47523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273050" indent="-2730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85000"/>
                  <a:buFont typeface="Wingdings 2" pitchFamily="18" charset="2"/>
                  <a:buChar char=""/>
                  <a:defRPr sz="27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47688" indent="-2730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itchFamily="2" charset="2"/>
                  <a:buChar char=""/>
                  <a:defRPr sz="22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822325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CADAE"/>
                  </a:buClr>
                  <a:buSzPct val="75000"/>
                  <a:buFont typeface="Wingdings 2" pitchFamily="18" charset="2"/>
                  <a:buChar char="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96963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C7B70"/>
                  </a:buClr>
                  <a:buSzPct val="70000"/>
                  <a:buFont typeface="Wingdings" pitchFamily="2" charset="2"/>
                  <a:buChar char=""/>
                  <a:defRPr sz="20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FB08C"/>
                  </a:buClr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45920" indent="-182880" algn="l" rtl="0" eaLnBrk="1" latinLnBrk="0" hangingPunct="1">
                  <a:spcBef>
                    <a:spcPct val="20000"/>
                  </a:spcBef>
                  <a:buClr>
                    <a:schemeClr val="accent6"/>
                  </a:buClr>
                  <a:buSzPct val="80000"/>
                  <a:buFont typeface="Wingdings 2"/>
                  <a:buChar char="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2024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90000"/>
                  <a:buChar char="•"/>
                  <a:defRPr kumimoji="0"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103120" indent="-182880" algn="l" rtl="0" eaLnBrk="1" latinLnBrk="0" hangingPunct="1">
                  <a:spcBef>
                    <a:spcPct val="20000"/>
                  </a:spcBef>
                  <a:buClr>
                    <a:schemeClr val="accent4">
                      <a:shade val="75000"/>
                    </a:schemeClr>
                  </a:buClr>
                  <a:buChar char="•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3774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shade val="75000"/>
                    </a:schemeClr>
                  </a:buClr>
                  <a:buSzPct val="90000"/>
                  <a:buChar char="•"/>
                  <a:defRPr kumimoji="0" sz="1400" kern="1200" cap="all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cs-CZ" altLang="en-US" sz="2400" dirty="0" smtClean="0"/>
                  <a:t>Výstupy modelu se obvykle mírně liší od popisované reality (díky numerické reprezentaci, tj. zaokrouhlení a nepřesnostem řešení). Chybu výstupů nazýváme </a:t>
                </a:r>
                <a:r>
                  <a:rPr lang="cs-CZ" altLang="en-US" sz="2400" dirty="0" err="1"/>
                  <a:t>dopředná</a:t>
                </a:r>
                <a:r>
                  <a:rPr lang="cs-CZ" altLang="en-US" sz="2400" dirty="0"/>
                  <a:t> chyba (forward </a:t>
                </a:r>
                <a:r>
                  <a:rPr lang="cs-CZ" altLang="en-US" sz="2400" dirty="0" err="1"/>
                  <a:t>error</a:t>
                </a:r>
                <a:r>
                  <a:rPr lang="cs-CZ" altLang="en-US" sz="2400" dirty="0"/>
                  <a:t>).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cs-CZ" altLang="en-US" sz="2400" dirty="0"/>
                  <a:t>Odchylka na vstupu modelu, která odpovídá </a:t>
                </a:r>
                <a:r>
                  <a:rPr lang="cs-CZ" altLang="en-US" sz="2400" dirty="0" err="1"/>
                  <a:t>dopředné</a:t>
                </a:r>
                <a:r>
                  <a:rPr lang="cs-CZ" altLang="en-US" sz="2400" dirty="0"/>
                  <a:t> chybě výstupů se nazývá zpětná chyba (</a:t>
                </a:r>
                <a:r>
                  <a:rPr lang="cs-CZ" altLang="en-US" sz="2400" dirty="0" err="1"/>
                  <a:t>backward</a:t>
                </a:r>
                <a:r>
                  <a:rPr lang="cs-CZ" altLang="en-US" sz="2400" dirty="0"/>
                  <a:t> </a:t>
                </a:r>
                <a:r>
                  <a:rPr lang="cs-CZ" altLang="en-US" sz="2400" dirty="0" err="1"/>
                  <a:t>error</a:t>
                </a:r>
                <a:r>
                  <a:rPr lang="cs-CZ" altLang="en-US" sz="2400" dirty="0"/>
                  <a:t>).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cs-CZ" altLang="en-US" sz="2400" dirty="0"/>
                  <a:t>Model nazveme zpětně stabilním (</a:t>
                </a:r>
                <a:r>
                  <a:rPr lang="cs-CZ" altLang="en-US" sz="2400" dirty="0" err="1"/>
                  <a:t>backward</a:t>
                </a:r>
                <a:r>
                  <a:rPr lang="cs-CZ" altLang="en-US" sz="2400" dirty="0"/>
                  <a:t> </a:t>
                </a:r>
                <a:r>
                  <a:rPr lang="cs-CZ" altLang="en-US" sz="2400" dirty="0" err="1"/>
                  <a:t>stable</a:t>
                </a:r>
                <a:r>
                  <a:rPr lang="cs-CZ" altLang="en-US" sz="2400" dirty="0"/>
                  <a:t>), pokud má malou zpětnou chybu (obvykle se udává jako relativní vůči vstupní hodnotě</a:t>
                </a:r>
                <a:r>
                  <a:rPr lang="cs-CZ" altLang="en-US" sz="2400" dirty="0" smtClean="0"/>
                  <a:t>):</a:t>
                </a:r>
              </a:p>
              <a:p>
                <a:pPr marL="0" indent="0"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alt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alt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en-US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cs-CZ" altLang="en-US" sz="2400" dirty="0" smtClean="0"/>
              </a:p>
              <a:p>
                <a:pPr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cs-CZ" altLang="en-US" sz="2400" dirty="0" smtClean="0"/>
                  <a:t>„Malá“ chyba obvykle znamená, že je zhruba stejného řádu jako zaokrouhlení vstupních hodnot.</a:t>
                </a:r>
                <a:endParaRPr lang="cs-CZ" altLang="en-US" sz="2400" dirty="0"/>
              </a:p>
            </p:txBody>
          </p:sp>
        </mc:Choice>
        <mc:Fallback xmlns="">
          <p:sp>
            <p:nvSpPr>
              <p:cNvPr id="8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8226" y="1700808"/>
                <a:ext cx="8534401" cy="4752380"/>
              </a:xfrm>
              <a:prstGeom prst="rect">
                <a:avLst/>
              </a:prstGeom>
              <a:blipFill>
                <a:blip r:embed="rId3"/>
                <a:stretch>
                  <a:fillRect l="-571" t="-2436" r="-114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76147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err="1" smtClean="0"/>
              <a:t>Dopředná</a:t>
            </a:r>
            <a:r>
              <a:rPr lang="cs-CZ" dirty="0" smtClean="0"/>
              <a:t> a zpětná stabilita</a:t>
            </a:r>
            <a:endParaRPr lang="en-US" dirty="0"/>
          </a:p>
        </p:txBody>
      </p:sp>
      <p:sp>
        <p:nvSpPr>
          <p:cNvPr id="2" name="TextovéPole 1"/>
          <p:cNvSpPr txBox="1"/>
          <p:nvPr/>
        </p:nvSpPr>
        <p:spPr>
          <a:xfrm>
            <a:off x="4337974" y="2401724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f</a:t>
            </a:r>
            <a:endParaRPr lang="en-US" sz="2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7092280" y="4293096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y</a:t>
            </a:r>
            <a:endParaRPr lang="en-US" sz="28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1619671" y="2852936"/>
            <a:ext cx="5337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x*</a:t>
            </a:r>
            <a:endParaRPr lang="en-US" sz="28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7092280" y="249289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y*</a:t>
            </a:r>
            <a:endParaRPr lang="en-US" sz="2800" dirty="0"/>
          </a:p>
        </p:txBody>
      </p:sp>
      <p:cxnSp>
        <p:nvCxnSpPr>
          <p:cNvPr id="4" name="Přímá spojnice se šipkou 3"/>
          <p:cNvCxnSpPr/>
          <p:nvPr/>
        </p:nvCxnSpPr>
        <p:spPr>
          <a:xfrm flipV="1">
            <a:off x="1979712" y="2924944"/>
            <a:ext cx="5112568" cy="1891372"/>
          </a:xfrm>
          <a:prstGeom prst="straightConnector1">
            <a:avLst/>
          </a:prstGeom>
          <a:ln w="25400"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endCxn id="5" idx="1"/>
          </p:cNvCxnSpPr>
          <p:nvPr/>
        </p:nvCxnSpPr>
        <p:spPr>
          <a:xfrm flipV="1">
            <a:off x="2015716" y="4554706"/>
            <a:ext cx="5076564" cy="261610"/>
          </a:xfrm>
          <a:prstGeom prst="straightConnector1">
            <a:avLst/>
          </a:prstGeom>
          <a:ln w="25400"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V="1">
            <a:off x="2033718" y="2852936"/>
            <a:ext cx="5076564" cy="261610"/>
          </a:xfrm>
          <a:prstGeom prst="straightConnector1">
            <a:avLst/>
          </a:prstGeom>
          <a:ln w="25400"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H="1" flipV="1">
            <a:off x="1775386" y="3376156"/>
            <a:ext cx="15305" cy="1397848"/>
          </a:xfrm>
          <a:prstGeom prst="straightConnector1">
            <a:avLst/>
          </a:prstGeom>
          <a:ln w="25400">
            <a:solidFill>
              <a:srgbClr val="0070C0"/>
            </a:solidFill>
            <a:prstDash val="solid"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 flipH="1" flipV="1">
            <a:off x="7265996" y="2983741"/>
            <a:ext cx="15305" cy="1397848"/>
          </a:xfrm>
          <a:prstGeom prst="straightConnector1">
            <a:avLst/>
          </a:prstGeom>
          <a:ln w="25400">
            <a:solidFill>
              <a:srgbClr val="0070C0"/>
            </a:solidFill>
            <a:prstDash val="solid"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1104792" y="3813470"/>
            <a:ext cx="5607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cs-CZ" sz="2800" dirty="0" smtClean="0"/>
              <a:t>x</a:t>
            </a:r>
            <a:endParaRPr lang="en-US" sz="28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7344308" y="3399802"/>
            <a:ext cx="5607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cs-CZ" sz="2800" dirty="0" smtClean="0"/>
              <a:t>y</a:t>
            </a:r>
            <a:endParaRPr lang="en-US" sz="28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4319972" y="4162291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f</a:t>
            </a:r>
            <a:endParaRPr lang="en-US" sz="28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4357402" y="3311406"/>
            <a:ext cx="550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f*</a:t>
            </a:r>
            <a:endParaRPr lang="en-US" sz="28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1619671" y="4593363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x</a:t>
            </a:r>
            <a:endParaRPr lang="en-US" sz="2800" dirty="0"/>
          </a:p>
        </p:txBody>
      </p:sp>
      <p:sp>
        <p:nvSpPr>
          <p:cNvPr id="25" name="Zaoblený obdélníkový bublinový popisek 24"/>
          <p:cNvSpPr/>
          <p:nvPr/>
        </p:nvSpPr>
        <p:spPr>
          <a:xfrm>
            <a:off x="446388" y="5375529"/>
            <a:ext cx="1440160" cy="785391"/>
          </a:xfrm>
          <a:prstGeom prst="wedgeRoundRectCallout">
            <a:avLst>
              <a:gd name="adj1" fmla="val 40658"/>
              <a:gd name="adj2" fmla="val -90351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vstupní data modelu</a:t>
            </a:r>
            <a:endParaRPr lang="en-US" b="1" dirty="0"/>
          </a:p>
        </p:txBody>
      </p:sp>
      <p:sp>
        <p:nvSpPr>
          <p:cNvPr id="26" name="Zaoblený obdélníkový bublinový popisek 25"/>
          <p:cNvSpPr/>
          <p:nvPr/>
        </p:nvSpPr>
        <p:spPr>
          <a:xfrm>
            <a:off x="7259025" y="5157192"/>
            <a:ext cx="1440160" cy="785391"/>
          </a:xfrm>
          <a:prstGeom prst="wedgeRoundRectCallout">
            <a:avLst>
              <a:gd name="adj1" fmla="val -42569"/>
              <a:gd name="adj2" fmla="val -98218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řešení modelu</a:t>
            </a:r>
            <a:endParaRPr lang="en-US" b="1" dirty="0"/>
          </a:p>
        </p:txBody>
      </p:sp>
      <p:sp>
        <p:nvSpPr>
          <p:cNvPr id="27" name="Zaoblený obdélníkový bublinový popisek 26"/>
          <p:cNvSpPr/>
          <p:nvPr/>
        </p:nvSpPr>
        <p:spPr>
          <a:xfrm>
            <a:off x="7259025" y="1472096"/>
            <a:ext cx="1440160" cy="785391"/>
          </a:xfrm>
          <a:prstGeom prst="wedgeRoundRectCallout">
            <a:avLst>
              <a:gd name="adj1" fmla="val -45143"/>
              <a:gd name="adj2" fmla="val 84288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řešení s chybou</a:t>
            </a:r>
            <a:endParaRPr lang="en-US" b="1" dirty="0"/>
          </a:p>
        </p:txBody>
      </p:sp>
      <p:sp>
        <p:nvSpPr>
          <p:cNvPr id="28" name="Zaoblený obdélníkový bublinový popisek 27"/>
          <p:cNvSpPr/>
          <p:nvPr/>
        </p:nvSpPr>
        <p:spPr>
          <a:xfrm>
            <a:off x="7740352" y="2514856"/>
            <a:ext cx="1224136" cy="785391"/>
          </a:xfrm>
          <a:prstGeom prst="wedgeRoundRectCallout">
            <a:avLst>
              <a:gd name="adj1" fmla="val -45143"/>
              <a:gd name="adj2" fmla="val 84288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/>
              <a:t>dopředná</a:t>
            </a:r>
            <a:r>
              <a:rPr lang="cs-CZ" b="1" dirty="0" smtClean="0"/>
              <a:t> chyba</a:t>
            </a:r>
            <a:endParaRPr lang="en-US" b="1" dirty="0"/>
          </a:p>
        </p:txBody>
      </p:sp>
      <p:sp>
        <p:nvSpPr>
          <p:cNvPr id="29" name="Zaoblený obdélníkový bublinový popisek 28"/>
          <p:cNvSpPr/>
          <p:nvPr/>
        </p:nvSpPr>
        <p:spPr>
          <a:xfrm>
            <a:off x="184013" y="4341991"/>
            <a:ext cx="1224136" cy="785391"/>
          </a:xfrm>
          <a:prstGeom prst="wedgeRoundRectCallout">
            <a:avLst>
              <a:gd name="adj1" fmla="val 27536"/>
              <a:gd name="adj2" fmla="val -73045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zpětná chyba</a:t>
            </a:r>
            <a:endParaRPr lang="en-US" b="1" dirty="0"/>
          </a:p>
        </p:txBody>
      </p:sp>
      <p:sp>
        <p:nvSpPr>
          <p:cNvPr id="30" name="Zaoblený obdélníkový bublinový popisek 29"/>
          <p:cNvSpPr/>
          <p:nvPr/>
        </p:nvSpPr>
        <p:spPr>
          <a:xfrm>
            <a:off x="446388" y="1779513"/>
            <a:ext cx="1440160" cy="785391"/>
          </a:xfrm>
          <a:prstGeom prst="wedgeRoundRectCallout">
            <a:avLst>
              <a:gd name="adj1" fmla="val 37226"/>
              <a:gd name="adj2" fmla="val 96875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31" name="Zaoblený obdélníkový bublinový popisek 30"/>
          <p:cNvSpPr/>
          <p:nvPr/>
        </p:nvSpPr>
        <p:spPr>
          <a:xfrm>
            <a:off x="2699792" y="5274786"/>
            <a:ext cx="1440160" cy="785391"/>
          </a:xfrm>
          <a:prstGeom prst="wedgeRoundRectCallout">
            <a:avLst>
              <a:gd name="adj1" fmla="val 64682"/>
              <a:gd name="adj2" fmla="val -139125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optimální model</a:t>
            </a:r>
            <a:endParaRPr lang="en-US" b="1" dirty="0"/>
          </a:p>
        </p:txBody>
      </p:sp>
      <p:sp>
        <p:nvSpPr>
          <p:cNvPr id="32" name="Zaoblený obdélníkový bublinový popisek 31"/>
          <p:cNvSpPr/>
          <p:nvPr/>
        </p:nvSpPr>
        <p:spPr>
          <a:xfrm>
            <a:off x="4906588" y="1616053"/>
            <a:ext cx="1440160" cy="785391"/>
          </a:xfrm>
          <a:prstGeom prst="wedgeRoundRectCallout">
            <a:avLst>
              <a:gd name="adj1" fmla="val -60589"/>
              <a:gd name="adj2" fmla="val 188127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numerický model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540164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Číslo podmíněnosti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2"/>
              <p:cNvSpPr txBox="1">
                <a:spLocks noChangeArrowheads="1"/>
              </p:cNvSpPr>
              <p:nvPr/>
            </p:nvSpPr>
            <p:spPr bwMode="auto">
              <a:xfrm>
                <a:off x="278226" y="1700808"/>
                <a:ext cx="8534401" cy="47523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273050" indent="-2730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85000"/>
                  <a:buFont typeface="Wingdings 2" pitchFamily="18" charset="2"/>
                  <a:buChar char=""/>
                  <a:defRPr sz="27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47688" indent="-2730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itchFamily="2" charset="2"/>
                  <a:buChar char=""/>
                  <a:defRPr sz="22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822325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CADAE"/>
                  </a:buClr>
                  <a:buSzPct val="75000"/>
                  <a:buFont typeface="Wingdings 2" pitchFamily="18" charset="2"/>
                  <a:buChar char="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96963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C7B70"/>
                  </a:buClr>
                  <a:buSzPct val="70000"/>
                  <a:buFont typeface="Wingdings" pitchFamily="2" charset="2"/>
                  <a:buChar char=""/>
                  <a:defRPr sz="20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FB08C"/>
                  </a:buClr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45920" indent="-182880" algn="l" rtl="0" eaLnBrk="1" latinLnBrk="0" hangingPunct="1">
                  <a:spcBef>
                    <a:spcPct val="20000"/>
                  </a:spcBef>
                  <a:buClr>
                    <a:schemeClr val="accent6"/>
                  </a:buClr>
                  <a:buSzPct val="80000"/>
                  <a:buFont typeface="Wingdings 2"/>
                  <a:buChar char="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2024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90000"/>
                  <a:buChar char="•"/>
                  <a:defRPr kumimoji="0"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103120" indent="-182880" algn="l" rtl="0" eaLnBrk="1" latinLnBrk="0" hangingPunct="1">
                  <a:spcBef>
                    <a:spcPct val="20000"/>
                  </a:spcBef>
                  <a:buClr>
                    <a:schemeClr val="accent4">
                      <a:shade val="75000"/>
                    </a:schemeClr>
                  </a:buClr>
                  <a:buChar char="•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3774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shade val="75000"/>
                    </a:schemeClr>
                  </a:buClr>
                  <a:buSzPct val="90000"/>
                  <a:buChar char="•"/>
                  <a:defRPr kumimoji="0" sz="1400" kern="1200" cap="all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cs-CZ" altLang="en-US" sz="2400" dirty="0" smtClean="0"/>
                  <a:t>Condition </a:t>
                </a:r>
                <a:r>
                  <a:rPr lang="cs-CZ" altLang="en-US" sz="2400" dirty="0" err="1" smtClean="0"/>
                  <a:t>number</a:t>
                </a:r>
                <a:r>
                  <a:rPr lang="cs-CZ" altLang="en-US" sz="2400" dirty="0" smtClean="0"/>
                  <a:t>.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cs-CZ" altLang="en-US" sz="2400" dirty="0" smtClean="0"/>
                  <a:t>Číslo podmíněnosti je vlastností matematického řešení, ne jeho (zaokrouhlovací) chyby.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800"/>
                  </a:spcAft>
                </a:pPr>
                <a:r>
                  <a:rPr lang="cs-CZ" altLang="en-US" sz="2400" dirty="0" smtClean="0"/>
                  <a:t>Jde o maximální poměr relativní zpětné chyby vůči relativní </a:t>
                </a:r>
                <a:r>
                  <a:rPr lang="cs-CZ" altLang="en-US" sz="2400" dirty="0" err="1" smtClean="0"/>
                  <a:t>dopředné</a:t>
                </a:r>
                <a:r>
                  <a:rPr lang="cs-CZ" altLang="en-US" sz="2400" dirty="0" smtClean="0"/>
                  <a:t> chybě:</a:t>
                </a:r>
              </a:p>
              <a:p>
                <a:pPr marL="0" indent="0"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3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𝜅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𝑚𝑎𝑥</m:t>
                      </m:r>
                      <m:d>
                        <m:dPr>
                          <m:ctrlP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alt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>
                                          <m:sty m:val="p"/>
                                        </m:rPr>
                                        <a:rPr lang="el-GR" alt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Δ</m:t>
                                      </m:r>
                                      <m:r>
                                        <a:rPr lang="cs-CZ" alt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num>
                                    <m:den>
                                      <m:r>
                                        <a:rPr lang="cs-CZ" alt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den>
                                  </m:f>
                                </m:e>
                              </m:d>
                            </m:num>
                            <m:den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alt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p>
                                          <m: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altLang="en-US" sz="240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Δ</m:t>
                                          </m:r>
                                          <m: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</m:d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p>
                                          <m: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</m:d>
                                    </m:den>
                                  </m:f>
                                </m:e>
                              </m:d>
                            </m:den>
                          </m:f>
                        </m:e>
                      </m:d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𝑚𝑎𝑥</m:t>
                      </m:r>
                      <m:d>
                        <m:dPr>
                          <m:ctrlP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alt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>
                                          <m:sty m:val="p"/>
                                        </m:rPr>
                                        <a:rPr lang="el-GR" alt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Δ</m:t>
                                      </m:r>
                                      <m:r>
                                        <a:rPr lang="cs-CZ" alt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num>
                                    <m:den>
                                      <m:r>
                                        <a:rPr lang="cs-CZ" alt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den>
                                  </m:f>
                                </m:e>
                              </m:d>
                            </m:num>
                            <m:den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alt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>
                                          <m:sty m:val="p"/>
                                        </m:rPr>
                                        <a:rPr lang="el-GR" alt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Δ</m:t>
                                      </m:r>
                                      <m:r>
                                        <a:rPr lang="cs-CZ" alt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cs-CZ" alt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den>
                                  </m:f>
                                </m:e>
                              </m:d>
                            </m:den>
                          </m:f>
                        </m:e>
                      </m:d>
                    </m:oMath>
                  </m:oMathPara>
                </a14:m>
                <a:endParaRPr lang="cs-CZ" altLang="en-US" sz="2400" dirty="0" smtClean="0"/>
              </a:p>
              <a:p>
                <a:pPr marL="0" indent="0"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𝜅</m:t>
                      </m:r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𝑚𝑎𝑥</m:t>
                      </m:r>
                      <m:d>
                        <m:dPr>
                          <m:ctrlP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𝑑𝑦</m:t>
                              </m:r>
                            </m:num>
                            <m:den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cs-CZ" altLang="en-US" sz="2400" dirty="0"/>
              </a:p>
            </p:txBody>
          </p:sp>
        </mc:Choice>
        <mc:Fallback>
          <p:sp>
            <p:nvSpPr>
              <p:cNvPr id="8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8226" y="1700808"/>
                <a:ext cx="8534401" cy="4752380"/>
              </a:xfrm>
              <a:prstGeom prst="rect">
                <a:avLst/>
              </a:prstGeom>
              <a:blipFill>
                <a:blip r:embed="rId3"/>
                <a:stretch>
                  <a:fillRect l="-571" t="-2436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56681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Příklad</a:t>
            </a:r>
            <a:endParaRPr 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78226" y="1700808"/>
            <a:ext cx="8534401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err="1" smtClean="0"/>
              <a:t>Nalezn</a:t>
            </a:r>
            <a:r>
              <a:rPr lang="cs-CZ" sz="2400" dirty="0" smtClean="0"/>
              <a:t>ě</a:t>
            </a:r>
            <a:r>
              <a:rPr lang="en-US" sz="2400" dirty="0" err="1" smtClean="0"/>
              <a:t>te</a:t>
            </a:r>
            <a:r>
              <a:rPr lang="en-US" sz="2400" dirty="0" smtClean="0"/>
              <a:t> </a:t>
            </a:r>
            <a:r>
              <a:rPr lang="en-US" sz="2400" dirty="0" err="1"/>
              <a:t>pevný</a:t>
            </a:r>
            <a:r>
              <a:rPr lang="en-US" sz="2400" dirty="0"/>
              <a:t> bod </a:t>
            </a:r>
            <a:r>
              <a:rPr lang="en-US" sz="2400" dirty="0" err="1"/>
              <a:t>funkce</a:t>
            </a:r>
            <a:r>
              <a:rPr lang="en-US" sz="2400" dirty="0"/>
              <a:t> f(x) = 11  x </a:t>
            </a:r>
            <a:r>
              <a:rPr lang="cs-CZ" sz="2400" dirty="0" smtClean="0"/>
              <a:t>–</a:t>
            </a:r>
            <a:r>
              <a:rPr lang="en-US" sz="2400" dirty="0" smtClean="0"/>
              <a:t> </a:t>
            </a:r>
            <a:r>
              <a:rPr lang="en-US" sz="2400" dirty="0"/>
              <a:t>2.</a:t>
            </a:r>
            <a:endParaRPr lang="cs-CZ" altLang="en-US" sz="2400" dirty="0" smtClean="0"/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400" dirty="0" smtClean="0"/>
              <a:t>Řešte iterativně s počátečním (správným) řešením x = 0,2 v </a:t>
            </a:r>
            <a:r>
              <a:rPr lang="cs-CZ" altLang="en-US" sz="2400" dirty="0" err="1" smtClean="0"/>
              <a:t>Maple</a:t>
            </a:r>
            <a:r>
              <a:rPr lang="cs-CZ" altLang="en-US" sz="2400" dirty="0" smtClean="0"/>
              <a:t> a v R: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endParaRPr lang="cs-CZ" altLang="en-US" sz="2400" dirty="0"/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endParaRPr lang="cs-CZ" altLang="en-US" sz="2400" dirty="0" smtClean="0"/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endParaRPr lang="cs-CZ" altLang="en-US" sz="2400" dirty="0"/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endParaRPr lang="cs-CZ" altLang="en-US" sz="2400" dirty="0" smtClean="0"/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endParaRPr lang="cs-CZ" altLang="en-US" sz="2400" dirty="0"/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400" dirty="0" smtClean="0"/>
              <a:t>Porovnejte výsledky (chybu), charakterizujte stabilitu obou modelů a pokuste se odhadnout číslo podmíněnosti.</a:t>
            </a:r>
            <a:endParaRPr lang="cs-CZ" altLang="en-US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3212976"/>
            <a:ext cx="8734871" cy="1877437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>
              <a:lnSpc>
                <a:spcPct val="80000"/>
              </a:lnSpc>
              <a:spcAft>
                <a:spcPts val="1200"/>
              </a:spcAft>
            </a:pPr>
            <a:r>
              <a:rPr lang="cs-CZ" altLang="en-US" sz="2400" b="1" dirty="0">
                <a:solidFill>
                  <a:srgbClr val="C00000"/>
                </a:solidFill>
                <a:latin typeface="Courant" panose="02000509030000020004" pitchFamily="49" charset="0"/>
              </a:rPr>
              <a:t>x[1]:=0.2;</a:t>
            </a:r>
            <a:br>
              <a:rPr lang="cs-CZ" altLang="en-US" sz="2400" b="1" dirty="0">
                <a:solidFill>
                  <a:srgbClr val="C00000"/>
                </a:solidFill>
                <a:latin typeface="Courant" panose="02000509030000020004" pitchFamily="49" charset="0"/>
              </a:rPr>
            </a:br>
            <a:r>
              <a:rPr lang="cs-CZ" altLang="en-US" sz="2400" b="1" dirty="0" err="1">
                <a:solidFill>
                  <a:srgbClr val="C00000"/>
                </a:solidFill>
                <a:latin typeface="Courant" panose="02000509030000020004" pitchFamily="49" charset="0"/>
              </a:rPr>
              <a:t>for</a:t>
            </a:r>
            <a:r>
              <a:rPr lang="cs-CZ" altLang="en-US" sz="2400" b="1" dirty="0">
                <a:solidFill>
                  <a:srgbClr val="C00000"/>
                </a:solidFill>
                <a:latin typeface="Courant" panose="02000509030000020004" pitchFamily="49" charset="0"/>
              </a:rPr>
              <a:t> i </a:t>
            </a:r>
            <a:r>
              <a:rPr lang="cs-CZ" altLang="en-US" sz="2400" b="1" dirty="0" err="1">
                <a:solidFill>
                  <a:srgbClr val="C00000"/>
                </a:solidFill>
                <a:latin typeface="Courant" panose="02000509030000020004" pitchFamily="49" charset="0"/>
              </a:rPr>
              <a:t>from</a:t>
            </a:r>
            <a:r>
              <a:rPr lang="cs-CZ" altLang="en-US" sz="2400" b="1" dirty="0">
                <a:solidFill>
                  <a:srgbClr val="C00000"/>
                </a:solidFill>
                <a:latin typeface="Courant" panose="02000509030000020004" pitchFamily="49" charset="0"/>
              </a:rPr>
              <a:t> 2 to 20 do</a:t>
            </a:r>
            <a:br>
              <a:rPr lang="cs-CZ" altLang="en-US" sz="2400" b="1" dirty="0">
                <a:solidFill>
                  <a:srgbClr val="C00000"/>
                </a:solidFill>
                <a:latin typeface="Courant" panose="02000509030000020004" pitchFamily="49" charset="0"/>
              </a:rPr>
            </a:br>
            <a:r>
              <a:rPr lang="cs-CZ" altLang="en-US" sz="2400" b="1" dirty="0">
                <a:solidFill>
                  <a:srgbClr val="C00000"/>
                </a:solidFill>
                <a:latin typeface="Courant" panose="02000509030000020004" pitchFamily="49" charset="0"/>
              </a:rPr>
              <a:t>  x[i]:=11*x[i-1]-2</a:t>
            </a:r>
            <a:br>
              <a:rPr lang="cs-CZ" altLang="en-US" sz="2400" b="1" dirty="0">
                <a:solidFill>
                  <a:srgbClr val="C00000"/>
                </a:solidFill>
                <a:latin typeface="Courant" panose="02000509030000020004" pitchFamily="49" charset="0"/>
              </a:rPr>
            </a:br>
            <a:r>
              <a:rPr lang="cs-CZ" altLang="en-US" sz="2400" b="1" dirty="0">
                <a:solidFill>
                  <a:srgbClr val="C00000"/>
                </a:solidFill>
                <a:latin typeface="Courant" panose="02000509030000020004" pitchFamily="49" charset="0"/>
              </a:rPr>
              <a:t>end </a:t>
            </a:r>
            <a:r>
              <a:rPr lang="cs-CZ" altLang="en-US" sz="2400" b="1" dirty="0" smtClean="0">
                <a:solidFill>
                  <a:srgbClr val="C00000"/>
                </a:solidFill>
                <a:latin typeface="Courant" panose="02000509030000020004" pitchFamily="49" charset="0"/>
              </a:rPr>
              <a:t>do</a:t>
            </a:r>
          </a:p>
          <a:p>
            <a:pPr>
              <a:lnSpc>
                <a:spcPct val="80000"/>
              </a:lnSpc>
              <a:spcAft>
                <a:spcPts val="1200"/>
              </a:spcAft>
            </a:pPr>
            <a:endParaRPr lang="cs-CZ" altLang="en-US" sz="2400" b="1" dirty="0" smtClean="0">
              <a:solidFill>
                <a:srgbClr val="0070C0"/>
              </a:solidFill>
              <a:latin typeface="Courant" panose="02000509030000020004" pitchFamily="49" charset="0"/>
            </a:endParaRPr>
          </a:p>
          <a:p>
            <a:pPr>
              <a:lnSpc>
                <a:spcPct val="80000"/>
              </a:lnSpc>
              <a:spcAft>
                <a:spcPts val="1200"/>
              </a:spcAft>
            </a:pPr>
            <a:r>
              <a:rPr lang="nn-NO" altLang="en-US" sz="2400" b="1" dirty="0" smtClean="0">
                <a:solidFill>
                  <a:srgbClr val="0070C0"/>
                </a:solidFill>
                <a:latin typeface="Courant" panose="02000509030000020004" pitchFamily="49" charset="0"/>
              </a:rPr>
              <a:t>x[1</a:t>
            </a:r>
            <a:r>
              <a:rPr lang="nn-NO" altLang="en-US" sz="2400" b="1" dirty="0">
                <a:solidFill>
                  <a:srgbClr val="0070C0"/>
                </a:solidFill>
                <a:latin typeface="Courant" panose="02000509030000020004" pitchFamily="49" charset="0"/>
              </a:rPr>
              <a:t>]=0.2</a:t>
            </a:r>
            <a:r>
              <a:rPr lang="cs-CZ" altLang="en-US" sz="2400" b="1" dirty="0">
                <a:solidFill>
                  <a:srgbClr val="0070C0"/>
                </a:solidFill>
                <a:latin typeface="Courant" panose="02000509030000020004" pitchFamily="49" charset="0"/>
              </a:rPr>
              <a:t/>
            </a:r>
            <a:br>
              <a:rPr lang="cs-CZ" altLang="en-US" sz="2400" b="1" dirty="0">
                <a:solidFill>
                  <a:srgbClr val="0070C0"/>
                </a:solidFill>
                <a:latin typeface="Courant" panose="02000509030000020004" pitchFamily="49" charset="0"/>
              </a:rPr>
            </a:br>
            <a:r>
              <a:rPr lang="nn-NO" altLang="en-US" sz="2400" b="1" dirty="0">
                <a:solidFill>
                  <a:srgbClr val="0070C0"/>
                </a:solidFill>
                <a:latin typeface="Courant" panose="02000509030000020004" pitchFamily="49" charset="0"/>
              </a:rPr>
              <a:t>for (i in 2:20) {</a:t>
            </a:r>
            <a:r>
              <a:rPr lang="cs-CZ" altLang="en-US" sz="2400" b="1" dirty="0">
                <a:solidFill>
                  <a:srgbClr val="0070C0"/>
                </a:solidFill>
                <a:latin typeface="Courant" panose="02000509030000020004" pitchFamily="49" charset="0"/>
              </a:rPr>
              <a:t/>
            </a:r>
            <a:br>
              <a:rPr lang="cs-CZ" altLang="en-US" sz="2400" b="1" dirty="0">
                <a:solidFill>
                  <a:srgbClr val="0070C0"/>
                </a:solidFill>
                <a:latin typeface="Courant" panose="02000509030000020004" pitchFamily="49" charset="0"/>
              </a:rPr>
            </a:br>
            <a:r>
              <a:rPr lang="nn-NO" altLang="en-US" sz="2400" b="1" dirty="0">
                <a:solidFill>
                  <a:srgbClr val="0070C0"/>
                </a:solidFill>
                <a:latin typeface="Courant" panose="02000509030000020004" pitchFamily="49" charset="0"/>
              </a:rPr>
              <a:t>  x[i]&lt;-11*x[i-1]-2</a:t>
            </a:r>
            <a:r>
              <a:rPr lang="cs-CZ" altLang="en-US" sz="2400" b="1" dirty="0">
                <a:solidFill>
                  <a:srgbClr val="0070C0"/>
                </a:solidFill>
                <a:latin typeface="Courant" panose="02000509030000020004" pitchFamily="49" charset="0"/>
              </a:rPr>
              <a:t/>
            </a:r>
            <a:br>
              <a:rPr lang="cs-CZ" altLang="en-US" sz="2400" b="1" dirty="0">
                <a:solidFill>
                  <a:srgbClr val="0070C0"/>
                </a:solidFill>
                <a:latin typeface="Courant" panose="02000509030000020004" pitchFamily="49" charset="0"/>
              </a:rPr>
            </a:br>
            <a:r>
              <a:rPr lang="nn-NO" altLang="en-US" sz="2400" b="1" dirty="0" smtClean="0">
                <a:solidFill>
                  <a:srgbClr val="0070C0"/>
                </a:solidFill>
                <a:latin typeface="Courant" panose="02000509030000020004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630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5729</TotalTime>
  <Words>544</Words>
  <Application>Microsoft Office PowerPoint</Application>
  <PresentationFormat>Předvádění na obrazovce (4:3)</PresentationFormat>
  <Paragraphs>76</Paragraphs>
  <Slides>9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7" baseType="lpstr">
      <vt:lpstr>Arial</vt:lpstr>
      <vt:lpstr>Calibri</vt:lpstr>
      <vt:lpstr>Cambria Math</vt:lpstr>
      <vt:lpstr>Courant</vt:lpstr>
      <vt:lpstr>Verdana</vt:lpstr>
      <vt:lpstr>Wingdings</vt:lpstr>
      <vt:lpstr>Wingdings 2</vt:lpstr>
      <vt:lpstr>Administrativní</vt:lpstr>
      <vt:lpstr>3. Nejistota Bi3101 Úvod do matematického modelování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162</cp:revision>
  <dcterms:created xsi:type="dcterms:W3CDTF">2011-03-03T07:28:24Z</dcterms:created>
  <dcterms:modified xsi:type="dcterms:W3CDTF">2018-10-08T07:04:51Z</dcterms:modified>
</cp:coreProperties>
</file>