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Model dvou interagujících populací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Společenstva více druhů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6. Interagující populace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Řešte libovolný model dravec-kořist </a:t>
            </a:r>
            <a:r>
              <a:rPr lang="cs-CZ" altLang="en-US" sz="2400" dirty="0" err="1" smtClean="0"/>
              <a:t>Leslieho</a:t>
            </a:r>
            <a:r>
              <a:rPr lang="cs-CZ" altLang="en-US" sz="2400" dirty="0" smtClean="0"/>
              <a:t> typu.</a:t>
            </a:r>
          </a:p>
          <a:p>
            <a:r>
              <a:rPr lang="cs-CZ" altLang="en-US" sz="2400" b="0" dirty="0" smtClean="0"/>
              <a:t>Řešte libovolný model dravec-kořist </a:t>
            </a:r>
            <a:r>
              <a:rPr lang="cs-CZ" altLang="en-US" sz="2400" b="0" dirty="0" err="1" smtClean="0"/>
              <a:t>Gauseho</a:t>
            </a:r>
            <a:r>
              <a:rPr lang="cs-CZ" altLang="en-US" sz="2400" b="0" dirty="0" smtClean="0"/>
              <a:t> typu.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Opět vyjdeme ze stejné rovnice (diskrétní a spojité) pro růst populace:</a:t>
                </a:r>
                <a:br>
                  <a:rPr lang="cs-CZ" altLang="en-US" sz="2400" dirty="0" smtClean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 smtClean="0"/>
              </a:p>
              <a:p>
                <a:r>
                  <a:rPr lang="cs-CZ" altLang="en-US" sz="2400" b="0" dirty="0" smtClean="0"/>
                  <a:t>Pro dvě populace N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, N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 budeme mít koeficienty r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, r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, K</a:t>
                </a:r>
                <a:r>
                  <a:rPr lang="cs-CZ" altLang="en-US" sz="2400" b="0" baseline="-25000" dirty="0" smtClean="0"/>
                  <a:t>1</a:t>
                </a:r>
                <a:r>
                  <a:rPr lang="cs-CZ" altLang="en-US" sz="2400" b="0" dirty="0" smtClean="0"/>
                  <a:t> a K</a:t>
                </a:r>
                <a:r>
                  <a:rPr lang="cs-CZ" altLang="en-US" sz="2400" b="0" baseline="-25000" dirty="0" smtClean="0"/>
                  <a:t>2</a:t>
                </a:r>
                <a:r>
                  <a:rPr lang="cs-CZ" altLang="en-US" sz="2400" b="0" dirty="0" smtClean="0"/>
                  <a:t>.</a:t>
                </a:r>
              </a:p>
              <a:p>
                <a:r>
                  <a:rPr lang="cs-CZ" altLang="en-US" sz="2400" dirty="0" smtClean="0"/>
                  <a:t>Zahrneme-li nyní do soustavy rovnic vzájemné ovlivnění populací, změníme koeficienty </a:t>
                </a:r>
                <a:r>
                  <a:rPr lang="cs-CZ" altLang="en-US" sz="2400" dirty="0"/>
                  <a:t>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cs-CZ" altLang="en-US" sz="2400" dirty="0" smtClean="0"/>
                  <a:t>K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 na funkce </a:t>
                </a:r>
                <a:r>
                  <a:rPr lang="el-GR" altLang="en-US" sz="2400" dirty="0" smtClean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 smtClean="0"/>
                  <a:t> a </a:t>
                </a:r>
                <a:r>
                  <a:rPr lang="el-GR" altLang="en-US" sz="2400" dirty="0" smtClean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 smtClean="0"/>
                  <a:t> závislé na velikosti druhé populace.</a:t>
                </a:r>
              </a:p>
              <a:p>
                <a:r>
                  <a:rPr lang="cs-CZ" altLang="en-US" sz="2400" dirty="0" smtClean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 smtClean="0"/>
                  <a:t>1</a:t>
                </a:r>
                <a:r>
                  <a:rPr lang="cs-CZ" altLang="en-US" sz="2400" dirty="0" smtClean="0"/>
                  <a:t>(N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 smtClean="0"/>
                  <a:t>2</a:t>
                </a:r>
                <a:r>
                  <a:rPr lang="cs-CZ" altLang="en-US" sz="2400" dirty="0" smtClean="0"/>
                  <a:t>(N</a:t>
                </a:r>
                <a:r>
                  <a:rPr lang="cs-CZ" altLang="en-US" sz="2400" baseline="-25000" dirty="0" smtClean="0"/>
                  <a:t>1</a:t>
                </a:r>
                <a:r>
                  <a:rPr lang="cs-CZ" altLang="en-US" sz="2400" dirty="0" smtClean="0"/>
                  <a:t>) musí platit:</a:t>
                </a:r>
              </a:p>
              <a:p>
                <a:pPr lvl="1"/>
                <a:r>
                  <a:rPr lang="cs-CZ" altLang="en-US" sz="1900" dirty="0" smtClean="0"/>
                  <a:t>Je-li velikost (té druhé) populace </a:t>
                </a:r>
                <a:r>
                  <a:rPr lang="cs-CZ" altLang="en-US" sz="2000" dirty="0" err="1" smtClean="0"/>
                  <a:t>N</a:t>
                </a:r>
                <a:r>
                  <a:rPr lang="cs-CZ" altLang="en-US" sz="2000" baseline="-25000" dirty="0" err="1" smtClean="0"/>
                  <a:t>j</a:t>
                </a:r>
                <a:r>
                  <a:rPr lang="cs-CZ" altLang="en-US" sz="1900" dirty="0" smtClean="0"/>
                  <a:t>=0, zůstává </a:t>
                </a:r>
                <a:r>
                  <a:rPr lang="el-GR" altLang="en-US" sz="2000" dirty="0" smtClean="0"/>
                  <a:t>κ</a:t>
                </a:r>
                <a:r>
                  <a:rPr lang="cs-CZ" altLang="en-US" sz="2000" baseline="-25000" dirty="0" smtClean="0"/>
                  <a:t>i</a:t>
                </a:r>
                <a:r>
                  <a:rPr lang="cs-CZ" altLang="en-US" sz="2000" dirty="0" smtClean="0"/>
                  <a:t>(0)= </a:t>
                </a:r>
                <a:r>
                  <a:rPr lang="cs-CZ" altLang="en-US" sz="2000" dirty="0" err="1" smtClean="0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 smtClean="0"/>
                  <a:t>.</a:t>
                </a:r>
              </a:p>
              <a:p>
                <a:pPr lvl="1"/>
                <a:r>
                  <a:rPr lang="cs-CZ" altLang="en-US" sz="1900" dirty="0" smtClean="0"/>
                  <a:t>Naopak pro </a:t>
                </a:r>
                <a:r>
                  <a:rPr lang="cs-CZ" altLang="en-US" sz="2000" dirty="0" err="1" smtClean="0"/>
                  <a:t>N</a:t>
                </a:r>
                <a:r>
                  <a:rPr lang="cs-CZ" altLang="en-US" sz="2000" baseline="-25000" dirty="0" err="1" smtClean="0"/>
                  <a:t>j</a:t>
                </a:r>
                <a:r>
                  <a:rPr lang="cs-CZ" altLang="en-US" sz="2000" dirty="0" smtClean="0"/>
                  <a:t>→∞ se hodnota ustálí na nějaké konstantě </a:t>
                </a:r>
                <a:r>
                  <a:rPr lang="el-GR" altLang="en-US" sz="1800" dirty="0" smtClean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 smtClean="0"/>
                  <a:t>(</a:t>
                </a:r>
                <a:r>
                  <a:rPr lang="cs-CZ" altLang="en-US" sz="1800" dirty="0"/>
                  <a:t>∞</a:t>
                </a:r>
                <a:r>
                  <a:rPr lang="cs-CZ" altLang="en-US" sz="1800" dirty="0" smtClean="0"/>
                  <a:t>)= </a:t>
                </a:r>
                <a:r>
                  <a:rPr lang="cs-CZ" altLang="en-US" sz="1800" dirty="0" err="1" smtClean="0"/>
                  <a:t>C</a:t>
                </a:r>
                <a:r>
                  <a:rPr lang="cs-CZ" altLang="en-US" sz="1800" baseline="-25000" dirty="0" err="1" smtClean="0"/>
                  <a:t>i</a:t>
                </a:r>
                <a:r>
                  <a:rPr lang="cs-CZ" altLang="en-US" sz="1800" dirty="0" smtClean="0"/>
                  <a:t>.</a:t>
                </a:r>
                <a:endParaRPr lang="cs-CZ" altLang="en-US" sz="1900" dirty="0" smtClean="0"/>
              </a:p>
              <a:p>
                <a:pPr lvl="1"/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Nalezněte vhodný předpis pro funkce </a:t>
            </a:r>
            <a:r>
              <a:rPr lang="el-GR" altLang="en-US" sz="2400" dirty="0" smtClean="0"/>
              <a:t>κ</a:t>
            </a:r>
            <a:r>
              <a:rPr lang="cs-CZ" altLang="en-US" sz="2400" baseline="-25000" dirty="0" smtClean="0"/>
              <a:t>1</a:t>
            </a:r>
            <a:r>
              <a:rPr lang="cs-CZ" altLang="en-US" sz="2400" dirty="0" smtClean="0"/>
              <a:t>(N</a:t>
            </a:r>
            <a:r>
              <a:rPr lang="cs-CZ" altLang="en-US" sz="2400" baseline="-25000" dirty="0" smtClean="0"/>
              <a:t>2</a:t>
            </a:r>
            <a:r>
              <a:rPr lang="cs-CZ" altLang="en-US" sz="2400" dirty="0" smtClean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 smtClean="0"/>
              <a:t>2</a:t>
            </a:r>
            <a:r>
              <a:rPr lang="cs-CZ" altLang="en-US" sz="2400" dirty="0" smtClean="0"/>
              <a:t>(N</a:t>
            </a:r>
            <a:r>
              <a:rPr lang="cs-CZ" altLang="en-US" sz="2400" baseline="-25000" dirty="0" smtClean="0"/>
              <a:t>1</a:t>
            </a:r>
            <a:r>
              <a:rPr lang="cs-CZ" altLang="en-US" sz="2400" dirty="0" smtClean="0"/>
              <a:t>) splňující následující podmínky:</a:t>
            </a:r>
          </a:p>
          <a:p>
            <a:pPr lvl="1"/>
            <a:r>
              <a:rPr lang="cs-CZ" altLang="en-US" sz="1900" dirty="0" smtClean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 smtClean="0"/>
              <a:t>i</a:t>
            </a:r>
            <a:r>
              <a:rPr lang="cs-CZ" altLang="en-US" sz="1900" dirty="0" smtClean="0"/>
              <a:t> nechť jsou spojité a hladké na oboru &lt;0;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</a:t>
            </a:r>
            <a:r>
              <a:rPr lang="cs-CZ" altLang="en-US" sz="1900" dirty="0" smtClean="0"/>
              <a:t>neklesající na oboru </a:t>
            </a:r>
            <a:r>
              <a:rPr lang="cs-CZ" altLang="en-US" sz="1900" dirty="0"/>
              <a:t>&lt;0; ∞</a:t>
            </a:r>
            <a:r>
              <a:rPr lang="cs-CZ" altLang="en-US" sz="1900" dirty="0" smtClean="0"/>
              <a:t>).</a:t>
            </a:r>
          </a:p>
          <a:p>
            <a:pPr lvl="1"/>
            <a:r>
              <a:rPr lang="cs-CZ" altLang="en-US" sz="1900" dirty="0" smtClean="0"/>
              <a:t>Je-li velikost (té druhé) populace </a:t>
            </a:r>
            <a:r>
              <a:rPr lang="cs-CZ" altLang="en-US" sz="1900" dirty="0" err="1" smtClean="0"/>
              <a:t>N</a:t>
            </a:r>
            <a:r>
              <a:rPr lang="cs-CZ" altLang="en-US" sz="1900" baseline="-25000" dirty="0" err="1" smtClean="0"/>
              <a:t>j</a:t>
            </a:r>
            <a:r>
              <a:rPr lang="cs-CZ" altLang="en-US" sz="1900" dirty="0" smtClean="0"/>
              <a:t>=0, zůstává </a:t>
            </a:r>
            <a:r>
              <a:rPr lang="el-GR" altLang="en-US" sz="1900" dirty="0" smtClean="0"/>
              <a:t>κ</a:t>
            </a:r>
            <a:r>
              <a:rPr lang="cs-CZ" altLang="en-US" sz="1900" baseline="-25000" dirty="0" smtClean="0"/>
              <a:t>i</a:t>
            </a:r>
            <a:r>
              <a:rPr lang="cs-CZ" altLang="en-US" sz="1900" dirty="0" smtClean="0"/>
              <a:t>(0)= </a:t>
            </a:r>
            <a:r>
              <a:rPr lang="cs-CZ" altLang="en-US" sz="1900" dirty="0" err="1" smtClean="0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 smtClean="0"/>
              <a:t>.</a:t>
            </a:r>
          </a:p>
          <a:p>
            <a:pPr lvl="1"/>
            <a:r>
              <a:rPr lang="cs-CZ" altLang="en-US" sz="1900" dirty="0" smtClean="0"/>
              <a:t>Naopak pro </a:t>
            </a:r>
            <a:r>
              <a:rPr lang="cs-CZ" altLang="en-US" sz="1900" dirty="0" err="1" smtClean="0"/>
              <a:t>N</a:t>
            </a:r>
            <a:r>
              <a:rPr lang="cs-CZ" altLang="en-US" sz="1900" baseline="-25000" dirty="0" err="1" smtClean="0"/>
              <a:t>j</a:t>
            </a:r>
            <a:r>
              <a:rPr lang="cs-CZ" altLang="en-US" sz="1900" dirty="0" smtClean="0"/>
              <a:t>→∞ se hodnota ustálí na nějaké konstantě </a:t>
            </a:r>
            <a:r>
              <a:rPr lang="el-GR" altLang="en-US" sz="1900" dirty="0" smtClean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 smtClean="0"/>
              <a:t>(</a:t>
            </a:r>
            <a:r>
              <a:rPr lang="cs-CZ" altLang="en-US" sz="1900" dirty="0"/>
              <a:t>∞</a:t>
            </a:r>
            <a:r>
              <a:rPr lang="cs-CZ" altLang="en-US" sz="1900" dirty="0" smtClean="0"/>
              <a:t>)=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.</a:t>
            </a:r>
            <a:endParaRPr lang="cs-CZ" altLang="en-US" sz="1900" dirty="0"/>
          </a:p>
          <a:p>
            <a:endParaRPr lang="cs-CZ" altLang="en-US" sz="2400" dirty="0" smtClean="0"/>
          </a:p>
          <a:p>
            <a:r>
              <a:rPr lang="cs-CZ" altLang="en-US" sz="2400" dirty="0" smtClean="0"/>
              <a:t>Ve specifických případech může být komensalizmus neomezený (tj. </a:t>
            </a:r>
            <a:r>
              <a:rPr lang="cs-CZ" altLang="en-US" sz="2400" dirty="0" err="1" smtClean="0"/>
              <a:t>C</a:t>
            </a:r>
            <a:r>
              <a:rPr lang="cs-CZ" altLang="en-US" sz="2400" baseline="-25000" dirty="0" err="1" smtClean="0"/>
              <a:t>i</a:t>
            </a:r>
            <a:r>
              <a:rPr lang="cs-CZ" altLang="en-US" sz="2400" dirty="0" smtClean="0"/>
              <a:t> = ∞).</a:t>
            </a:r>
          </a:p>
          <a:p>
            <a:pPr lvl="1"/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 smtClean="0"/>
              <a:t>K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 =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dirty="0" smtClean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&gt; </a:t>
            </a:r>
            <a:r>
              <a:rPr lang="cs-CZ" altLang="en-US" sz="1900" dirty="0" err="1" smtClean="0"/>
              <a:t>C</a:t>
            </a:r>
            <a:r>
              <a:rPr lang="cs-CZ" altLang="en-US" sz="1900" baseline="-25000" dirty="0" err="1" smtClean="0"/>
              <a:t>i</a:t>
            </a:r>
            <a:r>
              <a:rPr lang="cs-CZ" altLang="en-US" sz="1900" baseline="-25000" dirty="0" smtClean="0"/>
              <a:t>	</a:t>
            </a:r>
            <a:r>
              <a:rPr lang="cs-CZ" altLang="en-US" sz="1900" dirty="0" smtClean="0"/>
              <a:t>populace soupeří (</a:t>
            </a:r>
            <a:r>
              <a:rPr lang="cs-CZ" altLang="en-US" sz="1900" dirty="0" err="1" smtClean="0"/>
              <a:t>amensály</a:t>
            </a:r>
            <a:r>
              <a:rPr lang="cs-CZ" altLang="en-US" sz="1900" dirty="0" smtClean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</a:t>
            </a:r>
            <a:r>
              <a:rPr lang="cs-CZ" altLang="en-US" sz="1900" dirty="0" smtClean="0"/>
              <a:t>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</a:t>
            </a:r>
            <a:r>
              <a:rPr lang="cs-CZ" altLang="en-US" sz="1900" dirty="0" smtClean="0"/>
              <a:t>jsou na sobě závislé (</a:t>
            </a:r>
            <a:r>
              <a:rPr lang="cs-CZ" altLang="en-US" sz="1900" dirty="0" err="1" smtClean="0"/>
              <a:t>komensály</a:t>
            </a:r>
            <a:r>
              <a:rPr lang="cs-CZ" altLang="en-US" sz="1900" dirty="0" smtClean="0"/>
              <a:t>), přičemž:</a:t>
            </a:r>
          </a:p>
          <a:p>
            <a:pPr lvl="2"/>
            <a:r>
              <a:rPr lang="cs-CZ" altLang="en-US" sz="1900" dirty="0" smtClean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= 0, je j-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tá</a:t>
            </a:r>
            <a:r>
              <a:rPr lang="cs-CZ" altLang="en-US" sz="1900" dirty="0" smtClean="0">
                <a:solidFill>
                  <a:schemeClr val="tx2"/>
                </a:solidFill>
              </a:rPr>
              <a:t> populace obligátním 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komensálem</a:t>
            </a:r>
            <a:r>
              <a:rPr lang="cs-CZ" altLang="en-US" sz="1900" dirty="0" smtClean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i-té populace (i-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tá</a:t>
            </a:r>
            <a:r>
              <a:rPr lang="cs-CZ" altLang="en-US" sz="1900" dirty="0" smtClean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&gt; </a:t>
            </a:r>
            <a:r>
              <a:rPr lang="cs-CZ" altLang="en-US" sz="1900" dirty="0">
                <a:solidFill>
                  <a:schemeClr val="tx2"/>
                </a:solidFill>
              </a:rPr>
              <a:t>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</a:t>
            </a:r>
            <a:r>
              <a:rPr lang="cs-CZ" altLang="en-US" sz="1900" dirty="0" smtClean="0">
                <a:solidFill>
                  <a:schemeClr val="tx2"/>
                </a:solidFill>
              </a:rPr>
              <a:t>fakultativním </a:t>
            </a:r>
            <a:r>
              <a:rPr lang="cs-CZ" altLang="en-US" sz="1900" dirty="0" err="1" smtClean="0">
                <a:solidFill>
                  <a:schemeClr val="tx2"/>
                </a:solidFill>
              </a:rPr>
              <a:t>komensálem</a:t>
            </a:r>
            <a:r>
              <a:rPr lang="cs-CZ" altLang="en-US" sz="1900" dirty="0" smtClean="0">
                <a:solidFill>
                  <a:schemeClr val="tx2"/>
                </a:solidFill>
              </a:rPr>
              <a:t> </a:t>
            </a:r>
            <a:r>
              <a:rPr lang="cs-CZ" altLang="en-US" sz="1900" dirty="0">
                <a:solidFill>
                  <a:schemeClr val="tx2"/>
                </a:solidFill>
              </a:rPr>
              <a:t>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</a:t>
            </a:r>
            <a:r>
              <a:rPr lang="cs-CZ" altLang="en-US" sz="1900" dirty="0" smtClean="0">
                <a:solidFill>
                  <a:schemeClr val="tx2"/>
                </a:solidFill>
              </a:rPr>
              <a:t>populace může přežít i bez j-té).</a:t>
            </a:r>
            <a:endParaRPr lang="cs-CZ" altLang="en-US" sz="1900" dirty="0">
              <a:solidFill>
                <a:schemeClr val="tx2"/>
              </a:solidFill>
            </a:endParaRPr>
          </a:p>
          <a:p>
            <a:pPr lvl="1"/>
            <a:endParaRPr lang="cs-CZ" altLang="en-US" sz="1900" dirty="0" smtClean="0"/>
          </a:p>
          <a:p>
            <a:r>
              <a:rPr lang="cs-CZ" sz="1700" dirty="0" err="1" smtClean="0"/>
              <a:t>Amensalizmus</a:t>
            </a:r>
            <a:r>
              <a:rPr lang="en-US" sz="1700" dirty="0" smtClean="0"/>
              <a:t> </a:t>
            </a:r>
            <a:r>
              <a:rPr lang="en-US" sz="1700" dirty="0"/>
              <a:t>je </a:t>
            </a:r>
            <a:r>
              <a:rPr lang="cs-CZ" sz="1700" dirty="0" smtClean="0"/>
              <a:t>populační</a:t>
            </a:r>
            <a:r>
              <a:rPr lang="en-US" sz="1700" dirty="0" smtClean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</a:t>
            </a:r>
            <a:r>
              <a:rPr lang="en-US" sz="1700" dirty="0" smtClean="0"/>
              <a:t>p</a:t>
            </a:r>
            <a:r>
              <a:rPr lang="cs-CZ" sz="1700" dirty="0" smtClean="0"/>
              <a:t>ř</a:t>
            </a:r>
            <a:r>
              <a:rPr lang="en-US" sz="17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 smtClean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 smtClean="0"/>
              <a:t>uvol</a:t>
            </a:r>
            <a:r>
              <a:rPr lang="cs-CZ" sz="1700" dirty="0" smtClean="0"/>
              <a:t>ň</a:t>
            </a:r>
            <a:r>
              <a:rPr lang="en-US" sz="1700" dirty="0" err="1" smtClean="0"/>
              <a:t>uje</a:t>
            </a:r>
            <a:r>
              <a:rPr lang="en-US" sz="1700" dirty="0" smtClean="0"/>
              <a:t> </a:t>
            </a:r>
            <a:r>
              <a:rPr lang="en-US" sz="1700" dirty="0"/>
              <a:t>do </a:t>
            </a:r>
            <a:r>
              <a:rPr lang="en-US" sz="1700" dirty="0" smtClean="0"/>
              <a:t>prost</a:t>
            </a:r>
            <a:r>
              <a:rPr lang="cs-CZ" sz="1700" dirty="0" smtClean="0"/>
              <a:t>ř</a:t>
            </a:r>
            <a:r>
              <a:rPr lang="en-US" sz="1700" dirty="0" err="1" smtClean="0"/>
              <a:t>edí</a:t>
            </a:r>
            <a:r>
              <a:rPr lang="en-US" sz="1700" dirty="0" smtClean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 smtClean="0"/>
              <a:t>nebo</a:t>
            </a:r>
            <a:r>
              <a:rPr lang="cs-CZ" sz="1700" dirty="0" smtClean="0"/>
              <a:t> </a:t>
            </a:r>
            <a:r>
              <a:rPr lang="en-US" sz="1700" dirty="0" err="1" smtClean="0"/>
              <a:t>speciální</a:t>
            </a:r>
            <a:r>
              <a:rPr lang="en-US" sz="1700" dirty="0" smtClean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 smtClean="0"/>
              <a:t>ovliv</a:t>
            </a:r>
            <a:r>
              <a:rPr lang="cs-CZ" sz="1700" dirty="0" smtClean="0"/>
              <a:t>ň</a:t>
            </a:r>
            <a:r>
              <a:rPr lang="en-US" sz="1700" dirty="0" err="1" smtClean="0"/>
              <a:t>uje</a:t>
            </a:r>
            <a:r>
              <a:rPr lang="en-US" sz="1700" dirty="0" smtClean="0"/>
              <a:t> </a:t>
            </a:r>
            <a:r>
              <a:rPr lang="en-US" sz="1700" dirty="0" err="1" smtClean="0"/>
              <a:t>negativn</a:t>
            </a:r>
            <a:r>
              <a:rPr lang="cs-CZ" sz="1700" dirty="0" smtClean="0"/>
              <a:t>ě</a:t>
            </a:r>
            <a:r>
              <a:rPr lang="en-US" sz="1700" dirty="0" smtClean="0"/>
              <a:t> </a:t>
            </a:r>
            <a:r>
              <a:rPr lang="en-US" sz="1700" dirty="0"/>
              <a:t>(</a:t>
            </a:r>
            <a:r>
              <a:rPr lang="en-US" sz="1700" dirty="0" err="1" smtClean="0"/>
              <a:t>potla</a:t>
            </a:r>
            <a:r>
              <a:rPr lang="cs-CZ" sz="1700" dirty="0" smtClean="0"/>
              <a:t>č</a:t>
            </a:r>
            <a:r>
              <a:rPr lang="en-US" sz="1700" dirty="0" err="1" smtClean="0"/>
              <a:t>uje</a:t>
            </a:r>
            <a:r>
              <a:rPr lang="en-US" sz="1700" dirty="0" smtClean="0"/>
              <a:t> r</a:t>
            </a:r>
            <a:r>
              <a:rPr lang="cs-CZ" sz="1700" dirty="0" smtClean="0"/>
              <a:t>ů</a:t>
            </a:r>
            <a:r>
              <a:rPr lang="en-US" sz="1700" dirty="0" err="1" smtClean="0"/>
              <a:t>st</a:t>
            </a:r>
            <a:r>
              <a:rPr lang="en-US" sz="1700" dirty="0" smtClean="0"/>
              <a:t> </a:t>
            </a:r>
            <a:r>
              <a:rPr lang="en-US" sz="1700" dirty="0"/>
              <a:t>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 smtClean="0"/>
              <a:t>může </a:t>
            </a:r>
            <a:r>
              <a:rPr lang="en-US" sz="1700" dirty="0" err="1" smtClean="0"/>
              <a:t>zp</a:t>
            </a:r>
            <a:r>
              <a:rPr lang="cs-CZ" sz="1700" dirty="0" smtClean="0"/>
              <a:t>ů</a:t>
            </a:r>
            <a:r>
              <a:rPr lang="en-US" sz="1700" dirty="0" smtClean="0"/>
              <a:t>sob</a:t>
            </a:r>
            <a:r>
              <a:rPr lang="cs-CZ" sz="1700" dirty="0" err="1" smtClean="0"/>
              <a:t>it</a:t>
            </a:r>
            <a:r>
              <a:rPr lang="en-US" sz="1700" dirty="0" smtClean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 smtClean="0"/>
              <a:t>)</a:t>
            </a:r>
            <a:r>
              <a:rPr lang="cs-CZ" sz="1700" dirty="0" smtClean="0"/>
              <a:t>.</a:t>
            </a:r>
          </a:p>
          <a:p>
            <a:r>
              <a:rPr lang="en-US" sz="1700" dirty="0" err="1" smtClean="0"/>
              <a:t>Komensali</a:t>
            </a:r>
            <a:r>
              <a:rPr lang="cs-CZ" sz="1700" dirty="0" smtClean="0"/>
              <a:t>z</a:t>
            </a:r>
            <a:r>
              <a:rPr lang="en-US" sz="1700" dirty="0" err="1" smtClean="0"/>
              <a:t>mus</a:t>
            </a:r>
            <a:r>
              <a:rPr lang="en-US" sz="1700" dirty="0" smtClean="0"/>
              <a:t> </a:t>
            </a:r>
            <a:r>
              <a:rPr lang="en-US" sz="1700" dirty="0"/>
              <a:t>je </a:t>
            </a:r>
            <a:r>
              <a:rPr lang="en-US" sz="1700" dirty="0" err="1" smtClean="0"/>
              <a:t>popula</a:t>
            </a:r>
            <a:r>
              <a:rPr lang="cs-CZ" sz="1700" dirty="0" smtClean="0"/>
              <a:t>č</a:t>
            </a:r>
            <a:r>
              <a:rPr lang="en-US" sz="1700" dirty="0" err="1" smtClean="0"/>
              <a:t>ní</a:t>
            </a:r>
            <a:r>
              <a:rPr lang="en-US" sz="1700" dirty="0" smtClean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</a:t>
            </a:r>
            <a:r>
              <a:rPr lang="en-US" sz="1700" dirty="0" smtClean="0"/>
              <a:t>p</a:t>
            </a:r>
            <a:r>
              <a:rPr lang="cs-CZ" sz="1700" dirty="0" smtClean="0"/>
              <a:t>ř</a:t>
            </a:r>
            <a:r>
              <a:rPr lang="en-US" sz="1700" dirty="0" err="1" smtClean="0"/>
              <a:t>i</a:t>
            </a:r>
            <a:r>
              <a:rPr lang="en-US" sz="1700" dirty="0" smtClean="0"/>
              <a:t> n</a:t>
            </a:r>
            <a:r>
              <a:rPr lang="cs-CZ" sz="1700" dirty="0" smtClean="0"/>
              <a:t>ě</a:t>
            </a:r>
            <a:r>
              <a:rPr lang="en-US" sz="1700" dirty="0" smtClean="0"/>
              <a:t>m</a:t>
            </a:r>
            <a:r>
              <a:rPr lang="cs-CZ" sz="1700" dirty="0" smtClean="0"/>
              <a:t>ž</a:t>
            </a:r>
            <a:r>
              <a:rPr lang="en-US" sz="1700" dirty="0" smtClean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 smtClean="0"/>
              <a:t>vyu</a:t>
            </a:r>
            <a:r>
              <a:rPr lang="cs-CZ" sz="1700" dirty="0" smtClean="0"/>
              <a:t>ž</a:t>
            </a:r>
            <a:r>
              <a:rPr lang="en-US" sz="1700" dirty="0" err="1" smtClean="0"/>
              <a:t>ívá</a:t>
            </a:r>
            <a:r>
              <a:rPr lang="en-US" sz="1700" dirty="0" smtClean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 smtClean="0"/>
              <a:t>p</a:t>
            </a:r>
            <a:r>
              <a:rPr lang="en-US" sz="1700" dirty="0" smtClean="0"/>
              <a:t>o</a:t>
            </a:r>
            <a:r>
              <a:rPr lang="cs-CZ" sz="1700" dirty="0" smtClean="0"/>
              <a:t>š</a:t>
            </a:r>
            <a:r>
              <a:rPr lang="en-US" sz="1700" dirty="0" err="1" smtClean="0"/>
              <a:t>kozování</a:t>
            </a:r>
            <a:r>
              <a:rPr lang="en-US" sz="1700" dirty="0" smtClean="0"/>
              <a:t> </a:t>
            </a:r>
            <a:r>
              <a:rPr lang="en-US" sz="1700" dirty="0"/>
              <a:t>(</a:t>
            </a:r>
            <a:r>
              <a:rPr lang="en-US" sz="1700" dirty="0" err="1" smtClean="0"/>
              <a:t>jedna</a:t>
            </a:r>
            <a:r>
              <a:rPr lang="cs-CZ" sz="1700" dirty="0" smtClean="0"/>
              <a:t> </a:t>
            </a:r>
            <a:r>
              <a:rPr lang="en-US" sz="1700" dirty="0" smtClean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 smtClean="0"/>
              <a:t>prosp</a:t>
            </a:r>
            <a:r>
              <a:rPr lang="cs-CZ" sz="1700" dirty="0" smtClean="0"/>
              <a:t>ě</a:t>
            </a:r>
            <a:r>
              <a:rPr lang="en-US" sz="1700" dirty="0" err="1" smtClean="0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 smtClean="0"/>
              <a:t>ovlivn</a:t>
            </a:r>
            <a:r>
              <a:rPr lang="cs-CZ" sz="1700" dirty="0" smtClean="0"/>
              <a:t>ě</a:t>
            </a:r>
            <a:r>
              <a:rPr lang="en-US" sz="1700" dirty="0" err="1" smtClean="0"/>
              <a:t>na</a:t>
            </a:r>
            <a:r>
              <a:rPr lang="en-US" sz="1700" dirty="0"/>
              <a:t>)</a:t>
            </a:r>
            <a:endParaRPr lang="cs-CZ" altLang="en-US" sz="17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 smtClean="0"/>
              <a:t>) z předchozího příkladu, navrhněte jejich vhodné parametry a nahraďte jimi koeficienty úživnosti </a:t>
            </a:r>
            <a:r>
              <a:rPr lang="cs-CZ" altLang="en-US" sz="2400" dirty="0"/>
              <a:t>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</a:t>
            </a:r>
            <a:r>
              <a:rPr lang="cs-CZ" altLang="en-US" sz="2400" dirty="0" smtClean="0"/>
              <a:t>z původní rovnice.</a:t>
            </a:r>
          </a:p>
          <a:p>
            <a:r>
              <a:rPr lang="cs-CZ" altLang="en-US" sz="2400" dirty="0" smtClean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predaci (navzájem pozitivní a negativní ovlivnění populací).</a:t>
            </a:r>
          </a:p>
          <a:p>
            <a:r>
              <a:rPr lang="cs-CZ" altLang="en-US" sz="2400" dirty="0" smtClean="0"/>
              <a:t>Zjistěte, jaký vztah se nazývá „orgie vzájemné dobročinnosti“, navrhněte a řešte jemu odpovídající model.</a:t>
            </a:r>
            <a:endParaRPr lang="cs-CZ" altLang="en-US" sz="1900" dirty="0" smtClean="0"/>
          </a:p>
          <a:p>
            <a:pPr lvl="1"/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Mimo úživnosti se mohou populace ovlivňovat také jinými mechanizmy.</a:t>
                </a:r>
              </a:p>
              <a:p>
                <a:r>
                  <a:rPr lang="cs-CZ" altLang="en-US" sz="2400" dirty="0" smtClean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 smtClean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0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 smtClean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 smtClean="0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 smtClean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Navrhněte soustavu </a:t>
            </a:r>
            <a:r>
              <a:rPr lang="cs-CZ" altLang="en-US" sz="2400" smtClean="0"/>
              <a:t>Lotkových-Volterrových</a:t>
            </a:r>
            <a:r>
              <a:rPr lang="cs-CZ" altLang="en-US" sz="2400" dirty="0" smtClean="0"/>
              <a:t> </a:t>
            </a:r>
            <a:r>
              <a:rPr lang="cs-CZ" altLang="en-US" sz="2400" dirty="0" smtClean="0"/>
              <a:t>rovnic dvou populací.</a:t>
            </a:r>
          </a:p>
          <a:p>
            <a:r>
              <a:rPr lang="cs-CZ" altLang="en-US" sz="2400" dirty="0" smtClean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 smtClean="0"/>
              <a:t>predaci (navzájem pozitivní a negativní ovlivnění populací).</a:t>
            </a:r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Existují i komplikovanější populační modely, kde se kombinují oba dříve zmíněné principy.</a:t>
            </a:r>
          </a:p>
          <a:p>
            <a:r>
              <a:rPr lang="cs-CZ" altLang="en-US" sz="2400" dirty="0" smtClean="0">
                <a:solidFill>
                  <a:schemeClr val="tx1"/>
                </a:solidFill>
              </a:rPr>
              <a:t>Model </a:t>
            </a:r>
            <a:r>
              <a:rPr lang="cs-CZ" altLang="en-US" sz="2400" dirty="0" err="1" smtClean="0">
                <a:solidFill>
                  <a:schemeClr val="tx1"/>
                </a:solidFill>
              </a:rPr>
              <a:t>Leslieho</a:t>
            </a:r>
            <a:r>
              <a:rPr lang="cs-CZ" altLang="en-US" sz="2400" dirty="0" smtClean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</a:t>
            </a:r>
            <a:r>
              <a:rPr lang="cs-CZ" altLang="en-US" sz="1900" dirty="0" smtClean="0"/>
              <a:t>přírůstek </a:t>
            </a:r>
            <a:r>
              <a:rPr lang="cs-CZ" altLang="en-US" sz="1900" dirty="0"/>
              <a:t>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</a:t>
            </a:r>
            <a:r>
              <a:rPr lang="cs-CZ" altLang="en-US" sz="1900" dirty="0" smtClean="0"/>
              <a:t>.</a:t>
            </a:r>
            <a:endParaRPr lang="cs-CZ" altLang="en-US" sz="1900" dirty="0"/>
          </a:p>
          <a:p>
            <a:r>
              <a:rPr lang="cs-CZ" altLang="en-US" sz="2400" dirty="0" smtClean="0"/>
              <a:t>Velikost </a:t>
            </a:r>
            <a:r>
              <a:rPr lang="cs-CZ" altLang="en-US" sz="2400" dirty="0"/>
              <a:t>populace kořisti vlastně určuje velikost úživnosti prostředí pro populaci predátora. Pokud </a:t>
            </a:r>
            <a:r>
              <a:rPr lang="cs-CZ" altLang="en-US" sz="2400" dirty="0" smtClean="0"/>
              <a:t>by tedy </a:t>
            </a:r>
            <a:r>
              <a:rPr lang="cs-CZ" altLang="en-US" sz="2400" dirty="0"/>
              <a:t>byla populace kořisti neomezená, byla by neomezená i úživnost.</a:t>
            </a:r>
            <a:endParaRPr lang="cs-CZ" altLang="en-US" sz="1900" dirty="0" smtClean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 smtClean="0"/>
          </a:p>
          <a:p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dravec-kořist </a:t>
            </a:r>
            <a:r>
              <a:rPr lang="cs-CZ" dirty="0" err="1" smtClean="0"/>
              <a:t>Leslieho</a:t>
            </a:r>
            <a:r>
              <a:rPr lang="cs-CZ" dirty="0" smtClean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/>
                  <a:t>Předpokládá jednodušší vliv populace predátora na kořist, stejnou jako v případě nespecializovaného predátora z minulého týdne (se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 smtClean="0"/>
                  <a:t>Jako vhodná predační funkce může být využita </a:t>
                </a:r>
                <a:r>
                  <a:rPr lang="cs-CZ" altLang="en-US" sz="2400" dirty="0" err="1" smtClean="0"/>
                  <a:t>Hollingova</a:t>
                </a:r>
                <a:r>
                  <a:rPr lang="cs-CZ" altLang="en-US" sz="2400" dirty="0" smtClean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 smtClean="0"/>
              </a:p>
              <a:p>
                <a:pPr marL="0" indent="0">
                  <a:buNone/>
                </a:pPr>
                <a:endParaRPr lang="cs-CZ" altLang="en-US" sz="1900" dirty="0" smtClean="0"/>
              </a:p>
              <a:p>
                <a:endParaRPr lang="cs-CZ" altLang="en-US" sz="2400" b="0" dirty="0" smtClean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dravec-kořist </a:t>
            </a:r>
            <a:r>
              <a:rPr lang="cs-CZ" dirty="0" err="1" smtClean="0"/>
              <a:t>Gauseho</a:t>
            </a:r>
            <a:r>
              <a:rPr lang="cs-CZ" dirty="0" smtClean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6121</TotalTime>
  <Words>428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2</vt:lpstr>
      <vt:lpstr>Administrativní</vt:lpstr>
      <vt:lpstr>6. Interagující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184</cp:revision>
  <dcterms:created xsi:type="dcterms:W3CDTF">2011-03-03T07:28:24Z</dcterms:created>
  <dcterms:modified xsi:type="dcterms:W3CDTF">2019-10-21T05:53:56Z</dcterms:modified>
</cp:coreProperties>
</file>