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86" r:id="rId2"/>
    <p:sldId id="287" r:id="rId3"/>
    <p:sldId id="291" r:id="rId4"/>
    <p:sldId id="288" r:id="rId5"/>
    <p:sldId id="289" r:id="rId6"/>
    <p:sldId id="290" r:id="rId7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4690" autoAdjust="0"/>
  </p:normalViewPr>
  <p:slideViewPr>
    <p:cSldViewPr showGuides="1">
      <p:cViewPr varScale="1">
        <p:scale>
          <a:sx n="67" d="100"/>
          <a:sy n="67" d="100"/>
        </p:scale>
        <p:origin x="540" y="72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11.11.2019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11.11.2019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</a:t>
            </a:r>
            <a:r>
              <a:rPr lang="cs-CZ" i="1" dirty="0" err="1" smtClean="0"/>
              <a:t>Jarkovský</a:t>
            </a:r>
            <a:r>
              <a:rPr lang="cs-CZ" i="1" dirty="0" smtClean="0"/>
              <a:t>, L. Dušek, M. </a:t>
            </a:r>
            <a:r>
              <a:rPr lang="cs-CZ" i="1" dirty="0" err="1" smtClean="0"/>
              <a:t>Cvanová</a:t>
            </a:r>
            <a:r>
              <a:rPr lang="cs-CZ" i="1" dirty="0" smtClean="0"/>
              <a:t>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8889-8390-456D-997F-2F3D8DE35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3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Hřebíček</a:t>
            </a:r>
            <a:r>
              <a:rPr lang="cs-CZ" dirty="0" smtClean="0">
                <a:latin typeface="Arial" charset="0"/>
                <a:cs typeface="Arial" charset="0"/>
              </a:rPr>
              <a:t>, </a:t>
            </a:r>
            <a:r>
              <a:rPr lang="cs-CZ" i="1" dirty="0" smtClean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523220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cs-CZ" sz="2800" b="1" dirty="0" err="1" smtClean="0">
                <a:solidFill>
                  <a:schemeClr val="tx2"/>
                </a:solidFill>
                <a:latin typeface="+mj-lt"/>
              </a:rPr>
              <a:t>Lotkův-Volterrův</a:t>
            </a:r>
            <a:r>
              <a:rPr lang="cs-CZ" sz="2800" b="1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cs-CZ" sz="2800" b="1" dirty="0">
                <a:solidFill>
                  <a:schemeClr val="tx2"/>
                </a:solidFill>
                <a:latin typeface="+mj-lt"/>
              </a:rPr>
              <a:t>systém</a:t>
            </a:r>
            <a:endParaRPr lang="cs-CZ" sz="2400" b="1" dirty="0" smtClean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922075"/>
            <a:ext cx="7772400" cy="1138773"/>
          </a:xfrm>
          <a:noFill/>
        </p:spPr>
        <p:txBody>
          <a:bodyPr>
            <a:spAutoFit/>
          </a:bodyPr>
          <a:lstStyle/>
          <a:p>
            <a:r>
              <a:rPr lang="cs-CZ" sz="3600" dirty="0" smtClean="0">
                <a:solidFill>
                  <a:schemeClr val="accent1"/>
                </a:solidFill>
                <a:latin typeface="Arial" charset="0"/>
              </a:rPr>
              <a:t>8. Společenstva</a:t>
            </a:r>
            <a:br>
              <a:rPr lang="cs-CZ" sz="3600" dirty="0" smtClean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 smtClean="0"/>
              <a:t>Bi3101 Úvod do matematického modelování</a:t>
            </a:r>
            <a:endParaRPr lang="cs-CZ" sz="3200" dirty="0" smtClean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Mezidruhové vztahy</a:t>
            </a:r>
            <a:endParaRPr lang="en-US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382739"/>
              </p:ext>
            </p:extLst>
          </p:nvPr>
        </p:nvGraphicFramePr>
        <p:xfrm>
          <a:off x="467545" y="1628800"/>
          <a:ext cx="8208910" cy="4464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782">
                  <a:extLst>
                    <a:ext uri="{9D8B030D-6E8A-4147-A177-3AD203B41FA5}">
                      <a16:colId xmlns:a16="http://schemas.microsoft.com/office/drawing/2014/main" val="1962305551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1493605292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1075532199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1969659024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832524774"/>
                    </a:ext>
                  </a:extLst>
                </a:gridCol>
              </a:tblGrid>
              <a:tr h="8928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Vliv první populace na druhou</a:t>
                      </a:r>
                      <a:endParaRPr lang="en-US" dirty="0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405226"/>
                  </a:ext>
                </a:extLst>
              </a:tr>
              <a:tr h="8928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První populace je vůči druhé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záporný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neutrální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kladný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157428"/>
                  </a:ext>
                </a:extLst>
              </a:tr>
              <a:tr h="892899">
                <a:tc rowSpan="3"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Vliv druhé populace na první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záporný</a:t>
                      </a:r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konkurent</a:t>
                      </a:r>
                    </a:p>
                    <a:p>
                      <a:pPr algn="ctr"/>
                      <a:r>
                        <a:rPr lang="cs-CZ" dirty="0" smtClean="0"/>
                        <a:t>(</a:t>
                      </a:r>
                      <a:r>
                        <a:rPr lang="cs-CZ" dirty="0" err="1" smtClean="0"/>
                        <a:t>kompetice</a:t>
                      </a:r>
                      <a:r>
                        <a:rPr lang="cs-CZ" dirty="0" smtClean="0"/>
                        <a:t>)</a:t>
                      </a:r>
                      <a:endParaRPr lang="en-US" dirty="0"/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amenzál</a:t>
                      </a:r>
                      <a:endParaRPr lang="en-US" dirty="0"/>
                    </a:p>
                  </a:txBody>
                  <a:tcPr anchor="ctr"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kořist</a:t>
                      </a:r>
                    </a:p>
                    <a:p>
                      <a:pPr algn="ctr"/>
                      <a:r>
                        <a:rPr lang="cs-CZ" dirty="0" smtClean="0"/>
                        <a:t>hostitel</a:t>
                      </a:r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85982437"/>
                  </a:ext>
                </a:extLst>
              </a:tr>
              <a:tr h="89289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neutrální</a:t>
                      </a:r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neutrál</a:t>
                      </a:r>
                      <a:endParaRPr 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85990"/>
                  </a:ext>
                </a:extLst>
              </a:tr>
              <a:tr h="89289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kladný</a:t>
                      </a:r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predátor</a:t>
                      </a:r>
                    </a:p>
                    <a:p>
                      <a:pPr algn="ctr"/>
                      <a:r>
                        <a:rPr lang="cs-CZ" dirty="0" smtClean="0"/>
                        <a:t>parazit</a:t>
                      </a:r>
                      <a:endParaRPr lang="en-US" dirty="0"/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komenzál</a:t>
                      </a:r>
                      <a:endParaRPr lang="en-US" dirty="0"/>
                    </a:p>
                  </a:txBody>
                  <a:tcPr anchor="ctr"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mutuál</a:t>
                      </a:r>
                      <a:r>
                        <a:rPr lang="cs-CZ" dirty="0" smtClean="0"/>
                        <a:t> (symbióza)</a:t>
                      </a:r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1265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4310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r>
                  <a:rPr lang="cs-CZ" altLang="en-US" sz="2400" dirty="0" smtClean="0"/>
                  <a:t>Opět vyjdeme ze stejné rovnice (diskrétní a spojité) pro růst populace i:</a:t>
                </a:r>
                <a:br>
                  <a:rPr lang="cs-CZ" altLang="en-US" sz="2400" dirty="0" smtClean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d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cs-CZ" altLang="en-US" sz="2400" dirty="0" smtClean="0"/>
              </a:p>
              <a:p>
                <a:r>
                  <a:rPr lang="cs-CZ" altLang="en-US" sz="2400" dirty="0"/>
                  <a:t>Vzájemné </a:t>
                </a:r>
                <a:r>
                  <a:rPr lang="cs-CZ" altLang="en-US" sz="2400" dirty="0" smtClean="0"/>
                  <a:t>ovlivňování </a:t>
                </a:r>
                <a:r>
                  <a:rPr lang="cs-CZ" altLang="en-US" sz="2400" dirty="0"/>
                  <a:t>populací budeme modelovat tak, </a:t>
                </a:r>
                <a:r>
                  <a:rPr lang="cs-CZ" altLang="en-US" sz="2400" dirty="0" smtClean="0"/>
                  <a:t>že růstový koeficient </a:t>
                </a:r>
                <a:r>
                  <a:rPr lang="cs-CZ" altLang="en-US" sz="2400" dirty="0"/>
                  <a:t>i-té </a:t>
                </a:r>
                <a:r>
                  <a:rPr lang="cs-CZ" altLang="en-US" sz="2400" dirty="0" smtClean="0"/>
                  <a:t>populace </a:t>
                </a:r>
                <a:r>
                  <a:rPr lang="cs-CZ" altLang="en-US" sz="2400" dirty="0" err="1" smtClean="0"/>
                  <a:t>r</a:t>
                </a:r>
                <a:r>
                  <a:rPr lang="cs-CZ" altLang="en-US" sz="2400" baseline="-25000" dirty="0" err="1" smtClean="0"/>
                  <a:t>i</a:t>
                </a:r>
                <a:r>
                  <a:rPr lang="cs-CZ" altLang="en-US" sz="2400" dirty="0" smtClean="0"/>
                  <a:t> </a:t>
                </a:r>
                <a:r>
                  <a:rPr lang="cs-CZ" altLang="en-US" sz="2400" dirty="0"/>
                  <a:t>závisí na velikostech </a:t>
                </a:r>
                <a:r>
                  <a:rPr lang="cs-CZ" altLang="en-US" sz="2400" dirty="0" smtClean="0"/>
                  <a:t>všech </a:t>
                </a:r>
                <a:r>
                  <a:rPr lang="cs-CZ" altLang="en-US" sz="2400" dirty="0"/>
                  <a:t>populací </a:t>
                </a:r>
                <a:r>
                  <a:rPr lang="cs-CZ" altLang="en-US" sz="2400" dirty="0" smtClean="0"/>
                  <a:t>tvořících společenstvo </a:t>
                </a:r>
                <a:r>
                  <a:rPr lang="cs-CZ" altLang="en-US" sz="2400" dirty="0"/>
                  <a:t>(</a:t>
                </a:r>
                <a:r>
                  <a:rPr lang="cs-CZ" altLang="en-US" sz="2400" dirty="0" smtClean="0"/>
                  <a:t>včetně </a:t>
                </a:r>
                <a:r>
                  <a:rPr lang="cs-CZ" altLang="en-US" sz="2400" dirty="0"/>
                  <a:t>i-té), </a:t>
                </a:r>
                <a:r>
                  <a:rPr lang="cs-CZ" altLang="en-US" sz="2400" dirty="0" smtClean="0"/>
                  <a:t>tedy:</a:t>
                </a:r>
                <a:endParaRPr lang="cs-CZ" altLang="en-US" sz="2400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cs-CZ" altLang="en-US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altLang="en-US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…,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cs-CZ" altLang="en-US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…,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en-US" sz="2400" b="0" i="0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m:rPr>
                        <m:sty m:val="p"/>
                      </m:rPr>
                      <a:rPr lang="cs-CZ" altLang="en-US" sz="2400" b="0" i="0" smtClean="0">
                        <a:latin typeface="Cambria Math" panose="02040503050406030204" pitchFamily="18" charset="0"/>
                      </a:rPr>
                      <m:t>i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∈{1,…,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}</m:t>
                    </m:r>
                  </m:oMath>
                </a14:m>
                <a:endParaRPr lang="cs-CZ" altLang="en-US" sz="2400" dirty="0" smtClean="0"/>
              </a:p>
              <a:p>
                <a:r>
                  <a:rPr lang="cs-CZ" altLang="en-US" sz="2400" dirty="0" smtClean="0"/>
                  <a:t>Pokud budeme předpokládat lineární závislost: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cs-CZ" alt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cs-CZ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ctrlP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brk m:alnAt="23"/>
                            </m:rP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cs-CZ" alt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</m:e>
                      </m:nary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cs-CZ" altLang="en-US" sz="2400" dirty="0" smtClean="0"/>
              </a:p>
              <a:p>
                <a:r>
                  <a:rPr lang="cs-CZ" altLang="en-US" sz="2400" dirty="0" smtClean="0"/>
                  <a:t>půjde o systém tzv. Lotka-</a:t>
                </a:r>
                <a:r>
                  <a:rPr lang="cs-CZ" altLang="en-US" sz="2400" dirty="0" err="1" smtClean="0"/>
                  <a:t>Volterrových</a:t>
                </a:r>
                <a:r>
                  <a:rPr lang="cs-CZ" altLang="en-US" sz="2400" dirty="0" smtClean="0"/>
                  <a:t> rovnic.</a:t>
                </a:r>
              </a:p>
              <a:p>
                <a:endParaRPr lang="cs-CZ" altLang="en-US" sz="2400" b="0" dirty="0" smtClean="0"/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Společenstva 3 a více populací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5329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 smtClean="0"/>
              <a:t>Interpretace koeficientů </a:t>
            </a:r>
            <a:r>
              <a:rPr lang="cs-CZ" altLang="en-US" sz="2400" dirty="0" err="1" smtClean="0"/>
              <a:t>a</a:t>
            </a:r>
            <a:r>
              <a:rPr lang="cs-CZ" altLang="en-US" sz="2400" baseline="-25000" dirty="0" err="1" smtClean="0"/>
              <a:t>i</a:t>
            </a:r>
            <a:r>
              <a:rPr lang="cs-CZ" altLang="en-US" sz="2400" dirty="0" smtClean="0"/>
              <a:t>, </a:t>
            </a:r>
            <a:r>
              <a:rPr lang="cs-CZ" altLang="en-US" sz="2400" dirty="0" err="1" smtClean="0"/>
              <a:t>b</a:t>
            </a:r>
            <a:r>
              <a:rPr lang="cs-CZ" altLang="en-US" sz="2400" baseline="-25000" dirty="0" err="1" smtClean="0"/>
              <a:t>i,j</a:t>
            </a:r>
            <a:r>
              <a:rPr lang="cs-CZ" altLang="en-US" sz="2400" dirty="0" smtClean="0"/>
              <a:t> je následující:</a:t>
            </a:r>
          </a:p>
          <a:p>
            <a:pPr lvl="1" defTabSz="1162050"/>
            <a:r>
              <a:rPr lang="cs-CZ" dirty="0" err="1" smtClean="0"/>
              <a:t>a</a:t>
            </a:r>
            <a:r>
              <a:rPr lang="cs-CZ" baseline="-25000" dirty="0" err="1" smtClean="0"/>
              <a:t>i</a:t>
            </a:r>
            <a:r>
              <a:rPr lang="cs-CZ" dirty="0" smtClean="0"/>
              <a:t>:	v</a:t>
            </a:r>
            <a:r>
              <a:rPr lang="en-US" dirty="0" smtClean="0"/>
              <a:t>nit</a:t>
            </a:r>
            <a:r>
              <a:rPr lang="cs-CZ" dirty="0" smtClean="0"/>
              <a:t>ř</a:t>
            </a:r>
            <a:r>
              <a:rPr lang="en-US" dirty="0" err="1" smtClean="0"/>
              <a:t>ní</a:t>
            </a:r>
            <a:r>
              <a:rPr lang="en-US" dirty="0" smtClean="0"/>
              <a:t> </a:t>
            </a:r>
            <a:r>
              <a:rPr lang="en-US" dirty="0" err="1"/>
              <a:t>koecient</a:t>
            </a:r>
            <a:r>
              <a:rPr lang="en-US" dirty="0"/>
              <a:t> </a:t>
            </a:r>
            <a:r>
              <a:rPr lang="en-US" dirty="0" smtClean="0"/>
              <a:t>r</a:t>
            </a:r>
            <a:r>
              <a:rPr lang="cs-CZ" dirty="0" smtClean="0"/>
              <a:t>ů</a:t>
            </a:r>
            <a:r>
              <a:rPr lang="en-US" dirty="0" err="1" smtClean="0"/>
              <a:t>stu</a:t>
            </a:r>
            <a:r>
              <a:rPr lang="en-US" dirty="0" smtClean="0"/>
              <a:t> </a:t>
            </a:r>
            <a:r>
              <a:rPr lang="en-US" dirty="0" err="1"/>
              <a:t>i-té</a:t>
            </a:r>
            <a:r>
              <a:rPr lang="en-US" dirty="0"/>
              <a:t> populace. </a:t>
            </a:r>
            <a:r>
              <a:rPr lang="en-US" dirty="0" err="1"/>
              <a:t>Pokud</a:t>
            </a:r>
            <a:r>
              <a:rPr lang="en-US" dirty="0"/>
              <a:t> </a:t>
            </a:r>
            <a:r>
              <a:rPr lang="en-US" dirty="0" err="1"/>
              <a:t>a</a:t>
            </a:r>
            <a:r>
              <a:rPr lang="en-US" baseline="-25000" dirty="0" err="1"/>
              <a:t>i</a:t>
            </a:r>
            <a:r>
              <a:rPr lang="en-US" dirty="0"/>
              <a:t> &gt; 0, </a:t>
            </a:r>
            <a:r>
              <a:rPr lang="en-US" dirty="0" err="1"/>
              <a:t>izolovaná</a:t>
            </a:r>
            <a:r>
              <a:rPr lang="en-US" dirty="0"/>
              <a:t> </a:t>
            </a:r>
            <a:r>
              <a:rPr lang="en-US" dirty="0" err="1"/>
              <a:t>i-tá</a:t>
            </a:r>
            <a:r>
              <a:rPr lang="en-US" dirty="0"/>
              <a:t> </a:t>
            </a:r>
            <a:r>
              <a:rPr lang="cs-CZ" dirty="0" smtClean="0"/>
              <a:t>	</a:t>
            </a:r>
            <a:r>
              <a:rPr lang="en-US" dirty="0" smtClean="0"/>
              <a:t>populace </a:t>
            </a:r>
            <a:r>
              <a:rPr lang="en-US" dirty="0"/>
              <a:t>by v </a:t>
            </a:r>
            <a:r>
              <a:rPr lang="en-US" dirty="0" err="1" smtClean="0"/>
              <a:t>daném</a:t>
            </a:r>
            <a:r>
              <a:rPr lang="en-US" dirty="0" smtClean="0"/>
              <a:t> prost</a:t>
            </a:r>
            <a:r>
              <a:rPr lang="cs-CZ" dirty="0" smtClean="0"/>
              <a:t>ř</a:t>
            </a:r>
            <a:r>
              <a:rPr lang="en-US" dirty="0" err="1" smtClean="0"/>
              <a:t>edí</a:t>
            </a:r>
            <a:r>
              <a:rPr lang="en-US" dirty="0" smtClean="0"/>
              <a:t> </a:t>
            </a:r>
            <a:r>
              <a:rPr lang="en-US" dirty="0" err="1"/>
              <a:t>rostla</a:t>
            </a:r>
            <a:r>
              <a:rPr lang="en-US" dirty="0"/>
              <a:t>, </a:t>
            </a:r>
            <a:r>
              <a:rPr lang="en-US" dirty="0" err="1"/>
              <a:t>pokud</a:t>
            </a:r>
            <a:r>
              <a:rPr lang="en-US" dirty="0"/>
              <a:t> </a:t>
            </a:r>
            <a:r>
              <a:rPr lang="en-US" dirty="0" err="1"/>
              <a:t>a</a:t>
            </a:r>
            <a:r>
              <a:rPr lang="en-US" baseline="-25000" dirty="0" err="1"/>
              <a:t>i</a:t>
            </a:r>
            <a:r>
              <a:rPr lang="en-US" dirty="0" smtClean="0"/>
              <a:t> </a:t>
            </a:r>
            <a:r>
              <a:rPr lang="en-US" dirty="0"/>
              <a:t>&lt; 0, </a:t>
            </a:r>
            <a:r>
              <a:rPr lang="en-US" dirty="0" err="1"/>
              <a:t>izolovaná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-</a:t>
            </a:r>
            <a:r>
              <a:rPr lang="cs-CZ" dirty="0" smtClean="0"/>
              <a:t>	</a:t>
            </a:r>
            <a:r>
              <a:rPr lang="en-US" dirty="0" err="1" smtClean="0"/>
              <a:t>tá</a:t>
            </a:r>
            <a:r>
              <a:rPr lang="en-US" dirty="0" smtClean="0"/>
              <a:t> </a:t>
            </a:r>
            <a:r>
              <a:rPr lang="en-US" dirty="0"/>
              <a:t>populace by v </a:t>
            </a:r>
            <a:r>
              <a:rPr lang="en-US" dirty="0" err="1"/>
              <a:t>daném</a:t>
            </a:r>
            <a:r>
              <a:rPr lang="en-US" dirty="0"/>
              <a:t> </a:t>
            </a:r>
            <a:r>
              <a:rPr lang="en-US" dirty="0" smtClean="0"/>
              <a:t>prost</a:t>
            </a:r>
            <a:r>
              <a:rPr lang="cs-CZ" dirty="0" smtClean="0"/>
              <a:t>ř</a:t>
            </a:r>
            <a:r>
              <a:rPr lang="en-US" dirty="0" err="1" smtClean="0"/>
              <a:t>edí</a:t>
            </a:r>
            <a:r>
              <a:rPr lang="cs-CZ" dirty="0" smtClean="0"/>
              <a:t> </a:t>
            </a:r>
            <a:r>
              <a:rPr lang="en-US" dirty="0" err="1" smtClean="0"/>
              <a:t>vymírala</a:t>
            </a:r>
            <a:r>
              <a:rPr lang="cs-CZ" dirty="0" smtClean="0"/>
              <a:t>.</a:t>
            </a:r>
          </a:p>
          <a:p>
            <a:pPr lvl="1" defTabSz="1162050"/>
            <a:r>
              <a:rPr lang="cs-CZ" altLang="en-US" sz="2400" b="0" dirty="0" err="1" smtClean="0"/>
              <a:t>b</a:t>
            </a:r>
            <a:r>
              <a:rPr lang="cs-CZ" altLang="en-US" sz="2400" b="0" baseline="-25000" dirty="0" err="1" smtClean="0"/>
              <a:t>i,i</a:t>
            </a:r>
            <a:r>
              <a:rPr lang="cs-CZ" altLang="en-US" sz="2400" b="0" dirty="0" smtClean="0"/>
              <a:t>:</a:t>
            </a:r>
            <a:r>
              <a:rPr lang="cs-CZ" altLang="en-US" sz="2400" dirty="0"/>
              <a:t>	</a:t>
            </a:r>
            <a:r>
              <a:rPr lang="cs-CZ" altLang="en-US" sz="2400" dirty="0" smtClean="0"/>
              <a:t>síla </a:t>
            </a:r>
            <a:r>
              <a:rPr lang="cs-CZ" altLang="en-US" sz="2400" dirty="0"/>
              <a:t>vnitrodruhové konkurence nebo kooperace. Pokud </a:t>
            </a:r>
            <a:r>
              <a:rPr lang="cs-CZ" altLang="en-US" sz="2400" dirty="0" smtClean="0"/>
              <a:t>	</a:t>
            </a:r>
            <a:r>
              <a:rPr lang="cs-CZ" altLang="en-US" sz="2400" dirty="0" err="1" smtClean="0"/>
              <a:t>b</a:t>
            </a:r>
            <a:r>
              <a:rPr lang="cs-CZ" altLang="en-US" sz="2400" baseline="-25000" dirty="0" err="1" smtClean="0"/>
              <a:t>i,i</a:t>
            </a:r>
            <a:r>
              <a:rPr lang="cs-CZ" altLang="en-US" sz="2400" baseline="-25000" dirty="0" smtClean="0"/>
              <a:t> </a:t>
            </a:r>
            <a:r>
              <a:rPr lang="cs-CZ" altLang="en-US" sz="2400" dirty="0" smtClean="0"/>
              <a:t>&lt; </a:t>
            </a:r>
            <a:r>
              <a:rPr lang="cs-CZ" altLang="en-US" sz="2400" dirty="0"/>
              <a:t>0, jedná se o </a:t>
            </a:r>
            <a:r>
              <a:rPr lang="cs-CZ" altLang="en-US" sz="2400" dirty="0" smtClean="0"/>
              <a:t>vnitrodruhovou konkurenci</a:t>
            </a:r>
            <a:r>
              <a:rPr lang="cs-CZ" altLang="en-US" sz="2400" dirty="0"/>
              <a:t>, pokud </a:t>
            </a:r>
            <a:r>
              <a:rPr lang="cs-CZ" altLang="en-US" sz="2400" dirty="0" smtClean="0"/>
              <a:t/>
            </a:r>
            <a:br>
              <a:rPr lang="cs-CZ" altLang="en-US" sz="2400" dirty="0" smtClean="0"/>
            </a:br>
            <a:r>
              <a:rPr lang="cs-CZ" altLang="en-US" sz="2400" dirty="0" smtClean="0"/>
              <a:t>	</a:t>
            </a:r>
            <a:r>
              <a:rPr lang="cs-CZ" altLang="en-US" sz="2400" dirty="0" err="1" smtClean="0"/>
              <a:t>b</a:t>
            </a:r>
            <a:r>
              <a:rPr lang="cs-CZ" altLang="en-US" sz="2400" baseline="-25000" dirty="0" err="1" smtClean="0"/>
              <a:t>i,i</a:t>
            </a:r>
            <a:r>
              <a:rPr lang="cs-CZ" altLang="en-US" sz="2400" dirty="0" smtClean="0"/>
              <a:t> </a:t>
            </a:r>
            <a:r>
              <a:rPr lang="cs-CZ" altLang="en-US" sz="2400" dirty="0"/>
              <a:t>&gt; </a:t>
            </a:r>
            <a:r>
              <a:rPr lang="cs-CZ" altLang="en-US" sz="2400" dirty="0" smtClean="0"/>
              <a:t>0</a:t>
            </a:r>
            <a:r>
              <a:rPr lang="cs-CZ" altLang="en-US" sz="2400" dirty="0"/>
              <a:t>, jedná se o vnitrodruhovou kooperaci</a:t>
            </a:r>
            <a:r>
              <a:rPr lang="cs-CZ" altLang="en-US" sz="2400" dirty="0" smtClean="0"/>
              <a:t>.</a:t>
            </a:r>
          </a:p>
          <a:p>
            <a:pPr lvl="1" defTabSz="1162050"/>
            <a:r>
              <a:rPr lang="cs-CZ" altLang="en-US" sz="2400" dirty="0" err="1"/>
              <a:t>b</a:t>
            </a:r>
            <a:r>
              <a:rPr lang="cs-CZ" altLang="en-US" sz="2400" baseline="-25000" dirty="0" err="1"/>
              <a:t>i,j</a:t>
            </a:r>
            <a:r>
              <a:rPr lang="cs-CZ" altLang="en-US" sz="2400" dirty="0" smtClean="0"/>
              <a:t>:</a:t>
            </a:r>
            <a:r>
              <a:rPr lang="cs-CZ" altLang="en-US" sz="2400" dirty="0"/>
              <a:t>	</a:t>
            </a:r>
            <a:r>
              <a:rPr lang="cs-CZ" altLang="en-US" sz="2400" dirty="0" smtClean="0"/>
              <a:t>síla </a:t>
            </a:r>
            <a:r>
              <a:rPr lang="cs-CZ" altLang="en-US" sz="2400" dirty="0"/>
              <a:t>vlivu j-té populace na </a:t>
            </a:r>
            <a:r>
              <a:rPr lang="cs-CZ" altLang="en-US" sz="2400" dirty="0" smtClean="0"/>
              <a:t>růst </a:t>
            </a:r>
            <a:r>
              <a:rPr lang="cs-CZ" altLang="en-US" sz="2400" dirty="0"/>
              <a:t>i-té.</a:t>
            </a:r>
          </a:p>
          <a:p>
            <a:pPr marL="274638" lvl="1" indent="0" defTabSz="1162050">
              <a:buNone/>
            </a:pPr>
            <a:r>
              <a:rPr lang="cs-CZ" altLang="en-US" sz="2400" dirty="0"/>
              <a:t>	</a:t>
            </a:r>
            <a:r>
              <a:rPr lang="cs-CZ" altLang="en-US" sz="2400" dirty="0" err="1" smtClean="0"/>
              <a:t>b</a:t>
            </a:r>
            <a:r>
              <a:rPr lang="cs-CZ" altLang="en-US" sz="2400" baseline="-25000" dirty="0" err="1" smtClean="0"/>
              <a:t>i,j</a:t>
            </a:r>
            <a:r>
              <a:rPr lang="cs-CZ" altLang="en-US" sz="2400" dirty="0" smtClean="0"/>
              <a:t> </a:t>
            </a:r>
            <a:r>
              <a:rPr lang="cs-CZ" altLang="en-US" sz="2400" dirty="0"/>
              <a:t>&gt; 0 . . . j-</a:t>
            </a:r>
            <a:r>
              <a:rPr lang="cs-CZ" altLang="en-US" sz="2400" dirty="0" err="1"/>
              <a:t>tá</a:t>
            </a:r>
            <a:r>
              <a:rPr lang="cs-CZ" altLang="en-US" sz="2400" dirty="0"/>
              <a:t> populace je </a:t>
            </a:r>
            <a:r>
              <a:rPr lang="cs-CZ" altLang="en-US" sz="2400" dirty="0" err="1"/>
              <a:t>komensálem</a:t>
            </a:r>
            <a:r>
              <a:rPr lang="cs-CZ" altLang="en-US" sz="2400" dirty="0"/>
              <a:t> i-té,</a:t>
            </a:r>
          </a:p>
          <a:p>
            <a:pPr marL="274638" lvl="1" indent="0" defTabSz="1162050">
              <a:buNone/>
            </a:pPr>
            <a:r>
              <a:rPr lang="cs-CZ" altLang="en-US" sz="2400" dirty="0"/>
              <a:t>	</a:t>
            </a:r>
            <a:r>
              <a:rPr lang="cs-CZ" altLang="en-US" sz="2400" dirty="0" err="1" smtClean="0"/>
              <a:t>b</a:t>
            </a:r>
            <a:r>
              <a:rPr lang="cs-CZ" altLang="en-US" sz="2400" baseline="-25000" dirty="0" err="1" smtClean="0"/>
              <a:t>i,j</a:t>
            </a:r>
            <a:r>
              <a:rPr lang="cs-CZ" altLang="en-US" sz="2400" dirty="0" smtClean="0"/>
              <a:t> </a:t>
            </a:r>
            <a:r>
              <a:rPr lang="cs-CZ" altLang="en-US" sz="2400" dirty="0"/>
              <a:t>&lt; 0 . . . j-</a:t>
            </a:r>
            <a:r>
              <a:rPr lang="cs-CZ" altLang="en-US" sz="2400" dirty="0" err="1"/>
              <a:t>tá</a:t>
            </a:r>
            <a:r>
              <a:rPr lang="cs-CZ" altLang="en-US" sz="2400" dirty="0"/>
              <a:t> populace je </a:t>
            </a:r>
            <a:r>
              <a:rPr lang="cs-CZ" altLang="en-US" sz="2400" dirty="0" err="1"/>
              <a:t>amensálem</a:t>
            </a:r>
            <a:r>
              <a:rPr lang="cs-CZ" altLang="en-US" sz="2400" dirty="0"/>
              <a:t> i-té,</a:t>
            </a:r>
          </a:p>
          <a:p>
            <a:pPr marL="274638" lvl="1" indent="0" defTabSz="1162050">
              <a:buNone/>
            </a:pPr>
            <a:r>
              <a:rPr lang="cs-CZ" altLang="en-US" sz="2400" dirty="0"/>
              <a:t>	</a:t>
            </a:r>
            <a:r>
              <a:rPr lang="cs-CZ" altLang="en-US" sz="2400" dirty="0" err="1" smtClean="0"/>
              <a:t>b</a:t>
            </a:r>
            <a:r>
              <a:rPr lang="cs-CZ" altLang="en-US" sz="2400" baseline="-25000" dirty="0" err="1" smtClean="0"/>
              <a:t>i,j</a:t>
            </a:r>
            <a:r>
              <a:rPr lang="cs-CZ" altLang="en-US" sz="2400" dirty="0" smtClean="0"/>
              <a:t> </a:t>
            </a:r>
            <a:r>
              <a:rPr lang="cs-CZ" altLang="en-US" sz="2400" dirty="0"/>
              <a:t>= 0 . . . j-</a:t>
            </a:r>
            <a:r>
              <a:rPr lang="cs-CZ" altLang="en-US" sz="2400" dirty="0" err="1"/>
              <a:t>tá</a:t>
            </a:r>
            <a:r>
              <a:rPr lang="cs-CZ" altLang="en-US" sz="2400" dirty="0"/>
              <a:t> populace je k i-té neutrální.</a:t>
            </a:r>
            <a:endParaRPr lang="cs-CZ" altLang="en-US" sz="2400" b="0" dirty="0" smtClean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Společenstva 3 a více populací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437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altLang="en-US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1,1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</m:t>
                              </m:r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</m:t>
                              </m:r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,2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,3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,2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,3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alt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/>
              </a:p>
              <a:p>
                <a:r>
                  <a:rPr lang="cs-CZ" altLang="en-US" sz="2400" b="0" dirty="0" smtClean="0"/>
                  <a:t>Řešte model pro: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altLang="en-US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altLang="en-US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endParaRPr lang="cs-CZ" altLang="en-US" sz="2400" b="0" dirty="0" smtClean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1,1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2,2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3,3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</m:t>
                      </m:r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cs-CZ" altLang="en-US" sz="2400" dirty="0" smtClean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2,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3,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0,01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cs-CZ" altLang="en-US" sz="24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,1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,2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,3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03</m:t>
                      </m:r>
                    </m:oMath>
                  </m:oMathPara>
                </a14:m>
                <a:endParaRPr lang="cs-CZ" altLang="en-US" sz="2400" dirty="0"/>
              </a:p>
              <a:p>
                <a:pPr marL="0" indent="0" algn="ctr">
                  <a:buNone/>
                </a:pPr>
                <a:endParaRPr lang="cs-CZ" altLang="en-US" sz="2400" dirty="0" smtClean="0"/>
              </a:p>
              <a:p>
                <a:pPr marL="0" indent="0" algn="ctr">
                  <a:buNone/>
                </a:pPr>
                <a:endParaRPr lang="cs-CZ" altLang="en-US" sz="2400" dirty="0"/>
              </a:p>
              <a:p>
                <a:pPr marL="0" indent="0" algn="ctr">
                  <a:buNone/>
                </a:pPr>
                <a:endParaRPr lang="cs-CZ" altLang="en-US" sz="2400" b="0" dirty="0" smtClean="0"/>
              </a:p>
            </p:txBody>
          </p:sp>
        </mc:Choice>
        <mc:Fallback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b="-4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Model konkurence tří populací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65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altLang="en-US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1,1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</m:t>
                              </m:r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</m:t>
                              </m:r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,2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,3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,2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,3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alt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/>
              </a:p>
              <a:p>
                <a:r>
                  <a:rPr lang="cs-CZ" altLang="en-US" sz="2400" b="0" dirty="0" smtClean="0"/>
                  <a:t>Řešte model pro: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altLang="en-US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1;</m:t>
                    </m:r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altLang="en-US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2;</m:t>
                    </m:r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1,5</m:t>
                    </m:r>
                  </m:oMath>
                </a14:m>
                <a:endParaRPr lang="cs-CZ" altLang="en-US" sz="2400" b="0" dirty="0" smtClean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1,1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2,2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0,005;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3,3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cs-CZ" altLang="en-US" sz="2400" dirty="0" smtClean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−0,0001;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2,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−0,02; 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3,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,03</m:t>
                      </m:r>
                    </m:oMath>
                  </m:oMathPara>
                </a14:m>
                <a:endParaRPr lang="cs-CZ" altLang="en-US" sz="24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,1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−0,01;</m:t>
                      </m:r>
                      <m:sSub>
                        <m:sSubPr>
                          <m:ctrlPr>
                            <a:rPr lang="cs-CZ" alt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,2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0,002;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,3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03</m:t>
                      </m:r>
                    </m:oMath>
                  </m:oMathPara>
                </a14:m>
                <a:endParaRPr lang="cs-CZ" altLang="en-US" sz="2400" dirty="0"/>
              </a:p>
              <a:p>
                <a:pPr marL="0" indent="0" algn="ctr">
                  <a:buNone/>
                </a:pPr>
                <a:endParaRPr lang="cs-CZ" altLang="en-US" sz="2400" dirty="0" smtClean="0"/>
              </a:p>
              <a:p>
                <a:pPr marL="0" indent="0" algn="ctr">
                  <a:buNone/>
                </a:pPr>
                <a:endParaRPr lang="cs-CZ" altLang="en-US" sz="2400" dirty="0"/>
              </a:p>
              <a:p>
                <a:pPr marL="0" indent="0" algn="ctr">
                  <a:buNone/>
                </a:pPr>
                <a:endParaRPr lang="cs-CZ" altLang="en-US" sz="2400" b="0" dirty="0" smtClean="0"/>
              </a:p>
            </p:txBody>
          </p:sp>
        </mc:Choice>
        <mc:Fallback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b="-4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Model konkurence tří populací (1 predátor)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7907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6489</TotalTime>
  <Words>98</Words>
  <Application>Microsoft Office PowerPoint</Application>
  <PresentationFormat>Předvádění na obrazovce (4:3)</PresentationFormat>
  <Paragraphs>64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Cambria Math</vt:lpstr>
      <vt:lpstr>Wingdings</vt:lpstr>
      <vt:lpstr>Wingdings 2</vt:lpstr>
      <vt:lpstr>Administrativní</vt:lpstr>
      <vt:lpstr>8. Společenstva Bi3101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201</cp:revision>
  <dcterms:created xsi:type="dcterms:W3CDTF">2011-03-03T07:28:24Z</dcterms:created>
  <dcterms:modified xsi:type="dcterms:W3CDTF">2019-11-11T08:28:02Z</dcterms:modified>
</cp:coreProperties>
</file>