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2"/>
  </p:notesMasterIdLst>
  <p:handoutMasterIdLst>
    <p:handoutMasterId r:id="rId23"/>
  </p:handoutMasterIdLst>
  <p:sldIdLst>
    <p:sldId id="286" r:id="rId2"/>
    <p:sldId id="287" r:id="rId3"/>
    <p:sldId id="288" r:id="rId4"/>
    <p:sldId id="289" r:id="rId5"/>
    <p:sldId id="296" r:id="rId6"/>
    <p:sldId id="290" r:id="rId7"/>
    <p:sldId id="291" r:id="rId8"/>
    <p:sldId id="292" r:id="rId9"/>
    <p:sldId id="293" r:id="rId10"/>
    <p:sldId id="294" r:id="rId11"/>
    <p:sldId id="295" r:id="rId12"/>
    <p:sldId id="297" r:id="rId13"/>
    <p:sldId id="298" r:id="rId14"/>
    <p:sldId id="299" r:id="rId15"/>
    <p:sldId id="300" r:id="rId16"/>
    <p:sldId id="301" r:id="rId17"/>
    <p:sldId id="302" r:id="rId18"/>
    <p:sldId id="303" r:id="rId19"/>
    <p:sldId id="304" r:id="rId20"/>
    <p:sldId id="305" r:id="rId21"/>
  </p:sldIdLst>
  <p:sldSz cx="9144000" cy="6858000" type="screen4x3"/>
  <p:notesSz cx="6797675" cy="9928225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1383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kalina" initials="k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79" autoAdjust="0"/>
    <p:restoredTop sz="94690" autoAdjust="0"/>
  </p:normalViewPr>
  <p:slideViewPr>
    <p:cSldViewPr showGuides="1">
      <p:cViewPr varScale="1">
        <p:scale>
          <a:sx n="85" d="100"/>
          <a:sy n="85" d="100"/>
        </p:scale>
        <p:origin x="1500" y="96"/>
      </p:cViewPr>
      <p:guideLst>
        <p:guide orient="horz" pos="2160"/>
        <p:guide pos="138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0" d="100"/>
          <a:sy n="60" d="100"/>
        </p:scale>
        <p:origin x="-3378" y="-78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909FA5-339E-4651-B2DE-B56013502D9B}" type="datetimeFigureOut">
              <a:rPr lang="cs-CZ" smtClean="0"/>
              <a:pPr/>
              <a:t>09.12.2019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CFBF8B-558C-4D77-8360-4385647F2E0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010958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C406F23-B324-4EB6-B5F7-97F5217C982F}" type="datetimeFigureOut">
              <a:rPr lang="cs-CZ" smtClean="0"/>
              <a:pPr/>
              <a:t>09.12.2019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F74B53-992C-4577-A143-249B45FFDF1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934758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white">
          <a:xfrm>
            <a:off x="8991600" y="3175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46050" y="6391275"/>
            <a:ext cx="8832850" cy="466725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155575" y="241935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2400"/>
            <a:ext cx="8832850" cy="670560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3" name="Elipsa 12"/>
          <p:cNvSpPr/>
          <p:nvPr/>
        </p:nvSpPr>
        <p:spPr>
          <a:xfrm>
            <a:off x="4267200" y="211455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Elipsa 13"/>
          <p:cNvSpPr/>
          <p:nvPr/>
        </p:nvSpPr>
        <p:spPr>
          <a:xfrm>
            <a:off x="4362450" y="2209800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pic>
        <p:nvPicPr>
          <p:cNvPr id="15" name="Picture 16" descr="logo-IBA"/>
          <p:cNvPicPr>
            <a:picLocks noChangeAspect="1" noChangeArrowheads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9388" y="6381750"/>
            <a:ext cx="503237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cs-CZ" smtClean="0"/>
              <a:t>Klepnutím lze upravit styl předlohy podnadpisů.</a:t>
            </a:r>
            <a:endParaRPr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6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19BE8F-E050-4C3C-9814-D6EC8D55BDA4}" type="datetime1">
              <a:rPr lang="cs-CZ"/>
              <a:pPr>
                <a:defRPr/>
              </a:pPr>
              <a:t>09.12.2019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774700" y="6410325"/>
            <a:ext cx="3581400" cy="366713"/>
          </a:xfrm>
        </p:spPr>
        <p:txBody>
          <a:bodyPr/>
          <a:lstStyle>
            <a:lvl1pPr>
              <a:defRPr sz="900" smtClean="0">
                <a:latin typeface="Arial" pitchFamily="34" charset="0"/>
              </a:defRPr>
            </a:lvl1pPr>
          </a:lstStyle>
          <a:p>
            <a:pPr>
              <a:defRPr/>
            </a:pPr>
            <a:r>
              <a:rPr lang="cs-CZ" dirty="0" smtClean="0"/>
              <a:t>Vytvořil Institut biostatistiky a analýz, Masarykova univerzita </a:t>
            </a:r>
            <a:br>
              <a:rPr lang="cs-CZ" dirty="0" smtClean="0"/>
            </a:br>
            <a:r>
              <a:rPr lang="cs-CZ" i="1" dirty="0" smtClean="0"/>
              <a:t>J. </a:t>
            </a:r>
            <a:r>
              <a:rPr lang="cs-CZ" i="1" dirty="0" err="1" smtClean="0"/>
              <a:t>Jarkovský</a:t>
            </a:r>
            <a:r>
              <a:rPr lang="cs-CZ" i="1" dirty="0" smtClean="0"/>
              <a:t>, L. Dušek, M. </a:t>
            </a:r>
            <a:r>
              <a:rPr lang="cs-CZ" i="1" dirty="0" err="1" smtClean="0"/>
              <a:t>Cvanová</a:t>
            </a:r>
            <a:r>
              <a:rPr lang="cs-CZ" i="1" dirty="0" smtClean="0"/>
              <a:t>, J. Kalina</a:t>
            </a:r>
            <a:endParaRPr lang="cs-CZ" i="1" dirty="0"/>
          </a:p>
        </p:txBody>
      </p:sp>
      <p:sp>
        <p:nvSpPr>
          <p:cNvPr id="18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4343400" y="219868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036E1D8A-CBB2-4B24-B7B3-E30E3B97490E}" type="slidenum">
              <a:rPr lang="cs-CZ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4" name="Obdélník 3"/>
          <p:cNvSpPr>
            <a:spLocks noChangeArrowheads="1"/>
          </p:cNvSpPr>
          <p:nvPr/>
        </p:nvSpPr>
        <p:spPr bwMode="white">
          <a:xfrm>
            <a:off x="0" y="0"/>
            <a:ext cx="9144000" cy="139382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7" name="Obdélník 6"/>
          <p:cNvSpPr>
            <a:spLocks noChangeArrowheads="1"/>
          </p:cNvSpPr>
          <p:nvPr/>
        </p:nvSpPr>
        <p:spPr bwMode="auto">
          <a:xfrm>
            <a:off x="149225" y="6388100"/>
            <a:ext cx="8832850" cy="469900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575"/>
            <a:ext cx="8832850" cy="6702425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152400" y="1276350"/>
            <a:ext cx="8832850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0" name="Elipsa 9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Elipsa 10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pic>
        <p:nvPicPr>
          <p:cNvPr id="12" name="Picture 16" descr="logo-IBA"/>
          <p:cNvPicPr>
            <a:picLocks noChangeAspect="1" noChangeArrowheads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9388" y="6381750"/>
            <a:ext cx="503237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8C414C-7B53-472E-BAB1-DC981D950C87}" type="datetime1">
              <a:rPr lang="cs-CZ"/>
              <a:pPr>
                <a:defRPr/>
              </a:pPr>
              <a:t>09.12.2019</a:t>
            </a:fld>
            <a:endParaRPr lang="cs-CZ"/>
          </a:p>
        </p:txBody>
      </p:sp>
      <p:sp>
        <p:nvSpPr>
          <p:cNvPr id="1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827088" y="6410325"/>
            <a:ext cx="3581400" cy="366713"/>
          </a:xfrm>
        </p:spPr>
        <p:txBody>
          <a:bodyPr/>
          <a:lstStyle>
            <a:lvl1pPr>
              <a:defRPr i="1" smtClean="0">
                <a:latin typeface="Arial" pitchFamily="34" charset="0"/>
              </a:defRPr>
            </a:lvl1pPr>
          </a:lstStyle>
          <a:p>
            <a:pPr>
              <a:defRPr/>
            </a:pPr>
            <a:r>
              <a:rPr lang="cs-CZ" dirty="0" smtClean="0"/>
              <a:t>Vytvořil Institut biostatistiky a analýz, Masarykova univerzita </a:t>
            </a:r>
            <a:br>
              <a:rPr lang="cs-CZ" dirty="0" smtClean="0"/>
            </a:br>
            <a:r>
              <a:rPr lang="cs-CZ" dirty="0" smtClean="0"/>
              <a:t>J. Kalina</a:t>
            </a:r>
          </a:p>
          <a:p>
            <a:pPr>
              <a:defRPr/>
            </a:pPr>
            <a:endParaRPr lang="cs-CZ" dirty="0"/>
          </a:p>
        </p:txBody>
      </p:sp>
      <p:sp>
        <p:nvSpPr>
          <p:cNvPr id="1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4343400" y="10366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5840BF-48BA-43BD-9A16-632094A4B4AF}" type="slidenum">
              <a:rPr lang="cs-CZ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římá spojovací čára 4"/>
          <p:cNvSpPr>
            <a:spLocks noChangeShapeType="1"/>
          </p:cNvSpPr>
          <p:nvPr/>
        </p:nvSpPr>
        <p:spPr bwMode="auto">
          <a:xfrm>
            <a:off x="152400" y="533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52400" y="152400"/>
            <a:ext cx="8832850" cy="301625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1" name="Obdélník 10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3" name="Elipsa 12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Elipsa 13"/>
          <p:cNvSpPr/>
          <p:nvPr/>
        </p:nvSpPr>
        <p:spPr>
          <a:xfrm>
            <a:off x="1390650" y="323850"/>
            <a:ext cx="419100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auto">
          <a:xfrm>
            <a:off x="149225" y="6388100"/>
            <a:ext cx="8832850" cy="469900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pic>
        <p:nvPicPr>
          <p:cNvPr id="16" name="Picture 20" descr="logo-IBA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Picture 21" descr="logomuni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cs-CZ" noProof="0" smtClean="0"/>
              <a:t>Klepnutím na ikonu přidáte obrázek.</a:t>
            </a:r>
            <a:endParaRPr lang="en-US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8" name="Zástupný symbol pro číslo snímku 6"/>
          <p:cNvSpPr>
            <a:spLocks noGrp="1"/>
          </p:cNvSpPr>
          <p:nvPr>
            <p:ph type="sldNum" sz="quarter" idx="10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68AA4C-38FB-42CA-A2B5-1C13FFEA9B69}" type="slidenum">
              <a:rPr lang="cs-CZ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19" name="Zástupný symbol pro datum 4"/>
          <p:cNvSpPr>
            <a:spLocks noGrp="1"/>
          </p:cNvSpPr>
          <p:nvPr>
            <p:ph type="dt" sz="half" idx="11"/>
          </p:nvPr>
        </p:nvSpPr>
        <p:spPr>
          <a:xfrm>
            <a:off x="5788025" y="6405563"/>
            <a:ext cx="304482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571C8C-95FA-40E6-A23E-43FAEC9E1CC8}" type="datetime1">
              <a:rPr lang="cs-CZ"/>
              <a:pPr>
                <a:defRPr/>
              </a:pPr>
              <a:t>09.12.2019</a:t>
            </a:fld>
            <a:endParaRPr lang="cs-CZ"/>
          </a:p>
        </p:txBody>
      </p:sp>
      <p:sp>
        <p:nvSpPr>
          <p:cNvPr id="20" name="Zástupný symbol pro zápatí 5"/>
          <p:cNvSpPr>
            <a:spLocks noGrp="1"/>
          </p:cNvSpPr>
          <p:nvPr>
            <p:ph type="ftr" sz="quarter" idx="12"/>
          </p:nvPr>
        </p:nvSpPr>
        <p:spPr>
          <a:xfrm>
            <a:off x="301625" y="6410325"/>
            <a:ext cx="3584575" cy="366713"/>
          </a:xfrm>
        </p:spPr>
        <p:txBody>
          <a:bodyPr/>
          <a:lstStyle>
            <a:lvl1pPr>
              <a:defRPr sz="900" smtClean="0">
                <a:latin typeface="Arial" pitchFamily="34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9B8889-8390-456D-997F-2F3D8DE3581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00390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39382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225" y="6388100"/>
            <a:ext cx="8832850" cy="469900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791200" y="6405563"/>
            <a:ext cx="3044825" cy="3651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b="0" i="0">
                <a:solidFill>
                  <a:srgbClr val="FFFFF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1F77581-F61D-4517-972C-775A665F2C85}" type="datetime1">
              <a:rPr lang="cs-CZ"/>
              <a:pPr>
                <a:defRPr/>
              </a:pPr>
              <a:t>09.12.2019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04800" y="6410325"/>
            <a:ext cx="3581400" cy="36671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 b="0" i="0" smtClean="0">
                <a:solidFill>
                  <a:srgbClr val="607B7C"/>
                </a:solidFill>
                <a:latin typeface="Calibri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cs-CZ">
                <a:cs typeface="Arial" pitchFamily="34" charset="0"/>
              </a:rPr>
              <a:t>Vytvořil Institut biostatistiky a analýz, Masarykova univerzita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cs-CZ">
              <a:cs typeface="Arial" pitchFamily="34" charset="0"/>
            </a:endParaRP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575"/>
            <a:ext cx="8832850" cy="6702425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152400" y="1276350"/>
            <a:ext cx="8832850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2" name="Elipsa 11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Elipsa 14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4343400" y="1039813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600" b="0" i="0">
                <a:solidFill>
                  <a:schemeClr val="accent3">
                    <a:shade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2052ECD-D51C-402B-8D1E-D191B99D66A0}" type="slidenum">
              <a:rPr lang="cs-CZ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112654" name="Zástupný symbol pro nadpis 21"/>
          <p:cNvSpPr>
            <a:spLocks noGrp="1"/>
          </p:cNvSpPr>
          <p:nvPr>
            <p:ph type="title"/>
          </p:nvPr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  <a:endParaRPr lang="en-US" smtClean="0"/>
          </a:p>
        </p:txBody>
      </p:sp>
      <p:sp>
        <p:nvSpPr>
          <p:cNvPr id="112655" name="Zástupný symbol pro text 12"/>
          <p:cNvSpPr>
            <a:spLocks noGrp="1"/>
          </p:cNvSpPr>
          <p:nvPr>
            <p:ph type="body" idx="1"/>
          </p:nvPr>
        </p:nvSpPr>
        <p:spPr bwMode="auto">
          <a:xfrm>
            <a:off x="301625" y="1524000"/>
            <a:ext cx="8534400" cy="4598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  <p:pic>
        <p:nvPicPr>
          <p:cNvPr id="112656" name="Picture 19" descr="logo-IBA"/>
          <p:cNvPicPr>
            <a:picLocks noChangeAspect="1" noChangeArrowheads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657" name="Picture 20" descr="logomuni"/>
          <p:cNvPicPr>
            <a:picLocks noChangeAspect="1" noChangeArrowheads="1"/>
          </p:cNvPicPr>
          <p:nvPr userDrawn="1"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300" b="1" kern="1200">
          <a:solidFill>
            <a:srgbClr val="7B9899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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ct val="20000"/>
        </a:spcBef>
        <a:spcAft>
          <a:spcPct val="0"/>
        </a:spcAft>
        <a:buClr>
          <a:srgbClr val="8CADAE"/>
        </a:buClr>
        <a:buSzPct val="75000"/>
        <a:buFont typeface="Wingdings 2" pitchFamily="18" charset="2"/>
        <a:buChar char="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ct val="20000"/>
        </a:spcBef>
        <a:spcAft>
          <a:spcPct val="0"/>
        </a:spcAft>
        <a:buClr>
          <a:srgbClr val="8C7B70"/>
        </a:buClr>
        <a:buSzPct val="70000"/>
        <a:buFont typeface="Wingdings" pitchFamily="2" charset="2"/>
        <a:buChar char="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ct val="20000"/>
        </a:spcBef>
        <a:spcAft>
          <a:spcPct val="0"/>
        </a:spcAft>
        <a:buClr>
          <a:srgbClr val="8FB08C"/>
        </a:buClr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hyperlink" Target="http://metavo.metacentrum.cz/pbsmon2/user/moje_slozka" TargetMode="Externa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metavo.metacentrum.cz/" TargetMode="External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metavo.metacentrum.cz/" TargetMode="Externa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dirty="0" smtClean="0">
                <a:latin typeface="Arial" charset="0"/>
                <a:cs typeface="Arial" charset="0"/>
              </a:rPr>
              <a:t>Vytvořil Institut biostatistiky a analýz, Masarykova univerzita </a:t>
            </a:r>
            <a:br>
              <a:rPr lang="cs-CZ" dirty="0" smtClean="0">
                <a:latin typeface="Arial" charset="0"/>
                <a:cs typeface="Arial" charset="0"/>
              </a:rPr>
            </a:br>
            <a:r>
              <a:rPr lang="cs-CZ" i="1" dirty="0" smtClean="0">
                <a:latin typeface="Arial" charset="0"/>
                <a:cs typeface="Arial" charset="0"/>
              </a:rPr>
              <a:t>J. Hřebíček</a:t>
            </a:r>
            <a:r>
              <a:rPr lang="cs-CZ" dirty="0" smtClean="0">
                <a:latin typeface="Arial" charset="0"/>
                <a:cs typeface="Arial" charset="0"/>
              </a:rPr>
              <a:t>, </a:t>
            </a:r>
            <a:r>
              <a:rPr lang="cs-CZ" i="1" dirty="0" smtClean="0">
                <a:latin typeface="Arial" charset="0"/>
                <a:cs typeface="Arial" charset="0"/>
              </a:rPr>
              <a:t>J. Kalina</a:t>
            </a:r>
          </a:p>
        </p:txBody>
      </p:sp>
      <p:sp>
        <p:nvSpPr>
          <p:cNvPr id="35843" name="Podnadpis 2"/>
          <p:cNvSpPr>
            <a:spLocks noGrp="1"/>
          </p:cNvSpPr>
          <p:nvPr>
            <p:ph type="subTitle" idx="4294967295"/>
          </p:nvPr>
        </p:nvSpPr>
        <p:spPr>
          <a:xfrm>
            <a:off x="285750" y="2997200"/>
            <a:ext cx="8572500" cy="1040285"/>
          </a:xfrm>
        </p:spPr>
        <p:txBody>
          <a:bodyPr>
            <a:spAutoFit/>
          </a:bodyPr>
          <a:lstStyle/>
          <a:p>
            <a:pPr marL="0" indent="0" algn="ctr">
              <a:buNone/>
            </a:pPr>
            <a:r>
              <a:rPr lang="cs-CZ" sz="2800" b="1" dirty="0" smtClean="0">
                <a:solidFill>
                  <a:schemeClr val="tx2"/>
                </a:solidFill>
                <a:latin typeface="+mj-lt"/>
              </a:rPr>
              <a:t>Maticové populační modely</a:t>
            </a:r>
          </a:p>
          <a:p>
            <a:pPr marL="0" indent="0" algn="ctr">
              <a:buNone/>
            </a:pPr>
            <a:r>
              <a:rPr lang="cs-CZ" sz="2800" b="1" dirty="0" smtClean="0">
                <a:solidFill>
                  <a:schemeClr val="tx2"/>
                </a:solidFill>
                <a:latin typeface="+mj-lt"/>
              </a:rPr>
              <a:t>Návod na výpočet v Metacentru</a:t>
            </a:r>
            <a:endParaRPr lang="cs-CZ" sz="2400" b="1" dirty="0" smtClean="0">
              <a:solidFill>
                <a:schemeClr val="tx2"/>
              </a:solidFill>
              <a:latin typeface="Arial" charset="0"/>
            </a:endParaRPr>
          </a:p>
        </p:txBody>
      </p:sp>
      <p:sp>
        <p:nvSpPr>
          <p:cNvPr id="35844" name="Nadpis 1"/>
          <p:cNvSpPr>
            <a:spLocks noGrp="1"/>
          </p:cNvSpPr>
          <p:nvPr>
            <p:ph type="ctrTitle" idx="4294967295"/>
          </p:nvPr>
        </p:nvSpPr>
        <p:spPr>
          <a:xfrm>
            <a:off x="685800" y="922075"/>
            <a:ext cx="7772400" cy="1138773"/>
          </a:xfrm>
          <a:noFill/>
        </p:spPr>
        <p:txBody>
          <a:bodyPr>
            <a:spAutoFit/>
          </a:bodyPr>
          <a:lstStyle/>
          <a:p>
            <a:r>
              <a:rPr lang="cs-CZ" sz="3600" dirty="0" smtClean="0">
                <a:solidFill>
                  <a:schemeClr val="accent1"/>
                </a:solidFill>
                <a:latin typeface="Arial" charset="0"/>
              </a:rPr>
              <a:t>8. Metacentrum</a:t>
            </a:r>
            <a:br>
              <a:rPr lang="cs-CZ" sz="3600" dirty="0" smtClean="0">
                <a:solidFill>
                  <a:schemeClr val="accent1"/>
                </a:solidFill>
                <a:latin typeface="Arial" charset="0"/>
              </a:rPr>
            </a:br>
            <a:r>
              <a:rPr lang="cs-CZ" sz="3200" dirty="0" smtClean="0"/>
              <a:t>Bi3101 Úvod do matematického modelování</a:t>
            </a:r>
            <a:endParaRPr lang="cs-CZ" sz="3200" dirty="0" smtClean="0">
              <a:solidFill>
                <a:schemeClr val="accent1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6978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23850" y="1556792"/>
            <a:ext cx="8512175" cy="4896396"/>
          </a:xfrm>
          <a:noFill/>
        </p:spPr>
        <p:txBody>
          <a:bodyPr/>
          <a:lstStyle/>
          <a:p>
            <a:pPr lvl="0"/>
            <a:r>
              <a:rPr lang="cs-CZ" sz="2800" dirty="0" smtClean="0"/>
              <a:t>Spuštění úlohy se provede příkazem </a:t>
            </a:r>
            <a:r>
              <a:rPr lang="cs-CZ" sz="2800" dirty="0" err="1" smtClean="0"/>
              <a:t>qsub</a:t>
            </a:r>
            <a:r>
              <a:rPr lang="cs-CZ" sz="2800" dirty="0" smtClean="0"/>
              <a:t> nakopírovaným ze sestavovače.</a:t>
            </a:r>
          </a:p>
          <a:p>
            <a:pPr lvl="0"/>
            <a:r>
              <a:rPr lang="cs-CZ" sz="2800" dirty="0" smtClean="0"/>
              <a:t>Na </a:t>
            </a:r>
            <a:r>
              <a:rPr lang="cs-CZ" sz="2800" dirty="0"/>
              <a:t>konec </a:t>
            </a:r>
            <a:r>
              <a:rPr lang="cs-CZ" sz="2800" dirty="0" smtClean="0"/>
              <a:t>je třeba připsat </a:t>
            </a:r>
            <a:r>
              <a:rPr lang="cs-CZ" sz="2800" dirty="0"/>
              <a:t>název </a:t>
            </a:r>
            <a:r>
              <a:rPr lang="cs-CZ" sz="2800" dirty="0" err="1" smtClean="0"/>
              <a:t>shell</a:t>
            </a:r>
            <a:r>
              <a:rPr lang="cs-CZ" sz="2800" dirty="0" smtClean="0"/>
              <a:t> skriptu s příponou </a:t>
            </a:r>
            <a:r>
              <a:rPr lang="cs-CZ" sz="2800" dirty="0"/>
              <a:t>.</a:t>
            </a:r>
            <a:r>
              <a:rPr lang="cs-CZ" sz="2800" dirty="0" err="1"/>
              <a:t>sh</a:t>
            </a:r>
            <a:r>
              <a:rPr lang="cs-CZ" sz="2800" dirty="0"/>
              <a:t>, </a:t>
            </a:r>
            <a:r>
              <a:rPr lang="cs-CZ" sz="2800" dirty="0" smtClean="0"/>
              <a:t>který </a:t>
            </a:r>
            <a:r>
              <a:rPr lang="cs-CZ" sz="2800" dirty="0"/>
              <a:t>spustí </a:t>
            </a:r>
            <a:r>
              <a:rPr lang="cs-CZ" sz="2800" dirty="0" err="1"/>
              <a:t>Maple</a:t>
            </a:r>
            <a:r>
              <a:rPr lang="cs-CZ" sz="2800" dirty="0"/>
              <a:t> a </a:t>
            </a:r>
            <a:r>
              <a:rPr lang="cs-CZ" sz="2800" dirty="0" err="1"/>
              <a:t>Maplový</a:t>
            </a:r>
            <a:r>
              <a:rPr lang="cs-CZ" sz="2800" dirty="0"/>
              <a:t> skript s výpočtem.</a:t>
            </a:r>
          </a:p>
          <a:p>
            <a:pPr lvl="1"/>
            <a:r>
              <a:rPr lang="cs-CZ" sz="2300" i="1" dirty="0" err="1"/>
              <a:t>qsub</a:t>
            </a:r>
            <a:r>
              <a:rPr lang="cs-CZ" sz="2300" i="1" dirty="0"/>
              <a:t> -l </a:t>
            </a:r>
            <a:r>
              <a:rPr lang="cs-CZ" sz="2300" i="1" dirty="0" err="1"/>
              <a:t>walltime</a:t>
            </a:r>
            <a:r>
              <a:rPr lang="cs-CZ" sz="2300" i="1" dirty="0"/>
              <a:t>=1d -l mem=60gb -l </a:t>
            </a:r>
            <a:r>
              <a:rPr lang="cs-CZ" sz="2300" i="1" dirty="0" err="1"/>
              <a:t>scratch</a:t>
            </a:r>
            <a:r>
              <a:rPr lang="cs-CZ" sz="2300" i="1" dirty="0"/>
              <a:t>=2gb -l </a:t>
            </a:r>
            <a:r>
              <a:rPr lang="cs-CZ" sz="2300" i="1" dirty="0" err="1"/>
              <a:t>nodes</a:t>
            </a:r>
            <a:r>
              <a:rPr lang="cs-CZ" sz="2300" i="1" dirty="0"/>
              <a:t>=1:ppn=1:x86_64:linux:brno </a:t>
            </a:r>
            <a:r>
              <a:rPr lang="cs-CZ" sz="2300" i="1" dirty="0" smtClean="0"/>
              <a:t>ulohamaplempl.sh</a:t>
            </a:r>
            <a:endParaRPr lang="cs-CZ" sz="3500" dirty="0"/>
          </a:p>
          <a:p>
            <a:r>
              <a:rPr lang="cs-CZ" sz="2800" dirty="0" err="1" smtClean="0"/>
              <a:t>Putty</a:t>
            </a:r>
            <a:r>
              <a:rPr lang="cs-CZ" sz="2800" dirty="0" smtClean="0"/>
              <a:t> </a:t>
            </a:r>
            <a:r>
              <a:rPr lang="cs-CZ" sz="2800" dirty="0"/>
              <a:t>vypíše název spuštěné úlohy a jméno serveru, na kterém </a:t>
            </a:r>
            <a:r>
              <a:rPr lang="cs-CZ" sz="2800" dirty="0" smtClean="0"/>
              <a:t>běží. Lze </a:t>
            </a:r>
            <a:r>
              <a:rPr lang="cs-CZ" sz="2800" dirty="0"/>
              <a:t>sledovat online na </a:t>
            </a:r>
            <a:r>
              <a:rPr lang="cs-CZ" sz="2800" dirty="0" smtClean="0"/>
              <a:t>webu Metacentra.</a:t>
            </a:r>
            <a:endParaRPr lang="cs-CZ" sz="2800" dirty="0"/>
          </a:p>
          <a:p>
            <a:r>
              <a:rPr lang="cs-CZ" sz="2800" dirty="0" smtClean="0"/>
              <a:t>Po </a:t>
            </a:r>
            <a:r>
              <a:rPr lang="cs-CZ" sz="2800" dirty="0"/>
              <a:t>kliknutí na název stroje </a:t>
            </a:r>
            <a:r>
              <a:rPr lang="cs-CZ" sz="2800" dirty="0" smtClean="0"/>
              <a:t>jsou dostupné podrobnosti </a:t>
            </a:r>
            <a:r>
              <a:rPr lang="cs-CZ" sz="2800" dirty="0"/>
              <a:t>o běhu úlohy, např. </a:t>
            </a:r>
            <a:r>
              <a:rPr lang="cs-CZ" sz="2800" dirty="0" smtClean="0"/>
              <a:t>dokdy </a:t>
            </a:r>
            <a:r>
              <a:rPr lang="cs-CZ" sz="2800" dirty="0"/>
              <a:t>se nejpozději ukončí.</a:t>
            </a:r>
          </a:p>
        </p:txBody>
      </p:sp>
      <p:sp>
        <p:nvSpPr>
          <p:cNvPr id="4" name="Nadpis 1"/>
          <p:cNvSpPr txBox="1">
            <a:spLocks/>
          </p:cNvSpPr>
          <p:nvPr/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 kern="1200">
                <a:solidFill>
                  <a:srgbClr val="7B9899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9pPr>
          </a:lstStyle>
          <a:p>
            <a:r>
              <a:rPr lang="cs-CZ" dirty="0" smtClean="0"/>
              <a:t>Návod na spouštění úloh v Metacentru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977490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23850" y="2276872"/>
            <a:ext cx="8512175" cy="4176316"/>
          </a:xfrm>
          <a:noFill/>
        </p:spPr>
        <p:txBody>
          <a:bodyPr/>
          <a:lstStyle/>
          <a:p>
            <a:pPr lvl="0"/>
            <a:r>
              <a:rPr lang="cs-CZ" sz="2800" dirty="0" smtClean="0"/>
              <a:t>Spuštěné úlohy jsou pro každého uživatele dostupné na adrese: </a:t>
            </a:r>
            <a:r>
              <a:rPr lang="cs-CZ" u="sng" dirty="0" smtClean="0">
                <a:hlinkClick r:id="rId2"/>
              </a:rPr>
              <a:t>http</a:t>
            </a:r>
            <a:r>
              <a:rPr lang="cs-CZ" u="sng" dirty="0">
                <a:hlinkClick r:id="rId2"/>
              </a:rPr>
              <a:t>://metavo.metacentrum.cz/pbsmon2/user/moje_slozka</a:t>
            </a:r>
            <a:endParaRPr lang="cs-CZ" sz="2800" dirty="0" smtClean="0"/>
          </a:p>
        </p:txBody>
      </p:sp>
      <p:sp>
        <p:nvSpPr>
          <p:cNvPr id="4" name="Nadpis 1"/>
          <p:cNvSpPr txBox="1">
            <a:spLocks/>
          </p:cNvSpPr>
          <p:nvPr/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 kern="1200">
                <a:solidFill>
                  <a:srgbClr val="7B9899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9pPr>
          </a:lstStyle>
          <a:p>
            <a:r>
              <a:rPr lang="cs-CZ" dirty="0" smtClean="0"/>
              <a:t>Návod na spouštění úloh v Metacentru</a:t>
            </a:r>
            <a:endParaRPr lang="en-US" dirty="0"/>
          </a:p>
        </p:txBody>
      </p:sp>
      <p:pic>
        <p:nvPicPr>
          <p:cNvPr id="5" name="obrázek 1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1625" y="1556792"/>
            <a:ext cx="8512175" cy="5040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8685824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23850" y="1556792"/>
            <a:ext cx="8512175" cy="4896396"/>
          </a:xfrm>
          <a:noFill/>
        </p:spPr>
        <p:txBody>
          <a:bodyPr/>
          <a:lstStyle/>
          <a:p>
            <a:pPr lvl="0"/>
            <a:r>
              <a:rPr lang="cs-CZ" dirty="0"/>
              <a:t>Vyjděte z řešení </a:t>
            </a:r>
            <a:r>
              <a:rPr lang="cs-CZ" dirty="0" smtClean="0"/>
              <a:t>maticového populačního modelu, </a:t>
            </a:r>
            <a:r>
              <a:rPr lang="cs-CZ" dirty="0"/>
              <a:t>ve </a:t>
            </a:r>
            <a:r>
              <a:rPr lang="cs-CZ" dirty="0" smtClean="0"/>
              <a:t>kterém </a:t>
            </a:r>
            <a:r>
              <a:rPr lang="cs-CZ" dirty="0"/>
              <a:t>jste zkonstruovali model společenstva </a:t>
            </a:r>
            <a:r>
              <a:rPr lang="cs-CZ" dirty="0" smtClean="0"/>
              <a:t>čtyř </a:t>
            </a:r>
            <a:r>
              <a:rPr lang="cs-CZ" dirty="0"/>
              <a:t>druhů v maticovém tvaru.</a:t>
            </a:r>
          </a:p>
          <a:p>
            <a:pPr lvl="0"/>
            <a:r>
              <a:rPr lang="cs-CZ" dirty="0"/>
              <a:t>Předpokládejte </a:t>
            </a:r>
            <a:r>
              <a:rPr lang="cs-CZ" dirty="0" smtClean="0"/>
              <a:t>ve společenstvu 4 </a:t>
            </a:r>
            <a:r>
              <a:rPr lang="cs-CZ" dirty="0"/>
              <a:t>stabilní druhy nacházející se v prostředí a </a:t>
            </a:r>
            <a:r>
              <a:rPr lang="cs-CZ" dirty="0" smtClean="0"/>
              <a:t>přidejte 5</a:t>
            </a:r>
            <a:r>
              <a:rPr lang="cs-CZ" dirty="0"/>
              <a:t>. druh, </a:t>
            </a:r>
            <a:r>
              <a:rPr lang="cs-CZ" dirty="0" smtClean="0"/>
              <a:t>který </a:t>
            </a:r>
            <a:r>
              <a:rPr lang="cs-CZ" dirty="0"/>
              <a:t>bude podléhat náhodným mutacím.</a:t>
            </a:r>
          </a:p>
          <a:p>
            <a:pPr lvl="0"/>
            <a:r>
              <a:rPr lang="cs-CZ" dirty="0" smtClean="0"/>
              <a:t>Označte vliv </a:t>
            </a:r>
            <a:r>
              <a:rPr lang="cs-CZ" dirty="0"/>
              <a:t>j-</a:t>
            </a:r>
            <a:r>
              <a:rPr lang="cs-CZ" dirty="0" err="1"/>
              <a:t>tého</a:t>
            </a:r>
            <a:r>
              <a:rPr lang="cs-CZ" dirty="0"/>
              <a:t> druhu na i-</a:t>
            </a:r>
            <a:r>
              <a:rPr lang="cs-CZ" dirty="0" err="1"/>
              <a:t>tý</a:t>
            </a:r>
            <a:r>
              <a:rPr lang="cs-CZ" dirty="0"/>
              <a:t> druh (na jeho koeficient růstu) β</a:t>
            </a:r>
            <a:r>
              <a:rPr lang="cs-CZ" baseline="-25000" dirty="0" err="1"/>
              <a:t>i,j</a:t>
            </a:r>
            <a:r>
              <a:rPr lang="cs-CZ" dirty="0"/>
              <a:t> a vnitřní koeficient růstu i-</a:t>
            </a:r>
            <a:r>
              <a:rPr lang="cs-CZ" dirty="0" err="1"/>
              <a:t>tého</a:t>
            </a:r>
            <a:r>
              <a:rPr lang="cs-CZ" dirty="0"/>
              <a:t> druhu α</a:t>
            </a:r>
            <a:r>
              <a:rPr lang="cs-CZ" baseline="-25000" dirty="0"/>
              <a:t>i</a:t>
            </a:r>
            <a:r>
              <a:rPr lang="cs-CZ" dirty="0"/>
              <a:t>.</a:t>
            </a:r>
          </a:p>
          <a:p>
            <a:pPr lvl="0"/>
            <a:r>
              <a:rPr lang="cs-CZ" dirty="0" smtClean="0"/>
              <a:t>Předpokládejte</a:t>
            </a:r>
            <a:r>
              <a:rPr lang="cs-CZ" dirty="0"/>
              <a:t>, že pro všechna i=1, 2, 3, … platí α</a:t>
            </a:r>
            <a:r>
              <a:rPr lang="cs-CZ" baseline="-25000" dirty="0"/>
              <a:t>i</a:t>
            </a:r>
            <a:r>
              <a:rPr lang="cs-CZ" dirty="0"/>
              <a:t>=0,9</a:t>
            </a:r>
            <a:r>
              <a:rPr lang="cs-CZ" dirty="0" smtClean="0"/>
              <a:t>.</a:t>
            </a:r>
            <a:endParaRPr lang="cs-CZ" dirty="0"/>
          </a:p>
        </p:txBody>
      </p:sp>
      <p:sp>
        <p:nvSpPr>
          <p:cNvPr id="4" name="Nadpis 1"/>
          <p:cNvSpPr txBox="1">
            <a:spLocks/>
          </p:cNvSpPr>
          <p:nvPr/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 kern="1200">
                <a:solidFill>
                  <a:srgbClr val="7B9899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9pPr>
          </a:lstStyle>
          <a:p>
            <a:r>
              <a:rPr lang="cs-CZ" dirty="0" smtClean="0"/>
              <a:t>Domácí úkol č. </a:t>
            </a:r>
            <a:r>
              <a:rPr lang="cs-CZ" dirty="0" smtClean="0"/>
              <a:t>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415348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23850" y="1556792"/>
            <a:ext cx="8512175" cy="4896396"/>
          </a:xfrm>
          <a:noFill/>
        </p:spPr>
        <p:txBody>
          <a:bodyPr/>
          <a:lstStyle/>
          <a:p>
            <a:pPr lvl="0"/>
            <a:r>
              <a:rPr lang="cs-CZ" dirty="0"/>
              <a:t>Nejprve </a:t>
            </a:r>
            <a:r>
              <a:rPr lang="cs-CZ" dirty="0" smtClean="0"/>
              <a:t>se pokuste nalézt </a:t>
            </a:r>
            <a:r>
              <a:rPr lang="cs-CZ" dirty="0"/>
              <a:t>libovolné </a:t>
            </a:r>
            <a:r>
              <a:rPr lang="cs-CZ" dirty="0" smtClean="0"/>
              <a:t>hodnoty </a:t>
            </a:r>
            <a:r>
              <a:rPr lang="cs-CZ" dirty="0"/>
              <a:t>koeficientů </a:t>
            </a:r>
            <a:r>
              <a:rPr lang="cs-CZ" dirty="0" smtClean="0"/>
              <a:t>β</a:t>
            </a:r>
            <a:r>
              <a:rPr lang="cs-CZ" baseline="-25000" dirty="0" err="1" smtClean="0"/>
              <a:t>i,j</a:t>
            </a:r>
            <a:r>
              <a:rPr lang="cs-CZ" dirty="0" smtClean="0"/>
              <a:t> </a:t>
            </a:r>
            <a:r>
              <a:rPr lang="cs-CZ" dirty="0"/>
              <a:t>společenstva pro všech 5 druhů, </a:t>
            </a:r>
            <a:r>
              <a:rPr lang="cs-CZ" dirty="0" smtClean="0"/>
              <a:t>takové, že dojde </a:t>
            </a:r>
            <a:r>
              <a:rPr lang="cs-CZ" dirty="0"/>
              <a:t>k oscilacím, ale všechny druhy budou z dlouhodobého pohledu koexistovat a nedojde k jejich vyhynutí.</a:t>
            </a:r>
          </a:p>
          <a:p>
            <a:pPr lvl="0"/>
            <a:r>
              <a:rPr lang="cs-CZ" dirty="0"/>
              <a:t>Vyjádřete graficky výsledek modelu pro 1000 časových jednotek. Pro řešení (simulaci) modelu použijte možnosti superpočítače nabízeného prostřednictvím Metacentra.</a:t>
            </a:r>
          </a:p>
          <a:p>
            <a:pPr lvl="0"/>
            <a:endParaRPr lang="cs-CZ" sz="2800" dirty="0"/>
          </a:p>
        </p:txBody>
      </p:sp>
      <p:sp>
        <p:nvSpPr>
          <p:cNvPr id="4" name="Nadpis 1"/>
          <p:cNvSpPr txBox="1">
            <a:spLocks/>
          </p:cNvSpPr>
          <p:nvPr/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 kern="1200">
                <a:solidFill>
                  <a:srgbClr val="7B9899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9pPr>
          </a:lstStyle>
          <a:p>
            <a:r>
              <a:rPr lang="cs-CZ" dirty="0" smtClean="0"/>
              <a:t>Domácí úkol č. </a:t>
            </a:r>
            <a:r>
              <a:rPr lang="cs-CZ" smtClean="0"/>
              <a:t>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606955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9154" name="Rectangle 2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323850" y="1556792"/>
                <a:ext cx="8512175" cy="4896396"/>
              </a:xfrm>
              <a:noFill/>
            </p:spPr>
            <p:txBody>
              <a:bodyPr/>
              <a:lstStyle/>
              <a:p>
                <a:pPr lvl="0"/>
                <a:r>
                  <a:rPr lang="cs-CZ" sz="2800" dirty="0"/>
                  <a:t>Dále </a:t>
                </a:r>
                <a:r>
                  <a:rPr lang="cs-CZ" sz="2800" dirty="0" smtClean="0"/>
                  <a:t>pomocí cyklu měňte koeficienty </a:t>
                </a:r>
                <a:r>
                  <a:rPr lang="cs-CZ" sz="2800" dirty="0"/>
                  <a:t>pátého druhu podle následujících pravidel.</a:t>
                </a:r>
              </a:p>
              <a:p>
                <a:pPr lvl="1"/>
                <a:r>
                  <a:rPr lang="cs-CZ" sz="2400" dirty="0"/>
                  <a:t>Předpokládejme, že každý druh má pouze omezenou možnost investovat svoji energii a schopnosti na přizpůsobení se prostředí a podmínkám daným ostatními druhy ve společenstvu.</a:t>
                </a:r>
              </a:p>
              <a:p>
                <a:pPr lvl="1"/>
                <a:r>
                  <a:rPr lang="cs-CZ" sz="2400" dirty="0"/>
                  <a:t>V průběhu náhodných mutací tedy může dojít ke změnám koeficientů β</a:t>
                </a:r>
                <a:r>
                  <a:rPr lang="cs-CZ" sz="2400" baseline="-25000" dirty="0"/>
                  <a:t>5,j</a:t>
                </a:r>
                <a:r>
                  <a:rPr lang="cs-CZ" sz="2400" dirty="0"/>
                  <a:t>, tedy ovlivnění našeho 5. druhu ostatními druhy ve společenství, ale součet koeficientů β</a:t>
                </a:r>
                <a:r>
                  <a:rPr lang="cs-CZ" sz="2400" baseline="-25000" dirty="0"/>
                  <a:t>5,j</a:t>
                </a:r>
                <a:r>
                  <a:rPr lang="cs-CZ" sz="2400" dirty="0"/>
                  <a:t> musí zůstat konstantní:	</a:t>
                </a:r>
                <a:br>
                  <a:rPr lang="cs-CZ" sz="2400" dirty="0"/>
                </a:br>
                <a14:m>
                  <m:oMath xmlns:m="http://schemas.openxmlformats.org/officeDocument/2006/math">
                    <m:nary>
                      <m:naryPr>
                        <m:chr m:val="∑"/>
                        <m:limLoc m:val="undOvr"/>
                        <m:ctrlPr>
                          <a:rPr lang="cs-CZ" sz="2400" i="1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a:rPr lang="cs-CZ" sz="2400" i="1">
                            <a:latin typeface="Cambria Math" panose="02040503050406030204" pitchFamily="18" charset="0"/>
                          </a:rPr>
                          <m:t>𝑗</m:t>
                        </m:r>
                        <m:r>
                          <a:rPr lang="cs-CZ" sz="2400" i="1">
                            <a:latin typeface="Cambria Math" panose="02040503050406030204" pitchFamily="18" charset="0"/>
                          </a:rPr>
                          <m:t>=1</m:t>
                        </m:r>
                      </m:sub>
                      <m:sup>
                        <m:r>
                          <a:rPr lang="cs-CZ" sz="2400" i="1">
                            <a:latin typeface="Cambria Math" panose="02040503050406030204" pitchFamily="18" charset="0"/>
                          </a:rPr>
                          <m:t>4</m:t>
                        </m:r>
                      </m:sup>
                      <m:e>
                        <m:sSub>
                          <m:sSubPr>
                            <m:ctrlPr>
                              <a:rPr lang="cs-CZ" sz="24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cs-CZ" sz="2400">
                                <a:latin typeface="Cambria Math" panose="02040503050406030204" pitchFamily="18" charset="0"/>
                              </a:rPr>
                              <m:t>β</m:t>
                            </m:r>
                          </m:e>
                          <m:sub>
                            <m:r>
                              <a:rPr lang="cs-CZ" sz="2400" baseline="-25000">
                                <a:latin typeface="Cambria Math" panose="02040503050406030204" pitchFamily="18" charset="0"/>
                              </a:rPr>
                              <m:t>5,</m:t>
                            </m:r>
                            <m:r>
                              <m:rPr>
                                <m:sty m:val="p"/>
                              </m:rPr>
                              <a:rPr lang="cs-CZ" sz="2400" baseline="-25000">
                                <a:latin typeface="Cambria Math" panose="02040503050406030204" pitchFamily="18" charset="0"/>
                              </a:rPr>
                              <m:t>j</m:t>
                            </m:r>
                          </m:sub>
                        </m:sSub>
                        <m:r>
                          <a:rPr lang="cs-CZ" sz="2400">
                            <a:latin typeface="Cambria Math" panose="02040503050406030204" pitchFamily="18" charset="0"/>
                          </a:rPr>
                          <m:t> </m:t>
                        </m:r>
                      </m:e>
                    </m:nary>
                    <m:r>
                      <a:rPr lang="cs-CZ" sz="24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cs-CZ" sz="2400" i="1">
                        <a:latin typeface="Cambria Math" panose="02040503050406030204" pitchFamily="18" charset="0"/>
                      </a:rPr>
                      <m:t>𝑘𝑜𝑛𝑠𝑡</m:t>
                    </m:r>
                    <m:r>
                      <a:rPr lang="cs-CZ" sz="2400" i="1"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endParaRPr lang="cs-CZ" sz="2400" dirty="0"/>
              </a:p>
            </p:txBody>
          </p:sp>
        </mc:Choice>
        <mc:Fallback xmlns="">
          <p:sp>
            <p:nvSpPr>
              <p:cNvPr id="49154" name="Rectangl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323850" y="1556792"/>
                <a:ext cx="8512175" cy="4896396"/>
              </a:xfrm>
              <a:blipFill>
                <a:blip r:embed="rId2"/>
                <a:stretch>
                  <a:fillRect l="-860" t="-1119" r="-72" b="-310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Nadpis 1"/>
          <p:cNvSpPr txBox="1">
            <a:spLocks/>
          </p:cNvSpPr>
          <p:nvPr/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 kern="1200">
                <a:solidFill>
                  <a:srgbClr val="7B9899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9pPr>
          </a:lstStyle>
          <a:p>
            <a:r>
              <a:rPr lang="cs-CZ" dirty="0" smtClean="0"/>
              <a:t>Domácí úkol č. </a:t>
            </a:r>
            <a:r>
              <a:rPr lang="cs-CZ" dirty="0" smtClean="0"/>
              <a:t>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294026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9154" name="Rectangle 2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323850" y="1556792"/>
                <a:ext cx="8512175" cy="4896396"/>
              </a:xfrm>
              <a:noFill/>
            </p:spPr>
            <p:txBody>
              <a:bodyPr/>
              <a:lstStyle/>
              <a:p>
                <a:pPr lvl="1"/>
                <a:r>
                  <a:rPr lang="cs-CZ" sz="2400" dirty="0"/>
                  <a:t>Každá mutace se projeví vznikem „nového poddruhu“ počínaje číslem 6 a dále, jehož populace bude mít na počátku velikost 1 jedince. Takový poddruh bude v matici vystupovat jako samostatný nový druh</a:t>
                </a:r>
                <a:r>
                  <a:rPr lang="cs-CZ" sz="2400" dirty="0" smtClean="0"/>
                  <a:t>.</a:t>
                </a:r>
              </a:p>
              <a:p>
                <a:pPr lvl="1"/>
                <a:r>
                  <a:rPr lang="cs-CZ" sz="2400" dirty="0" smtClean="0"/>
                  <a:t>Bude tedy zapotřebí měnit velikost matice, se kterou budete pracovat.</a:t>
                </a:r>
                <a:endParaRPr lang="cs-CZ" sz="2400" dirty="0"/>
              </a:p>
              <a:p>
                <a:pPr lvl="1"/>
                <a:r>
                  <a:rPr lang="cs-CZ" sz="2400" dirty="0"/>
                  <a:t>Hodnoty koeficientů β</a:t>
                </a:r>
                <a:r>
                  <a:rPr lang="cs-CZ" sz="2400" baseline="-25000" dirty="0" err="1"/>
                  <a:t>i,j</a:t>
                </a:r>
                <a:r>
                  <a:rPr lang="cs-CZ" sz="2400" dirty="0"/>
                  <a:t> pro i &gt; 4 </a:t>
                </a:r>
                <a:r>
                  <a:rPr lang="cs-CZ" sz="2400" dirty="0" smtClean="0"/>
                  <a:t>určete libovolným </a:t>
                </a:r>
                <a:r>
                  <a:rPr lang="cs-CZ" sz="2400" dirty="0"/>
                  <a:t>(náhodným) způsobem tak, aby byla dodržena podmínka z </a:t>
                </a:r>
                <a:r>
                  <a:rPr lang="cs-CZ" sz="2400" dirty="0" smtClean="0"/>
                  <a:t>předchozího </a:t>
                </a:r>
                <a:r>
                  <a:rPr lang="cs-CZ" sz="2400" dirty="0" err="1" smtClean="0"/>
                  <a:t>slidu</a:t>
                </a:r>
                <a:r>
                  <a:rPr lang="cs-CZ" sz="2400" dirty="0" smtClean="0"/>
                  <a:t>:</a:t>
                </a:r>
                <a:r>
                  <a:rPr lang="cs-CZ" sz="2400" dirty="0"/>
                  <a:t>	</a:t>
                </a:r>
                <a:br>
                  <a:rPr lang="cs-CZ" sz="2400" dirty="0"/>
                </a:br>
                <a14:m>
                  <m:oMath xmlns:m="http://schemas.openxmlformats.org/officeDocument/2006/math">
                    <m:nary>
                      <m:naryPr>
                        <m:chr m:val="∑"/>
                        <m:limLoc m:val="undOvr"/>
                        <m:ctrlPr>
                          <a:rPr lang="cs-CZ" sz="2400" i="1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a:rPr lang="cs-CZ" sz="2400" i="1">
                            <a:latin typeface="Cambria Math" panose="02040503050406030204" pitchFamily="18" charset="0"/>
                          </a:rPr>
                          <m:t>𝑗</m:t>
                        </m:r>
                        <m:r>
                          <a:rPr lang="cs-CZ" sz="2400" i="1">
                            <a:latin typeface="Cambria Math" panose="02040503050406030204" pitchFamily="18" charset="0"/>
                          </a:rPr>
                          <m:t>=1</m:t>
                        </m:r>
                      </m:sub>
                      <m:sup>
                        <m:r>
                          <a:rPr lang="cs-CZ" sz="2400" i="1">
                            <a:latin typeface="Cambria Math" panose="02040503050406030204" pitchFamily="18" charset="0"/>
                          </a:rPr>
                          <m:t>4</m:t>
                        </m:r>
                      </m:sup>
                      <m:e>
                        <m:sSub>
                          <m:sSubPr>
                            <m:ctrlPr>
                              <a:rPr lang="cs-CZ" sz="24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cs-CZ" sz="2400">
                                <a:latin typeface="Cambria Math" panose="02040503050406030204" pitchFamily="18" charset="0"/>
                              </a:rPr>
                              <m:t>β</m:t>
                            </m:r>
                          </m:e>
                          <m:sub>
                            <m:r>
                              <a:rPr lang="cs-CZ" sz="2400" baseline="-25000">
                                <a:latin typeface="Cambria Math" panose="02040503050406030204" pitchFamily="18" charset="0"/>
                              </a:rPr>
                              <m:t>5,</m:t>
                            </m:r>
                            <m:r>
                              <m:rPr>
                                <m:sty m:val="p"/>
                              </m:rPr>
                              <a:rPr lang="cs-CZ" sz="2400" baseline="-25000">
                                <a:latin typeface="Cambria Math" panose="02040503050406030204" pitchFamily="18" charset="0"/>
                              </a:rPr>
                              <m:t>j</m:t>
                            </m:r>
                          </m:sub>
                        </m:sSub>
                        <m:r>
                          <a:rPr lang="cs-CZ" sz="2400">
                            <a:latin typeface="Cambria Math" panose="02040503050406030204" pitchFamily="18" charset="0"/>
                          </a:rPr>
                          <m:t> </m:t>
                        </m:r>
                      </m:e>
                    </m:nary>
                    <m:r>
                      <a:rPr lang="cs-CZ" sz="24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cs-CZ" sz="2400" i="1">
                        <a:latin typeface="Cambria Math" panose="02040503050406030204" pitchFamily="18" charset="0"/>
                      </a:rPr>
                      <m:t>𝑘𝑜𝑛𝑠𝑡</m:t>
                    </m:r>
                    <m:r>
                      <a:rPr lang="cs-CZ" sz="2400" i="1"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endParaRPr lang="cs-CZ" sz="2400" dirty="0"/>
              </a:p>
              <a:p>
                <a:pPr lvl="1"/>
                <a:endParaRPr lang="cs-CZ" sz="2400" dirty="0"/>
              </a:p>
            </p:txBody>
          </p:sp>
        </mc:Choice>
        <mc:Fallback xmlns="">
          <p:sp>
            <p:nvSpPr>
              <p:cNvPr id="49154" name="Rectangl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323850" y="1556792"/>
                <a:ext cx="8512175" cy="4896396"/>
              </a:xfrm>
              <a:blipFill>
                <a:blip r:embed="rId2"/>
                <a:stretch>
                  <a:fillRect t="-995" r="-128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Nadpis 1"/>
          <p:cNvSpPr txBox="1">
            <a:spLocks/>
          </p:cNvSpPr>
          <p:nvPr/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 kern="1200">
                <a:solidFill>
                  <a:srgbClr val="7B9899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9pPr>
          </a:lstStyle>
          <a:p>
            <a:r>
              <a:rPr lang="cs-CZ" dirty="0" smtClean="0"/>
              <a:t>Domácí úkol č. </a:t>
            </a:r>
            <a:r>
              <a:rPr lang="cs-CZ" dirty="0" smtClean="0"/>
              <a:t>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737919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23850" y="1556792"/>
            <a:ext cx="8512175" cy="4896396"/>
          </a:xfrm>
          <a:noFill/>
        </p:spPr>
        <p:txBody>
          <a:bodyPr/>
          <a:lstStyle/>
          <a:p>
            <a:pPr lvl="1"/>
            <a:r>
              <a:rPr lang="cs-CZ" sz="2400" dirty="0"/>
              <a:t>Protože nově vzniklé poddruhy budou mít velmi podobné parametry jako původní 5. druh ve společenstvu, budeme předpokládat, že jejich vztah bude silně kompetitivní. </a:t>
            </a:r>
            <a:r>
              <a:rPr lang="cs-CZ" sz="2400" dirty="0" smtClean="0"/>
              <a:t>Stanovte </a:t>
            </a:r>
            <a:r>
              <a:rPr lang="cs-CZ" sz="2400" dirty="0"/>
              <a:t>proto pro všechna β</a:t>
            </a:r>
            <a:r>
              <a:rPr lang="cs-CZ" sz="2400" baseline="-25000" dirty="0" err="1"/>
              <a:t>i,j</a:t>
            </a:r>
            <a:r>
              <a:rPr lang="cs-CZ" sz="2400" dirty="0"/>
              <a:t>, kde i &gt; 4 a j &gt; 4 pravidlo β</a:t>
            </a:r>
            <a:r>
              <a:rPr lang="cs-CZ" sz="2400" baseline="-25000" dirty="0" err="1"/>
              <a:t>i,j</a:t>
            </a:r>
            <a:r>
              <a:rPr lang="cs-CZ" sz="2400" dirty="0"/>
              <a:t> = </a:t>
            </a:r>
            <a:r>
              <a:rPr lang="cs-CZ" sz="2400" dirty="0" smtClean="0"/>
              <a:t>c.</a:t>
            </a:r>
          </a:p>
          <a:p>
            <a:pPr lvl="1"/>
            <a:r>
              <a:rPr lang="cs-CZ" sz="2400" dirty="0" smtClean="0"/>
              <a:t>Konstantu c volte </a:t>
            </a:r>
            <a:r>
              <a:rPr lang="cs-CZ" sz="2400" dirty="0"/>
              <a:t>jako velmi nízkou (tj. zápornou) s přihlédnutím k ostatním hodnotám β</a:t>
            </a:r>
            <a:r>
              <a:rPr lang="cs-CZ" sz="2400" baseline="-25000" dirty="0" err="1"/>
              <a:t>i,j</a:t>
            </a:r>
            <a:r>
              <a:rPr lang="cs-CZ" sz="2400" dirty="0"/>
              <a:t> (navrhuji např. -0,05 pokud se budete pohybovat v řádově podobných hodnotách, jaké jsme měli v modelech ze skript</a:t>
            </a:r>
            <a:r>
              <a:rPr lang="cs-CZ" sz="2400" dirty="0" smtClean="0"/>
              <a:t>).</a:t>
            </a:r>
          </a:p>
          <a:p>
            <a:pPr lvl="1"/>
            <a:r>
              <a:rPr lang="cs-CZ" sz="2400" dirty="0" smtClean="0"/>
              <a:t>To </a:t>
            </a:r>
            <a:r>
              <a:rPr lang="cs-CZ" sz="2400" dirty="0"/>
              <a:t>by mělo zajistit, aby z dlouhodobého pohledu přežívala ve společenství vždy jen jedna ze zmutovaných variant 5. populace. </a:t>
            </a:r>
          </a:p>
        </p:txBody>
      </p:sp>
      <p:sp>
        <p:nvSpPr>
          <p:cNvPr id="4" name="Nadpis 1"/>
          <p:cNvSpPr txBox="1">
            <a:spLocks/>
          </p:cNvSpPr>
          <p:nvPr/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 kern="1200">
                <a:solidFill>
                  <a:srgbClr val="7B9899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9pPr>
          </a:lstStyle>
          <a:p>
            <a:r>
              <a:rPr lang="cs-CZ" dirty="0" smtClean="0"/>
              <a:t>Domácí úkol č. </a:t>
            </a:r>
            <a:r>
              <a:rPr lang="cs-CZ" dirty="0" smtClean="0"/>
              <a:t>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159738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23850" y="1556792"/>
            <a:ext cx="8512175" cy="4896396"/>
          </a:xfrm>
          <a:noFill/>
        </p:spPr>
        <p:txBody>
          <a:bodyPr/>
          <a:lstStyle/>
          <a:p>
            <a:pPr lvl="0"/>
            <a:r>
              <a:rPr lang="cs-CZ" dirty="0" smtClean="0"/>
              <a:t>Zajistěte </a:t>
            </a:r>
            <a:r>
              <a:rPr lang="cs-CZ" dirty="0"/>
              <a:t>v náhodných časových okamžicích vznik mutací – tj. objevení se nového n-</a:t>
            </a:r>
            <a:r>
              <a:rPr lang="cs-CZ" dirty="0" err="1"/>
              <a:t>tého</a:t>
            </a:r>
            <a:r>
              <a:rPr lang="cs-CZ" dirty="0"/>
              <a:t> poddruhu s náhodnými koeficienty </a:t>
            </a:r>
            <a:r>
              <a:rPr lang="el-GR" dirty="0"/>
              <a:t>β</a:t>
            </a:r>
            <a:r>
              <a:rPr lang="cs-CZ" baseline="-25000" dirty="0"/>
              <a:t>n,1</a:t>
            </a:r>
            <a:r>
              <a:rPr lang="cs-CZ" dirty="0"/>
              <a:t>, </a:t>
            </a:r>
            <a:r>
              <a:rPr lang="el-GR" dirty="0"/>
              <a:t>β</a:t>
            </a:r>
            <a:r>
              <a:rPr lang="cs-CZ" baseline="-25000" dirty="0"/>
              <a:t>n,2</a:t>
            </a:r>
            <a:r>
              <a:rPr lang="cs-CZ" dirty="0"/>
              <a:t>, </a:t>
            </a:r>
            <a:r>
              <a:rPr lang="el-GR" dirty="0"/>
              <a:t>β</a:t>
            </a:r>
            <a:r>
              <a:rPr lang="cs-CZ" baseline="-25000" dirty="0"/>
              <a:t>n,3</a:t>
            </a:r>
            <a:r>
              <a:rPr lang="cs-CZ" dirty="0"/>
              <a:t> a </a:t>
            </a:r>
            <a:r>
              <a:rPr lang="el-GR" dirty="0"/>
              <a:t>β</a:t>
            </a:r>
            <a:r>
              <a:rPr lang="cs-CZ" baseline="-25000" dirty="0"/>
              <a:t>n,4</a:t>
            </a:r>
            <a:r>
              <a:rPr lang="cs-CZ" dirty="0"/>
              <a:t> a velikostí populace 1.</a:t>
            </a:r>
          </a:p>
          <a:p>
            <a:pPr lvl="0"/>
            <a:r>
              <a:rPr lang="cs-CZ" dirty="0" smtClean="0"/>
              <a:t>Předpokládejte </a:t>
            </a:r>
            <a:r>
              <a:rPr lang="cs-CZ" dirty="0"/>
              <a:t>(a v modelu zajistěte), že (pod)druh, jehož populace klesne pod méně než 1 jedince, vyhyne a ze společenství definitivně zmizí</a:t>
            </a:r>
            <a:r>
              <a:rPr lang="cs-CZ" dirty="0" smtClean="0"/>
              <a:t>.</a:t>
            </a:r>
          </a:p>
          <a:p>
            <a:pPr lvl="0"/>
            <a:r>
              <a:rPr lang="cs-CZ" dirty="0" smtClean="0"/>
              <a:t>To se provede nejlépe testováním (ve vhodných časech) a případným vyloučením řádku z matice.</a:t>
            </a:r>
            <a:endParaRPr lang="cs-CZ" dirty="0"/>
          </a:p>
        </p:txBody>
      </p:sp>
      <p:sp>
        <p:nvSpPr>
          <p:cNvPr id="4" name="Nadpis 1"/>
          <p:cNvSpPr txBox="1">
            <a:spLocks/>
          </p:cNvSpPr>
          <p:nvPr/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 kern="1200">
                <a:solidFill>
                  <a:srgbClr val="7B9899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9pPr>
          </a:lstStyle>
          <a:p>
            <a:r>
              <a:rPr lang="cs-CZ" dirty="0" smtClean="0"/>
              <a:t>Domácí úkol č. </a:t>
            </a:r>
            <a:r>
              <a:rPr lang="cs-CZ" dirty="0" smtClean="0"/>
              <a:t>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425857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23850" y="1556792"/>
            <a:ext cx="8512175" cy="4896396"/>
          </a:xfrm>
          <a:noFill/>
        </p:spPr>
        <p:txBody>
          <a:bodyPr/>
          <a:lstStyle/>
          <a:p>
            <a:pPr lvl="0"/>
            <a:r>
              <a:rPr lang="cs-CZ" dirty="0"/>
              <a:t>Při správné konstrukci celého modelu </a:t>
            </a:r>
            <a:r>
              <a:rPr lang="cs-CZ" dirty="0" smtClean="0"/>
              <a:t>bude docházet </a:t>
            </a:r>
            <a:r>
              <a:rPr lang="cs-CZ" dirty="0"/>
              <a:t>k tomu, že pokud bude nově se objevivší poddruh mít „lepší“ koeficienty (které ovšem neumíme analyticky určit) než předchozí poddruhy (tj. z pohledu modelu druhy s pořadovými čísly i &gt; 5), postupně dojde k tomu, že vytlačí předchozí zmutované poddruhy a zaujme stabilní pozici v </a:t>
            </a:r>
            <a:r>
              <a:rPr lang="cs-CZ" dirty="0" smtClean="0"/>
              <a:t>modelu.</a:t>
            </a:r>
          </a:p>
          <a:p>
            <a:pPr lvl="0"/>
            <a:r>
              <a:rPr lang="cs-CZ" dirty="0" smtClean="0"/>
              <a:t>Pokud </a:t>
            </a:r>
            <a:r>
              <a:rPr lang="cs-CZ" dirty="0"/>
              <a:t>naopak mutace povede ke vzniku (v daném společenství) méně životaschopného poddruhu, ten po nějaké době vyhyne.</a:t>
            </a:r>
          </a:p>
        </p:txBody>
      </p:sp>
      <p:sp>
        <p:nvSpPr>
          <p:cNvPr id="4" name="Nadpis 1"/>
          <p:cNvSpPr txBox="1">
            <a:spLocks/>
          </p:cNvSpPr>
          <p:nvPr/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 kern="1200">
                <a:solidFill>
                  <a:srgbClr val="7B9899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9pPr>
          </a:lstStyle>
          <a:p>
            <a:r>
              <a:rPr lang="cs-CZ" dirty="0" smtClean="0"/>
              <a:t>Domácí úkol č. </a:t>
            </a:r>
            <a:r>
              <a:rPr lang="cs-CZ" dirty="0" smtClean="0"/>
              <a:t>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162179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23850" y="1556792"/>
            <a:ext cx="8512175" cy="4896396"/>
          </a:xfrm>
          <a:noFill/>
        </p:spPr>
        <p:txBody>
          <a:bodyPr/>
          <a:lstStyle/>
          <a:p>
            <a:pPr lvl="0"/>
            <a:r>
              <a:rPr lang="cs-CZ" dirty="0"/>
              <a:t>Pokuste se zajistit vizualizaci modelu s mutacemi pomocí grafu velikostí populací v čase, kde jednotlivé (pod)druhy zobrazíte různými barvami.</a:t>
            </a:r>
          </a:p>
          <a:p>
            <a:pPr lvl="0"/>
            <a:r>
              <a:rPr lang="cs-CZ" dirty="0"/>
              <a:t>Navrhněte stručnou interpretaci modelu a pokuste se zodpovědět otázku, jak vypadá mutacemi vzniklý poddruh 5. druhu, který v systému zaujme nejstabilnější pozici </a:t>
            </a:r>
            <a:r>
              <a:rPr lang="cs-CZ" dirty="0" smtClean="0"/>
              <a:t>(jde v podstatě o výsledek </a:t>
            </a:r>
            <a:r>
              <a:rPr lang="cs-CZ" dirty="0"/>
              <a:t>evoluce za zjednodušujícího předpokladu, že prostředí ani ostatní druhy se v čase nemění).</a:t>
            </a:r>
          </a:p>
        </p:txBody>
      </p:sp>
      <p:sp>
        <p:nvSpPr>
          <p:cNvPr id="4" name="Nadpis 1"/>
          <p:cNvSpPr txBox="1">
            <a:spLocks/>
          </p:cNvSpPr>
          <p:nvPr/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 kern="1200">
                <a:solidFill>
                  <a:srgbClr val="7B9899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9pPr>
          </a:lstStyle>
          <a:p>
            <a:r>
              <a:rPr lang="cs-CZ" dirty="0" smtClean="0"/>
              <a:t>Domácí úkol č. </a:t>
            </a:r>
            <a:r>
              <a:rPr lang="cs-CZ" dirty="0" smtClean="0"/>
              <a:t>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063239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23850" y="1556792"/>
            <a:ext cx="8512175" cy="4896396"/>
          </a:xfrm>
          <a:noFill/>
        </p:spPr>
        <p:txBody>
          <a:bodyPr/>
          <a:lstStyle/>
          <a:p>
            <a:r>
              <a:rPr lang="cs-CZ" sz="2400" dirty="0" smtClean="0"/>
              <a:t>Virtuální </a:t>
            </a:r>
            <a:r>
              <a:rPr lang="cs-CZ" sz="2400" dirty="0"/>
              <a:t>organizace </a:t>
            </a:r>
            <a:r>
              <a:rPr lang="cs-CZ" sz="2400" dirty="0" err="1"/>
              <a:t>MetaCentrum</a:t>
            </a:r>
            <a:r>
              <a:rPr lang="cs-CZ" sz="2400" dirty="0"/>
              <a:t> </a:t>
            </a:r>
            <a:r>
              <a:rPr lang="cs-CZ" sz="2400" dirty="0" smtClean="0"/>
              <a:t>(</a:t>
            </a:r>
            <a:r>
              <a:rPr lang="cs-CZ" sz="2400" dirty="0" err="1" smtClean="0"/>
              <a:t>Metavo</a:t>
            </a:r>
            <a:r>
              <a:rPr lang="cs-CZ" sz="2400" dirty="0" smtClean="0"/>
              <a:t>) </a:t>
            </a:r>
            <a:r>
              <a:rPr lang="cs-CZ" sz="2400" dirty="0"/>
              <a:t>je tzv. </a:t>
            </a:r>
            <a:r>
              <a:rPr lang="cs-CZ" sz="2400" dirty="0" smtClean="0"/>
              <a:t>„</a:t>
            </a:r>
            <a:r>
              <a:rPr lang="cs-CZ" sz="2400" dirty="0" err="1" smtClean="0"/>
              <a:t>catch-all</a:t>
            </a:r>
            <a:r>
              <a:rPr lang="cs-CZ" sz="2400" dirty="0" smtClean="0"/>
              <a:t>“ virtuální </a:t>
            </a:r>
            <a:r>
              <a:rPr lang="cs-CZ" sz="2400" dirty="0"/>
              <a:t>organizace sdružující všechny uživatele registrované v </a:t>
            </a:r>
            <a:r>
              <a:rPr lang="cs-CZ" sz="2400" dirty="0" err="1" smtClean="0"/>
              <a:t>MetaCentru</a:t>
            </a:r>
            <a:r>
              <a:rPr lang="cs-CZ" sz="2400" dirty="0" smtClean="0"/>
              <a:t>.</a:t>
            </a:r>
          </a:p>
          <a:p>
            <a:r>
              <a:rPr lang="cs-CZ" sz="2400" dirty="0" err="1" smtClean="0"/>
              <a:t>MetaVO</a:t>
            </a:r>
            <a:r>
              <a:rPr lang="cs-CZ" sz="2400" dirty="0" smtClean="0"/>
              <a:t> je </a:t>
            </a:r>
            <a:r>
              <a:rPr lang="cs-CZ" sz="2400" dirty="0"/>
              <a:t>otevřená všem akademickým </a:t>
            </a:r>
            <a:r>
              <a:rPr lang="cs-CZ" sz="2400" dirty="0" smtClean="0"/>
              <a:t>pracovníkům, zaměstnancům </a:t>
            </a:r>
            <a:r>
              <a:rPr lang="cs-CZ" sz="2400" dirty="0"/>
              <a:t>a studentům vědeckovýzkumných institucí v České </a:t>
            </a:r>
            <a:r>
              <a:rPr lang="cs-CZ" sz="2400" dirty="0" smtClean="0"/>
              <a:t>republice.</a:t>
            </a:r>
          </a:p>
          <a:p>
            <a:r>
              <a:rPr lang="cs-CZ" sz="2400" dirty="0"/>
              <a:t>Uživatelé registrovaní v </a:t>
            </a:r>
            <a:r>
              <a:rPr lang="cs-CZ" sz="2400" dirty="0" err="1"/>
              <a:t>MetaVO</a:t>
            </a:r>
            <a:r>
              <a:rPr lang="cs-CZ" sz="2400" dirty="0"/>
              <a:t> mají možnost bezplatného využití výpočetní a úložné kapacity a řady aplikačních </a:t>
            </a:r>
            <a:r>
              <a:rPr lang="cs-CZ" sz="2400" dirty="0" smtClean="0"/>
              <a:t>programů jako jsou </a:t>
            </a:r>
            <a:r>
              <a:rPr lang="cs-CZ" sz="2400" dirty="0" err="1" smtClean="0"/>
              <a:t>Matlab</a:t>
            </a:r>
            <a:r>
              <a:rPr lang="cs-CZ" sz="2400" dirty="0"/>
              <a:t>, </a:t>
            </a:r>
            <a:r>
              <a:rPr lang="cs-CZ" sz="2400" dirty="0" err="1"/>
              <a:t>Maple</a:t>
            </a:r>
            <a:r>
              <a:rPr lang="cs-CZ" sz="2400" dirty="0"/>
              <a:t>, </a:t>
            </a:r>
            <a:r>
              <a:rPr lang="cs-CZ" sz="2400" dirty="0" smtClean="0"/>
              <a:t>R, </a:t>
            </a:r>
            <a:r>
              <a:rPr lang="cs-CZ" sz="2400" dirty="0" err="1" smtClean="0"/>
              <a:t>Gaussian</a:t>
            </a:r>
            <a:r>
              <a:rPr lang="cs-CZ" sz="2400" dirty="0" smtClean="0"/>
              <a:t>…</a:t>
            </a:r>
          </a:p>
          <a:p>
            <a:r>
              <a:rPr lang="cs-CZ" altLang="en-US" sz="2400" dirty="0" smtClean="0"/>
              <a:t>Všichni studenti Masarykovy univerzity mají registraci zdarma.</a:t>
            </a:r>
          </a:p>
          <a:p>
            <a:r>
              <a:rPr lang="cs-CZ" altLang="en-US" sz="2400" dirty="0">
                <a:hlinkClick r:id="rId2"/>
              </a:rPr>
              <a:t>https://metavo.metacentrum.cz</a:t>
            </a:r>
            <a:r>
              <a:rPr lang="cs-CZ" altLang="en-US" sz="2400" dirty="0" smtClean="0">
                <a:hlinkClick r:id="rId2"/>
              </a:rPr>
              <a:t>/</a:t>
            </a:r>
            <a:endParaRPr lang="cs-CZ" altLang="en-US" sz="2400" dirty="0" smtClean="0"/>
          </a:p>
          <a:p>
            <a:pPr marL="0" indent="0">
              <a:buNone/>
            </a:pPr>
            <a:endParaRPr lang="cs-CZ" altLang="en-US" sz="2400" b="0" dirty="0" smtClean="0"/>
          </a:p>
        </p:txBody>
      </p:sp>
      <p:sp>
        <p:nvSpPr>
          <p:cNvPr id="4" name="Nadpis 1"/>
          <p:cNvSpPr txBox="1">
            <a:spLocks/>
          </p:cNvSpPr>
          <p:nvPr/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 kern="1200">
                <a:solidFill>
                  <a:srgbClr val="7B9899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9pPr>
          </a:lstStyle>
          <a:p>
            <a:r>
              <a:rPr lang="cs-CZ" dirty="0" smtClean="0"/>
              <a:t>Metacentrum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43103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 kern="1200">
                <a:solidFill>
                  <a:srgbClr val="7B9899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9pPr>
          </a:lstStyle>
          <a:p>
            <a:r>
              <a:rPr lang="cs-CZ" dirty="0" smtClean="0"/>
              <a:t>Domácí úkol č. </a:t>
            </a:r>
            <a:r>
              <a:rPr lang="cs-CZ" dirty="0" smtClean="0"/>
              <a:t>8</a:t>
            </a:r>
            <a:endParaRPr lang="en-US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512" y="2204864"/>
            <a:ext cx="8784976" cy="31487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877789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23850" y="1556792"/>
            <a:ext cx="8512175" cy="4896396"/>
          </a:xfrm>
          <a:noFill/>
        </p:spPr>
        <p:txBody>
          <a:bodyPr/>
          <a:lstStyle/>
          <a:p>
            <a:r>
              <a:rPr lang="cs-CZ" sz="2400" dirty="0"/>
              <a:t>V současné době jsou hlavními středisky </a:t>
            </a:r>
            <a:r>
              <a:rPr lang="cs-CZ" sz="2400" dirty="0" err="1"/>
              <a:t>MetaCentra</a:t>
            </a:r>
            <a:r>
              <a:rPr lang="cs-CZ" sz="2400" dirty="0"/>
              <a:t>: </a:t>
            </a:r>
            <a:r>
              <a:rPr lang="cs-CZ" sz="2400" dirty="0" smtClean="0"/>
              <a:t>MU, </a:t>
            </a:r>
            <a:r>
              <a:rPr lang="cs-CZ" sz="2400" dirty="0"/>
              <a:t>UOCHB, </a:t>
            </a:r>
            <a:r>
              <a:rPr lang="cs-CZ" sz="2400" dirty="0" smtClean="0"/>
              <a:t>ZČU, JČU, AVČR</a:t>
            </a:r>
            <a:r>
              <a:rPr lang="cs-CZ" sz="2400" dirty="0"/>
              <a:t>, ČVUT a CESNET. </a:t>
            </a:r>
            <a:endParaRPr lang="cs-CZ" altLang="en-US" sz="2400" b="0" dirty="0" smtClean="0"/>
          </a:p>
        </p:txBody>
      </p:sp>
      <p:sp>
        <p:nvSpPr>
          <p:cNvPr id="4" name="Nadpis 1"/>
          <p:cNvSpPr txBox="1">
            <a:spLocks/>
          </p:cNvSpPr>
          <p:nvPr/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 kern="1200">
                <a:solidFill>
                  <a:srgbClr val="7B9899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9pPr>
          </a:lstStyle>
          <a:p>
            <a:r>
              <a:rPr lang="cs-CZ" dirty="0" smtClean="0"/>
              <a:t>Metacentrum</a:t>
            </a:r>
            <a:endParaRPr lang="en-US" dirty="0"/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608" y="2265402"/>
            <a:ext cx="6971928" cy="41744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458237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23850" y="1556792"/>
            <a:ext cx="8512175" cy="4896396"/>
          </a:xfrm>
          <a:noFill/>
        </p:spPr>
        <p:txBody>
          <a:bodyPr/>
          <a:lstStyle/>
          <a:p>
            <a:pPr lvl="0"/>
            <a:r>
              <a:rPr lang="cs-CZ" dirty="0" smtClean="0"/>
              <a:t>Nejprve je třeba umístit </a:t>
            </a:r>
            <a:r>
              <a:rPr lang="cs-CZ" dirty="0"/>
              <a:t>soubory dat a skriptů na server </a:t>
            </a:r>
            <a:r>
              <a:rPr lang="cs-CZ" dirty="0" smtClean="0"/>
              <a:t>Metacentra (např. přes </a:t>
            </a:r>
            <a:r>
              <a:rPr lang="cs-CZ" dirty="0" err="1" smtClean="0"/>
              <a:t>WinSCP</a:t>
            </a:r>
            <a:r>
              <a:rPr lang="cs-CZ" dirty="0" smtClean="0"/>
              <a:t>): </a:t>
            </a:r>
            <a:endParaRPr lang="cs-CZ" dirty="0"/>
          </a:p>
          <a:p>
            <a:pPr lvl="1"/>
            <a:r>
              <a:rPr lang="cs-CZ" dirty="0" err="1"/>
              <a:t>Hostname</a:t>
            </a:r>
            <a:r>
              <a:rPr lang="cs-CZ" dirty="0"/>
              <a:t>: </a:t>
            </a:r>
            <a:r>
              <a:rPr lang="cs-CZ" i="1" dirty="0"/>
              <a:t>skirit.ics.muni.cz</a:t>
            </a:r>
            <a:endParaRPr lang="cs-CZ" dirty="0"/>
          </a:p>
          <a:p>
            <a:pPr lvl="1"/>
            <a:r>
              <a:rPr lang="cs-CZ" dirty="0"/>
              <a:t>User </a:t>
            </a:r>
            <a:r>
              <a:rPr lang="cs-CZ" dirty="0" err="1"/>
              <a:t>name</a:t>
            </a:r>
            <a:r>
              <a:rPr lang="cs-CZ" dirty="0"/>
              <a:t>: </a:t>
            </a:r>
            <a:r>
              <a:rPr lang="cs-CZ" i="1" dirty="0" err="1"/>
              <a:t>xUČO</a:t>
            </a:r>
            <a:r>
              <a:rPr lang="cs-CZ" i="1" dirty="0"/>
              <a:t> (nebo </a:t>
            </a:r>
            <a:r>
              <a:rPr lang="cs-CZ" i="1" dirty="0" smtClean="0"/>
              <a:t>jiné zvolené při registraci)</a:t>
            </a:r>
            <a:endParaRPr lang="cs-CZ" dirty="0"/>
          </a:p>
          <a:p>
            <a:pPr lvl="1"/>
            <a:r>
              <a:rPr lang="cs-CZ" dirty="0" err="1"/>
              <a:t>Password</a:t>
            </a:r>
            <a:r>
              <a:rPr lang="cs-CZ" dirty="0"/>
              <a:t>: primární IS (nebo jiné)</a:t>
            </a:r>
          </a:p>
          <a:p>
            <a:r>
              <a:rPr lang="cs-CZ" dirty="0" smtClean="0"/>
              <a:t>Dále je vhodné si vytvořit vlastní složku </a:t>
            </a:r>
            <a:r>
              <a:rPr lang="cs-CZ" dirty="0"/>
              <a:t>(ideálně na </a:t>
            </a:r>
            <a:r>
              <a:rPr lang="cs-CZ" i="1" dirty="0"/>
              <a:t>/auto/brno2/</a:t>
            </a:r>
            <a:r>
              <a:rPr lang="cs-CZ" i="1" dirty="0" err="1"/>
              <a:t>home</a:t>
            </a:r>
            <a:r>
              <a:rPr lang="cs-CZ" i="1" dirty="0"/>
              <a:t>/</a:t>
            </a:r>
            <a:r>
              <a:rPr lang="cs-CZ" dirty="0"/>
              <a:t> - lze i jinde než brno2, ale tady by nemělo dojít k žádným problémům, pak lze psát napevno adresu brno2).</a:t>
            </a:r>
          </a:p>
          <a:p>
            <a:r>
              <a:rPr lang="cs-CZ" dirty="0"/>
              <a:t>N</a:t>
            </a:r>
            <a:r>
              <a:rPr lang="cs-CZ" dirty="0" smtClean="0"/>
              <a:t>ahrávat </a:t>
            </a:r>
            <a:r>
              <a:rPr lang="cs-CZ" dirty="0"/>
              <a:t>je třeba: soubor s daty, </a:t>
            </a:r>
            <a:r>
              <a:rPr lang="cs-CZ" dirty="0" smtClean="0"/>
              <a:t>skript (</a:t>
            </a:r>
            <a:r>
              <a:rPr lang="cs-CZ" dirty="0" err="1" smtClean="0"/>
              <a:t>Maple</a:t>
            </a:r>
            <a:r>
              <a:rPr lang="cs-CZ" dirty="0" smtClean="0"/>
              <a:t> nebo R) a </a:t>
            </a:r>
            <a:r>
              <a:rPr lang="cs-CZ" dirty="0" err="1"/>
              <a:t>shell</a:t>
            </a:r>
            <a:r>
              <a:rPr lang="cs-CZ" dirty="0"/>
              <a:t> skript pro spuštění </a:t>
            </a:r>
            <a:r>
              <a:rPr lang="cs-CZ" dirty="0" smtClean="0"/>
              <a:t>úlohy.</a:t>
            </a:r>
            <a:endParaRPr lang="cs-CZ" dirty="0"/>
          </a:p>
          <a:p>
            <a:pPr marL="0" indent="0">
              <a:buNone/>
            </a:pPr>
            <a:endParaRPr lang="cs-CZ" altLang="en-US" sz="2400" b="0" dirty="0" smtClean="0"/>
          </a:p>
        </p:txBody>
      </p:sp>
      <p:sp>
        <p:nvSpPr>
          <p:cNvPr id="4" name="Nadpis 1"/>
          <p:cNvSpPr txBox="1">
            <a:spLocks/>
          </p:cNvSpPr>
          <p:nvPr/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 kern="1200">
                <a:solidFill>
                  <a:srgbClr val="7B9899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9pPr>
          </a:lstStyle>
          <a:p>
            <a:r>
              <a:rPr lang="cs-CZ" dirty="0" smtClean="0"/>
              <a:t>Návod na spouštění úloh v Metacentru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184960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23850" y="1556792"/>
            <a:ext cx="8512175" cy="4896396"/>
          </a:xfrm>
          <a:noFill/>
        </p:spPr>
        <p:txBody>
          <a:bodyPr/>
          <a:lstStyle/>
          <a:p>
            <a:r>
              <a:rPr lang="cs-CZ" dirty="0"/>
              <a:t>Pro spuštění skriptu </a:t>
            </a:r>
            <a:r>
              <a:rPr lang="cs-CZ" dirty="0" smtClean="0"/>
              <a:t>(</a:t>
            </a:r>
            <a:r>
              <a:rPr lang="cs-CZ" dirty="0" err="1" smtClean="0"/>
              <a:t>Maple</a:t>
            </a:r>
            <a:r>
              <a:rPr lang="cs-CZ" dirty="0" smtClean="0"/>
              <a:t>, R) </a:t>
            </a:r>
            <a:r>
              <a:rPr lang="cs-CZ" dirty="0"/>
              <a:t>je potřeba mít napsaný jednoduchý skript v </a:t>
            </a:r>
            <a:r>
              <a:rPr lang="cs-CZ" dirty="0" err="1"/>
              <a:t>shellu</a:t>
            </a:r>
            <a:r>
              <a:rPr lang="cs-CZ" dirty="0"/>
              <a:t> </a:t>
            </a:r>
            <a:r>
              <a:rPr lang="cs-CZ" dirty="0" err="1" smtClean="0"/>
              <a:t>bash</a:t>
            </a:r>
            <a:r>
              <a:rPr lang="cs-CZ" dirty="0" smtClean="0"/>
              <a:t>. </a:t>
            </a:r>
            <a:r>
              <a:rPr lang="cs-CZ" dirty="0"/>
              <a:t>Skript </a:t>
            </a:r>
            <a:r>
              <a:rPr lang="cs-CZ" dirty="0" smtClean="0"/>
              <a:t>lze </a:t>
            </a:r>
            <a:r>
              <a:rPr lang="cs-CZ" dirty="0"/>
              <a:t>napsat </a:t>
            </a:r>
            <a:r>
              <a:rPr lang="cs-CZ" dirty="0" smtClean="0"/>
              <a:t>ve vhodném textovém editoru a </a:t>
            </a:r>
            <a:r>
              <a:rPr lang="cs-CZ" dirty="0"/>
              <a:t>poté přepsat příponu na .</a:t>
            </a:r>
            <a:r>
              <a:rPr lang="cs-CZ" dirty="0" err="1" smtClean="0"/>
              <a:t>sh</a:t>
            </a:r>
            <a:r>
              <a:rPr lang="cs-CZ" dirty="0" smtClean="0"/>
              <a:t>. Např. pro úlohu v </a:t>
            </a:r>
            <a:r>
              <a:rPr lang="cs-CZ" dirty="0" err="1" smtClean="0"/>
              <a:t>Maple</a:t>
            </a:r>
            <a:r>
              <a:rPr lang="cs-CZ" dirty="0" smtClean="0"/>
              <a:t>:</a:t>
            </a:r>
          </a:p>
          <a:p>
            <a:pPr lvl="1"/>
            <a:r>
              <a:rPr lang="cs-CZ" i="1" dirty="0" smtClean="0"/>
              <a:t>#!/bin/</a:t>
            </a:r>
            <a:r>
              <a:rPr lang="cs-CZ" i="1" dirty="0" err="1" smtClean="0"/>
              <a:t>bash</a:t>
            </a:r>
            <a:endParaRPr lang="cs-CZ" i="1" dirty="0" smtClean="0"/>
          </a:p>
          <a:p>
            <a:pPr lvl="1"/>
            <a:r>
              <a:rPr lang="cs-CZ" i="1" dirty="0" smtClean="0"/>
              <a:t>#</a:t>
            </a:r>
            <a:r>
              <a:rPr lang="cs-CZ" i="1" dirty="0"/>
              <a:t>inicializace modulu </a:t>
            </a:r>
            <a:r>
              <a:rPr lang="cs-CZ" i="1" dirty="0" err="1" smtClean="0"/>
              <a:t>maple</a:t>
            </a:r>
            <a:endParaRPr lang="cs-CZ" i="1" dirty="0" smtClean="0"/>
          </a:p>
          <a:p>
            <a:pPr lvl="1"/>
            <a:r>
              <a:rPr lang="cs-CZ" i="1" dirty="0" smtClean="0"/>
              <a:t>module </a:t>
            </a:r>
            <a:r>
              <a:rPr lang="cs-CZ" i="1" dirty="0" err="1"/>
              <a:t>add</a:t>
            </a:r>
            <a:r>
              <a:rPr lang="cs-CZ" i="1" dirty="0"/>
              <a:t> </a:t>
            </a:r>
            <a:r>
              <a:rPr lang="cs-CZ" i="1" dirty="0" err="1" smtClean="0"/>
              <a:t>maple</a:t>
            </a:r>
            <a:endParaRPr lang="cs-CZ" i="1" dirty="0" smtClean="0"/>
          </a:p>
          <a:p>
            <a:pPr lvl="1"/>
            <a:r>
              <a:rPr lang="cs-CZ" i="1" dirty="0" smtClean="0"/>
              <a:t>#nastaveni </a:t>
            </a:r>
            <a:r>
              <a:rPr lang="cs-CZ" i="1" dirty="0" err="1" smtClean="0"/>
              <a:t>adresare</a:t>
            </a:r>
            <a:r>
              <a:rPr lang="cs-CZ" i="1" dirty="0" smtClean="0"/>
              <a:t>, </a:t>
            </a:r>
            <a:r>
              <a:rPr lang="cs-CZ" i="1" dirty="0"/>
              <a:t>kde mam skript a </a:t>
            </a:r>
            <a:r>
              <a:rPr lang="cs-CZ" i="1" dirty="0" smtClean="0"/>
              <a:t>data</a:t>
            </a:r>
          </a:p>
          <a:p>
            <a:pPr lvl="1"/>
            <a:r>
              <a:rPr lang="cs-CZ" i="1" dirty="0" smtClean="0"/>
              <a:t>cd /auto/brno2/</a:t>
            </a:r>
            <a:r>
              <a:rPr lang="cs-CZ" i="1" dirty="0" err="1" smtClean="0"/>
              <a:t>home</a:t>
            </a:r>
            <a:r>
              <a:rPr lang="cs-CZ" i="1" dirty="0" smtClean="0"/>
              <a:t>/</a:t>
            </a:r>
            <a:r>
              <a:rPr lang="cs-CZ" i="1" dirty="0" err="1" smtClean="0"/>
              <a:t>moje_slozka</a:t>
            </a:r>
            <a:r>
              <a:rPr lang="cs-CZ" i="1" dirty="0" smtClean="0"/>
              <a:t>/</a:t>
            </a:r>
          </a:p>
          <a:p>
            <a:pPr lvl="1"/>
            <a:r>
              <a:rPr lang="cs-CZ" i="1" dirty="0" smtClean="0"/>
              <a:t>#</a:t>
            </a:r>
            <a:r>
              <a:rPr lang="cs-CZ" i="1" dirty="0" err="1"/>
              <a:t>predani</a:t>
            </a:r>
            <a:r>
              <a:rPr lang="cs-CZ" i="1" dirty="0"/>
              <a:t> </a:t>
            </a:r>
            <a:r>
              <a:rPr lang="cs-CZ" i="1" dirty="0" err="1"/>
              <a:t>vstupnich</a:t>
            </a:r>
            <a:r>
              <a:rPr lang="cs-CZ" i="1" dirty="0"/>
              <a:t> dat programu </a:t>
            </a:r>
            <a:r>
              <a:rPr lang="cs-CZ" i="1" dirty="0" err="1" smtClean="0"/>
              <a:t>maple</a:t>
            </a:r>
            <a:endParaRPr lang="cs-CZ" i="1" dirty="0" smtClean="0"/>
          </a:p>
          <a:p>
            <a:pPr lvl="1"/>
            <a:r>
              <a:rPr lang="cs-CZ" i="1" dirty="0" err="1" smtClean="0"/>
              <a:t>maple</a:t>
            </a:r>
            <a:r>
              <a:rPr lang="cs-CZ" i="1" dirty="0" smtClean="0"/>
              <a:t> </a:t>
            </a:r>
            <a:r>
              <a:rPr lang="cs-CZ" i="1" dirty="0"/>
              <a:t>&lt; </a:t>
            </a:r>
            <a:r>
              <a:rPr lang="cs-CZ" i="1" dirty="0" err="1"/>
              <a:t>zadani_ulohy_maple.mpl</a:t>
            </a:r>
            <a:endParaRPr lang="cs-CZ" dirty="0"/>
          </a:p>
          <a:p>
            <a:pPr lvl="0"/>
            <a:endParaRPr lang="cs-CZ" altLang="en-US" sz="2400" b="0" dirty="0" smtClean="0"/>
          </a:p>
        </p:txBody>
      </p:sp>
      <p:sp>
        <p:nvSpPr>
          <p:cNvPr id="4" name="Nadpis 1"/>
          <p:cNvSpPr txBox="1">
            <a:spLocks/>
          </p:cNvSpPr>
          <p:nvPr/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 kern="1200">
                <a:solidFill>
                  <a:srgbClr val="7B9899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9pPr>
          </a:lstStyle>
          <a:p>
            <a:r>
              <a:rPr lang="cs-CZ" dirty="0" smtClean="0"/>
              <a:t>Návod na spouštění úloh v Metacentru</a:t>
            </a:r>
            <a:endParaRPr lang="en-US" dirty="0"/>
          </a:p>
        </p:txBody>
      </p:sp>
      <p:sp>
        <p:nvSpPr>
          <p:cNvPr id="2" name="Zaoblený obdélníkový bublinový popisek 1"/>
          <p:cNvSpPr/>
          <p:nvPr/>
        </p:nvSpPr>
        <p:spPr>
          <a:xfrm>
            <a:off x="5076056" y="3068886"/>
            <a:ext cx="3240360" cy="936104"/>
          </a:xfrm>
          <a:prstGeom prst="wedgeRoundRectCallout">
            <a:avLst>
              <a:gd name="adj1" fmla="val -140193"/>
              <a:gd name="adj2" fmla="val -5742"/>
              <a:gd name="adj3" fmla="val 16667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Tzv. </a:t>
            </a:r>
            <a:r>
              <a:rPr lang="cs-CZ" dirty="0" err="1" smtClean="0"/>
              <a:t>shebang</a:t>
            </a:r>
            <a:r>
              <a:rPr lang="cs-CZ" dirty="0" smtClean="0"/>
              <a:t> informující </a:t>
            </a:r>
            <a:r>
              <a:rPr lang="cs-CZ" dirty="0" err="1" smtClean="0"/>
              <a:t>shell</a:t>
            </a:r>
            <a:r>
              <a:rPr lang="cs-CZ" dirty="0" smtClean="0"/>
              <a:t>, že má následující text interpretovat v programu </a:t>
            </a:r>
            <a:r>
              <a:rPr lang="cs-CZ" dirty="0" err="1" smtClean="0"/>
              <a:t>bash</a:t>
            </a:r>
            <a:r>
              <a:rPr lang="cs-CZ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177850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23850" y="1556792"/>
            <a:ext cx="8512175" cy="4896396"/>
          </a:xfrm>
          <a:noFill/>
        </p:spPr>
        <p:txBody>
          <a:bodyPr/>
          <a:lstStyle/>
          <a:p>
            <a:pPr lvl="0"/>
            <a:r>
              <a:rPr lang="cs-CZ" dirty="0" smtClean="0"/>
              <a:t>Pro samotné spuštění skriptu je třeba se připojit k serveru. Přihlašovací údaje jsou stejné jako v předchozím kroku:</a:t>
            </a:r>
          </a:p>
          <a:p>
            <a:pPr lvl="1"/>
            <a:r>
              <a:rPr lang="cs-CZ" dirty="0" err="1" smtClean="0"/>
              <a:t>Hostname</a:t>
            </a:r>
            <a:r>
              <a:rPr lang="cs-CZ" dirty="0"/>
              <a:t>: </a:t>
            </a:r>
            <a:r>
              <a:rPr lang="cs-CZ" i="1" dirty="0" smtClean="0"/>
              <a:t>skirit.ics.muni.cz</a:t>
            </a:r>
            <a:endParaRPr lang="cs-CZ" dirty="0" smtClean="0"/>
          </a:p>
          <a:p>
            <a:pPr lvl="1"/>
            <a:r>
              <a:rPr lang="cs-CZ" dirty="0" err="1" smtClean="0"/>
              <a:t>Login</a:t>
            </a:r>
            <a:r>
              <a:rPr lang="cs-CZ" dirty="0" smtClean="0"/>
              <a:t> </a:t>
            </a:r>
            <a:r>
              <a:rPr lang="cs-CZ" dirty="0"/>
              <a:t>as: </a:t>
            </a:r>
            <a:r>
              <a:rPr lang="cs-CZ" i="1" dirty="0" err="1"/>
              <a:t>xUČO</a:t>
            </a:r>
            <a:r>
              <a:rPr lang="cs-CZ" i="1" dirty="0"/>
              <a:t> (nebo jiné zvolené při registraci)</a:t>
            </a:r>
            <a:endParaRPr lang="cs-CZ" dirty="0"/>
          </a:p>
          <a:p>
            <a:pPr lvl="1"/>
            <a:r>
              <a:rPr lang="cs-CZ" dirty="0" err="1" smtClean="0"/>
              <a:t>Password</a:t>
            </a:r>
            <a:r>
              <a:rPr lang="cs-CZ" dirty="0"/>
              <a:t>: primární </a:t>
            </a:r>
            <a:r>
              <a:rPr lang="cs-CZ" dirty="0" smtClean="0"/>
              <a:t>IS</a:t>
            </a:r>
            <a:endParaRPr lang="cs-CZ" dirty="0"/>
          </a:p>
          <a:p>
            <a:r>
              <a:rPr lang="cs-CZ" dirty="0" smtClean="0"/>
              <a:t>Pro připojení k serveru z prostředí Windows je třeba mít vhodný program – ideálně putty.exe.</a:t>
            </a:r>
            <a:endParaRPr lang="cs-CZ" dirty="0"/>
          </a:p>
          <a:p>
            <a:pPr marL="0" indent="0">
              <a:buNone/>
            </a:pPr>
            <a:endParaRPr lang="cs-CZ" altLang="en-US" sz="2400" b="0" dirty="0" smtClean="0"/>
          </a:p>
        </p:txBody>
      </p:sp>
      <p:sp>
        <p:nvSpPr>
          <p:cNvPr id="4" name="Nadpis 1"/>
          <p:cNvSpPr txBox="1">
            <a:spLocks/>
          </p:cNvSpPr>
          <p:nvPr/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 kern="1200">
                <a:solidFill>
                  <a:srgbClr val="7B9899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9pPr>
          </a:lstStyle>
          <a:p>
            <a:r>
              <a:rPr lang="cs-CZ" dirty="0" smtClean="0"/>
              <a:t>Návod na spouštění úloh v Metacentru</a:t>
            </a:r>
            <a:endParaRPr lang="en-US" dirty="0"/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76256" y="4797152"/>
            <a:ext cx="1219200" cy="1219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925299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23850" y="1556792"/>
            <a:ext cx="8512175" cy="4896396"/>
          </a:xfrm>
          <a:noFill/>
        </p:spPr>
        <p:txBody>
          <a:bodyPr/>
          <a:lstStyle/>
          <a:p>
            <a:pPr lvl="0"/>
            <a:r>
              <a:rPr lang="cs-CZ" dirty="0" smtClean="0"/>
              <a:t>V dalším kroku je vhodné otevřít </a:t>
            </a:r>
            <a:r>
              <a:rPr lang="cs-CZ" dirty="0" err="1" smtClean="0"/>
              <a:t>screen</a:t>
            </a:r>
            <a:r>
              <a:rPr lang="cs-CZ" dirty="0"/>
              <a:t>, pro přístup k výpočtům i po zavření okna:</a:t>
            </a:r>
          </a:p>
          <a:p>
            <a:pPr lvl="1"/>
            <a:r>
              <a:rPr lang="cs-CZ" i="1" dirty="0" err="1"/>
              <a:t>screen</a:t>
            </a:r>
            <a:r>
              <a:rPr lang="cs-CZ" i="1" dirty="0"/>
              <a:t> </a:t>
            </a:r>
            <a:r>
              <a:rPr lang="cs-CZ" dirty="0"/>
              <a:t>(zapne </a:t>
            </a:r>
            <a:r>
              <a:rPr lang="cs-CZ" dirty="0" smtClean="0"/>
              <a:t>se po zadání příkazu do </a:t>
            </a:r>
            <a:r>
              <a:rPr lang="cs-CZ" dirty="0" err="1" smtClean="0"/>
              <a:t>putty</a:t>
            </a:r>
            <a:r>
              <a:rPr lang="cs-CZ" dirty="0" smtClean="0"/>
              <a:t>)</a:t>
            </a:r>
            <a:endParaRPr lang="cs-CZ" dirty="0"/>
          </a:p>
          <a:p>
            <a:pPr lvl="1"/>
            <a:r>
              <a:rPr lang="cs-CZ" dirty="0"/>
              <a:t>výpis seznamu existujících </a:t>
            </a:r>
            <a:r>
              <a:rPr lang="cs-CZ" dirty="0" err="1"/>
              <a:t>screenů</a:t>
            </a:r>
            <a:r>
              <a:rPr lang="cs-CZ" dirty="0"/>
              <a:t>: </a:t>
            </a:r>
            <a:r>
              <a:rPr lang="cs-CZ" i="1" dirty="0" err="1"/>
              <a:t>screen</a:t>
            </a:r>
            <a:r>
              <a:rPr lang="cs-CZ" i="1" dirty="0"/>
              <a:t> -</a:t>
            </a:r>
            <a:r>
              <a:rPr lang="cs-CZ" i="1" dirty="0" err="1"/>
              <a:t>ls</a:t>
            </a:r>
            <a:endParaRPr lang="cs-CZ" dirty="0"/>
          </a:p>
          <a:p>
            <a:r>
              <a:rPr lang="cs-CZ" dirty="0"/>
              <a:t>výběr okna </a:t>
            </a:r>
            <a:r>
              <a:rPr lang="cs-CZ" dirty="0" err="1"/>
              <a:t>screenu</a:t>
            </a:r>
            <a:r>
              <a:rPr lang="cs-CZ" dirty="0"/>
              <a:t>: </a:t>
            </a:r>
            <a:r>
              <a:rPr lang="cs-CZ" dirty="0" err="1"/>
              <a:t>screen</a:t>
            </a:r>
            <a:r>
              <a:rPr lang="cs-CZ" dirty="0"/>
              <a:t> s popiskem </a:t>
            </a:r>
            <a:r>
              <a:rPr lang="cs-CZ" i="1" dirty="0" err="1"/>
              <a:t>Attached</a:t>
            </a:r>
            <a:r>
              <a:rPr lang="cs-CZ" dirty="0"/>
              <a:t> je aktivní, a v něm poběží následně spuštěný </a:t>
            </a:r>
            <a:r>
              <a:rPr lang="cs-CZ" dirty="0" smtClean="0"/>
              <a:t>výpočet.</a:t>
            </a:r>
          </a:p>
          <a:p>
            <a:r>
              <a:rPr lang="cs-CZ" dirty="0" smtClean="0"/>
              <a:t>Lze </a:t>
            </a:r>
            <a:r>
              <a:rPr lang="cs-CZ" dirty="0"/>
              <a:t>otevřít i jiné okno </a:t>
            </a:r>
            <a:r>
              <a:rPr lang="cs-CZ" dirty="0" err="1"/>
              <a:t>screenu</a:t>
            </a:r>
            <a:r>
              <a:rPr lang="cs-CZ" dirty="0"/>
              <a:t>, přenastavit pomocí </a:t>
            </a:r>
            <a:r>
              <a:rPr lang="cs-CZ" i="1" dirty="0" err="1"/>
              <a:t>screen</a:t>
            </a:r>
            <a:r>
              <a:rPr lang="cs-CZ" i="1" dirty="0"/>
              <a:t> –r </a:t>
            </a:r>
            <a:r>
              <a:rPr lang="cs-CZ" i="1" dirty="0" err="1"/>
              <a:t>číslo_screenu</a:t>
            </a:r>
            <a:r>
              <a:rPr lang="cs-CZ" dirty="0"/>
              <a:t> </a:t>
            </a:r>
          </a:p>
        </p:txBody>
      </p:sp>
      <p:sp>
        <p:nvSpPr>
          <p:cNvPr id="4" name="Nadpis 1"/>
          <p:cNvSpPr txBox="1">
            <a:spLocks/>
          </p:cNvSpPr>
          <p:nvPr/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 kern="1200">
                <a:solidFill>
                  <a:srgbClr val="7B9899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9pPr>
          </a:lstStyle>
          <a:p>
            <a:r>
              <a:rPr lang="cs-CZ" dirty="0" smtClean="0"/>
              <a:t>Návod na spouštění úloh v Metacentru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145952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23850" y="1556792"/>
            <a:ext cx="8512175" cy="4896396"/>
          </a:xfrm>
          <a:noFill/>
        </p:spPr>
        <p:txBody>
          <a:bodyPr/>
          <a:lstStyle/>
          <a:p>
            <a:pPr lvl="0"/>
            <a:r>
              <a:rPr lang="cs-CZ" sz="2800" dirty="0"/>
              <a:t>Ověření dostupných zdrojů na webu metacentra </a:t>
            </a:r>
            <a:r>
              <a:rPr lang="cs-CZ" sz="2800" u="sng" dirty="0">
                <a:hlinkClick r:id="rId2"/>
              </a:rPr>
              <a:t>http://metavo.metacentrum.cz/</a:t>
            </a:r>
            <a:endParaRPr lang="cs-CZ" sz="2800" dirty="0"/>
          </a:p>
          <a:p>
            <a:pPr lvl="1"/>
            <a:r>
              <a:rPr lang="cs-CZ" sz="2400" dirty="0"/>
              <a:t>záložka Stav zdrojů -&gt; Osobní pohled - v Sestavovači příkazu </a:t>
            </a:r>
            <a:r>
              <a:rPr lang="cs-CZ" sz="2400" dirty="0" err="1"/>
              <a:t>qsub</a:t>
            </a:r>
            <a:r>
              <a:rPr lang="cs-CZ" sz="2400" dirty="0"/>
              <a:t> na této stránce je třeba navolit svoje požadavky na výpočet a vygenerovat sekvenci příkazu </a:t>
            </a:r>
            <a:r>
              <a:rPr lang="cs-CZ" sz="2400" dirty="0" err="1"/>
              <a:t>qsub</a:t>
            </a:r>
            <a:r>
              <a:rPr lang="cs-CZ" sz="2400" dirty="0"/>
              <a:t>, např.:</a:t>
            </a:r>
          </a:p>
          <a:p>
            <a:r>
              <a:rPr lang="cs-CZ" sz="2800" i="1" dirty="0"/>
              <a:t> </a:t>
            </a:r>
            <a:r>
              <a:rPr lang="cs-CZ" sz="2800" i="1" dirty="0" err="1"/>
              <a:t>qsub</a:t>
            </a:r>
            <a:r>
              <a:rPr lang="cs-CZ" sz="2800" i="1" dirty="0"/>
              <a:t> -l </a:t>
            </a:r>
            <a:r>
              <a:rPr lang="cs-CZ" sz="2800" i="1" dirty="0" err="1"/>
              <a:t>walltime</a:t>
            </a:r>
            <a:r>
              <a:rPr lang="cs-CZ" sz="2800" i="1" dirty="0"/>
              <a:t>=1d -l mem=60gb -l </a:t>
            </a:r>
            <a:r>
              <a:rPr lang="cs-CZ" sz="2800" i="1" dirty="0" err="1"/>
              <a:t>scratch</a:t>
            </a:r>
            <a:r>
              <a:rPr lang="cs-CZ" sz="2800" i="1" dirty="0"/>
              <a:t>=2gb -l </a:t>
            </a:r>
            <a:r>
              <a:rPr lang="cs-CZ" sz="2800" i="1" dirty="0" err="1"/>
              <a:t>nodes</a:t>
            </a:r>
            <a:r>
              <a:rPr lang="cs-CZ" sz="2800" i="1" dirty="0"/>
              <a:t>=1:ppn=1:x86_64:linux:brno </a:t>
            </a:r>
            <a:endParaRPr lang="cs-CZ" sz="4000" dirty="0"/>
          </a:p>
          <a:p>
            <a:r>
              <a:rPr lang="cs-CZ" sz="2800" i="1" dirty="0"/>
              <a:t>(úloha poběží maximálně 1 den s alokovanou pamětí 60gb, na jednom uzlu, 1 procesoru) </a:t>
            </a:r>
            <a:endParaRPr lang="cs-CZ" sz="4000" dirty="0"/>
          </a:p>
        </p:txBody>
      </p:sp>
      <p:sp>
        <p:nvSpPr>
          <p:cNvPr id="4" name="Nadpis 1"/>
          <p:cNvSpPr txBox="1">
            <a:spLocks/>
          </p:cNvSpPr>
          <p:nvPr/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 kern="1200">
                <a:solidFill>
                  <a:srgbClr val="7B9899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9pPr>
          </a:lstStyle>
          <a:p>
            <a:r>
              <a:rPr lang="cs-CZ" dirty="0" smtClean="0"/>
              <a:t>Návod na spouštění úloh v Metacentru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413878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23850" y="1556792"/>
            <a:ext cx="8512175" cy="4896396"/>
          </a:xfrm>
          <a:noFill/>
        </p:spPr>
        <p:txBody>
          <a:bodyPr/>
          <a:lstStyle/>
          <a:p>
            <a:pPr lvl="0"/>
            <a:r>
              <a:rPr lang="cs-CZ" sz="2800" dirty="0" smtClean="0"/>
              <a:t>P</a:t>
            </a:r>
            <a:r>
              <a:rPr lang="cs-CZ" sz="2800" smtClean="0"/>
              <a:t>od </a:t>
            </a:r>
            <a:r>
              <a:rPr lang="cs-CZ" sz="2800" dirty="0"/>
              <a:t>vygenerovaným </a:t>
            </a:r>
            <a:r>
              <a:rPr lang="cs-CZ" sz="2800" dirty="0" smtClean="0"/>
              <a:t>příkazem </a:t>
            </a:r>
            <a:r>
              <a:rPr lang="cs-CZ" sz="2800" dirty="0" err="1" smtClean="0"/>
              <a:t>qsub</a:t>
            </a:r>
            <a:r>
              <a:rPr lang="cs-CZ" sz="2800" dirty="0" smtClean="0"/>
              <a:t> </a:t>
            </a:r>
            <a:r>
              <a:rPr lang="cs-CZ" sz="2800" dirty="0"/>
              <a:t>je napsáno, jestli aspoň jeden stroj odpovídá mým </a:t>
            </a:r>
            <a:r>
              <a:rPr lang="cs-CZ" sz="2800" dirty="0" smtClean="0"/>
              <a:t>požadavkům.</a:t>
            </a:r>
          </a:p>
          <a:p>
            <a:pPr lvl="0"/>
            <a:r>
              <a:rPr lang="cs-CZ" sz="2800" dirty="0" smtClean="0"/>
              <a:t>Pokud </a:t>
            </a:r>
            <a:r>
              <a:rPr lang="cs-CZ" sz="2800" dirty="0"/>
              <a:t>ano, pokračuji </a:t>
            </a:r>
            <a:r>
              <a:rPr lang="cs-CZ" sz="2800" dirty="0" smtClean="0"/>
              <a:t>dál.</a:t>
            </a:r>
          </a:p>
          <a:p>
            <a:pPr lvl="0"/>
            <a:r>
              <a:rPr lang="cs-CZ" sz="2800" dirty="0" smtClean="0"/>
              <a:t>Pokud </a:t>
            </a:r>
            <a:r>
              <a:rPr lang="cs-CZ" sz="2800" dirty="0"/>
              <a:t>ne, můžu zkusit pokračovat dál, pokud jsou jen stroje aktuálně zabrané někým jiným – můj požadavek se vloží do fronty a po uvolnění zdrojů se sám spustí. Jinak můžu přehodnotit </a:t>
            </a:r>
            <a:r>
              <a:rPr lang="cs-CZ" sz="2800" dirty="0" smtClean="0"/>
              <a:t>požadavky nebo požádat administrátory o přidělení vyšší priority.</a:t>
            </a:r>
            <a:endParaRPr lang="cs-CZ" sz="2800" dirty="0"/>
          </a:p>
        </p:txBody>
      </p:sp>
      <p:sp>
        <p:nvSpPr>
          <p:cNvPr id="4" name="Nadpis 1"/>
          <p:cNvSpPr txBox="1">
            <a:spLocks/>
          </p:cNvSpPr>
          <p:nvPr/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 kern="1200">
                <a:solidFill>
                  <a:srgbClr val="7B9899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9pPr>
          </a:lstStyle>
          <a:p>
            <a:r>
              <a:rPr lang="cs-CZ" dirty="0" smtClean="0"/>
              <a:t>Návod na spouštění úloh v Metacentru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494011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ministrativní">
  <a:themeElements>
    <a:clrScheme name="Administrativní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Administrativní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8264</TotalTime>
  <Words>689</Words>
  <Application>Microsoft Office PowerPoint</Application>
  <PresentationFormat>Předvádění na obrazovce (4:3)</PresentationFormat>
  <Paragraphs>89</Paragraphs>
  <Slides>20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20</vt:i4>
      </vt:variant>
    </vt:vector>
  </HeadingPairs>
  <TitlesOfParts>
    <vt:vector size="26" baseType="lpstr">
      <vt:lpstr>Arial</vt:lpstr>
      <vt:lpstr>Calibri</vt:lpstr>
      <vt:lpstr>Cambria Math</vt:lpstr>
      <vt:lpstr>Wingdings</vt:lpstr>
      <vt:lpstr>Wingdings 2</vt:lpstr>
      <vt:lpstr>Administrativní</vt:lpstr>
      <vt:lpstr>8. Metacentrum Bi3101 Úvod do matematického modelování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II. Příprava dat</dc:title>
  <dc:creator>cvanova</dc:creator>
  <cp:lastModifiedBy>Jiří Kalina</cp:lastModifiedBy>
  <cp:revision>208</cp:revision>
  <dcterms:created xsi:type="dcterms:W3CDTF">2011-03-03T07:28:24Z</dcterms:created>
  <dcterms:modified xsi:type="dcterms:W3CDTF">2019-12-09T06:09:15Z</dcterms:modified>
</cp:coreProperties>
</file>