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86" r:id="rId2"/>
    <p:sldId id="287" r:id="rId3"/>
    <p:sldId id="288" r:id="rId4"/>
    <p:sldId id="289" r:id="rId5"/>
    <p:sldId id="290" r:id="rId6"/>
    <p:sldId id="291" r:id="rId7"/>
    <p:sldId id="292" r:id="rId8"/>
    <p:sldId id="293" r:id="rId9"/>
    <p:sldId id="294" r:id="rId10"/>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383">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lina" initials="k"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9" autoAdjust="0"/>
    <p:restoredTop sz="94690" autoAdjust="0"/>
  </p:normalViewPr>
  <p:slideViewPr>
    <p:cSldViewPr showGuides="1">
      <p:cViewPr varScale="1">
        <p:scale>
          <a:sx n="157" d="100"/>
          <a:sy n="157" d="100"/>
        </p:scale>
        <p:origin x="1878" y="150"/>
      </p:cViewPr>
      <p:guideLst>
        <p:guide orient="horz" pos="2160"/>
        <p:guide pos="1383"/>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0" d="100"/>
          <a:sy n="60" d="100"/>
        </p:scale>
        <p:origin x="-3378"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85909FA5-339E-4651-B2DE-B56013502D9B}" type="datetimeFigureOut">
              <a:rPr lang="cs-CZ" smtClean="0"/>
              <a:pPr/>
              <a:t>09.12.2019</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9DCFBF8B-558C-4D77-8360-4385647F2E05}" type="slidenum">
              <a:rPr lang="cs-CZ" smtClean="0"/>
              <a:pPr/>
              <a:t>‹#›</a:t>
            </a:fld>
            <a:endParaRPr lang="cs-CZ"/>
          </a:p>
        </p:txBody>
      </p:sp>
    </p:spTree>
    <p:extLst>
      <p:ext uri="{BB962C8B-B14F-4D97-AF65-F5344CB8AC3E}">
        <p14:creationId xmlns:p14="http://schemas.microsoft.com/office/powerpoint/2010/main" val="901095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C406F23-B324-4EB6-B5F7-97F5217C982F}" type="datetimeFigureOut">
              <a:rPr lang="cs-CZ" smtClean="0"/>
              <a:pPr/>
              <a:t>09.12.2019</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80F74B53-992C-4577-A143-249B45FFDF13}" type="slidenum">
              <a:rPr lang="cs-CZ" smtClean="0"/>
              <a:pPr/>
              <a:t>‹#›</a:t>
            </a:fld>
            <a:endParaRPr lang="cs-CZ"/>
          </a:p>
        </p:txBody>
      </p:sp>
    </p:spTree>
    <p:extLst>
      <p:ext uri="{BB962C8B-B14F-4D97-AF65-F5344CB8AC3E}">
        <p14:creationId xmlns:p14="http://schemas.microsoft.com/office/powerpoint/2010/main" val="1393475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Obdélník 9"/>
          <p:cNvSpPr>
            <a:spLocks noChangeArrowheads="1"/>
          </p:cNvSpPr>
          <p:nvPr/>
        </p:nvSpPr>
        <p:spPr bwMode="auto">
          <a:xfrm>
            <a:off x="146050" y="6391275"/>
            <a:ext cx="8832850" cy="466725"/>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1" name="Přímá spojovací čára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Obdélník 11"/>
          <p:cNvSpPr>
            <a:spLocks noChangeArrowheads="1"/>
          </p:cNvSpPr>
          <p:nvPr/>
        </p:nvSpPr>
        <p:spPr bwMode="auto">
          <a:xfrm>
            <a:off x="152400" y="152400"/>
            <a:ext cx="8832850" cy="67056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5"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8" name="Nadpis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cs-CZ" smtClean="0"/>
              <a:t>Klepnutím lze upravit styl předlohy nadpisů.</a:t>
            </a:r>
            <a:endParaRPr lang="en-US"/>
          </a:p>
        </p:txBody>
      </p:sp>
      <p:sp>
        <p:nvSpPr>
          <p:cNvPr id="16" name="Zástupný symbol pro datum 27"/>
          <p:cNvSpPr>
            <a:spLocks noGrp="1"/>
          </p:cNvSpPr>
          <p:nvPr>
            <p:ph type="dt" sz="half" idx="10"/>
          </p:nvPr>
        </p:nvSpPr>
        <p:spPr/>
        <p:txBody>
          <a:bodyPr/>
          <a:lstStyle>
            <a:lvl1pPr>
              <a:defRPr/>
            </a:lvl1pPr>
          </a:lstStyle>
          <a:p>
            <a:pPr>
              <a:defRPr/>
            </a:pPr>
            <a:fld id="{5119BE8F-E050-4C3C-9814-D6EC8D55BDA4}" type="datetime1">
              <a:rPr lang="cs-CZ"/>
              <a:pPr>
                <a:defRPr/>
              </a:pPr>
              <a:t>09.12.2019</a:t>
            </a:fld>
            <a:endParaRPr lang="cs-CZ"/>
          </a:p>
        </p:txBody>
      </p:sp>
      <p:sp>
        <p:nvSpPr>
          <p:cNvPr id="17" name="Zástupný symbol pro zápatí 16"/>
          <p:cNvSpPr>
            <a:spLocks noGrp="1"/>
          </p:cNvSpPr>
          <p:nvPr>
            <p:ph type="ftr" sz="quarter" idx="11"/>
          </p:nvPr>
        </p:nvSpPr>
        <p:spPr>
          <a:xfrm>
            <a:off x="774700" y="6410325"/>
            <a:ext cx="3581400" cy="366713"/>
          </a:xfrm>
        </p:spPr>
        <p:txBody>
          <a:bodyPr/>
          <a:lstStyle>
            <a:lvl1pPr>
              <a:defRPr sz="900" smtClean="0">
                <a:latin typeface="Arial" pitchFamily="34" charset="0"/>
              </a:defRPr>
            </a:lvl1pPr>
          </a:lstStyle>
          <a:p>
            <a:pPr>
              <a:defRPr/>
            </a:pPr>
            <a:r>
              <a:rPr lang="cs-CZ" dirty="0" smtClean="0"/>
              <a:t>Vytvořil Institut biostatistiky a analýz, Masarykova univerzita </a:t>
            </a:r>
            <a:br>
              <a:rPr lang="cs-CZ" dirty="0" smtClean="0"/>
            </a:br>
            <a:r>
              <a:rPr lang="cs-CZ" i="1" dirty="0" smtClean="0"/>
              <a:t>J. </a:t>
            </a:r>
            <a:r>
              <a:rPr lang="cs-CZ" i="1" dirty="0" err="1" smtClean="0"/>
              <a:t>Jarkovský</a:t>
            </a:r>
            <a:r>
              <a:rPr lang="cs-CZ" i="1" dirty="0" smtClean="0"/>
              <a:t>, L. Dušek, M. </a:t>
            </a:r>
            <a:r>
              <a:rPr lang="cs-CZ" i="1" dirty="0" err="1" smtClean="0"/>
              <a:t>Cvanová</a:t>
            </a:r>
            <a:r>
              <a:rPr lang="cs-CZ" i="1" dirty="0" smtClean="0"/>
              <a:t>, J. Kalina</a:t>
            </a:r>
            <a:endParaRPr lang="cs-CZ" i="1" dirty="0"/>
          </a:p>
        </p:txBody>
      </p:sp>
      <p:sp>
        <p:nvSpPr>
          <p:cNvPr id="18" name="Zástupný symbol pro číslo snímku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036E1D8A-CBB2-4B24-B7B3-E30E3B97490E}" type="slidenum">
              <a:rPr lang="cs-CZ">
                <a:solidFill>
                  <a:srgbClr val="8CADAE">
                    <a:shade val="75000"/>
                  </a:srgbClr>
                </a:solidFill>
              </a:rPr>
              <a:pPr>
                <a:defRPr/>
              </a:pPr>
              <a:t>‹#›</a:t>
            </a:fld>
            <a:endParaRPr lang="cs-CZ">
              <a:solidFill>
                <a:srgbClr val="8CADAE">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3" name="Obdélník 2"/>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4" name="Obdélník 3"/>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9" name="Přímá spojovací čára 8"/>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Elipsa 9"/>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Elipsa 10"/>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2"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2" name="Nadpis 1"/>
          <p:cNvSpPr>
            <a:spLocks noGrp="1"/>
          </p:cNvSpPr>
          <p:nvPr>
            <p:ph type="title"/>
          </p:nvPr>
        </p:nvSpPr>
        <p:spPr/>
        <p:txBody>
          <a:bodyPr/>
          <a:lstStyle/>
          <a:p>
            <a:r>
              <a:rPr lang="cs-CZ" smtClean="0"/>
              <a:t>Klepnutím lze upravit styl předlohy nadpisů.</a:t>
            </a:r>
            <a:endParaRPr lang="en-US"/>
          </a:p>
        </p:txBody>
      </p:sp>
      <p:sp>
        <p:nvSpPr>
          <p:cNvPr id="13" name="Zástupný symbol pro datum 2"/>
          <p:cNvSpPr>
            <a:spLocks noGrp="1"/>
          </p:cNvSpPr>
          <p:nvPr>
            <p:ph type="dt" sz="half" idx="10"/>
          </p:nvPr>
        </p:nvSpPr>
        <p:spPr/>
        <p:txBody>
          <a:bodyPr/>
          <a:lstStyle>
            <a:lvl1pPr>
              <a:defRPr/>
            </a:lvl1pPr>
          </a:lstStyle>
          <a:p>
            <a:pPr>
              <a:defRPr/>
            </a:pPr>
            <a:fld id="{E28C414C-7B53-472E-BAB1-DC981D950C87}" type="datetime1">
              <a:rPr lang="cs-CZ"/>
              <a:pPr>
                <a:defRPr/>
              </a:pPr>
              <a:t>09.12.2019</a:t>
            </a:fld>
            <a:endParaRPr lang="cs-CZ"/>
          </a:p>
        </p:txBody>
      </p:sp>
      <p:sp>
        <p:nvSpPr>
          <p:cNvPr id="14" name="Zástupný symbol pro zápatí 3"/>
          <p:cNvSpPr>
            <a:spLocks noGrp="1"/>
          </p:cNvSpPr>
          <p:nvPr>
            <p:ph type="ftr" sz="quarter" idx="11"/>
          </p:nvPr>
        </p:nvSpPr>
        <p:spPr>
          <a:xfrm>
            <a:off x="827088" y="6410325"/>
            <a:ext cx="3581400" cy="366713"/>
          </a:xfrm>
        </p:spPr>
        <p:txBody>
          <a:bodyPr/>
          <a:lstStyle>
            <a:lvl1pPr>
              <a:defRPr i="1" smtClean="0">
                <a:latin typeface="Arial" pitchFamily="34" charset="0"/>
              </a:defRPr>
            </a:lvl1pPr>
          </a:lstStyle>
          <a:p>
            <a:pPr>
              <a:defRPr/>
            </a:pPr>
            <a:r>
              <a:rPr lang="cs-CZ" dirty="0" smtClean="0"/>
              <a:t>Vytvořil Institut biostatistiky a analýz, Masarykova univerzita </a:t>
            </a:r>
            <a:br>
              <a:rPr lang="cs-CZ" dirty="0" smtClean="0"/>
            </a:br>
            <a:r>
              <a:rPr lang="cs-CZ" dirty="0" smtClean="0"/>
              <a:t>J. Kalina</a:t>
            </a:r>
          </a:p>
          <a:p>
            <a:pPr>
              <a:defRPr/>
            </a:pPr>
            <a:endParaRPr lang="cs-CZ" dirty="0"/>
          </a:p>
        </p:txBody>
      </p:sp>
      <p:sp>
        <p:nvSpPr>
          <p:cNvPr id="15" name="Zástupný symbol pro číslo snímku 4"/>
          <p:cNvSpPr>
            <a:spLocks noGrp="1"/>
          </p:cNvSpPr>
          <p:nvPr>
            <p:ph type="sldNum" sz="quarter" idx="12"/>
          </p:nvPr>
        </p:nvSpPr>
        <p:spPr>
          <a:xfrm>
            <a:off x="4343400" y="1036638"/>
            <a:ext cx="457200" cy="441325"/>
          </a:xfrm>
        </p:spPr>
        <p:txBody>
          <a:bodyPr/>
          <a:lstStyle>
            <a:lvl1pPr>
              <a:defRPr/>
            </a:lvl1pPr>
          </a:lstStyle>
          <a:p>
            <a:pPr>
              <a:defRPr/>
            </a:pPr>
            <a:fld id="{305840BF-48BA-43BD-9A16-632094A4B4AF}" type="slidenum">
              <a:rPr lang="cs-CZ">
                <a:solidFill>
                  <a:srgbClr val="8CADAE">
                    <a:shade val="75000"/>
                  </a:srgbClr>
                </a:solidFill>
              </a:rPr>
              <a:pPr>
                <a:defRPr/>
              </a:pPr>
              <a:t>‹#›</a:t>
            </a:fld>
            <a:endParaRPr lang="cs-CZ">
              <a:solidFill>
                <a:srgbClr val="8CADAE">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Obdélník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Obdélník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Obdélník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Obdélník 14"/>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pic>
        <p:nvPicPr>
          <p:cNvPr id="16" name="Picture 20"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17" name="Picture 21"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cs-CZ" smtClean="0"/>
              <a:t>Klepnutím lze upravit styly předlohy textu.</a:t>
            </a:r>
          </a:p>
        </p:txBody>
      </p:sp>
      <p:sp>
        <p:nvSpPr>
          <p:cNvPr id="18" name="Zástupný symbol pro číslo snímku 6"/>
          <p:cNvSpPr>
            <a:spLocks noGrp="1"/>
          </p:cNvSpPr>
          <p:nvPr>
            <p:ph type="sldNum" sz="quarter" idx="10"/>
          </p:nvPr>
        </p:nvSpPr>
        <p:spPr>
          <a:xfrm>
            <a:off x="1371600" y="312738"/>
            <a:ext cx="457200" cy="441325"/>
          </a:xfrm>
        </p:spPr>
        <p:txBody>
          <a:bodyPr/>
          <a:lstStyle>
            <a:lvl1pPr>
              <a:defRPr/>
            </a:lvl1pPr>
          </a:lstStyle>
          <a:p>
            <a:pPr>
              <a:defRPr/>
            </a:pPr>
            <a:fld id="{8668AA4C-38FB-42CA-A2B5-1C13FFEA9B69}" type="slidenum">
              <a:rPr lang="cs-CZ">
                <a:solidFill>
                  <a:srgbClr val="8CADAE">
                    <a:shade val="75000"/>
                  </a:srgbClr>
                </a:solidFill>
              </a:rPr>
              <a:pPr>
                <a:defRPr/>
              </a:pPr>
              <a:t>‹#›</a:t>
            </a:fld>
            <a:endParaRPr lang="cs-CZ">
              <a:solidFill>
                <a:srgbClr val="8CADAE">
                  <a:shade val="75000"/>
                </a:srgbClr>
              </a:solidFill>
            </a:endParaRPr>
          </a:p>
        </p:txBody>
      </p:sp>
      <p:sp>
        <p:nvSpPr>
          <p:cNvPr id="19" name="Zástupný symbol pro datum 4"/>
          <p:cNvSpPr>
            <a:spLocks noGrp="1"/>
          </p:cNvSpPr>
          <p:nvPr>
            <p:ph type="dt" sz="half" idx="11"/>
          </p:nvPr>
        </p:nvSpPr>
        <p:spPr>
          <a:xfrm>
            <a:off x="5788025" y="6405563"/>
            <a:ext cx="3044825" cy="365125"/>
          </a:xfrm>
        </p:spPr>
        <p:txBody>
          <a:bodyPr/>
          <a:lstStyle>
            <a:lvl1pPr>
              <a:defRPr/>
            </a:lvl1pPr>
          </a:lstStyle>
          <a:p>
            <a:pPr>
              <a:defRPr/>
            </a:pPr>
            <a:fld id="{67571C8C-95FA-40E6-A23E-43FAEC9E1CC8}" type="datetime1">
              <a:rPr lang="cs-CZ"/>
              <a:pPr>
                <a:defRPr/>
              </a:pPr>
              <a:t>09.12.2019</a:t>
            </a:fld>
            <a:endParaRPr lang="cs-CZ"/>
          </a:p>
        </p:txBody>
      </p:sp>
      <p:sp>
        <p:nvSpPr>
          <p:cNvPr id="20" name="Zástupný symbol pro zápatí 5"/>
          <p:cNvSpPr>
            <a:spLocks noGrp="1"/>
          </p:cNvSpPr>
          <p:nvPr>
            <p:ph type="ftr" sz="quarter" idx="12"/>
          </p:nvPr>
        </p:nvSpPr>
        <p:spPr>
          <a:xfrm>
            <a:off x="301625" y="6410325"/>
            <a:ext cx="3584575" cy="366713"/>
          </a:xfrm>
        </p:spPr>
        <p:txBody>
          <a:bodyPr/>
          <a:lstStyle>
            <a:lvl1pPr>
              <a:defRPr sz="900" smtClean="0">
                <a:latin typeface="Arial" pitchFamily="34" charset="0"/>
              </a:defRPr>
            </a:lvl1pPr>
          </a:lstStyle>
          <a:p>
            <a:pPr>
              <a:defRPr/>
            </a:pPr>
            <a:r>
              <a:rPr lang="cs-CZ"/>
              <a:t>Vytvořil Institut biostatistiky a analýz, Masarykova univerzita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9"/>
          <p:cNvSpPr>
            <a:spLocks noGrp="1" noChangeArrowheads="1"/>
          </p:cNvSpPr>
          <p:nvPr>
            <p:ph type="sldNum" sz="quarter" idx="10"/>
          </p:nvPr>
        </p:nvSpPr>
        <p:spPr>
          <a:ln/>
        </p:spPr>
        <p:txBody>
          <a:bodyPr/>
          <a:lstStyle>
            <a:lvl1pPr>
              <a:defRPr/>
            </a:lvl1pPr>
          </a:lstStyle>
          <a:p>
            <a:pPr>
              <a:defRPr/>
            </a:pPr>
            <a:fld id="{9827F85B-A609-405A-9EC8-6DC277A33484}" type="slidenum">
              <a:rPr lang="en-US" altLang="en-US"/>
              <a:pPr>
                <a:defRPr/>
              </a:pPr>
              <a:t>‹#›</a:t>
            </a:fld>
            <a:endParaRPr lang="en-US" altLang="en-US"/>
          </a:p>
        </p:txBody>
      </p:sp>
    </p:spTree>
    <p:extLst>
      <p:ext uri="{BB962C8B-B14F-4D97-AF65-F5344CB8AC3E}">
        <p14:creationId xmlns:p14="http://schemas.microsoft.com/office/powerpoint/2010/main" val="1776748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4" name="Zástupný symbol pro datum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b="0" i="0">
                <a:solidFill>
                  <a:srgbClr val="FFFFFF"/>
                </a:solidFill>
                <a:latin typeface="+mn-lt"/>
                <a:cs typeface="+mn-cs"/>
              </a:defRPr>
            </a:lvl1pPr>
          </a:lstStyle>
          <a:p>
            <a:pPr>
              <a:defRPr/>
            </a:pPr>
            <a:fld id="{11F77581-F61D-4517-972C-775A665F2C85}" type="datetime1">
              <a:rPr lang="cs-CZ"/>
              <a:pPr>
                <a:defRPr/>
              </a:pPr>
              <a:t>09.12.2019</a:t>
            </a:fld>
            <a:endParaRPr lang="cs-CZ"/>
          </a:p>
        </p:txBody>
      </p:sp>
      <p:sp>
        <p:nvSpPr>
          <p:cNvPr id="3" name="Zástupný symbol pro zápatí 2"/>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1000" b="0" i="0" smtClean="0">
                <a:solidFill>
                  <a:srgbClr val="607B7C"/>
                </a:solidFill>
                <a:latin typeface="Calibri" pitchFamily="34" charset="0"/>
              </a:defRPr>
            </a:lvl1pPr>
          </a:lstStyle>
          <a:p>
            <a:pPr fontAlgn="base">
              <a:spcBef>
                <a:spcPct val="0"/>
              </a:spcBef>
              <a:spcAft>
                <a:spcPct val="0"/>
              </a:spcAft>
              <a:defRPr/>
            </a:pPr>
            <a:r>
              <a:rPr lang="cs-CZ">
                <a:cs typeface="Arial" pitchFamily="34" charset="0"/>
              </a:rPr>
              <a:t>Vytvořil Institut biostatistiky a analýz, Masarykova univerzita</a:t>
            </a:r>
          </a:p>
          <a:p>
            <a:pPr fontAlgn="base">
              <a:spcBef>
                <a:spcPct val="0"/>
              </a:spcBef>
              <a:spcAft>
                <a:spcPct val="0"/>
              </a:spcAft>
              <a:defRPr/>
            </a:pPr>
            <a:endParaRPr lang="cs-CZ">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Zástupný symbol pro číslo snímku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b="0" i="0">
                <a:solidFill>
                  <a:schemeClr val="accent3">
                    <a:shade val="75000"/>
                  </a:schemeClr>
                </a:solidFill>
                <a:latin typeface="+mn-lt"/>
                <a:cs typeface="+mn-cs"/>
              </a:defRPr>
            </a:lvl1pPr>
          </a:lstStyle>
          <a:p>
            <a:pPr>
              <a:defRPr/>
            </a:pPr>
            <a:fld id="{E2052ECD-D51C-402B-8D1E-D191B99D66A0}" type="slidenum">
              <a:rPr lang="cs-CZ">
                <a:solidFill>
                  <a:srgbClr val="8CADAE">
                    <a:shade val="75000"/>
                  </a:srgbClr>
                </a:solidFill>
              </a:rPr>
              <a:pPr>
                <a:defRPr/>
              </a:pPr>
              <a:t>‹#›</a:t>
            </a:fld>
            <a:endParaRPr lang="cs-CZ">
              <a:solidFill>
                <a:srgbClr val="8CADAE">
                  <a:shade val="75000"/>
                </a:srgbClr>
              </a:solidFill>
            </a:endParaRPr>
          </a:p>
        </p:txBody>
      </p:sp>
      <p:sp>
        <p:nvSpPr>
          <p:cNvPr id="112654"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112655"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pic>
        <p:nvPicPr>
          <p:cNvPr id="112656" name="Picture 19" descr="logo-IBA"/>
          <p:cNvPicPr>
            <a:picLocks noChangeAspect="1" noChangeArrowheads="1"/>
          </p:cNvPicPr>
          <p:nvPr userDrawn="1"/>
        </p:nvPicPr>
        <p:blipFill>
          <a:blip r:embed="rId6" cstate="print"/>
          <a:srcRect/>
          <a:stretch>
            <a:fillRect/>
          </a:stretch>
        </p:blipFill>
        <p:spPr bwMode="auto">
          <a:xfrm>
            <a:off x="4170363" y="6453188"/>
            <a:ext cx="360362" cy="341312"/>
          </a:xfrm>
          <a:prstGeom prst="rect">
            <a:avLst/>
          </a:prstGeom>
          <a:noFill/>
          <a:ln w="9525">
            <a:noFill/>
            <a:miter lim="800000"/>
            <a:headEnd/>
            <a:tailEnd/>
          </a:ln>
        </p:spPr>
      </p:pic>
      <p:pic>
        <p:nvPicPr>
          <p:cNvPr id="112657" name="Picture 20" descr="logomuni"/>
          <p:cNvPicPr>
            <a:picLocks noChangeAspect="1" noChangeArrowheads="1"/>
          </p:cNvPicPr>
          <p:nvPr userDrawn="1"/>
        </p:nvPicPr>
        <p:blipFill>
          <a:blip r:embed="rId7"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sldNum="0" hdr="0" dt="0"/>
  <p:txStyles>
    <p:title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zápatí 16"/>
          <p:cNvSpPr>
            <a:spLocks noGrp="1"/>
          </p:cNvSpPr>
          <p:nvPr>
            <p:ph type="ftr" sz="quarter" idx="11"/>
          </p:nvPr>
        </p:nvSpPr>
        <p:spPr bwMode="auto">
          <a:noFill/>
          <a:ln>
            <a:miter lim="800000"/>
            <a:headEnd/>
            <a:tailEnd/>
          </a:ln>
        </p:spPr>
        <p:txBody>
          <a:bodyPr/>
          <a:lstStyle/>
          <a:p>
            <a:r>
              <a:rPr lang="cs-CZ" dirty="0" smtClean="0">
                <a:latin typeface="Arial" charset="0"/>
                <a:cs typeface="Arial" charset="0"/>
              </a:rPr>
              <a:t>Vytvořil Institut biostatistiky a analýz, Masarykova univerzita </a:t>
            </a:r>
            <a:br>
              <a:rPr lang="cs-CZ" dirty="0" smtClean="0">
                <a:latin typeface="Arial" charset="0"/>
                <a:cs typeface="Arial" charset="0"/>
              </a:rPr>
            </a:br>
            <a:r>
              <a:rPr lang="cs-CZ" i="1" dirty="0" smtClean="0">
                <a:latin typeface="Arial" charset="0"/>
                <a:cs typeface="Arial" charset="0"/>
              </a:rPr>
              <a:t>J. Hřebíček</a:t>
            </a:r>
            <a:r>
              <a:rPr lang="cs-CZ" dirty="0" smtClean="0">
                <a:latin typeface="Arial" charset="0"/>
                <a:cs typeface="Arial" charset="0"/>
              </a:rPr>
              <a:t>, </a:t>
            </a:r>
            <a:r>
              <a:rPr lang="cs-CZ" i="1" dirty="0" smtClean="0">
                <a:latin typeface="Arial" charset="0"/>
                <a:cs typeface="Arial" charset="0"/>
              </a:rPr>
              <a:t>J. Kalina</a:t>
            </a:r>
          </a:p>
        </p:txBody>
      </p:sp>
      <p:sp>
        <p:nvSpPr>
          <p:cNvPr id="35843" name="Podnadpis 2"/>
          <p:cNvSpPr>
            <a:spLocks noGrp="1"/>
          </p:cNvSpPr>
          <p:nvPr>
            <p:ph type="subTitle" idx="4294967295"/>
          </p:nvPr>
        </p:nvSpPr>
        <p:spPr>
          <a:xfrm>
            <a:off x="285750" y="2997200"/>
            <a:ext cx="8572500" cy="3120854"/>
          </a:xfrm>
        </p:spPr>
        <p:txBody>
          <a:bodyPr>
            <a:spAutoFit/>
          </a:bodyPr>
          <a:lstStyle/>
          <a:p>
            <a:pPr marL="514350" indent="-514350" algn="ctr">
              <a:buFont typeface="Wingdings 2" pitchFamily="18" charset="2"/>
              <a:buAutoNum type="arabicPeriod"/>
            </a:pPr>
            <a:r>
              <a:rPr lang="cs-CZ" sz="2400" b="1" dirty="0" smtClean="0">
                <a:solidFill>
                  <a:schemeClr val="tx2"/>
                </a:solidFill>
                <a:latin typeface="+mj-lt"/>
              </a:rPr>
              <a:t>Stanovení předpokladů</a:t>
            </a:r>
          </a:p>
          <a:p>
            <a:pPr marL="514350" indent="-514350" algn="ctr">
              <a:buFont typeface="Wingdings 2" pitchFamily="18" charset="2"/>
              <a:buAutoNum type="arabicPeriod"/>
            </a:pPr>
            <a:r>
              <a:rPr lang="cs-CZ" sz="2400" b="1" dirty="0" smtClean="0">
                <a:solidFill>
                  <a:schemeClr val="tx2"/>
                </a:solidFill>
                <a:latin typeface="+mj-lt"/>
              </a:rPr>
              <a:t>Model s úživností a koeficientem růstu (</a:t>
            </a:r>
            <a:r>
              <a:rPr lang="cs-CZ" sz="2400" b="1" dirty="0" err="1" smtClean="0">
                <a:solidFill>
                  <a:schemeClr val="tx2"/>
                </a:solidFill>
                <a:latin typeface="+mj-lt"/>
              </a:rPr>
              <a:t>slidery</a:t>
            </a:r>
            <a:r>
              <a:rPr lang="cs-CZ" sz="2400" b="1" dirty="0" smtClean="0">
                <a:solidFill>
                  <a:schemeClr val="tx2"/>
                </a:solidFill>
                <a:latin typeface="+mj-lt"/>
              </a:rPr>
              <a:t> v </a:t>
            </a:r>
            <a:r>
              <a:rPr lang="cs-CZ" sz="2400" b="1" dirty="0" err="1" smtClean="0">
                <a:solidFill>
                  <a:schemeClr val="tx2"/>
                </a:solidFill>
                <a:latin typeface="+mj-lt"/>
              </a:rPr>
              <a:t>Maple</a:t>
            </a:r>
            <a:r>
              <a:rPr lang="cs-CZ" sz="2400" b="1" dirty="0" smtClean="0">
                <a:solidFill>
                  <a:schemeClr val="tx2"/>
                </a:solidFill>
                <a:latin typeface="+mj-lt"/>
              </a:rPr>
              <a:t>)</a:t>
            </a:r>
            <a:endParaRPr lang="cs-CZ" sz="2400" b="1" dirty="0" smtClean="0">
              <a:solidFill>
                <a:schemeClr val="tx2"/>
              </a:solidFill>
              <a:latin typeface="+mj-lt"/>
            </a:endParaRPr>
          </a:p>
          <a:p>
            <a:pPr marL="514350" indent="-514350" algn="ctr">
              <a:buFont typeface="Wingdings 2" pitchFamily="18" charset="2"/>
              <a:buAutoNum type="arabicPeriod"/>
            </a:pPr>
            <a:r>
              <a:rPr lang="cs-CZ" sz="2400" b="1" dirty="0" smtClean="0">
                <a:solidFill>
                  <a:schemeClr val="tx2"/>
                </a:solidFill>
                <a:latin typeface="+mj-lt"/>
              </a:rPr>
              <a:t>Hladká predační funkce</a:t>
            </a:r>
          </a:p>
          <a:p>
            <a:pPr marL="514350" indent="-514350" algn="ctr">
              <a:buFont typeface="Wingdings 2" pitchFamily="18" charset="2"/>
              <a:buAutoNum type="arabicPeriod"/>
            </a:pPr>
            <a:r>
              <a:rPr lang="cs-CZ" sz="2400" b="1" dirty="0" err="1" smtClean="0">
                <a:solidFill>
                  <a:schemeClr val="tx2"/>
                </a:solidFill>
                <a:latin typeface="+mj-lt"/>
              </a:rPr>
              <a:t>Hollingova</a:t>
            </a:r>
            <a:r>
              <a:rPr lang="cs-CZ" sz="2400" b="1" dirty="0" smtClean="0">
                <a:solidFill>
                  <a:schemeClr val="tx2"/>
                </a:solidFill>
                <a:latin typeface="+mj-lt"/>
              </a:rPr>
              <a:t> funkce II. typu</a:t>
            </a:r>
          </a:p>
          <a:p>
            <a:pPr marL="514350" indent="-514350" algn="ctr">
              <a:buFont typeface="Wingdings 2" pitchFamily="18" charset="2"/>
              <a:buAutoNum type="arabicPeriod"/>
            </a:pPr>
            <a:r>
              <a:rPr lang="cs-CZ" sz="2400" b="1" dirty="0" smtClean="0">
                <a:solidFill>
                  <a:schemeClr val="tx2"/>
                </a:solidFill>
                <a:latin typeface="+mj-lt"/>
              </a:rPr>
              <a:t>Populační modely v R</a:t>
            </a:r>
          </a:p>
          <a:p>
            <a:pPr marL="514350" indent="-514350" algn="ctr">
              <a:buFont typeface="Wingdings 2" pitchFamily="18" charset="2"/>
              <a:buAutoNum type="arabicPeriod"/>
            </a:pPr>
            <a:r>
              <a:rPr lang="cs-CZ" sz="2400" b="1" dirty="0" smtClean="0">
                <a:solidFill>
                  <a:schemeClr val="tx2"/>
                </a:solidFill>
                <a:latin typeface="+mj-lt"/>
              </a:rPr>
              <a:t>Společenstvo čtyř populací </a:t>
            </a:r>
            <a:endParaRPr lang="cs-CZ" sz="2400" b="1" dirty="0" smtClean="0">
              <a:solidFill>
                <a:schemeClr val="tx2"/>
              </a:solidFill>
              <a:latin typeface="+mj-lt"/>
            </a:endParaRPr>
          </a:p>
          <a:p>
            <a:pPr marL="514350" indent="-514350" algn="ctr">
              <a:buFont typeface="Wingdings 2" pitchFamily="18" charset="2"/>
              <a:buAutoNum type="arabicPeriod"/>
            </a:pPr>
            <a:r>
              <a:rPr lang="cs-CZ" sz="2400" b="1" dirty="0" smtClean="0">
                <a:solidFill>
                  <a:schemeClr val="tx2"/>
                </a:solidFill>
                <a:latin typeface="+mj-lt"/>
              </a:rPr>
              <a:t>Maticový zápis modelu</a:t>
            </a:r>
            <a:endParaRPr lang="cs-CZ" sz="2400" b="1" dirty="0" smtClean="0">
              <a:solidFill>
                <a:schemeClr val="tx2"/>
              </a:solidFill>
              <a:latin typeface="Arial" charset="0"/>
            </a:endParaRPr>
          </a:p>
        </p:txBody>
      </p:sp>
      <p:sp>
        <p:nvSpPr>
          <p:cNvPr id="35844" name="Nadpis 1"/>
          <p:cNvSpPr>
            <a:spLocks noGrp="1"/>
          </p:cNvSpPr>
          <p:nvPr>
            <p:ph type="ctrTitle" idx="4294967295"/>
          </p:nvPr>
        </p:nvSpPr>
        <p:spPr>
          <a:xfrm>
            <a:off x="685800" y="829742"/>
            <a:ext cx="7772400" cy="1231106"/>
          </a:xfrm>
          <a:noFill/>
        </p:spPr>
        <p:txBody>
          <a:bodyPr>
            <a:spAutoFit/>
          </a:bodyPr>
          <a:lstStyle/>
          <a:p>
            <a:r>
              <a:rPr lang="cs-CZ" sz="4200" dirty="0" smtClean="0">
                <a:solidFill>
                  <a:schemeClr val="accent1"/>
                </a:solidFill>
                <a:latin typeface="Arial" charset="0"/>
              </a:rPr>
              <a:t>10. Domácí úkoly</a:t>
            </a:r>
            <a:br>
              <a:rPr lang="cs-CZ" sz="4200" dirty="0" smtClean="0">
                <a:solidFill>
                  <a:schemeClr val="accent1"/>
                </a:solidFill>
                <a:latin typeface="Arial" charset="0"/>
              </a:rPr>
            </a:br>
            <a:r>
              <a:rPr lang="cs-CZ" sz="3200" dirty="0" smtClean="0"/>
              <a:t>Bi3101 Úvod do matematického modelování</a:t>
            </a:r>
            <a:endParaRPr lang="cs-CZ" sz="3200" dirty="0" smtClean="0">
              <a:solidFill>
                <a:schemeClr val="accent1"/>
              </a:solidFill>
              <a:latin typeface="Arial" charset="0"/>
            </a:endParaRPr>
          </a:p>
        </p:txBody>
      </p:sp>
    </p:spTree>
    <p:extLst>
      <p:ext uri="{BB962C8B-B14F-4D97-AF65-F5344CB8AC3E}">
        <p14:creationId xmlns:p14="http://schemas.microsoft.com/office/powerpoint/2010/main" val="24969781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DÚ1: Příklad stanovení předpokladů</a:t>
            </a:r>
            <a:endParaRPr lang="en-US" dirty="0"/>
          </a:p>
        </p:txBody>
      </p:sp>
      <p:sp>
        <p:nvSpPr>
          <p:cNvPr id="3" name="Zástupný symbol pro obsah 2"/>
          <p:cNvSpPr>
            <a:spLocks noGrp="1"/>
          </p:cNvSpPr>
          <p:nvPr>
            <p:ph idx="1"/>
          </p:nvPr>
        </p:nvSpPr>
        <p:spPr/>
        <p:txBody>
          <a:bodyPr/>
          <a:lstStyle/>
          <a:p>
            <a:pPr>
              <a:spcAft>
                <a:spcPts val="600"/>
              </a:spcAft>
            </a:pPr>
            <a:r>
              <a:rPr lang="cs-CZ" dirty="0" smtClean="0"/>
              <a:t>Ověřte s </a:t>
            </a:r>
            <a:r>
              <a:rPr lang="cs-CZ" dirty="0" smtClean="0"/>
              <a:t>pomocí </a:t>
            </a:r>
            <a:r>
              <a:rPr lang="cs-CZ" dirty="0" err="1" smtClean="0"/>
              <a:t>Maple</a:t>
            </a:r>
            <a:r>
              <a:rPr lang="cs-CZ" dirty="0" smtClean="0"/>
              <a:t> nebo R </a:t>
            </a:r>
            <a:r>
              <a:rPr lang="cs-CZ" dirty="0" smtClean="0"/>
              <a:t>korespondenci mezi deterministickým a stochastickým modelem:</a:t>
            </a:r>
          </a:p>
          <a:p>
            <a:pPr marL="268288" indent="0">
              <a:spcAft>
                <a:spcPts val="600"/>
              </a:spcAft>
              <a:buNone/>
            </a:pPr>
            <a:r>
              <a:rPr lang="cs-CZ" dirty="0" smtClean="0">
                <a:ea typeface="Cambria Math" panose="02040503050406030204" pitchFamily="18" charset="0"/>
              </a:rPr>
              <a:t>Využijte </a:t>
            </a:r>
            <a:r>
              <a:rPr lang="cs-CZ" dirty="0" smtClean="0">
                <a:ea typeface="Cambria Math" panose="02040503050406030204" pitchFamily="18" charset="0"/>
              </a:rPr>
              <a:t>spojitý </a:t>
            </a:r>
            <a:r>
              <a:rPr lang="cs-CZ" dirty="0" smtClean="0">
                <a:ea typeface="Cambria Math" panose="02040503050406030204" pitchFamily="18" charset="0"/>
              </a:rPr>
              <a:t>deterministický model s </a:t>
            </a:r>
            <a:r>
              <a:rPr lang="cs-CZ" dirty="0" smtClean="0">
                <a:ea typeface="Cambria Math" panose="02040503050406030204" pitchFamily="18" charset="0"/>
              </a:rPr>
              <a:t>koeficientem porodnosti a úmrtnosti </a:t>
            </a:r>
            <a:r>
              <a:rPr lang="cs-CZ" dirty="0" smtClean="0">
                <a:ea typeface="Cambria Math" panose="02040503050406030204" pitchFamily="18" charset="0"/>
              </a:rPr>
              <a:t>a diskrétní stochastický model s pravděpodobností rozmnožení se a úmrtí pro každého jedince a diskutujte jak/proč se oba liší pro různé hodnoty a, b, </a:t>
            </a:r>
            <a:r>
              <a:rPr lang="cs-CZ" dirty="0" err="1" smtClean="0">
                <a:ea typeface="Cambria Math" panose="02040503050406030204" pitchFamily="18" charset="0"/>
              </a:rPr>
              <a:t>p</a:t>
            </a:r>
            <a:r>
              <a:rPr lang="cs-CZ" baseline="-25000" dirty="0" err="1" smtClean="0">
                <a:ea typeface="Cambria Math" panose="02040503050406030204" pitchFamily="18" charset="0"/>
              </a:rPr>
              <a:t>B</a:t>
            </a:r>
            <a:r>
              <a:rPr lang="cs-CZ" dirty="0" smtClean="0">
                <a:ea typeface="Cambria Math" panose="02040503050406030204" pitchFamily="18" charset="0"/>
              </a:rPr>
              <a:t>, </a:t>
            </a:r>
            <a:r>
              <a:rPr lang="cs-CZ" dirty="0" err="1" smtClean="0">
                <a:ea typeface="Cambria Math" panose="02040503050406030204" pitchFamily="18" charset="0"/>
              </a:rPr>
              <a:t>p</a:t>
            </a:r>
            <a:r>
              <a:rPr lang="cs-CZ" baseline="-25000" dirty="0" err="1" smtClean="0">
                <a:ea typeface="Cambria Math" panose="02040503050406030204" pitchFamily="18" charset="0"/>
              </a:rPr>
              <a:t>D</a:t>
            </a:r>
            <a:r>
              <a:rPr lang="cs-CZ" dirty="0" smtClean="0">
                <a:ea typeface="Cambria Math" panose="02040503050406030204" pitchFamily="18" charset="0"/>
              </a:rPr>
              <a:t> a N(0).</a:t>
            </a:r>
          </a:p>
          <a:p>
            <a:pPr marL="268288" indent="0">
              <a:spcAft>
                <a:spcPts val="600"/>
              </a:spcAft>
              <a:buNone/>
            </a:pPr>
            <a:r>
              <a:rPr lang="cs-CZ" b="0" dirty="0" err="1" smtClean="0">
                <a:ea typeface="Cambria Math" panose="02040503050406030204" pitchFamily="18" charset="0"/>
              </a:rPr>
              <a:t>Hint</a:t>
            </a:r>
            <a:r>
              <a:rPr lang="cs-CZ" b="0" dirty="0" smtClean="0">
                <a:ea typeface="Cambria Math" panose="02040503050406030204" pitchFamily="18" charset="0"/>
              </a:rPr>
              <a:t>: použijte hodnoty </a:t>
            </a:r>
            <a:r>
              <a:rPr lang="cs-CZ" dirty="0" smtClean="0">
                <a:ea typeface="Cambria Math" panose="02040503050406030204" pitchFamily="18" charset="0"/>
              </a:rPr>
              <a:t>a=0,35; b=0,25; </a:t>
            </a:r>
            <a:r>
              <a:rPr lang="cs-CZ" dirty="0" err="1" smtClean="0">
                <a:ea typeface="Cambria Math" panose="02040503050406030204" pitchFamily="18" charset="0"/>
              </a:rPr>
              <a:t>p</a:t>
            </a:r>
            <a:r>
              <a:rPr lang="cs-CZ" baseline="-25000" dirty="0" err="1" smtClean="0">
                <a:ea typeface="Cambria Math" panose="02040503050406030204" pitchFamily="18" charset="0"/>
              </a:rPr>
              <a:t>B</a:t>
            </a:r>
            <a:r>
              <a:rPr lang="cs-CZ" dirty="0" smtClean="0">
                <a:ea typeface="Cambria Math" panose="02040503050406030204" pitchFamily="18" charset="0"/>
              </a:rPr>
              <a:t>=0,35; </a:t>
            </a:r>
            <a:r>
              <a:rPr lang="cs-CZ" dirty="0" err="1" smtClean="0">
                <a:ea typeface="Cambria Math" panose="02040503050406030204" pitchFamily="18" charset="0"/>
              </a:rPr>
              <a:t>p</a:t>
            </a:r>
            <a:r>
              <a:rPr lang="cs-CZ" baseline="-25000" dirty="0" err="1" smtClean="0">
                <a:ea typeface="Cambria Math" panose="02040503050406030204" pitchFamily="18" charset="0"/>
              </a:rPr>
              <a:t>D</a:t>
            </a:r>
            <a:r>
              <a:rPr lang="cs-CZ" dirty="0" smtClean="0">
                <a:ea typeface="Cambria Math" panose="02040503050406030204" pitchFamily="18" charset="0"/>
              </a:rPr>
              <a:t>=0,25 </a:t>
            </a:r>
            <a:r>
              <a:rPr lang="cs-CZ" dirty="0">
                <a:ea typeface="Cambria Math" panose="02040503050406030204" pitchFamily="18" charset="0"/>
              </a:rPr>
              <a:t>a </a:t>
            </a:r>
            <a:r>
              <a:rPr lang="cs-CZ" dirty="0" smtClean="0">
                <a:ea typeface="Cambria Math" panose="02040503050406030204" pitchFamily="18" charset="0"/>
              </a:rPr>
              <a:t>tři různá N(0): 10, 100 a 1000.</a:t>
            </a:r>
            <a:endParaRPr lang="cs-CZ" b="0" dirty="0" smtClean="0">
              <a:ea typeface="Cambria Math" panose="02040503050406030204" pitchFamily="18" charset="0"/>
            </a:endParaRPr>
          </a:p>
        </p:txBody>
      </p:sp>
    </p:spTree>
    <p:extLst>
      <p:ext uri="{BB962C8B-B14F-4D97-AF65-F5344CB8AC3E}">
        <p14:creationId xmlns:p14="http://schemas.microsoft.com/office/powerpoint/2010/main" val="10982078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pPr>
                  <a:spcAft>
                    <a:spcPts val="600"/>
                  </a:spcAft>
                </a:pPr>
                <a:r>
                  <a:rPr lang="cs-CZ" dirty="0" smtClean="0"/>
                  <a:t>V případě omezujících předpokladů:</a:t>
                </a:r>
                <a:endParaRPr lang="cs-CZ" dirty="0"/>
              </a:p>
              <a:p>
                <a:pPr marL="0" indent="0" algn="ctr">
                  <a:spcAft>
                    <a:spcPts val="600"/>
                  </a:spcAft>
                  <a:buNone/>
                </a:pPr>
                <a14:m>
                  <m:oMathPara xmlns:m="http://schemas.openxmlformats.org/officeDocument/2006/math">
                    <m:oMathParaPr>
                      <m:jc m:val="centerGroup"/>
                    </m:oMathParaPr>
                    <m:oMath xmlns:m="http://schemas.openxmlformats.org/officeDocument/2006/math">
                      <m:f>
                        <m:fPr>
                          <m:ctrlPr>
                            <a:rPr lang="cs-CZ" i="1">
                              <a:latin typeface="Cambria Math" panose="02040503050406030204" pitchFamily="18" charset="0"/>
                            </a:rPr>
                          </m:ctrlPr>
                        </m:fPr>
                        <m:num>
                          <m:r>
                            <a:rPr lang="cs-CZ" i="1">
                              <a:latin typeface="Cambria Math" panose="02040503050406030204" pitchFamily="18" charset="0"/>
                            </a:rPr>
                            <m:t>𝑑𝑁</m:t>
                          </m:r>
                          <m:r>
                            <a:rPr lang="cs-CZ" i="1">
                              <a:latin typeface="Cambria Math" panose="02040503050406030204" pitchFamily="18" charset="0"/>
                            </a:rPr>
                            <m:t>(</m:t>
                          </m:r>
                          <m:r>
                            <a:rPr lang="cs-CZ" i="1">
                              <a:latin typeface="Cambria Math" panose="02040503050406030204" pitchFamily="18" charset="0"/>
                            </a:rPr>
                            <m:t>𝑡</m:t>
                          </m:r>
                          <m:r>
                            <a:rPr lang="cs-CZ" i="1">
                              <a:latin typeface="Cambria Math" panose="02040503050406030204" pitchFamily="18" charset="0"/>
                            </a:rPr>
                            <m:t>)</m:t>
                          </m:r>
                        </m:num>
                        <m:den>
                          <m:r>
                            <a:rPr lang="cs-CZ" i="1">
                              <a:latin typeface="Cambria Math" panose="02040503050406030204" pitchFamily="18" charset="0"/>
                            </a:rPr>
                            <m:t>𝑑𝑡</m:t>
                          </m:r>
                        </m:den>
                      </m:f>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𝑎</m:t>
                      </m:r>
                      <m:r>
                        <a:rPr lang="cs-CZ" i="1">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𝑏</m:t>
                      </m:r>
                      <m:r>
                        <a:rPr lang="cs-CZ" i="1">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oMath>
                  </m:oMathPara>
                </a14:m>
                <a:endParaRPr lang="cs-CZ" dirty="0">
                  <a:ea typeface="Cambria Math" panose="02040503050406030204" pitchFamily="18" charset="0"/>
                </a:endParaRPr>
              </a:p>
              <a:p>
                <a:pPr>
                  <a:spcAft>
                    <a:spcPts val="600"/>
                  </a:spcAft>
                </a:pPr>
                <a:r>
                  <a:rPr lang="cs-CZ" dirty="0" smtClean="0"/>
                  <a:t>V případě diskrétního času (v krocích):</a:t>
                </a:r>
              </a:p>
              <a:p>
                <a:pPr marL="0" indent="0" algn="ctr">
                  <a:spcAft>
                    <a:spcPts val="600"/>
                  </a:spcAft>
                  <a:buNone/>
                </a:pPr>
                <a14:m>
                  <m:oMathPara xmlns:m="http://schemas.openxmlformats.org/officeDocument/2006/math">
                    <m:oMathParaPr>
                      <m:jc m:val="centerGroup"/>
                    </m:oMathParaPr>
                    <m:oMath xmlns:m="http://schemas.openxmlformats.org/officeDocument/2006/math">
                      <m:r>
                        <a:rPr lang="cs-CZ" i="1" smtClean="0">
                          <a:latin typeface="Cambria Math" panose="02040503050406030204" pitchFamily="18" charset="0"/>
                        </a:rPr>
                        <m:t>𝑁</m:t>
                      </m:r>
                      <m:d>
                        <m:dPr>
                          <m:ctrlPr>
                            <a:rPr lang="cs-CZ" b="0" i="1" smtClean="0">
                              <a:latin typeface="Cambria Math" panose="02040503050406030204" pitchFamily="18" charset="0"/>
                            </a:rPr>
                          </m:ctrlPr>
                        </m:dPr>
                        <m:e>
                          <m:r>
                            <a:rPr lang="cs-CZ" b="0" i="1" smtClean="0">
                              <a:latin typeface="Cambria Math" panose="02040503050406030204" pitchFamily="18" charset="0"/>
                            </a:rPr>
                            <m:t>𝑡</m:t>
                          </m:r>
                          <m:r>
                            <a:rPr lang="cs-CZ" b="0" i="1" smtClean="0">
                              <a:latin typeface="Cambria Math" panose="02040503050406030204" pitchFamily="18" charset="0"/>
                            </a:rPr>
                            <m:t>+1</m:t>
                          </m:r>
                        </m:e>
                      </m:d>
                      <m:r>
                        <a:rPr lang="cs-CZ"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𝑎</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oMath>
                  </m:oMathPara>
                </a14:m>
                <a:endParaRPr lang="cs-CZ" b="0" dirty="0" smtClean="0">
                  <a:ea typeface="Cambria Math" panose="02040503050406030204" pitchFamily="18" charset="0"/>
                </a:endParaRPr>
              </a:p>
              <a:p>
                <a:pPr>
                  <a:spcAft>
                    <a:spcPts val="600"/>
                  </a:spcAft>
                </a:pPr>
                <a:r>
                  <a:rPr lang="cs-CZ" dirty="0" smtClean="0"/>
                  <a:t>V případě pravděpodobnosti po každého jedince zvlášť:</a:t>
                </a:r>
              </a:p>
              <a:p>
                <a:pPr marL="0" indent="0">
                  <a:buNone/>
                </a:pPr>
                <a14:m>
                  <m:oMathPara xmlns:m="http://schemas.openxmlformats.org/officeDocument/2006/math">
                    <m:oMathParaPr>
                      <m:jc m:val="centerGroup"/>
                    </m:oMathParaPr>
                    <m:oMath xmlns:m="http://schemas.openxmlformats.org/officeDocument/2006/math">
                      <m:r>
                        <a:rPr lang="cs-CZ" b="0" i="1" smtClean="0">
                          <a:latin typeface="Cambria Math" panose="02040503050406030204" pitchFamily="18" charset="0"/>
                          <a:ea typeface="Cambria Math" panose="02040503050406030204" pitchFamily="18" charset="0"/>
                        </a:rPr>
                        <m:t>𝑠</m:t>
                      </m:r>
                      <m:r>
                        <a:rPr lang="cs-CZ" b="0" i="1" smtClean="0">
                          <a:latin typeface="Cambria Math" panose="02040503050406030204" pitchFamily="18" charset="0"/>
                          <a:ea typeface="Cambria Math" panose="02040503050406030204" pitchFamily="18" charset="0"/>
                        </a:rPr>
                        <m:t> </m:t>
                      </m:r>
                      <m:r>
                        <a:rPr lang="cs-CZ" b="0" i="1" smtClean="0">
                          <a:latin typeface="Cambria Math" panose="02040503050406030204" pitchFamily="18" charset="0"/>
                          <a:ea typeface="Cambria Math" panose="02040503050406030204" pitchFamily="18" charset="0"/>
                        </a:rPr>
                        <m:t>𝑝𝑟𝑎𝑣𝑑</m:t>
                      </m:r>
                      <m:r>
                        <a:rPr lang="cs-CZ" b="0" i="1" smtClean="0">
                          <a:latin typeface="Cambria Math" panose="02040503050406030204" pitchFamily="18" charset="0"/>
                          <a:ea typeface="Cambria Math" panose="02040503050406030204" pitchFamily="18" charset="0"/>
                        </a:rPr>
                        <m:t>ě</m:t>
                      </m:r>
                      <m:r>
                        <a:rPr lang="cs-CZ" b="0" i="1" smtClean="0">
                          <a:latin typeface="Cambria Math" panose="02040503050406030204" pitchFamily="18" charset="0"/>
                          <a:ea typeface="Cambria Math" panose="02040503050406030204" pitchFamily="18" charset="0"/>
                        </a:rPr>
                        <m:t>𝑝𝑜𝑑𝑜𝑏𝑛𝑜𝑠𝑡</m:t>
                      </m:r>
                      <m:r>
                        <a:rPr lang="cs-CZ" b="0" i="1" smtClean="0">
                          <a:latin typeface="Cambria Math" panose="02040503050406030204" pitchFamily="18" charset="0"/>
                          <a:ea typeface="Cambria Math" panose="02040503050406030204" pitchFamily="18" charset="0"/>
                        </a:rPr>
                        <m:t>í </m:t>
                      </m:r>
                      <m:sSub>
                        <m:sSubPr>
                          <m:ctrlPr>
                            <a:rPr lang="cs-CZ" b="0" i="1" smtClean="0">
                              <a:latin typeface="Cambria Math" panose="02040503050406030204" pitchFamily="18" charset="0"/>
                              <a:ea typeface="Cambria Math" panose="02040503050406030204" pitchFamily="18" charset="0"/>
                            </a:rPr>
                          </m:ctrlPr>
                        </m:sSubPr>
                        <m:e>
                          <m:r>
                            <a:rPr lang="cs-CZ" b="0" i="1" smtClean="0">
                              <a:latin typeface="Cambria Math" panose="02040503050406030204" pitchFamily="18" charset="0"/>
                              <a:ea typeface="Cambria Math" panose="02040503050406030204" pitchFamily="18" charset="0"/>
                            </a:rPr>
                            <m:t>𝑝</m:t>
                          </m:r>
                        </m:e>
                        <m:sub>
                          <m:r>
                            <a:rPr lang="cs-CZ" b="0" i="1" smtClean="0">
                              <a:latin typeface="Cambria Math" panose="02040503050406030204" pitchFamily="18" charset="0"/>
                              <a:ea typeface="Cambria Math" panose="02040503050406030204" pitchFamily="18" charset="0"/>
                            </a:rPr>
                            <m:t>𝐵</m:t>
                          </m:r>
                        </m:sub>
                      </m:sSub>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+1</m:t>
                          </m:r>
                        </m:e>
                      </m:d>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+1</m:t>
                      </m:r>
                    </m:oMath>
                  </m:oMathPara>
                </a14:m>
                <a:endParaRPr lang="cs-CZ" b="0" dirty="0" smtClean="0">
                  <a:ea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ea typeface="Cambria Math" panose="02040503050406030204" pitchFamily="18" charset="0"/>
                        </a:rPr>
                        <m:t>𝑠</m:t>
                      </m:r>
                      <m:r>
                        <a:rPr lang="cs-CZ" i="1">
                          <a:latin typeface="Cambria Math" panose="02040503050406030204" pitchFamily="18" charset="0"/>
                          <a:ea typeface="Cambria Math" panose="02040503050406030204" pitchFamily="18" charset="0"/>
                        </a:rPr>
                        <m:t> </m:t>
                      </m:r>
                      <m:r>
                        <a:rPr lang="cs-CZ" i="1">
                          <a:latin typeface="Cambria Math" panose="02040503050406030204" pitchFamily="18" charset="0"/>
                          <a:ea typeface="Cambria Math" panose="02040503050406030204" pitchFamily="18" charset="0"/>
                        </a:rPr>
                        <m:t>𝑝𝑟𝑎𝑣𝑑</m:t>
                      </m:r>
                      <m:r>
                        <a:rPr lang="cs-CZ" i="1">
                          <a:latin typeface="Cambria Math" panose="02040503050406030204" pitchFamily="18" charset="0"/>
                          <a:ea typeface="Cambria Math" panose="02040503050406030204" pitchFamily="18" charset="0"/>
                        </a:rPr>
                        <m:t>ě</m:t>
                      </m:r>
                      <m:r>
                        <a:rPr lang="cs-CZ" i="1">
                          <a:latin typeface="Cambria Math" panose="02040503050406030204" pitchFamily="18" charset="0"/>
                          <a:ea typeface="Cambria Math" panose="02040503050406030204" pitchFamily="18" charset="0"/>
                        </a:rPr>
                        <m:t>𝑝𝑜𝑑𝑜𝑏𝑛𝑜𝑠𝑡</m:t>
                      </m:r>
                      <m:r>
                        <a:rPr lang="cs-CZ" i="1">
                          <a:latin typeface="Cambria Math" panose="02040503050406030204" pitchFamily="18" charset="0"/>
                          <a:ea typeface="Cambria Math" panose="02040503050406030204" pitchFamily="18" charset="0"/>
                        </a:rPr>
                        <m:t>í</m:t>
                      </m:r>
                      <m:sSub>
                        <m:sSubPr>
                          <m:ctrlPr>
                            <a:rPr lang="cs-CZ" i="1">
                              <a:latin typeface="Cambria Math" panose="02040503050406030204" pitchFamily="18" charset="0"/>
                              <a:ea typeface="Cambria Math" panose="02040503050406030204" pitchFamily="18" charset="0"/>
                            </a:rPr>
                          </m:ctrlPr>
                        </m:sSubPr>
                        <m:e>
                          <m:r>
                            <a:rPr lang="cs-CZ" b="0" i="1" smtClean="0">
                              <a:latin typeface="Cambria Math" panose="02040503050406030204" pitchFamily="18" charset="0"/>
                              <a:ea typeface="Cambria Math" panose="02040503050406030204" pitchFamily="18" charset="0"/>
                            </a:rPr>
                            <m:t> </m:t>
                          </m:r>
                          <m:r>
                            <a:rPr lang="cs-CZ" i="1">
                              <a:latin typeface="Cambria Math" panose="02040503050406030204" pitchFamily="18" charset="0"/>
                              <a:ea typeface="Cambria Math" panose="02040503050406030204" pitchFamily="18" charset="0"/>
                            </a:rPr>
                            <m:t>𝑝</m:t>
                          </m:r>
                        </m:e>
                        <m:sub>
                          <m:r>
                            <a:rPr lang="cs-CZ" b="0" i="1" smtClean="0">
                              <a:latin typeface="Cambria Math" panose="02040503050406030204" pitchFamily="18" charset="0"/>
                              <a:ea typeface="Cambria Math" panose="02040503050406030204" pitchFamily="18" charset="0"/>
                            </a:rPr>
                            <m:t>𝐷</m:t>
                          </m:r>
                        </m:sub>
                      </m:sSub>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𝑁</m:t>
                      </m:r>
                      <m:d>
                        <m:dPr>
                          <m:ctrlPr>
                            <a:rPr lang="cs-CZ" i="1">
                              <a:latin typeface="Cambria Math" panose="02040503050406030204" pitchFamily="18" charset="0"/>
                              <a:ea typeface="Cambria Math" panose="02040503050406030204" pitchFamily="18" charset="0"/>
                            </a:rPr>
                          </m:ctrlPr>
                        </m:dPr>
                        <m:e>
                          <m:r>
                            <a:rPr lang="cs-CZ" i="1">
                              <a:latin typeface="Cambria Math" panose="02040503050406030204" pitchFamily="18" charset="0"/>
                              <a:ea typeface="Cambria Math" panose="02040503050406030204" pitchFamily="18" charset="0"/>
                            </a:rPr>
                            <m:t>𝑡</m:t>
                          </m:r>
                          <m:r>
                            <a:rPr lang="cs-CZ" i="1">
                              <a:latin typeface="Cambria Math" panose="02040503050406030204" pitchFamily="18" charset="0"/>
                              <a:ea typeface="Cambria Math" panose="02040503050406030204" pitchFamily="18" charset="0"/>
                            </a:rPr>
                            <m:t>+1</m:t>
                          </m:r>
                        </m:e>
                      </m:d>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𝑁</m:t>
                      </m:r>
                      <m:d>
                        <m:dPr>
                          <m:ctrlPr>
                            <a:rPr lang="cs-CZ" i="1">
                              <a:latin typeface="Cambria Math" panose="02040503050406030204" pitchFamily="18" charset="0"/>
                              <a:ea typeface="Cambria Math" panose="02040503050406030204" pitchFamily="18" charset="0"/>
                            </a:rPr>
                          </m:ctrlPr>
                        </m:dPr>
                        <m:e>
                          <m:r>
                            <a:rPr lang="cs-CZ" i="1">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1</m:t>
                      </m:r>
                    </m:oMath>
                  </m:oMathPara>
                </a14:m>
                <a:endParaRPr lang="cs-CZ" dirty="0">
                  <a:ea typeface="Cambria Math" panose="02040503050406030204" pitchFamily="18" charset="0"/>
                </a:endParaRPr>
              </a:p>
              <a:p>
                <a:pPr marL="0" indent="0">
                  <a:buNone/>
                </a:pPr>
                <a:endParaRPr lang="cs-CZ" b="0" dirty="0" smtClean="0">
                  <a:ea typeface="Cambria Math" panose="02040503050406030204" pitchFamily="18" charset="0"/>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a:blip r:embed="rId2"/>
                <a:stretch>
                  <a:fillRect l="-714" t="-1194"/>
                </a:stretch>
              </a:blipFill>
            </p:spPr>
            <p:txBody>
              <a:bodyPr/>
              <a:lstStyle/>
              <a:p>
                <a:r>
                  <a:rPr lang="en-US">
                    <a:noFill/>
                  </a:rPr>
                  <a:t> </a:t>
                </a:r>
              </a:p>
            </p:txBody>
          </p:sp>
        </mc:Fallback>
      </mc:AlternateContent>
      <p:sp>
        <p:nvSpPr>
          <p:cNvPr id="5" name="Nadpis 1"/>
          <p:cNvSpPr>
            <a:spLocks noGrp="1"/>
          </p:cNvSpPr>
          <p:nvPr>
            <p:ph type="title"/>
          </p:nvPr>
        </p:nvSpPr>
        <p:spPr>
          <a:xfrm>
            <a:off x="301625" y="228600"/>
            <a:ext cx="8534400" cy="758825"/>
          </a:xfrm>
        </p:spPr>
        <p:txBody>
          <a:bodyPr/>
          <a:lstStyle/>
          <a:p>
            <a:r>
              <a:rPr lang="cs-CZ" dirty="0" smtClean="0"/>
              <a:t>DÚ1: Příklad stanovení předpokladů</a:t>
            </a:r>
            <a:endParaRPr lang="en-US" dirty="0"/>
          </a:p>
        </p:txBody>
      </p:sp>
    </p:spTree>
    <p:extLst>
      <p:ext uri="{BB962C8B-B14F-4D97-AF65-F5344CB8AC3E}">
        <p14:creationId xmlns:p14="http://schemas.microsoft.com/office/powerpoint/2010/main" val="2013513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625" y="404664"/>
            <a:ext cx="8534400" cy="758825"/>
          </a:xfrm>
        </p:spPr>
        <p:txBody>
          <a:bodyPr/>
          <a:lstStyle/>
          <a:p>
            <a:r>
              <a:rPr lang="cs-CZ" sz="2800" dirty="0" smtClean="0"/>
              <a:t>DÚ 2: Model </a:t>
            </a:r>
            <a:r>
              <a:rPr lang="cs-CZ" sz="2800" dirty="0" smtClean="0"/>
              <a:t>s koeficientem růstu a úživností (a se </a:t>
            </a:r>
            <a:r>
              <a:rPr lang="cs-CZ" sz="2800" dirty="0" err="1" smtClean="0"/>
              <a:t>slidery</a:t>
            </a:r>
            <a:r>
              <a:rPr lang="cs-CZ" sz="2800" dirty="0" smtClean="0"/>
              <a:t> v </a:t>
            </a:r>
            <a:r>
              <a:rPr lang="cs-CZ" sz="2800" dirty="0" err="1" smtClean="0"/>
              <a:t>Maple</a:t>
            </a:r>
            <a:r>
              <a:rPr lang="cs-CZ" sz="2800" dirty="0" smtClean="0"/>
              <a:t>)</a:t>
            </a:r>
            <a:endParaRPr lang="en-US" dirty="0"/>
          </a:p>
        </p:txBody>
      </p:sp>
      <mc:AlternateContent xmlns:mc="http://schemas.openxmlformats.org/markup-compatibility/2006">
        <mc:Choice xmlns:a14="http://schemas.microsoft.com/office/drawing/2010/main" Requires="a14">
          <p:sp>
            <p:nvSpPr>
              <p:cNvPr id="3" name="Zástupný symbol pro obsah 2"/>
              <p:cNvSpPr>
                <a:spLocks noGrp="1"/>
              </p:cNvSpPr>
              <p:nvPr>
                <p:ph idx="1"/>
              </p:nvPr>
            </p:nvSpPr>
            <p:spPr/>
            <p:txBody>
              <a:bodyPr/>
              <a:lstStyle/>
              <a:p>
                <a:pPr>
                  <a:spcAft>
                    <a:spcPts val="600"/>
                  </a:spcAft>
                </a:pPr>
                <a:r>
                  <a:rPr lang="cs-CZ" dirty="0" smtClean="0"/>
                  <a:t>Využijte </a:t>
                </a:r>
                <a:r>
                  <a:rPr lang="cs-CZ" dirty="0" err="1" smtClean="0"/>
                  <a:t>Maple</a:t>
                </a:r>
                <a:r>
                  <a:rPr lang="cs-CZ" dirty="0" smtClean="0"/>
                  <a:t> </a:t>
                </a:r>
                <a:r>
                  <a:rPr lang="cs-CZ" dirty="0" smtClean="0"/>
                  <a:t>nebo R pro </a:t>
                </a:r>
                <a:r>
                  <a:rPr lang="cs-CZ" dirty="0" smtClean="0"/>
                  <a:t>vytvoření spojitého modelu růstu populace s koeficientem růstu </a:t>
                </a:r>
                <a:r>
                  <a:rPr lang="cs-CZ" i="1" dirty="0" smtClean="0"/>
                  <a:t>r</a:t>
                </a:r>
                <a:r>
                  <a:rPr lang="cs-CZ" dirty="0" smtClean="0"/>
                  <a:t> a se zahrnutím konstanty úživnosti prostředí </a:t>
                </a:r>
                <a:r>
                  <a:rPr lang="cs-CZ" i="1" dirty="0" smtClean="0"/>
                  <a:t>K</a:t>
                </a:r>
                <a:r>
                  <a:rPr lang="cs-CZ" dirty="0" smtClean="0">
                    <a:ea typeface="Cambria Math" panose="02040503050406030204" pitchFamily="18" charset="0"/>
                  </a:rPr>
                  <a:t>:</a:t>
                </a:r>
              </a:p>
              <a:p>
                <a:pPr marL="0" indent="0">
                  <a:spcAft>
                    <a:spcPts val="600"/>
                  </a:spcAft>
                  <a:buNone/>
                </a:pPr>
                <a14:m>
                  <m:oMathPara xmlns:m="http://schemas.openxmlformats.org/officeDocument/2006/math">
                    <m:oMathParaPr>
                      <m:jc m:val="centerGroup"/>
                    </m:oMathParaPr>
                    <m:oMath xmlns:m="http://schemas.openxmlformats.org/officeDocument/2006/math">
                      <m:f>
                        <m:fPr>
                          <m:ctrlPr>
                            <a:rPr lang="cs-CZ" b="0" i="1" smtClean="0">
                              <a:latin typeface="Cambria Math" panose="02040503050406030204" pitchFamily="18" charset="0"/>
                              <a:ea typeface="Cambria Math" panose="02040503050406030204" pitchFamily="18" charset="0"/>
                            </a:rPr>
                          </m:ctrlPr>
                        </m:fPr>
                        <m:num>
                          <m:r>
                            <a:rPr lang="cs-CZ" b="0" i="1" smtClean="0">
                              <a:latin typeface="Cambria Math" panose="02040503050406030204" pitchFamily="18" charset="0"/>
                              <a:ea typeface="Cambria Math" panose="02040503050406030204" pitchFamily="18" charset="0"/>
                            </a:rPr>
                            <m:t>𝑑𝑁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e>
                          </m:d>
                        </m:num>
                        <m:den>
                          <m:r>
                            <a:rPr lang="cs-CZ" b="0" i="1" smtClean="0">
                              <a:latin typeface="Cambria Math" panose="02040503050406030204" pitchFamily="18" charset="0"/>
                              <a:ea typeface="Cambria Math" panose="02040503050406030204" pitchFamily="18" charset="0"/>
                            </a:rPr>
                            <m:t>𝑑𝑡</m:t>
                          </m:r>
                        </m:den>
                      </m:f>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e>
                      </m:d>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𝑟</m:t>
                      </m:r>
                      <m:r>
                        <a:rPr lang="cs-CZ" i="1">
                          <a:latin typeface="Cambria Math" panose="02040503050406030204" pitchFamily="18" charset="0"/>
                          <a:ea typeface="Cambria Math" panose="02040503050406030204" pitchFamily="18" charset="0"/>
                        </a:rPr>
                        <m:t>∙</m:t>
                      </m:r>
                      <m:d>
                        <m:dPr>
                          <m:ctrlPr>
                            <a:rPr lang="cs-CZ" i="1">
                              <a:latin typeface="Cambria Math" panose="02040503050406030204" pitchFamily="18" charset="0"/>
                              <a:ea typeface="Cambria Math" panose="02040503050406030204" pitchFamily="18" charset="0"/>
                            </a:rPr>
                          </m:ctrlPr>
                        </m:dPr>
                        <m:e>
                          <m:r>
                            <a:rPr lang="cs-CZ" i="1">
                              <a:latin typeface="Cambria Math" panose="02040503050406030204" pitchFamily="18" charset="0"/>
                              <a:ea typeface="Cambria Math" panose="02040503050406030204" pitchFamily="18" charset="0"/>
                            </a:rPr>
                            <m:t>1−</m:t>
                          </m:r>
                          <m:f>
                            <m:fPr>
                              <m:ctrlPr>
                                <a:rPr lang="cs-CZ" i="1">
                                  <a:latin typeface="Cambria Math" panose="02040503050406030204" pitchFamily="18" charset="0"/>
                                  <a:ea typeface="Cambria Math" panose="02040503050406030204" pitchFamily="18" charset="0"/>
                                </a:rPr>
                              </m:ctrlPr>
                            </m:fPr>
                            <m:num>
                              <m:r>
                                <a:rPr lang="cs-CZ" i="1">
                                  <a:latin typeface="Cambria Math" panose="02040503050406030204" pitchFamily="18" charset="0"/>
                                  <a:ea typeface="Cambria Math" panose="02040503050406030204" pitchFamily="18" charset="0"/>
                                </a:rPr>
                                <m:t>𝑁</m:t>
                              </m:r>
                              <m:d>
                                <m:dPr>
                                  <m:ctrlPr>
                                    <a:rPr lang="cs-CZ" i="1">
                                      <a:latin typeface="Cambria Math" panose="02040503050406030204" pitchFamily="18" charset="0"/>
                                      <a:ea typeface="Cambria Math" panose="02040503050406030204" pitchFamily="18" charset="0"/>
                                    </a:rPr>
                                  </m:ctrlPr>
                                </m:dPr>
                                <m:e>
                                  <m:r>
                                    <a:rPr lang="cs-CZ" i="1">
                                      <a:latin typeface="Cambria Math" panose="02040503050406030204" pitchFamily="18" charset="0"/>
                                      <a:ea typeface="Cambria Math" panose="02040503050406030204" pitchFamily="18" charset="0"/>
                                    </a:rPr>
                                    <m:t>𝑡</m:t>
                                  </m:r>
                                </m:e>
                              </m:d>
                            </m:num>
                            <m:den>
                              <m:r>
                                <a:rPr lang="cs-CZ" i="1">
                                  <a:latin typeface="Cambria Math" panose="02040503050406030204" pitchFamily="18" charset="0"/>
                                  <a:ea typeface="Cambria Math" panose="02040503050406030204" pitchFamily="18" charset="0"/>
                                </a:rPr>
                                <m:t>𝐾</m:t>
                              </m:r>
                            </m:den>
                          </m:f>
                        </m:e>
                      </m:d>
                    </m:oMath>
                  </m:oMathPara>
                </a14:m>
                <a:endParaRPr lang="cs-CZ" b="0" dirty="0" smtClean="0">
                  <a:ea typeface="Cambria Math" panose="02040503050406030204" pitchFamily="18" charset="0"/>
                </a:endParaRPr>
              </a:p>
              <a:p>
                <a:pPr>
                  <a:spcAft>
                    <a:spcPts val="600"/>
                  </a:spcAft>
                </a:pPr>
                <a:r>
                  <a:rPr lang="cs-CZ" dirty="0" smtClean="0"/>
                  <a:t>V případě </a:t>
                </a:r>
                <a:r>
                  <a:rPr lang="cs-CZ" dirty="0" err="1" smtClean="0"/>
                  <a:t>Maple</a:t>
                </a:r>
                <a:r>
                  <a:rPr lang="cs-CZ" dirty="0" smtClean="0"/>
                  <a:t> vložte </a:t>
                </a:r>
                <a:r>
                  <a:rPr lang="cs-CZ" dirty="0" smtClean="0"/>
                  <a:t>do modelu komponenty (</a:t>
                </a:r>
                <a:r>
                  <a:rPr lang="cs-CZ" dirty="0" err="1" smtClean="0"/>
                  <a:t>slidery</a:t>
                </a:r>
                <a:r>
                  <a:rPr lang="cs-CZ" dirty="0" smtClean="0"/>
                  <a:t>) pro počáteční velikost populace </a:t>
                </a:r>
                <a:r>
                  <a:rPr lang="cs-CZ" i="1" dirty="0" smtClean="0"/>
                  <a:t>N(0)</a:t>
                </a:r>
                <a:r>
                  <a:rPr lang="cs-CZ" dirty="0" smtClean="0"/>
                  <a:t> jdoucí od 0 do 1000 jedinců, koeficient růstu </a:t>
                </a:r>
                <a:r>
                  <a:rPr lang="cs-CZ" i="1" dirty="0" smtClean="0"/>
                  <a:t>r</a:t>
                </a:r>
                <a:r>
                  <a:rPr lang="cs-CZ" dirty="0" smtClean="0"/>
                  <a:t> jdoucí od 0 do 2 a úživnost prostředí </a:t>
                </a:r>
                <a:r>
                  <a:rPr lang="cs-CZ" i="1" dirty="0" smtClean="0"/>
                  <a:t>K</a:t>
                </a:r>
                <a:r>
                  <a:rPr lang="cs-CZ" dirty="0" smtClean="0"/>
                  <a:t> od 0 do 1000 jedinců.</a:t>
                </a:r>
                <a:endParaRPr lang="cs-CZ" b="0" dirty="0" smtClean="0">
                  <a:ea typeface="Cambria Math" panose="02040503050406030204" pitchFamily="18" charset="0"/>
                </a:endParaRPr>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blipFill>
                <a:blip r:embed="rId2"/>
                <a:stretch>
                  <a:fillRect l="-714" t="-1194"/>
                </a:stretch>
              </a:blipFill>
            </p:spPr>
            <p:txBody>
              <a:bodyPr/>
              <a:lstStyle/>
              <a:p>
                <a:r>
                  <a:rPr lang="en-US">
                    <a:noFill/>
                  </a:rPr>
                  <a:t> </a:t>
                </a:r>
              </a:p>
            </p:txBody>
          </p:sp>
        </mc:Fallback>
      </mc:AlternateContent>
    </p:spTree>
    <p:extLst>
      <p:ext uri="{BB962C8B-B14F-4D97-AF65-F5344CB8AC3E}">
        <p14:creationId xmlns:p14="http://schemas.microsoft.com/office/powerpoint/2010/main" val="4094209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DÚ 3: Model pod tlakem </a:t>
            </a:r>
            <a:r>
              <a:rPr lang="cs-CZ" dirty="0" err="1" smtClean="0"/>
              <a:t>nespec</a:t>
            </a:r>
            <a:r>
              <a:rPr lang="cs-CZ" dirty="0" smtClean="0"/>
              <a:t>. predátora</a:t>
            </a:r>
            <a:endParaRPr lang="en-US" dirty="0"/>
          </a:p>
        </p:txBody>
      </p:sp>
      <p:sp>
        <p:nvSpPr>
          <p:cNvPr id="3" name="Zástupný symbol pro obsah 2"/>
          <p:cNvSpPr>
            <a:spLocks noGrp="1"/>
          </p:cNvSpPr>
          <p:nvPr>
            <p:ph idx="1"/>
          </p:nvPr>
        </p:nvSpPr>
        <p:spPr/>
        <p:txBody>
          <a:bodyPr/>
          <a:lstStyle/>
          <a:p>
            <a:pPr>
              <a:spcAft>
                <a:spcPts val="600"/>
              </a:spcAft>
            </a:pPr>
            <a:r>
              <a:rPr lang="cs-CZ" dirty="0" smtClean="0"/>
              <a:t>Využijte kód modelu populace pod tlakem nespecializovaného predátora v </a:t>
            </a:r>
            <a:r>
              <a:rPr lang="cs-CZ" dirty="0" err="1" smtClean="0"/>
              <a:t>Maple</a:t>
            </a:r>
            <a:r>
              <a:rPr lang="cs-CZ" dirty="0" smtClean="0"/>
              <a:t> </a:t>
            </a:r>
            <a:r>
              <a:rPr lang="cs-CZ" dirty="0" smtClean="0"/>
              <a:t>nebo R a </a:t>
            </a:r>
            <a:r>
              <a:rPr lang="cs-CZ" dirty="0" smtClean="0"/>
              <a:t>nahraďte lomenou funkci p(N) nějakou hladkou funkcí splňující dříve uvedené předpoklady.</a:t>
            </a:r>
          </a:p>
          <a:p>
            <a:pPr>
              <a:spcAft>
                <a:spcPts val="600"/>
              </a:spcAft>
            </a:pPr>
            <a:r>
              <a:rPr lang="cs-CZ" dirty="0" smtClean="0"/>
              <a:t>Proveďte </a:t>
            </a:r>
            <a:r>
              <a:rPr lang="cs-CZ" dirty="0" smtClean="0"/>
              <a:t>stručnou analýzu </a:t>
            </a:r>
            <a:r>
              <a:rPr lang="cs-CZ" dirty="0" smtClean="0"/>
              <a:t>takového řešení.</a:t>
            </a:r>
            <a:endParaRPr lang="cs-CZ" dirty="0"/>
          </a:p>
        </p:txBody>
      </p:sp>
    </p:spTree>
    <p:extLst>
      <p:ext uri="{BB962C8B-B14F-4D97-AF65-F5344CB8AC3E}">
        <p14:creationId xmlns:p14="http://schemas.microsoft.com/office/powerpoint/2010/main" val="3962356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DÚ 4: Model dravec-kořist </a:t>
            </a:r>
            <a:r>
              <a:rPr lang="cs-CZ" dirty="0" err="1" smtClean="0"/>
              <a:t>Gauseho</a:t>
            </a:r>
            <a:r>
              <a:rPr lang="cs-CZ" dirty="0" smtClean="0"/>
              <a:t> typu</a:t>
            </a:r>
            <a:endParaRPr lang="en-US" dirty="0"/>
          </a:p>
        </p:txBody>
      </p:sp>
      <p:sp>
        <p:nvSpPr>
          <p:cNvPr id="3" name="Zástupný symbol pro obsah 2"/>
          <p:cNvSpPr>
            <a:spLocks noGrp="1"/>
          </p:cNvSpPr>
          <p:nvPr>
            <p:ph idx="1"/>
          </p:nvPr>
        </p:nvSpPr>
        <p:spPr/>
        <p:txBody>
          <a:bodyPr/>
          <a:lstStyle/>
          <a:p>
            <a:pPr>
              <a:spcAft>
                <a:spcPts val="600"/>
              </a:spcAft>
            </a:pPr>
            <a:r>
              <a:rPr lang="cs-CZ" dirty="0" smtClean="0"/>
              <a:t>Navrhněte libovolný model dravec-kořist </a:t>
            </a:r>
            <a:r>
              <a:rPr lang="cs-CZ" dirty="0" err="1" smtClean="0"/>
              <a:t>Gauseho</a:t>
            </a:r>
            <a:r>
              <a:rPr lang="cs-CZ" dirty="0" smtClean="0"/>
              <a:t> typu a </a:t>
            </a:r>
            <a:r>
              <a:rPr lang="cs-CZ" dirty="0" err="1" smtClean="0"/>
              <a:t>implemetujte</a:t>
            </a:r>
            <a:r>
              <a:rPr lang="cs-CZ" dirty="0" smtClean="0"/>
              <a:t> jej </a:t>
            </a:r>
            <a:r>
              <a:rPr lang="cs-CZ" dirty="0" smtClean="0"/>
              <a:t>v </a:t>
            </a:r>
            <a:r>
              <a:rPr lang="cs-CZ" dirty="0" err="1" smtClean="0"/>
              <a:t>Maple</a:t>
            </a:r>
            <a:r>
              <a:rPr lang="cs-CZ" dirty="0" smtClean="0"/>
              <a:t> nebo R za </a:t>
            </a:r>
            <a:r>
              <a:rPr lang="cs-CZ" dirty="0" smtClean="0"/>
              <a:t>využití </a:t>
            </a:r>
            <a:r>
              <a:rPr lang="cs-CZ" dirty="0" err="1" smtClean="0"/>
              <a:t>Hollingovy</a:t>
            </a:r>
            <a:r>
              <a:rPr lang="cs-CZ" dirty="0" smtClean="0"/>
              <a:t> funkce typu II.</a:t>
            </a:r>
          </a:p>
          <a:p>
            <a:pPr>
              <a:spcAft>
                <a:spcPts val="600"/>
              </a:spcAft>
            </a:pPr>
            <a:r>
              <a:rPr lang="cs-CZ" dirty="0" err="1" smtClean="0"/>
              <a:t>Hollingovu</a:t>
            </a:r>
            <a:r>
              <a:rPr lang="cs-CZ" dirty="0" smtClean="0"/>
              <a:t> funkci </a:t>
            </a:r>
            <a:r>
              <a:rPr lang="cs-CZ" dirty="0" err="1" smtClean="0"/>
              <a:t>implemetujte</a:t>
            </a:r>
            <a:r>
              <a:rPr lang="cs-CZ" dirty="0" smtClean="0"/>
              <a:t> jako samostatnou funkci v </a:t>
            </a:r>
            <a:r>
              <a:rPr lang="cs-CZ" dirty="0" err="1" smtClean="0"/>
              <a:t>Maple</a:t>
            </a:r>
            <a:r>
              <a:rPr lang="cs-CZ" dirty="0" smtClean="0"/>
              <a:t> nebo R, </a:t>
            </a:r>
            <a:r>
              <a:rPr lang="cs-CZ" dirty="0" smtClean="0"/>
              <a:t>která je posléze využita v modelu.</a:t>
            </a:r>
            <a:endParaRPr lang="cs-CZ" dirty="0"/>
          </a:p>
        </p:txBody>
      </p:sp>
    </p:spTree>
    <p:extLst>
      <p:ext uri="{BB962C8B-B14F-4D97-AF65-F5344CB8AC3E}">
        <p14:creationId xmlns:p14="http://schemas.microsoft.com/office/powerpoint/2010/main" val="3397820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DÚ 5: Populační modely v R</a:t>
            </a:r>
            <a:endParaRPr lang="en-US" dirty="0"/>
          </a:p>
        </p:txBody>
      </p:sp>
      <p:sp>
        <p:nvSpPr>
          <p:cNvPr id="3" name="Zástupný symbol pro obsah 2"/>
          <p:cNvSpPr>
            <a:spLocks noGrp="1"/>
          </p:cNvSpPr>
          <p:nvPr>
            <p:ph idx="1"/>
          </p:nvPr>
        </p:nvSpPr>
        <p:spPr/>
        <p:txBody>
          <a:bodyPr/>
          <a:lstStyle/>
          <a:p>
            <a:pPr>
              <a:spcAft>
                <a:spcPts val="600"/>
              </a:spcAft>
            </a:pPr>
            <a:r>
              <a:rPr lang="cs-CZ" dirty="0" smtClean="0"/>
              <a:t>Implementujte model z DÚ 3 v jazyce </a:t>
            </a:r>
            <a:r>
              <a:rPr lang="cs-CZ" dirty="0" smtClean="0"/>
              <a:t>R nebo </a:t>
            </a:r>
            <a:r>
              <a:rPr lang="cs-CZ" dirty="0" err="1" smtClean="0"/>
              <a:t>Maple</a:t>
            </a:r>
            <a:r>
              <a:rPr lang="cs-CZ" dirty="0" smtClean="0"/>
              <a:t> (v opačném, než který jste využili původně), </a:t>
            </a:r>
            <a:r>
              <a:rPr lang="cs-CZ" dirty="0" smtClean="0"/>
              <a:t>spočtěte řešení modelu a porovnejte </a:t>
            </a:r>
            <a:r>
              <a:rPr lang="cs-CZ" dirty="0" smtClean="0"/>
              <a:t>řešení získaná pomocí obou software.</a:t>
            </a:r>
            <a:endParaRPr lang="cs-CZ" dirty="0"/>
          </a:p>
        </p:txBody>
      </p:sp>
    </p:spTree>
    <p:extLst>
      <p:ext uri="{BB962C8B-B14F-4D97-AF65-F5344CB8AC3E}">
        <p14:creationId xmlns:p14="http://schemas.microsoft.com/office/powerpoint/2010/main" val="42927042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DÚ 6: Společenstvo čtyř populací</a:t>
            </a:r>
            <a:endParaRPr lang="en-US" dirty="0"/>
          </a:p>
        </p:txBody>
      </p:sp>
      <p:sp>
        <p:nvSpPr>
          <p:cNvPr id="3" name="Zástupný symbol pro obsah 2"/>
          <p:cNvSpPr>
            <a:spLocks noGrp="1"/>
          </p:cNvSpPr>
          <p:nvPr>
            <p:ph idx="1"/>
          </p:nvPr>
        </p:nvSpPr>
        <p:spPr/>
        <p:txBody>
          <a:bodyPr/>
          <a:lstStyle/>
          <a:p>
            <a:pPr>
              <a:spcAft>
                <a:spcPts val="600"/>
              </a:spcAft>
            </a:pPr>
            <a:r>
              <a:rPr lang="cs-CZ" dirty="0" smtClean="0"/>
              <a:t>Implementujte </a:t>
            </a:r>
            <a:r>
              <a:rPr lang="cs-CZ" dirty="0" err="1" smtClean="0"/>
              <a:t>Lotkův-Volterrův</a:t>
            </a:r>
            <a:r>
              <a:rPr lang="cs-CZ" dirty="0" smtClean="0"/>
              <a:t> model </a:t>
            </a:r>
            <a:r>
              <a:rPr lang="cs-CZ" dirty="0" smtClean="0"/>
              <a:t>čtyř populací, přičemž dvě populace jsou čistě kořistí, jedna populace je dravcem vůči těmto dvěma ale kořistí vůči poslední populaci, která se chová jako dravec vůči všem třem zbývajícím populacím ve společenstvu.</a:t>
            </a:r>
          </a:p>
          <a:p>
            <a:pPr>
              <a:spcAft>
                <a:spcPts val="600"/>
              </a:spcAft>
            </a:pPr>
            <a:r>
              <a:rPr lang="cs-CZ" dirty="0" smtClean="0"/>
              <a:t>Pokuste se najít model, který povede ke stabilnímu řešení takovému, že žádná populace nebude nulová, ale velikosti všech zůstanou konstantní.</a:t>
            </a:r>
            <a:endParaRPr lang="cs-CZ" dirty="0"/>
          </a:p>
        </p:txBody>
      </p:sp>
    </p:spTree>
    <p:extLst>
      <p:ext uri="{BB962C8B-B14F-4D97-AF65-F5344CB8AC3E}">
        <p14:creationId xmlns:p14="http://schemas.microsoft.com/office/powerpoint/2010/main" val="2542573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DÚ </a:t>
            </a:r>
            <a:r>
              <a:rPr lang="cs-CZ" dirty="0" smtClean="0"/>
              <a:t>7: Maticový model</a:t>
            </a:r>
            <a:endParaRPr lang="en-US" dirty="0"/>
          </a:p>
        </p:txBody>
      </p:sp>
      <p:sp>
        <p:nvSpPr>
          <p:cNvPr id="3" name="Zástupný symbol pro obsah 2"/>
          <p:cNvSpPr>
            <a:spLocks noGrp="1"/>
          </p:cNvSpPr>
          <p:nvPr>
            <p:ph idx="1"/>
          </p:nvPr>
        </p:nvSpPr>
        <p:spPr/>
        <p:txBody>
          <a:bodyPr/>
          <a:lstStyle/>
          <a:p>
            <a:pPr>
              <a:spcAft>
                <a:spcPts val="600"/>
              </a:spcAft>
            </a:pPr>
            <a:r>
              <a:rPr lang="cs-CZ" dirty="0" smtClean="0"/>
              <a:t>Implementujte </a:t>
            </a:r>
            <a:r>
              <a:rPr lang="cs-CZ" dirty="0" smtClean="0"/>
              <a:t>předchozí model </a:t>
            </a:r>
            <a:r>
              <a:rPr lang="cs-CZ" dirty="0" smtClean="0"/>
              <a:t>čtyř </a:t>
            </a:r>
            <a:r>
              <a:rPr lang="cs-CZ" dirty="0" smtClean="0"/>
              <a:t>populací za využití maticového zápisu v </a:t>
            </a:r>
            <a:r>
              <a:rPr lang="cs-CZ" dirty="0" err="1" smtClean="0"/>
              <a:t>Maple</a:t>
            </a:r>
            <a:r>
              <a:rPr lang="cs-CZ" dirty="0" smtClean="0"/>
              <a:t> nebo R.</a:t>
            </a:r>
            <a:endParaRPr lang="cs-CZ" dirty="0"/>
          </a:p>
        </p:txBody>
      </p:sp>
    </p:spTree>
    <p:extLst>
      <p:ext uri="{BB962C8B-B14F-4D97-AF65-F5344CB8AC3E}">
        <p14:creationId xmlns:p14="http://schemas.microsoft.com/office/powerpoint/2010/main" val="2604223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8514</TotalTime>
  <Words>384</Words>
  <Application>Microsoft Office PowerPoint</Application>
  <PresentationFormat>Předvádění na obrazovce (4:3)</PresentationFormat>
  <Paragraphs>38</Paragraphs>
  <Slides>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9</vt:i4>
      </vt:variant>
    </vt:vector>
  </HeadingPairs>
  <TitlesOfParts>
    <vt:vector size="15" baseType="lpstr">
      <vt:lpstr>Arial</vt:lpstr>
      <vt:lpstr>Calibri</vt:lpstr>
      <vt:lpstr>Cambria Math</vt:lpstr>
      <vt:lpstr>Wingdings</vt:lpstr>
      <vt:lpstr>Wingdings 2</vt:lpstr>
      <vt:lpstr>Administrativní</vt:lpstr>
      <vt:lpstr>10. Domácí úkoly Bi3101 Úvod do matematického modelování</vt:lpstr>
      <vt:lpstr>DÚ1: Příklad stanovení předpokladů</vt:lpstr>
      <vt:lpstr>DÚ1: Příklad stanovení předpokladů</vt:lpstr>
      <vt:lpstr>DÚ 2: Model s koeficientem růstu a úživností (a se slidery v Maple)</vt:lpstr>
      <vt:lpstr>DÚ 3: Model pod tlakem nespec. predátora</vt:lpstr>
      <vt:lpstr>DÚ 4: Model dravec-kořist Gauseho typu</vt:lpstr>
      <vt:lpstr>DÚ 5: Populační modely v R</vt:lpstr>
      <vt:lpstr>DÚ 6: Společenstvo čtyř populací</vt:lpstr>
      <vt:lpstr>DÚ 7: Maticový model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Příprava dat</dc:title>
  <dc:creator>cvanova</dc:creator>
  <cp:lastModifiedBy>Jiří Kalina</cp:lastModifiedBy>
  <cp:revision>176</cp:revision>
  <dcterms:created xsi:type="dcterms:W3CDTF">2011-03-03T07:28:24Z</dcterms:created>
  <dcterms:modified xsi:type="dcterms:W3CDTF">2019-12-11T02:02:09Z</dcterms:modified>
</cp:coreProperties>
</file>