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0" r:id="rId1"/>
  </p:sldMasterIdLst>
  <p:sldIdLst>
    <p:sldId id="256" r:id="rId2"/>
    <p:sldId id="257" r:id="rId3"/>
    <p:sldId id="258" r:id="rId4"/>
    <p:sldId id="308" r:id="rId5"/>
    <p:sldId id="259" r:id="rId6"/>
    <p:sldId id="263" r:id="rId7"/>
    <p:sldId id="260" r:id="rId8"/>
    <p:sldId id="313" r:id="rId9"/>
    <p:sldId id="261" r:id="rId10"/>
    <p:sldId id="292" r:id="rId11"/>
    <p:sldId id="262" r:id="rId12"/>
    <p:sldId id="303" r:id="rId13"/>
    <p:sldId id="265" r:id="rId14"/>
    <p:sldId id="304" r:id="rId15"/>
    <p:sldId id="305" r:id="rId16"/>
    <p:sldId id="264" r:id="rId17"/>
    <p:sldId id="266" r:id="rId18"/>
    <p:sldId id="267" r:id="rId19"/>
    <p:sldId id="307" r:id="rId20"/>
    <p:sldId id="268" r:id="rId21"/>
    <p:sldId id="269" r:id="rId22"/>
    <p:sldId id="306" r:id="rId23"/>
    <p:sldId id="314" r:id="rId24"/>
    <p:sldId id="270" r:id="rId25"/>
    <p:sldId id="271" r:id="rId26"/>
    <p:sldId id="311" r:id="rId27"/>
    <p:sldId id="272" r:id="rId28"/>
    <p:sldId id="302" r:id="rId29"/>
    <p:sldId id="274" r:id="rId30"/>
    <p:sldId id="310" r:id="rId31"/>
    <p:sldId id="273" r:id="rId32"/>
    <p:sldId id="309" r:id="rId33"/>
    <p:sldId id="275" r:id="rId34"/>
    <p:sldId id="276" r:id="rId35"/>
    <p:sldId id="293" r:id="rId36"/>
    <p:sldId id="277" r:id="rId37"/>
    <p:sldId id="278" r:id="rId38"/>
    <p:sldId id="279" r:id="rId39"/>
    <p:sldId id="312" r:id="rId40"/>
    <p:sldId id="280" r:id="rId41"/>
    <p:sldId id="297" r:id="rId42"/>
    <p:sldId id="281" r:id="rId43"/>
    <p:sldId id="300" r:id="rId44"/>
    <p:sldId id="282" r:id="rId45"/>
    <p:sldId id="301" r:id="rId46"/>
    <p:sldId id="283" r:id="rId47"/>
    <p:sldId id="295" r:id="rId48"/>
    <p:sldId id="284" r:id="rId49"/>
    <p:sldId id="296" r:id="rId50"/>
    <p:sldId id="285" r:id="rId51"/>
    <p:sldId id="286" r:id="rId52"/>
    <p:sldId id="315" r:id="rId53"/>
    <p:sldId id="287" r:id="rId54"/>
    <p:sldId id="299" r:id="rId55"/>
    <p:sldId id="288" r:id="rId56"/>
    <p:sldId id="298" r:id="rId57"/>
    <p:sldId id="289" r:id="rId58"/>
    <p:sldId id="294" r:id="rId59"/>
    <p:sldId id="290" r:id="rId60"/>
  </p:sldIdLst>
  <p:sldSz cx="12192000" cy="6858000"/>
  <p:notesSz cx="10021888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a Křápková" initials="AK" lastIdx="3" clrIdx="0">
    <p:extLst>
      <p:ext uri="{19B8F6BF-5375-455C-9EA6-DF929625EA0E}">
        <p15:presenceInfo xmlns:p15="http://schemas.microsoft.com/office/powerpoint/2012/main" userId="Alica Křáp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outlineViewPr>
    <p:cViewPr>
      <p:scale>
        <a:sx n="33" d="100"/>
        <a:sy n="33" d="100"/>
      </p:scale>
      <p:origin x="0" y="-1721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252-0128-4897-8BFE-631101A92449}" type="datetimeFigureOut">
              <a:rPr lang="sk-SK" smtClean="0"/>
              <a:t>6. 11. 2019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822F-73EF-4233-8B73-DD0A5BCCE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265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252-0128-4897-8BFE-631101A92449}" type="datetimeFigureOut">
              <a:rPr lang="sk-SK" smtClean="0"/>
              <a:t>6. 11. 2019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822F-73EF-4233-8B73-DD0A5BCCE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589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252-0128-4897-8BFE-631101A92449}" type="datetimeFigureOut">
              <a:rPr lang="sk-SK" smtClean="0"/>
              <a:t>6. 11. 2019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822F-73EF-4233-8B73-DD0A5BCCE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58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252-0128-4897-8BFE-631101A92449}" type="datetimeFigureOut">
              <a:rPr lang="sk-SK" smtClean="0"/>
              <a:t>6. 11. 2019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822F-73EF-4233-8B73-DD0A5BCCE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240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252-0128-4897-8BFE-631101A92449}" type="datetimeFigureOut">
              <a:rPr lang="sk-SK" smtClean="0"/>
              <a:t>6. 11. 2019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822F-73EF-4233-8B73-DD0A5BCCE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398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252-0128-4897-8BFE-631101A92449}" type="datetimeFigureOut">
              <a:rPr lang="sk-SK" smtClean="0"/>
              <a:t>6. 11. 2019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822F-73EF-4233-8B73-DD0A5BCCE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351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252-0128-4897-8BFE-631101A92449}" type="datetimeFigureOut">
              <a:rPr lang="sk-SK" smtClean="0"/>
              <a:t>6. 11. 2019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822F-73EF-4233-8B73-DD0A5BCCE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0624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252-0128-4897-8BFE-631101A92449}" type="datetimeFigureOut">
              <a:rPr lang="sk-SK" smtClean="0"/>
              <a:t>6. 11. 2019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822F-73EF-4233-8B73-DD0A5BCCE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091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252-0128-4897-8BFE-631101A92449}" type="datetimeFigureOut">
              <a:rPr lang="sk-SK" smtClean="0"/>
              <a:t>6. 11. 2019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822F-73EF-4233-8B73-DD0A5BCCE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880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252-0128-4897-8BFE-631101A92449}" type="datetimeFigureOut">
              <a:rPr lang="sk-SK" smtClean="0"/>
              <a:t>6. 11. 2019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822F-73EF-4233-8B73-DD0A5BCCE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1414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252-0128-4897-8BFE-631101A92449}" type="datetimeFigureOut">
              <a:rPr lang="sk-SK" smtClean="0"/>
              <a:t>6. 11. 2019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822F-73EF-4233-8B73-DD0A5BCCE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392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D6252-0128-4897-8BFE-631101A92449}" type="datetimeFigureOut">
              <a:rPr lang="sk-SK" smtClean="0"/>
              <a:t>6. 11. 2019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5822F-73EF-4233-8B73-DD0A5BCCE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7615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82ECD-2B16-44EF-B6C6-79DBB7884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6432" y="2183452"/>
            <a:ext cx="6739136" cy="1687663"/>
          </a:xfrm>
        </p:spPr>
        <p:txBody>
          <a:bodyPr anchor="b">
            <a:normAutofit/>
          </a:bodyPr>
          <a:lstStyle/>
          <a:p>
            <a:r>
              <a:rPr lang="sk-SK" sz="6600" dirty="0">
                <a:solidFill>
                  <a:srgbClr val="FFFFFF"/>
                </a:solidFill>
              </a:rPr>
              <a:t>Pravek Slovenska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35B01B-B4C6-4445-9C26-346C83C09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6432" y="5022157"/>
            <a:ext cx="6740685" cy="682079"/>
          </a:xfrm>
        </p:spPr>
        <p:txBody>
          <a:bodyPr>
            <a:normAutofit/>
          </a:bodyPr>
          <a:lstStyle/>
          <a:p>
            <a:r>
              <a:rPr lang="sk-SK" sz="3200" dirty="0">
                <a:solidFill>
                  <a:srgbClr val="FFFFFF"/>
                </a:solidFill>
              </a:rPr>
              <a:t>Alica Křápková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A2ADDF0-3934-44B1-90B0-0AEABA2A6E27}"/>
              </a:ext>
            </a:extLst>
          </p:cNvPr>
          <p:cNvSpPr txBox="1"/>
          <p:nvPr/>
        </p:nvSpPr>
        <p:spPr>
          <a:xfrm>
            <a:off x="4239065" y="709244"/>
            <a:ext cx="3713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/>
              <a:t>Ústav </a:t>
            </a:r>
            <a:r>
              <a:rPr lang="sk-SK" sz="2400" dirty="0" err="1"/>
              <a:t>Antropologie</a:t>
            </a:r>
            <a:endParaRPr lang="sk-SK" sz="2400" dirty="0"/>
          </a:p>
          <a:p>
            <a:pPr algn="ctr"/>
            <a:r>
              <a:rPr lang="sk-SK" sz="2400" dirty="0" err="1"/>
              <a:t>Antropologie</a:t>
            </a:r>
            <a:r>
              <a:rPr lang="sk-SK" sz="2400" dirty="0"/>
              <a:t> </a:t>
            </a:r>
            <a:r>
              <a:rPr lang="sk-SK" sz="2400" dirty="0" err="1"/>
              <a:t>pravěku</a:t>
            </a:r>
            <a:r>
              <a:rPr lang="sk-SK" sz="2400" dirty="0"/>
              <a:t> </a:t>
            </a:r>
            <a:r>
              <a:rPr lang="sk-SK" sz="2400" dirty="0" err="1"/>
              <a:t>podzim</a:t>
            </a:r>
            <a:r>
              <a:rPr lang="sk-SK" sz="24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354164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C3EE4-40AD-4D47-A8EB-4A52B3E7E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68040" cy="1325563"/>
          </a:xfrm>
        </p:spPr>
        <p:txBody>
          <a:bodyPr>
            <a:normAutofit/>
          </a:bodyPr>
          <a:lstStyle/>
          <a:p>
            <a:r>
              <a:rPr lang="sk-SK" sz="2400" dirty="0" err="1"/>
              <a:t>Bukovohorská</a:t>
            </a:r>
            <a:r>
              <a:rPr lang="sk-SK" sz="2400" dirty="0"/>
              <a:t> keramika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8477A8F-9996-4364-B711-E0C096951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1" y="2205263"/>
            <a:ext cx="4486275" cy="3267075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A73688-0BA4-4680-B904-557C3D4CA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4"/>
          <a:stretch/>
        </p:blipFill>
        <p:spPr>
          <a:xfrm>
            <a:off x="4858464" y="365125"/>
            <a:ext cx="7155605" cy="6127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492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11065-C839-40C5-A358-1A33A9B8C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Mladý neolit (4700 BC – 4400 BC)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AA0914-1A01-4A01-A0BA-C916EDD8C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Rozdiel vo vývoji na Z a V SR</a:t>
            </a:r>
          </a:p>
          <a:p>
            <a:r>
              <a:rPr lang="sk-SK" dirty="0"/>
              <a:t>Západ SR – prechod od </a:t>
            </a:r>
            <a:r>
              <a:rPr lang="sk-SK" dirty="0" err="1"/>
              <a:t>LnK</a:t>
            </a:r>
            <a:r>
              <a:rPr lang="sk-SK" dirty="0"/>
              <a:t> (ŽK) k </a:t>
            </a:r>
            <a:r>
              <a:rPr lang="sk-SK" dirty="0" err="1"/>
              <a:t>lengyelu</a:t>
            </a:r>
            <a:r>
              <a:rPr lang="sk-SK" dirty="0"/>
              <a:t> (4700 BC  - 4000 BC)</a:t>
            </a:r>
          </a:p>
          <a:p>
            <a:pPr lvl="1"/>
            <a:r>
              <a:rPr lang="sk-SK" dirty="0" err="1"/>
              <a:t>Protolengyel</a:t>
            </a:r>
            <a:r>
              <a:rPr lang="sk-SK" dirty="0"/>
              <a:t> - stupeň Bíňa (Sopot-</a:t>
            </a:r>
            <a:r>
              <a:rPr lang="sk-SK" dirty="0" err="1"/>
              <a:t>Bicske</a:t>
            </a:r>
            <a:r>
              <a:rPr lang="sk-SK" dirty="0"/>
              <a:t>) a skupina Lužianky</a:t>
            </a:r>
          </a:p>
          <a:p>
            <a:pPr lvl="1"/>
            <a:r>
              <a:rPr lang="sk-SK" dirty="0"/>
              <a:t>Fáza I – Nitriansky Hrádok</a:t>
            </a:r>
          </a:p>
          <a:p>
            <a:pPr lvl="1"/>
            <a:r>
              <a:rPr lang="sk-SK" dirty="0"/>
              <a:t>Stupeň Santovka</a:t>
            </a:r>
          </a:p>
          <a:p>
            <a:pPr lvl="1"/>
            <a:r>
              <a:rPr lang="sk-SK" dirty="0"/>
              <a:t>Fáza II -  Pečeňady</a:t>
            </a:r>
          </a:p>
          <a:p>
            <a:pPr lvl="1"/>
            <a:r>
              <a:rPr lang="sk-SK" dirty="0"/>
              <a:t>Fáza Moravany n. Váhom – prechod medzi neolitom a </a:t>
            </a:r>
            <a:r>
              <a:rPr lang="sk-SK" dirty="0" err="1"/>
              <a:t>eneolitom</a:t>
            </a:r>
            <a:endParaRPr lang="sk-SK" dirty="0"/>
          </a:p>
          <a:p>
            <a:pPr lvl="1"/>
            <a:r>
              <a:rPr lang="sk-SK" dirty="0"/>
              <a:t>Fáza III a IV (</a:t>
            </a:r>
            <a:r>
              <a:rPr lang="sk-SK" dirty="0" err="1"/>
              <a:t>eneolit</a:t>
            </a:r>
            <a:r>
              <a:rPr lang="sk-SK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0111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0AECDA7-E630-476F-B40E-4E9A6CDA8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482" r="1911" b="9227"/>
          <a:stretch/>
        </p:blipFill>
        <p:spPr>
          <a:xfrm>
            <a:off x="6558335" y="601076"/>
            <a:ext cx="5429095" cy="373209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4112D2C-FDD2-4279-AC88-C8C53AFA10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3042" r="3688" b="9412"/>
          <a:stretch/>
        </p:blipFill>
        <p:spPr>
          <a:xfrm>
            <a:off x="204570" y="601076"/>
            <a:ext cx="6239241" cy="565584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715468E-8624-48F2-93E4-D5C2604CEE81}"/>
              </a:ext>
            </a:extLst>
          </p:cNvPr>
          <p:cNvSpPr txBox="1"/>
          <p:nvPr/>
        </p:nvSpPr>
        <p:spPr>
          <a:xfrm>
            <a:off x="6948633" y="4825218"/>
            <a:ext cx="4657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/>
              <a:t>Zoomorfný</a:t>
            </a:r>
            <a:r>
              <a:rPr lang="sk-SK" sz="2400" dirty="0"/>
              <a:t> oltárik a kvadratické nálezy zo Santovky</a:t>
            </a:r>
          </a:p>
        </p:txBody>
      </p:sp>
    </p:spTree>
    <p:extLst>
      <p:ext uri="{BB962C8B-B14F-4D97-AF65-F5344CB8AC3E}">
        <p14:creationId xmlns:p14="http://schemas.microsoft.com/office/powerpoint/2010/main" val="114026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E5ABE-EEFE-4AB4-8B4A-BF455E385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Rondely</a:t>
            </a:r>
            <a:endParaRPr lang="sk-SK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7B0435-EE94-428D-9AA3-E77E6C5BD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33800" cy="4351338"/>
          </a:xfrm>
        </p:spPr>
        <p:txBody>
          <a:bodyPr/>
          <a:lstStyle/>
          <a:p>
            <a:r>
              <a:rPr lang="sk-SK" dirty="0"/>
              <a:t>Svodín (13)</a:t>
            </a:r>
          </a:p>
          <a:p>
            <a:r>
              <a:rPr lang="sk-SK" dirty="0"/>
              <a:t>Žlkovce (15)</a:t>
            </a:r>
          </a:p>
          <a:p>
            <a:r>
              <a:rPr lang="sk-SK" dirty="0"/>
              <a:t>Bučany (2)</a:t>
            </a:r>
          </a:p>
          <a:p>
            <a:r>
              <a:rPr lang="sk-SK" dirty="0"/>
              <a:t>Cífer-Pác (3)</a:t>
            </a:r>
          </a:p>
          <a:p>
            <a:r>
              <a:rPr lang="sk-SK" dirty="0"/>
              <a:t>Borová – Ružindol (12)</a:t>
            </a:r>
          </a:p>
          <a:p>
            <a:r>
              <a:rPr lang="sk-SK" dirty="0"/>
              <a:t>Nitriansky Hrádok (8)</a:t>
            </a:r>
          </a:p>
          <a:p>
            <a:r>
              <a:rPr lang="sk-SK" dirty="0"/>
              <a:t>Žitavce (14)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5505FEC-5881-42C4-AEA9-70181DFFF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" t="2569" r="1353" b="2592"/>
          <a:stretch/>
        </p:blipFill>
        <p:spPr>
          <a:xfrm>
            <a:off x="4572000" y="991771"/>
            <a:ext cx="7188591" cy="51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8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0A7F902-6753-470A-B192-34FD468E0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6" t="1832" r="3672"/>
          <a:stretch/>
        </p:blipFill>
        <p:spPr>
          <a:xfrm>
            <a:off x="7362553" y="633046"/>
            <a:ext cx="4590506" cy="58598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522217D-B74F-48C9-B72B-AFE190D4A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20" y="3429000"/>
            <a:ext cx="6757852" cy="30638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4159FCA-29EC-45D9-B886-34AC1A145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90" y="277614"/>
            <a:ext cx="5899513" cy="302170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9E955B1-862E-45FD-BAC3-E17111DB453B}"/>
              </a:ext>
            </a:extLst>
          </p:cNvPr>
          <p:cNvSpPr txBox="1"/>
          <p:nvPr/>
        </p:nvSpPr>
        <p:spPr>
          <a:xfrm>
            <a:off x="984739" y="402213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Žitavce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18AA9EF-7C0A-4B66-ABBD-0AD7525D4668}"/>
              </a:ext>
            </a:extLst>
          </p:cNvPr>
          <p:cNvSpPr txBox="1"/>
          <p:nvPr/>
        </p:nvSpPr>
        <p:spPr>
          <a:xfrm>
            <a:off x="7514594" y="5487624"/>
            <a:ext cx="16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bg1"/>
                </a:solidFill>
              </a:rPr>
              <a:t>Žlkovce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4062173-2FFD-4DD2-9A00-4E0AB4BCE7F1}"/>
              </a:ext>
            </a:extLst>
          </p:cNvPr>
          <p:cNvSpPr txBox="1"/>
          <p:nvPr/>
        </p:nvSpPr>
        <p:spPr>
          <a:xfrm>
            <a:off x="793907" y="3824537"/>
            <a:ext cx="2027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Svodín</a:t>
            </a:r>
          </a:p>
        </p:txBody>
      </p:sp>
    </p:spTree>
    <p:extLst>
      <p:ext uri="{BB962C8B-B14F-4D97-AF65-F5344CB8AC3E}">
        <p14:creationId xmlns:p14="http://schemas.microsoft.com/office/powerpoint/2010/main" val="861442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7D04A8D-7BAE-428D-928F-487A5933D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4" y="360711"/>
            <a:ext cx="4498600" cy="60545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0811B64-7D17-4579-A70B-8DA8ED2CE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6"/>
          <a:stretch/>
        </p:blipFill>
        <p:spPr>
          <a:xfrm>
            <a:off x="7820057" y="365125"/>
            <a:ext cx="4143712" cy="483053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6AE9CE4-9C50-4F8D-AB49-D15FAE965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3517" r="11350" b="9608"/>
          <a:stretch/>
        </p:blipFill>
        <p:spPr>
          <a:xfrm>
            <a:off x="5216022" y="360711"/>
            <a:ext cx="2100518" cy="4830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1A86616-1D37-417F-B351-761CD1B9B10F}"/>
              </a:ext>
            </a:extLst>
          </p:cNvPr>
          <p:cNvSpPr txBox="1"/>
          <p:nvPr/>
        </p:nvSpPr>
        <p:spPr>
          <a:xfrm>
            <a:off x="5395677" y="6201535"/>
            <a:ext cx="4596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Maľovaná keramika z </a:t>
            </a:r>
            <a:r>
              <a:rPr lang="sk-SK" sz="2000" dirty="0" err="1"/>
              <a:t>rondelu</a:t>
            </a:r>
            <a:r>
              <a:rPr lang="sk-SK" sz="2000" dirty="0"/>
              <a:t> v Bučanoch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5F6DAEC-31AB-4551-A0AA-FE4094071A6F}"/>
              </a:ext>
            </a:extLst>
          </p:cNvPr>
          <p:cNvSpPr txBox="1"/>
          <p:nvPr/>
        </p:nvSpPr>
        <p:spPr>
          <a:xfrm>
            <a:off x="5110004" y="5345064"/>
            <a:ext cx="3207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Hrádocká venuša – z </a:t>
            </a:r>
            <a:r>
              <a:rPr lang="sk-SK" sz="2000" dirty="0" err="1"/>
              <a:t>rondelu</a:t>
            </a:r>
            <a:r>
              <a:rPr lang="sk-SK" sz="2000" dirty="0"/>
              <a:t> v Nitrianskom Hrádku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A78164F-0E9C-4BAA-90CE-432B38107178}"/>
              </a:ext>
            </a:extLst>
          </p:cNvPr>
          <p:cNvSpPr txBox="1"/>
          <p:nvPr/>
        </p:nvSpPr>
        <p:spPr>
          <a:xfrm>
            <a:off x="8945217" y="5316920"/>
            <a:ext cx="2695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/>
              <a:t>Gynekomorfná</a:t>
            </a:r>
            <a:r>
              <a:rPr lang="sk-SK" sz="2000" dirty="0"/>
              <a:t> nádoba zo Svodínu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1861A8FE-DCB3-40B5-9902-70C2699FFD91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4956315" y="6386202"/>
            <a:ext cx="439362" cy="153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141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09C635-B4A8-495F-AC71-8E26A111A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Mladý neolit na V Slovensku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DFBAE2-717F-44F0-A46D-ECED37A4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6" y="1825624"/>
            <a:ext cx="4586068" cy="4772123"/>
          </a:xfrm>
        </p:spPr>
        <p:txBody>
          <a:bodyPr/>
          <a:lstStyle/>
          <a:p>
            <a:r>
              <a:rPr lang="sk-SK" dirty="0"/>
              <a:t>Hiát v osídlení po </a:t>
            </a:r>
            <a:r>
              <a:rPr lang="sk-SK" dirty="0" err="1"/>
              <a:t>Bukovohorskej</a:t>
            </a:r>
            <a:r>
              <a:rPr lang="sk-SK" dirty="0"/>
              <a:t> k.</a:t>
            </a:r>
          </a:p>
          <a:p>
            <a:r>
              <a:rPr lang="sk-SK" dirty="0" err="1"/>
              <a:t>Potiská</a:t>
            </a:r>
            <a:r>
              <a:rPr lang="sk-SK" dirty="0"/>
              <a:t> kultúra (kultúrny okruh </a:t>
            </a:r>
            <a:r>
              <a:rPr lang="sk-SK" dirty="0" err="1"/>
              <a:t>Tisza</a:t>
            </a:r>
            <a:r>
              <a:rPr lang="sk-SK" dirty="0"/>
              <a:t> – </a:t>
            </a:r>
            <a:r>
              <a:rPr lang="sk-SK" dirty="0" err="1"/>
              <a:t>Herpály</a:t>
            </a:r>
            <a:r>
              <a:rPr lang="sk-SK" dirty="0"/>
              <a:t> – </a:t>
            </a:r>
            <a:r>
              <a:rPr lang="sk-SK" dirty="0" err="1"/>
              <a:t>Czöszhalom</a:t>
            </a:r>
            <a:r>
              <a:rPr lang="sk-SK" dirty="0"/>
              <a:t>)</a:t>
            </a:r>
          </a:p>
          <a:p>
            <a:pPr lvl="1"/>
            <a:r>
              <a:rPr lang="sk-SK" dirty="0"/>
              <a:t>Lokality: Čičarovce, Ižkovce, Malé Raškovce</a:t>
            </a:r>
          </a:p>
          <a:p>
            <a:r>
              <a:rPr lang="sk-SK" dirty="0"/>
              <a:t>čiastočne kultúra s </a:t>
            </a:r>
            <a:r>
              <a:rPr lang="sk-SK" dirty="0" err="1"/>
              <a:t>vypíchanou</a:t>
            </a:r>
            <a:r>
              <a:rPr lang="sk-SK" dirty="0"/>
              <a:t> keramikou</a:t>
            </a:r>
          </a:p>
          <a:p>
            <a:r>
              <a:rPr lang="sk-SK" dirty="0"/>
              <a:t>Skupina Ižkovce a </a:t>
            </a:r>
            <a:r>
              <a:rPr lang="sk-SK" dirty="0" err="1"/>
              <a:t>sk</a:t>
            </a:r>
            <a:r>
              <a:rPr lang="sk-SK" dirty="0"/>
              <a:t>. Čičarovce 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D41B0B-C87F-4B36-8A13-9095EB4B4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t="2482" r="2170" b="7345"/>
          <a:stretch/>
        </p:blipFill>
        <p:spPr>
          <a:xfrm>
            <a:off x="5024798" y="1690688"/>
            <a:ext cx="6862401" cy="46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25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9E00E2-AB36-4216-BFBD-09FE433C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Eneolit</a:t>
            </a:r>
            <a:r>
              <a:rPr lang="sk-SK" dirty="0"/>
              <a:t> (4400 BC – 2300/2000 BC)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DF8227-C35E-4FF4-A865-13EC050C6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= </a:t>
            </a:r>
            <a:r>
              <a:rPr lang="sk-SK" dirty="0" err="1"/>
              <a:t>chalkolit</a:t>
            </a:r>
            <a:r>
              <a:rPr lang="sk-SK" dirty="0"/>
              <a:t> = doba medená</a:t>
            </a:r>
          </a:p>
          <a:p>
            <a:r>
              <a:rPr lang="sk-SK" dirty="0"/>
              <a:t>Periodizácia </a:t>
            </a:r>
            <a:r>
              <a:rPr lang="sk-SK" dirty="0" err="1"/>
              <a:t>eneolitu</a:t>
            </a:r>
            <a:r>
              <a:rPr lang="sk-SK" dirty="0"/>
              <a:t>:</a:t>
            </a:r>
          </a:p>
          <a:p>
            <a:pPr lvl="1"/>
            <a:r>
              <a:rPr lang="sk-SK" dirty="0"/>
              <a:t>Starý (4400 – 3500)</a:t>
            </a:r>
          </a:p>
          <a:p>
            <a:pPr lvl="1"/>
            <a:r>
              <a:rPr lang="sk-SK" dirty="0"/>
              <a:t>Stredný (3500 – 2900)</a:t>
            </a:r>
          </a:p>
          <a:p>
            <a:pPr lvl="1"/>
            <a:r>
              <a:rPr lang="sk-SK" dirty="0"/>
              <a:t>Mladý (2900 – 2300/2000)</a:t>
            </a:r>
          </a:p>
          <a:p>
            <a:r>
              <a:rPr lang="sk-SK" dirty="0"/>
              <a:t>Masové používanie kovov (Au, Cu)</a:t>
            </a:r>
          </a:p>
          <a:p>
            <a:r>
              <a:rPr lang="sk-SK" dirty="0"/>
              <a:t>Hierarchizácia spoločnosti a posilnenie postavenia muža (patriarchát)</a:t>
            </a:r>
          </a:p>
          <a:p>
            <a:r>
              <a:rPr lang="sk-SK" dirty="0"/>
              <a:t>Zvýšenie mobility, diaľkového obchodu</a:t>
            </a:r>
          </a:p>
        </p:txBody>
      </p:sp>
    </p:spTree>
    <p:extLst>
      <p:ext uri="{BB962C8B-B14F-4D97-AF65-F5344CB8AC3E}">
        <p14:creationId xmlns:p14="http://schemas.microsoft.com/office/powerpoint/2010/main" val="3811951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52D0C4-3225-4AC5-9637-FCE72263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2" y="276984"/>
            <a:ext cx="10797208" cy="1325563"/>
          </a:xfrm>
        </p:spPr>
        <p:txBody>
          <a:bodyPr/>
          <a:lstStyle/>
          <a:p>
            <a:r>
              <a:rPr lang="sk-SK" dirty="0"/>
              <a:t>Starý </a:t>
            </a:r>
            <a:r>
              <a:rPr lang="sk-SK" dirty="0" err="1"/>
              <a:t>eneolit</a:t>
            </a:r>
            <a:r>
              <a:rPr lang="sk-SK" dirty="0"/>
              <a:t> (4400 BC – 3500 BC) na Z SR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31B222-BB5E-4406-9673-67265F214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2" y="1475616"/>
            <a:ext cx="6811618" cy="5493026"/>
          </a:xfrm>
        </p:spPr>
        <p:txBody>
          <a:bodyPr>
            <a:normAutofit/>
          </a:bodyPr>
          <a:lstStyle/>
          <a:p>
            <a:r>
              <a:rPr lang="sk-SK" dirty="0"/>
              <a:t>Pokračovanie </a:t>
            </a:r>
            <a:r>
              <a:rPr lang="sk-SK" dirty="0" err="1"/>
              <a:t>lengyelskej</a:t>
            </a:r>
            <a:r>
              <a:rPr lang="sk-SK" dirty="0"/>
              <a:t> kultúry (- 4000 BC)</a:t>
            </a:r>
          </a:p>
          <a:p>
            <a:pPr lvl="1"/>
            <a:r>
              <a:rPr lang="sk-SK" dirty="0"/>
              <a:t>Stupeň III – skupina Brodzany (absencia maľovanej výzdoby)</a:t>
            </a:r>
          </a:p>
          <a:p>
            <a:pPr lvl="2"/>
            <a:r>
              <a:rPr lang="sk-SK" dirty="0"/>
              <a:t>Lokality: Nitra-</a:t>
            </a:r>
            <a:r>
              <a:rPr lang="sk-SK" dirty="0" err="1"/>
              <a:t>Šindolka</a:t>
            </a:r>
            <a:r>
              <a:rPr lang="sk-SK" dirty="0"/>
              <a:t>, Dolná Streda, Bošany, Brodzany</a:t>
            </a:r>
          </a:p>
          <a:p>
            <a:pPr lvl="1"/>
            <a:r>
              <a:rPr lang="sk-SK" dirty="0"/>
              <a:t>Stupeň IV / </a:t>
            </a:r>
            <a:r>
              <a:rPr lang="sk-SK" dirty="0" err="1"/>
              <a:t>epilengyel</a:t>
            </a:r>
            <a:r>
              <a:rPr lang="sk-SK" dirty="0"/>
              <a:t>– </a:t>
            </a:r>
            <a:r>
              <a:rPr lang="sk-SK" dirty="0" err="1"/>
              <a:t>ludanická</a:t>
            </a:r>
            <a:r>
              <a:rPr lang="sk-SK" dirty="0"/>
              <a:t> skupina (nové keramické tvary)</a:t>
            </a:r>
          </a:p>
          <a:p>
            <a:r>
              <a:rPr lang="sk-SK" dirty="0"/>
              <a:t>Skupina Bajč-</a:t>
            </a:r>
            <a:r>
              <a:rPr lang="sk-SK" dirty="0" err="1"/>
              <a:t>Retz</a:t>
            </a:r>
            <a:r>
              <a:rPr lang="sk-SK" dirty="0"/>
              <a:t> (4000-3600/3400) – keramika zdobená brázdeným vpichom</a:t>
            </a:r>
          </a:p>
          <a:p>
            <a:r>
              <a:rPr lang="sk-SK" dirty="0"/>
              <a:t>Skupina Boleráz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9035AC-A22A-4507-A001-E54CD3296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228" y="1475616"/>
            <a:ext cx="44767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47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23AF4E-C1D1-4F6E-9476-95949220A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4599" b="6073"/>
          <a:stretch/>
        </p:blipFill>
        <p:spPr>
          <a:xfrm>
            <a:off x="5809956" y="1488220"/>
            <a:ext cx="6199163" cy="478597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3D8CA32-4A27-4D4D-8146-A9961AC94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r="3624"/>
          <a:stretch/>
        </p:blipFill>
        <p:spPr>
          <a:xfrm>
            <a:off x="182879" y="1488220"/>
            <a:ext cx="5502887" cy="478597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0A2BC84-7191-452D-94EF-94D3CA7DDC8F}"/>
              </a:ext>
            </a:extLst>
          </p:cNvPr>
          <p:cNvSpPr txBox="1"/>
          <p:nvPr/>
        </p:nvSpPr>
        <p:spPr>
          <a:xfrm>
            <a:off x="6288258" y="647114"/>
            <a:ext cx="5509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Prvé medené výrobky starého </a:t>
            </a:r>
            <a:r>
              <a:rPr lang="sk-SK" sz="2400" dirty="0" err="1"/>
              <a:t>eneolitu</a:t>
            </a:r>
            <a:endParaRPr lang="sk-SK" sz="240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F758BC3-E1A9-45A7-A903-717EE7DE72DC}"/>
              </a:ext>
            </a:extLst>
          </p:cNvPr>
          <p:cNvSpPr/>
          <p:nvPr/>
        </p:nvSpPr>
        <p:spPr>
          <a:xfrm>
            <a:off x="1267314" y="647114"/>
            <a:ext cx="2826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/>
              <a:t>Medené </a:t>
            </a:r>
            <a:r>
              <a:rPr lang="sk-SK" sz="2400" dirty="0" err="1"/>
              <a:t>sekeromlaty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641906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ACC12-2277-41D4-B45E-5EF71CCA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Základná periodizácia na Slovensku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0D51F0-B2A7-474B-890D-6CA280D28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8"/>
            <a:ext cx="10515600" cy="5155095"/>
          </a:xfrm>
        </p:spPr>
        <p:txBody>
          <a:bodyPr>
            <a:normAutofit/>
          </a:bodyPr>
          <a:lstStyle/>
          <a:p>
            <a:r>
              <a:rPr lang="sk-SK" dirty="0"/>
              <a:t>Doba kamenná (cca 600 000-2300)</a:t>
            </a:r>
          </a:p>
          <a:p>
            <a:pPr lvl="1"/>
            <a:r>
              <a:rPr lang="sk-SK" dirty="0"/>
              <a:t>Paleolit (cca 600 000 BC – 8200 BC)</a:t>
            </a:r>
          </a:p>
          <a:p>
            <a:pPr lvl="1"/>
            <a:r>
              <a:rPr lang="sk-SK" dirty="0"/>
              <a:t>Mezolit (8200 BC – 6000/5700 BC)</a:t>
            </a:r>
          </a:p>
          <a:p>
            <a:pPr lvl="1"/>
            <a:r>
              <a:rPr lang="sk-SK" dirty="0"/>
              <a:t>Neolit (6000/5700 BC – 4400 BC)</a:t>
            </a:r>
          </a:p>
          <a:p>
            <a:pPr lvl="1"/>
            <a:r>
              <a:rPr lang="sk-SK" dirty="0" err="1"/>
              <a:t>Eneolit</a:t>
            </a:r>
            <a:r>
              <a:rPr lang="sk-SK" dirty="0"/>
              <a:t> (4400 BC – 2300 BC)</a:t>
            </a:r>
          </a:p>
          <a:p>
            <a:r>
              <a:rPr lang="sk-SK" dirty="0"/>
              <a:t>Doba bronzová (2300 BC – 800/750 BC)</a:t>
            </a:r>
          </a:p>
          <a:p>
            <a:r>
              <a:rPr lang="sk-SK" dirty="0"/>
              <a:t>Doba železná (800/750 BC – 50/0)</a:t>
            </a:r>
          </a:p>
          <a:p>
            <a:pPr lvl="1"/>
            <a:r>
              <a:rPr lang="sk-SK" dirty="0"/>
              <a:t>Doba halštatská (800/750 BC – 450 BC)</a:t>
            </a:r>
          </a:p>
          <a:p>
            <a:pPr lvl="1"/>
            <a:r>
              <a:rPr lang="sk-SK" dirty="0"/>
              <a:t>Doba laténska (450 BC – 50/0)</a:t>
            </a:r>
          </a:p>
          <a:p>
            <a:r>
              <a:rPr lang="sk-SK" dirty="0" err="1"/>
              <a:t>Protohistória</a:t>
            </a:r>
            <a:endParaRPr lang="sk-SK" dirty="0"/>
          </a:p>
          <a:p>
            <a:pPr lvl="1"/>
            <a:r>
              <a:rPr lang="sk-SK" dirty="0"/>
              <a:t>Doba rímska (50/30 – 375/380 AD)</a:t>
            </a:r>
          </a:p>
          <a:p>
            <a:pPr lvl="1"/>
            <a:r>
              <a:rPr lang="sk-SK" dirty="0"/>
              <a:t>Sťahovanie národov (375/380 AD – 568 AD)</a:t>
            </a:r>
          </a:p>
        </p:txBody>
      </p:sp>
    </p:spTree>
    <p:extLst>
      <p:ext uri="{BB962C8B-B14F-4D97-AF65-F5344CB8AC3E}">
        <p14:creationId xmlns:p14="http://schemas.microsoft.com/office/powerpoint/2010/main" val="776888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D2657-AF02-4926-8A10-1F22959A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Starý </a:t>
            </a:r>
            <a:r>
              <a:rPr lang="sk-SK" dirty="0" err="1"/>
              <a:t>eneolit</a:t>
            </a:r>
            <a:r>
              <a:rPr lang="sk-SK" dirty="0"/>
              <a:t> na V SR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27621D-9A54-4B9A-B01E-3D12900A2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4930" cy="4351338"/>
          </a:xfrm>
        </p:spPr>
        <p:txBody>
          <a:bodyPr/>
          <a:lstStyle/>
          <a:p>
            <a:r>
              <a:rPr lang="sk-SK" dirty="0" err="1"/>
              <a:t>Polgárska</a:t>
            </a:r>
            <a:r>
              <a:rPr lang="sk-SK" dirty="0"/>
              <a:t> kultúra</a:t>
            </a:r>
          </a:p>
          <a:p>
            <a:pPr lvl="1"/>
            <a:r>
              <a:rPr lang="sk-SK" dirty="0"/>
              <a:t>prechodný stupeň </a:t>
            </a:r>
            <a:r>
              <a:rPr lang="sk-SK" dirty="0" err="1"/>
              <a:t>Prototiszapolgár</a:t>
            </a:r>
            <a:r>
              <a:rPr lang="sk-SK" dirty="0"/>
              <a:t> (Oborín II)</a:t>
            </a:r>
          </a:p>
          <a:p>
            <a:pPr lvl="1"/>
            <a:r>
              <a:rPr lang="sk-SK" dirty="0"/>
              <a:t>Kultúra </a:t>
            </a:r>
            <a:r>
              <a:rPr lang="sk-SK" dirty="0" err="1"/>
              <a:t>Tiszapolgár</a:t>
            </a:r>
            <a:r>
              <a:rPr lang="sk-SK" dirty="0"/>
              <a:t> (</a:t>
            </a:r>
            <a:r>
              <a:rPr lang="sk-SK" dirty="0" err="1"/>
              <a:t>lok</a:t>
            </a:r>
            <a:r>
              <a:rPr lang="sk-SK" dirty="0"/>
              <a:t>. Lúčky, Tibava, Barca, Veľké Raškovce)</a:t>
            </a:r>
          </a:p>
          <a:p>
            <a:pPr lvl="1"/>
            <a:r>
              <a:rPr lang="sk-SK" dirty="0" err="1"/>
              <a:t>Bodrogkeresztúrska</a:t>
            </a:r>
            <a:r>
              <a:rPr lang="sk-SK" dirty="0"/>
              <a:t> kultúra (</a:t>
            </a:r>
            <a:r>
              <a:rPr lang="sk-SK" dirty="0" err="1"/>
              <a:t>lok</a:t>
            </a:r>
            <a:r>
              <a:rPr lang="sk-SK" dirty="0"/>
              <a:t>. Košice-Barca, Streda n. Bodrogom)</a:t>
            </a:r>
          </a:p>
          <a:p>
            <a:pPr lvl="1"/>
            <a:r>
              <a:rPr lang="sk-SK" dirty="0"/>
              <a:t>Skupina </a:t>
            </a:r>
            <a:r>
              <a:rPr lang="sk-SK" dirty="0" err="1"/>
              <a:t>Lažňany</a:t>
            </a:r>
            <a:r>
              <a:rPr lang="sk-SK" dirty="0"/>
              <a:t> (Malé </a:t>
            </a:r>
            <a:r>
              <a:rPr lang="sk-SK" dirty="0" err="1"/>
              <a:t>Zálužice-Lažňany</a:t>
            </a:r>
            <a:r>
              <a:rPr lang="sk-SK" dirty="0"/>
              <a:t>, Ruskov, Prešov-Šarišské lúky, Veľký Šariš)</a:t>
            </a:r>
          </a:p>
          <a:p>
            <a:r>
              <a:rPr lang="sk-SK" dirty="0" err="1"/>
              <a:t>Lažňany</a:t>
            </a:r>
            <a:r>
              <a:rPr lang="sk-SK" dirty="0"/>
              <a:t> – prvý známy pohreb s koňom, </a:t>
            </a:r>
            <a:r>
              <a:rPr lang="sk-SK" dirty="0" err="1"/>
              <a:t>birituálne</a:t>
            </a:r>
            <a:r>
              <a:rPr lang="sk-SK" dirty="0"/>
              <a:t> pohrebiská, výrobky z jantáru, keramika s čiernym maľovaním, metalurgia medi</a:t>
            </a:r>
          </a:p>
        </p:txBody>
      </p:sp>
    </p:spTree>
    <p:extLst>
      <p:ext uri="{BB962C8B-B14F-4D97-AF65-F5344CB8AC3E}">
        <p14:creationId xmlns:p14="http://schemas.microsoft.com/office/powerpoint/2010/main" val="2926240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490DB-E440-42D2-9D8D-882CAA08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Stredný </a:t>
            </a:r>
            <a:r>
              <a:rPr lang="sk-SK" dirty="0" err="1"/>
              <a:t>eneolit</a:t>
            </a:r>
            <a:r>
              <a:rPr lang="sk-SK" dirty="0"/>
              <a:t> (3500 – 2900 BC)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1683D5-9CF7-4022-B1D0-BF864F3EE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Bádenská</a:t>
            </a:r>
            <a:r>
              <a:rPr lang="sk-SK" dirty="0"/>
              <a:t> kultúra (= kultúra s </a:t>
            </a:r>
            <a:r>
              <a:rPr lang="sk-SK" dirty="0" err="1"/>
              <a:t>kanelovanou</a:t>
            </a:r>
            <a:r>
              <a:rPr lang="sk-SK" dirty="0"/>
              <a:t> keramikou)</a:t>
            </a:r>
          </a:p>
          <a:p>
            <a:pPr lvl="1"/>
            <a:r>
              <a:rPr lang="sk-SK" dirty="0"/>
              <a:t>Stupeň I - Skupina Boleráz</a:t>
            </a:r>
          </a:p>
          <a:p>
            <a:pPr lvl="1"/>
            <a:r>
              <a:rPr lang="sk-SK" dirty="0"/>
              <a:t>Stupeň II a III (</a:t>
            </a:r>
            <a:r>
              <a:rPr lang="sk-SK" dirty="0" err="1"/>
              <a:t>lok</a:t>
            </a:r>
            <a:r>
              <a:rPr lang="sk-SK" dirty="0"/>
              <a:t>. Tekovský Hrádok, Červený Hrádok, Nevidzany)</a:t>
            </a:r>
          </a:p>
          <a:p>
            <a:pPr lvl="1"/>
            <a:r>
              <a:rPr lang="sk-SK" dirty="0"/>
              <a:t>Stupeň IV (</a:t>
            </a:r>
            <a:r>
              <a:rPr lang="sk-SK" dirty="0" err="1"/>
              <a:t>lok</a:t>
            </a:r>
            <a:r>
              <a:rPr lang="sk-SK" dirty="0"/>
              <a:t>. </a:t>
            </a:r>
            <a:r>
              <a:rPr lang="sk-SK" dirty="0" err="1"/>
              <a:t>Úny</a:t>
            </a:r>
            <a:r>
              <a:rPr lang="sk-SK" dirty="0"/>
              <a:t>, Chľaba-</a:t>
            </a:r>
            <a:r>
              <a:rPr lang="sk-SK" dirty="0" err="1"/>
              <a:t>Ózd</a:t>
            </a:r>
            <a:r>
              <a:rPr lang="sk-SK" dirty="0"/>
              <a:t>)</a:t>
            </a:r>
          </a:p>
          <a:p>
            <a:pPr lvl="1"/>
            <a:r>
              <a:rPr lang="sk-SK" dirty="0"/>
              <a:t>Prechodný stupeň – </a:t>
            </a:r>
            <a:r>
              <a:rPr lang="sk-SK" dirty="0" err="1"/>
              <a:t>Vučendolská</a:t>
            </a:r>
            <a:r>
              <a:rPr lang="sk-SK" dirty="0"/>
              <a:t> kultúra</a:t>
            </a:r>
          </a:p>
          <a:p>
            <a:r>
              <a:rPr lang="sk-SK" dirty="0"/>
              <a:t>Lokality: Nitriansky Hrádok, Včelince, Dolný Smokovec – Pod lesom, Stránska, </a:t>
            </a:r>
            <a:r>
              <a:rPr lang="sk-SK" dirty="0" err="1"/>
              <a:t>Dreveník</a:t>
            </a:r>
            <a:r>
              <a:rPr lang="sk-SK" dirty="0"/>
              <a:t>, Veľký Šariš, Šarišské Michaľany</a:t>
            </a:r>
          </a:p>
          <a:p>
            <a:r>
              <a:rPr lang="sk-SK" dirty="0"/>
              <a:t>revolúcia sekundárnych produktov (</a:t>
            </a:r>
            <a:r>
              <a:rPr lang="sk-SK" dirty="0" err="1"/>
              <a:t>secondary</a:t>
            </a:r>
            <a:r>
              <a:rPr lang="sk-SK" dirty="0"/>
              <a:t> </a:t>
            </a:r>
            <a:r>
              <a:rPr lang="sk-SK" dirty="0" err="1"/>
              <a:t>products</a:t>
            </a:r>
            <a:r>
              <a:rPr lang="sk-SK" dirty="0"/>
              <a:t> </a:t>
            </a:r>
            <a:r>
              <a:rPr lang="sk-SK" dirty="0" err="1"/>
              <a:t>revolution</a:t>
            </a:r>
            <a:r>
              <a:rPr lang="sk-SK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8808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C60D70A-775B-4BFB-A83E-34243AB16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t="4072" r="-704" b="12138"/>
          <a:stretch/>
        </p:blipFill>
        <p:spPr>
          <a:xfrm>
            <a:off x="113859" y="3329355"/>
            <a:ext cx="5521278" cy="3360128"/>
          </a:xfr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1457080F-EFD9-40C5-947E-D0679E2CD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9" y="278199"/>
            <a:ext cx="5788160" cy="29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53AC2E3-73D0-4E35-8EA2-48BD6AF086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5083" r="7017" b="14160"/>
          <a:stretch/>
        </p:blipFill>
        <p:spPr>
          <a:xfrm>
            <a:off x="5707108" y="3045397"/>
            <a:ext cx="6371034" cy="36440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D97F4B9-6142-4945-9818-7120211150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6683" r="5493" b="25422"/>
          <a:stretch/>
        </p:blipFill>
        <p:spPr>
          <a:xfrm>
            <a:off x="6574682" y="278199"/>
            <a:ext cx="4830796" cy="266194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E8077C4-CE99-4007-8DE3-B60FC5139409}"/>
              </a:ext>
            </a:extLst>
          </p:cNvPr>
          <p:cNvSpPr txBox="1"/>
          <p:nvPr/>
        </p:nvSpPr>
        <p:spPr>
          <a:xfrm>
            <a:off x="6752492" y="278199"/>
            <a:ext cx="4652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Medená plastika vola z </a:t>
            </a:r>
            <a:r>
              <a:rPr lang="sk-SK" sz="2000" dirty="0" err="1"/>
              <a:t>Liskovskej</a:t>
            </a:r>
            <a:r>
              <a:rPr lang="sk-SK" sz="2000" dirty="0"/>
              <a:t> jaskyne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8AEA5C-CAE2-4932-A125-19A9625A88CA}"/>
              </a:ext>
            </a:extLst>
          </p:cNvPr>
          <p:cNvSpPr txBox="1"/>
          <p:nvPr/>
        </p:nvSpPr>
        <p:spPr>
          <a:xfrm>
            <a:off x="5707109" y="6294783"/>
            <a:ext cx="3887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</a:rPr>
              <a:t>Rekonštrukcia pohrebu s dobytkom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53C2B02-1FBB-47D4-AA29-9226BA9353B8}"/>
              </a:ext>
            </a:extLst>
          </p:cNvPr>
          <p:cNvSpPr txBox="1"/>
          <p:nvPr/>
        </p:nvSpPr>
        <p:spPr>
          <a:xfrm>
            <a:off x="113859" y="3429000"/>
            <a:ext cx="3132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</a:rPr>
              <a:t>Použitie ťažnej sily dobytka</a:t>
            </a:r>
          </a:p>
        </p:txBody>
      </p:sp>
    </p:spTree>
    <p:extLst>
      <p:ext uri="{BB962C8B-B14F-4D97-AF65-F5344CB8AC3E}">
        <p14:creationId xmlns:p14="http://schemas.microsoft.com/office/powerpoint/2010/main" val="1838753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48D224-C8DB-4C78-BEB7-16BB737C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78" y="365125"/>
            <a:ext cx="3866321" cy="5780432"/>
          </a:xfrm>
        </p:spPr>
        <p:txBody>
          <a:bodyPr>
            <a:normAutofit/>
          </a:bodyPr>
          <a:lstStyle/>
          <a:p>
            <a:pPr algn="ctr"/>
            <a:r>
              <a:rPr lang="sk-SK" sz="2400" dirty="0" err="1">
                <a:latin typeface="+mn-lt"/>
              </a:rPr>
              <a:t>Bádenská</a:t>
            </a:r>
            <a:r>
              <a:rPr lang="sk-SK" sz="2400" dirty="0">
                <a:latin typeface="+mn-lt"/>
              </a:rPr>
              <a:t> kultúra – </a:t>
            </a:r>
            <a:r>
              <a:rPr lang="sk-SK" sz="2400" dirty="0" err="1">
                <a:latin typeface="+mn-lt"/>
              </a:rPr>
              <a:t>antropomorfné</a:t>
            </a:r>
            <a:r>
              <a:rPr lang="sk-SK" sz="2400" dirty="0">
                <a:latin typeface="+mn-lt"/>
              </a:rPr>
              <a:t> nádoby z Včeliniec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5FD8D69-7E18-47A3-B080-B77B1FE01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712443"/>
            <a:ext cx="6228829" cy="5780432"/>
          </a:xfrm>
        </p:spPr>
      </p:pic>
    </p:spTree>
    <p:extLst>
      <p:ext uri="{BB962C8B-B14F-4D97-AF65-F5344CB8AC3E}">
        <p14:creationId xmlns:p14="http://schemas.microsoft.com/office/powerpoint/2010/main" val="3566462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F6598-2E12-4133-8AA6-9E51291CB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Mladý </a:t>
            </a:r>
            <a:r>
              <a:rPr lang="sk-SK" dirty="0" err="1"/>
              <a:t>eneolit</a:t>
            </a:r>
            <a:r>
              <a:rPr lang="sk-SK" dirty="0"/>
              <a:t> (2900 – 2300/2000 BC)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357BEF-9541-49A0-A151-BDDE8601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Jevišovická</a:t>
            </a:r>
            <a:r>
              <a:rPr lang="sk-SK" dirty="0"/>
              <a:t> kultúra</a:t>
            </a:r>
          </a:p>
          <a:p>
            <a:r>
              <a:rPr lang="sk-SK" dirty="0" err="1"/>
              <a:t>Kostolacká</a:t>
            </a:r>
            <a:r>
              <a:rPr lang="sk-SK" dirty="0"/>
              <a:t> kultúra (JZ a stredné SR - Iža)</a:t>
            </a:r>
          </a:p>
          <a:p>
            <a:r>
              <a:rPr lang="sk-SK" dirty="0" err="1"/>
              <a:t>Bošácka</a:t>
            </a:r>
            <a:r>
              <a:rPr lang="sk-SK" dirty="0"/>
              <a:t> skupina (stredné Považie)</a:t>
            </a:r>
          </a:p>
          <a:p>
            <a:r>
              <a:rPr lang="sk-SK" dirty="0"/>
              <a:t>Skupina Kosihy-Čaka (J SR)</a:t>
            </a:r>
          </a:p>
          <a:p>
            <a:r>
              <a:rPr lang="sk-SK" dirty="0"/>
              <a:t>Skupina východoslovenských mohýl (V SR – komplex šnúrovej keramiky)</a:t>
            </a:r>
          </a:p>
          <a:p>
            <a:r>
              <a:rPr lang="sk-SK" dirty="0"/>
              <a:t>Kultúra zvoncovitých pohárov (okrajovo Z až JZ – Sládkovičovo, Trenčín, Skalica)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81162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AF9188-2374-4FFF-84DF-87863593A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Doba bronzová (2300/2000 BC – 800/750 BC)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25A835-BDC9-491C-8CAF-776265BDD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Periodizácia:</a:t>
            </a:r>
          </a:p>
          <a:p>
            <a:pPr lvl="1"/>
            <a:r>
              <a:rPr lang="sk-SK" dirty="0"/>
              <a:t>Stará (2300/2000-1450)</a:t>
            </a:r>
          </a:p>
          <a:p>
            <a:pPr lvl="1"/>
            <a:r>
              <a:rPr lang="sk-SK" dirty="0"/>
              <a:t>Stredná (1450-1250)</a:t>
            </a:r>
          </a:p>
          <a:p>
            <a:pPr lvl="1"/>
            <a:r>
              <a:rPr lang="sk-SK" dirty="0"/>
              <a:t>Mladá (1250-1000)</a:t>
            </a:r>
          </a:p>
          <a:p>
            <a:pPr lvl="1"/>
            <a:r>
              <a:rPr lang="sk-SK" dirty="0"/>
              <a:t>Neskorá (1000-850/750)</a:t>
            </a:r>
          </a:p>
          <a:p>
            <a:r>
              <a:rPr lang="sk-SK" dirty="0"/>
              <a:t>Bádatelia: Ján </a:t>
            </a:r>
            <a:r>
              <a:rPr lang="sk-SK" dirty="0" err="1"/>
              <a:t>Eisner</a:t>
            </a:r>
            <a:r>
              <a:rPr lang="sk-SK" dirty="0"/>
              <a:t>, Vojtech </a:t>
            </a:r>
            <a:r>
              <a:rPr lang="sk-SK" dirty="0" err="1"/>
              <a:t>Budínsky-Krička</a:t>
            </a:r>
            <a:r>
              <a:rPr lang="sk-SK" dirty="0"/>
              <a:t>, </a:t>
            </a:r>
            <a:r>
              <a:rPr lang="sk-SK" dirty="0" err="1"/>
              <a:t>Jiří</a:t>
            </a:r>
            <a:r>
              <a:rPr lang="sk-SK" dirty="0"/>
              <a:t> </a:t>
            </a:r>
            <a:r>
              <a:rPr lang="sk-SK" dirty="0" err="1"/>
              <a:t>Neustupný</a:t>
            </a:r>
            <a:r>
              <a:rPr lang="sk-SK" dirty="0"/>
              <a:t>, </a:t>
            </a:r>
            <a:r>
              <a:rPr lang="sk-SK" dirty="0" err="1"/>
              <a:t>Herbert</a:t>
            </a:r>
            <a:r>
              <a:rPr lang="sk-SK" dirty="0"/>
              <a:t> </a:t>
            </a:r>
            <a:r>
              <a:rPr lang="sk-SK" dirty="0" err="1"/>
              <a:t>Mitscha-Märheim</a:t>
            </a:r>
            <a:r>
              <a:rPr lang="sk-SK" dirty="0"/>
              <a:t>, Anton </a:t>
            </a:r>
            <a:r>
              <a:rPr lang="sk-SK" dirty="0" err="1"/>
              <a:t>Točík</a:t>
            </a:r>
            <a:r>
              <a:rPr lang="sk-SK" dirty="0"/>
              <a:t>, Václav </a:t>
            </a:r>
            <a:r>
              <a:rPr lang="sk-SK" dirty="0" err="1"/>
              <a:t>Furmánek</a:t>
            </a:r>
            <a:r>
              <a:rPr lang="sk-SK" dirty="0"/>
              <a:t>, Ladislav </a:t>
            </a:r>
            <a:r>
              <a:rPr lang="sk-SK" dirty="0" err="1"/>
              <a:t>Veliačík</a:t>
            </a:r>
            <a:r>
              <a:rPr lang="sk-SK" dirty="0"/>
              <a:t>, Jozef Bátora</a:t>
            </a:r>
          </a:p>
        </p:txBody>
      </p:sp>
    </p:spTree>
    <p:extLst>
      <p:ext uri="{BB962C8B-B14F-4D97-AF65-F5344CB8AC3E}">
        <p14:creationId xmlns:p14="http://schemas.microsoft.com/office/powerpoint/2010/main" val="1053303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89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CAF3155-D65A-4A10-9604-62B7E8544B1A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Periodizačná tabuľka pre dobu bronzovú a halštatskú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CFFE38F-6833-48E9-A960-486610201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14" y="357814"/>
            <a:ext cx="7163116" cy="61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28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39AEAA-747A-4F8F-B22B-129EF8C49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9605"/>
          </a:xfrm>
        </p:spPr>
        <p:txBody>
          <a:bodyPr/>
          <a:lstStyle/>
          <a:p>
            <a:r>
              <a:rPr lang="sk-SK" dirty="0"/>
              <a:t>Stará doba bronzová (2300/2000-1450 BC)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D06458-038E-4D2B-91C3-3FAF7E0D5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7" y="1404730"/>
            <a:ext cx="10999303" cy="4772233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Stupeň DB A1 - nadväzuje na pôvodné </a:t>
            </a:r>
            <a:r>
              <a:rPr lang="sk-SK" dirty="0" err="1"/>
              <a:t>mladoeneolitické</a:t>
            </a:r>
            <a:r>
              <a:rPr lang="sk-SK" dirty="0"/>
              <a:t> kultúry:</a:t>
            </a:r>
          </a:p>
          <a:p>
            <a:pPr lvl="1"/>
            <a:r>
              <a:rPr lang="sk-SK" dirty="0"/>
              <a:t>komplex kultúry so šnúrovou keramikou » </a:t>
            </a:r>
            <a:r>
              <a:rPr lang="sk-SK" dirty="0" err="1"/>
              <a:t>Chlopice</a:t>
            </a:r>
            <a:r>
              <a:rPr lang="sk-SK" dirty="0"/>
              <a:t> –Veselé a nitrianska skupina</a:t>
            </a:r>
          </a:p>
          <a:p>
            <a:pPr lvl="1"/>
            <a:r>
              <a:rPr lang="sk-SK" dirty="0"/>
              <a:t>kultúrny komplex Kosihy-</a:t>
            </a:r>
            <a:r>
              <a:rPr lang="sk-SK" dirty="0" err="1"/>
              <a:t>Mako</a:t>
            </a:r>
            <a:r>
              <a:rPr lang="sk-SK" dirty="0"/>
              <a:t>-Čaka »  </a:t>
            </a:r>
            <a:r>
              <a:rPr lang="sk-SK" dirty="0" err="1"/>
              <a:t>hatvanská</a:t>
            </a:r>
            <a:r>
              <a:rPr lang="sk-SK" dirty="0"/>
              <a:t> kultúra</a:t>
            </a:r>
          </a:p>
          <a:p>
            <a:pPr lvl="1"/>
            <a:r>
              <a:rPr lang="sk-SK" dirty="0"/>
              <a:t>kultúra so zvoncovitými pohármi »  </a:t>
            </a:r>
            <a:r>
              <a:rPr lang="sk-SK" dirty="0" err="1"/>
              <a:t>protoúnětická</a:t>
            </a:r>
            <a:r>
              <a:rPr lang="sk-SK" dirty="0"/>
              <a:t> kultúra</a:t>
            </a:r>
          </a:p>
          <a:p>
            <a:r>
              <a:rPr lang="sk-SK" dirty="0"/>
              <a:t>Stupeň DB A2 - vývoj po (cca) 1900 BC</a:t>
            </a:r>
          </a:p>
          <a:p>
            <a:pPr lvl="1"/>
            <a:r>
              <a:rPr lang="sk-SK" dirty="0" err="1"/>
              <a:t>Hatvanská</a:t>
            </a:r>
            <a:r>
              <a:rPr lang="sk-SK" dirty="0"/>
              <a:t> kultúra</a:t>
            </a:r>
          </a:p>
          <a:p>
            <a:pPr lvl="1"/>
            <a:r>
              <a:rPr lang="sk-SK" dirty="0" err="1"/>
              <a:t>Kisapostácka</a:t>
            </a:r>
            <a:r>
              <a:rPr lang="sk-SK" dirty="0"/>
              <a:t> skupina</a:t>
            </a:r>
          </a:p>
          <a:p>
            <a:pPr lvl="1"/>
            <a:r>
              <a:rPr lang="sk-SK" dirty="0" err="1"/>
              <a:t>Únětická</a:t>
            </a:r>
            <a:r>
              <a:rPr lang="sk-SK" dirty="0"/>
              <a:t> kultúra + Hurbanovský typ</a:t>
            </a:r>
          </a:p>
          <a:p>
            <a:pPr lvl="1"/>
            <a:r>
              <a:rPr lang="sk-SK" dirty="0" err="1"/>
              <a:t>Wieselburská</a:t>
            </a:r>
            <a:r>
              <a:rPr lang="sk-SK" dirty="0"/>
              <a:t> kultúra</a:t>
            </a:r>
          </a:p>
          <a:p>
            <a:r>
              <a:rPr lang="sk-SK" dirty="0"/>
              <a:t>Stupeň DB B1a - posledný horizont starej DB:</a:t>
            </a:r>
          </a:p>
          <a:p>
            <a:pPr lvl="1"/>
            <a:r>
              <a:rPr lang="sk-SK" dirty="0" err="1"/>
              <a:t>Maďarovská</a:t>
            </a:r>
            <a:r>
              <a:rPr lang="sk-SK" dirty="0"/>
              <a:t> kultúra (KK </a:t>
            </a:r>
            <a:r>
              <a:rPr lang="sk-SK" dirty="0" err="1"/>
              <a:t>Maďarovce</a:t>
            </a:r>
            <a:r>
              <a:rPr lang="sk-SK" dirty="0"/>
              <a:t> – </a:t>
            </a:r>
            <a:r>
              <a:rPr lang="sk-SK" dirty="0" err="1"/>
              <a:t>Věteřov</a:t>
            </a:r>
            <a:r>
              <a:rPr lang="sk-SK" dirty="0"/>
              <a:t> – </a:t>
            </a:r>
            <a:r>
              <a:rPr lang="sk-SK" dirty="0" err="1"/>
              <a:t>Böheimkirchen</a:t>
            </a:r>
            <a:r>
              <a:rPr lang="sk-SK" dirty="0"/>
              <a:t>)</a:t>
            </a:r>
          </a:p>
          <a:p>
            <a:pPr lvl="1"/>
            <a:r>
              <a:rPr lang="sk-SK" dirty="0" err="1"/>
              <a:t>Otomanská</a:t>
            </a:r>
            <a:r>
              <a:rPr lang="sk-SK" dirty="0"/>
              <a:t> kultúra (KK Otomany-</a:t>
            </a:r>
            <a:r>
              <a:rPr lang="sk-SK" dirty="0" err="1"/>
              <a:t>Fűzesabony</a:t>
            </a:r>
            <a:r>
              <a:rPr lang="sk-SK" dirty="0"/>
              <a:t>)</a:t>
            </a:r>
          </a:p>
          <a:p>
            <a:pPr lvl="1"/>
            <a:r>
              <a:rPr lang="sk-SK" dirty="0" err="1"/>
              <a:t>Severopanónska</a:t>
            </a:r>
            <a:r>
              <a:rPr lang="sk-SK" dirty="0"/>
              <a:t> kultúra</a:t>
            </a:r>
          </a:p>
        </p:txBody>
      </p:sp>
    </p:spTree>
    <p:extLst>
      <p:ext uri="{BB962C8B-B14F-4D97-AF65-F5344CB8AC3E}">
        <p14:creationId xmlns:p14="http://schemas.microsoft.com/office/powerpoint/2010/main" val="157127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historyweb.dennikn.sk/uploads/Archeologicky_vyskum_Vrable_Fidvar_1.jpg">
            <a:extLst>
              <a:ext uri="{FF2B5EF4-FFF2-40B4-BE49-F238E27FC236}">
                <a16:creationId xmlns:a16="http://schemas.microsoft.com/office/drawing/2014/main" id="{035CDCDF-C28E-4401-9AE1-425B92CB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1" y="281790"/>
            <a:ext cx="10458450" cy="629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74C868AB-199E-439E-BEDF-3221E60AC138}"/>
              </a:ext>
            </a:extLst>
          </p:cNvPr>
          <p:cNvSpPr/>
          <p:nvPr/>
        </p:nvSpPr>
        <p:spPr>
          <a:xfrm>
            <a:off x="8159461" y="3234446"/>
            <a:ext cx="4350328" cy="3948545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5CC44A-05A5-44D9-8FA8-85450E59A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8700" y="4501486"/>
            <a:ext cx="3371850" cy="14144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k-SK" dirty="0"/>
              <a:t>Predpokladaný model sídliska vo Vrábľoch - poloha </a:t>
            </a:r>
            <a:r>
              <a:rPr lang="sk-SK" dirty="0" err="1"/>
              <a:t>Fidvár</a:t>
            </a:r>
            <a:endParaRPr lang="sk-SK" dirty="0"/>
          </a:p>
          <a:p>
            <a:pPr marL="0" indent="0" algn="ctr">
              <a:buNone/>
            </a:pPr>
            <a:r>
              <a:rPr lang="sk-SK" dirty="0"/>
              <a:t>(</a:t>
            </a:r>
            <a:r>
              <a:rPr lang="sk-SK" dirty="0" err="1"/>
              <a:t>unetická</a:t>
            </a:r>
            <a:r>
              <a:rPr lang="sk-SK" dirty="0"/>
              <a:t> kultúra)</a:t>
            </a:r>
          </a:p>
        </p:txBody>
      </p:sp>
    </p:spTree>
    <p:extLst>
      <p:ext uri="{BB962C8B-B14F-4D97-AF65-F5344CB8AC3E}">
        <p14:creationId xmlns:p14="http://schemas.microsoft.com/office/powerpoint/2010/main" val="1178084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6AE37-833C-4DC2-A363-B5751895D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Charakteristika starej DB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0C6D24-4804-4F36-8446-812AAE3FC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/>
              <a:t>Pohrebný rítus:</a:t>
            </a:r>
          </a:p>
          <a:p>
            <a:pPr lvl="1"/>
            <a:r>
              <a:rPr lang="sk-SK" dirty="0"/>
              <a:t>Rané kultúry – kostrové pochovávanie v skrčenej polohe, ženy na ľavom boku, muži na pravom a pohľad na J</a:t>
            </a:r>
          </a:p>
          <a:p>
            <a:pPr lvl="1"/>
            <a:r>
              <a:rPr lang="sk-SK" dirty="0" err="1"/>
              <a:t>Únětická</a:t>
            </a:r>
            <a:r>
              <a:rPr lang="sk-SK" dirty="0"/>
              <a:t>, </a:t>
            </a:r>
            <a:r>
              <a:rPr lang="sk-SK" dirty="0" err="1"/>
              <a:t>wieselburská</a:t>
            </a:r>
            <a:r>
              <a:rPr lang="sk-SK" dirty="0"/>
              <a:t>, </a:t>
            </a:r>
            <a:r>
              <a:rPr lang="sk-SK" dirty="0" err="1"/>
              <a:t>maďarovská</a:t>
            </a:r>
            <a:r>
              <a:rPr lang="sk-SK" dirty="0"/>
              <a:t> a </a:t>
            </a:r>
            <a:r>
              <a:rPr lang="sk-SK" dirty="0" err="1"/>
              <a:t>otomanská</a:t>
            </a:r>
            <a:r>
              <a:rPr lang="sk-SK" dirty="0"/>
              <a:t> k. - kostrovo</a:t>
            </a:r>
          </a:p>
          <a:p>
            <a:pPr lvl="1"/>
            <a:r>
              <a:rPr lang="sk-SK" dirty="0" err="1"/>
              <a:t>Hatvanská</a:t>
            </a:r>
            <a:r>
              <a:rPr lang="sk-SK" dirty="0"/>
              <a:t> a </a:t>
            </a:r>
            <a:r>
              <a:rPr lang="sk-SK" dirty="0" err="1"/>
              <a:t>severopanónska</a:t>
            </a:r>
            <a:r>
              <a:rPr lang="sk-SK" dirty="0"/>
              <a:t> – žiarové hroby, popolnice alebo vysypávali na dno hrobových jám - obdobie plochých hrobov</a:t>
            </a:r>
          </a:p>
          <a:p>
            <a:pPr lvl="1"/>
            <a:r>
              <a:rPr lang="sk-SK" dirty="0"/>
              <a:t>Stopy po násilných stretoch, doložený rituálny kanibalizmus</a:t>
            </a:r>
          </a:p>
          <a:p>
            <a:pPr lvl="1"/>
            <a:r>
              <a:rPr lang="sk-SK" dirty="0"/>
              <a:t>Deti v nádobách uložených v blízkosti obydlí</a:t>
            </a:r>
          </a:p>
          <a:p>
            <a:pPr lvl="1"/>
            <a:r>
              <a:rPr lang="sk-SK" dirty="0"/>
              <a:t>Hroby metalurgov – Nižná Myšľa, Nitra, Matúškovo</a:t>
            </a:r>
          </a:p>
          <a:p>
            <a:r>
              <a:rPr lang="sk-SK" dirty="0"/>
              <a:t>Opevnené sídliská: Nitriansky Hrádok, Vráble, Barca, Nižná Myšľa, Spišský Štvrtok</a:t>
            </a:r>
          </a:p>
          <a:p>
            <a:pPr lvl="1"/>
            <a:r>
              <a:rPr lang="sk-SK" dirty="0"/>
              <a:t>Priekopa, val, drevená palisáda</a:t>
            </a:r>
          </a:p>
          <a:p>
            <a:pPr lvl="1"/>
            <a:r>
              <a:rPr lang="sk-SK" dirty="0"/>
              <a:t>1-, 2- a 3-priestorové obydlia so zvyškami ohnísk a pecí, steny zrubovej konštrukcie omazané hlinou, sedlové strechy podoprené kolmi</a:t>
            </a:r>
          </a:p>
        </p:txBody>
      </p:sp>
    </p:spTree>
    <p:extLst>
      <p:ext uri="{BB962C8B-B14F-4D97-AF65-F5344CB8AC3E}">
        <p14:creationId xmlns:p14="http://schemas.microsoft.com/office/powerpoint/2010/main" val="4258605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AC365-2401-4238-834E-3A93C2870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Neolit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0D979-11D4-4664-A1E7-4382E3A97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252"/>
            <a:ext cx="6039678" cy="4955623"/>
          </a:xfrm>
        </p:spPr>
        <p:txBody>
          <a:bodyPr>
            <a:normAutofit lnSpcReduction="10000"/>
          </a:bodyPr>
          <a:lstStyle/>
          <a:p>
            <a:r>
              <a:rPr lang="sk-SK" dirty="0"/>
              <a:t>Periodizácia (5700 BC – 3500/3300 BC)</a:t>
            </a:r>
          </a:p>
          <a:p>
            <a:pPr lvl="1"/>
            <a:r>
              <a:rPr lang="sk-SK" dirty="0"/>
              <a:t>Starý neolit (cca 5700 BC – 4900 BC)</a:t>
            </a:r>
          </a:p>
          <a:p>
            <a:pPr lvl="1"/>
            <a:r>
              <a:rPr lang="sk-SK" dirty="0"/>
              <a:t>Stredný neolit (4900 BC – 4700 BC)</a:t>
            </a:r>
          </a:p>
          <a:p>
            <a:pPr lvl="1"/>
            <a:r>
              <a:rPr lang="sk-SK" dirty="0"/>
              <a:t>Mladší neolit (4700 BC – 3700)</a:t>
            </a:r>
          </a:p>
          <a:p>
            <a:r>
              <a:rPr lang="sk-SK" dirty="0"/>
              <a:t>Teórie </a:t>
            </a:r>
            <a:r>
              <a:rPr lang="sk-SK" dirty="0" err="1"/>
              <a:t>neolitizácie</a:t>
            </a:r>
            <a:endParaRPr lang="sk-SK" dirty="0"/>
          </a:p>
          <a:p>
            <a:pPr lvl="1"/>
            <a:r>
              <a:rPr lang="sk-SK" dirty="0"/>
              <a:t>Difúzna (</a:t>
            </a:r>
            <a:r>
              <a:rPr lang="sk-SK" dirty="0" err="1"/>
              <a:t>Gordon</a:t>
            </a:r>
            <a:r>
              <a:rPr lang="sk-SK" dirty="0"/>
              <a:t> </a:t>
            </a:r>
            <a:r>
              <a:rPr lang="sk-SK" dirty="0" err="1"/>
              <a:t>Childe</a:t>
            </a:r>
            <a:r>
              <a:rPr lang="sk-SK" dirty="0"/>
              <a:t>)</a:t>
            </a:r>
          </a:p>
          <a:p>
            <a:pPr lvl="1"/>
            <a:r>
              <a:rPr lang="sk-SK" dirty="0"/>
              <a:t>Autochtónna</a:t>
            </a:r>
          </a:p>
          <a:p>
            <a:pPr lvl="1"/>
            <a:r>
              <a:rPr lang="sk-SK" dirty="0"/>
              <a:t>Substrátová</a:t>
            </a:r>
          </a:p>
          <a:p>
            <a:r>
              <a:rPr lang="sk-SK" dirty="0"/>
              <a:t>Bádatelia: Ján </a:t>
            </a:r>
            <a:r>
              <a:rPr lang="sk-SK" dirty="0" err="1"/>
              <a:t>Eisner</a:t>
            </a:r>
            <a:r>
              <a:rPr lang="sk-SK" dirty="0"/>
              <a:t>, Bohuslav Novotný, Stanislav Šiška (V SR), Juraj Pavúk, Viera </a:t>
            </a:r>
            <a:r>
              <a:rPr lang="sk-SK" dirty="0" err="1"/>
              <a:t>Němejcová-Pavúková</a:t>
            </a:r>
            <a:r>
              <a:rPr lang="sk-SK" dirty="0"/>
              <a:t>, Ján </a:t>
            </a:r>
            <a:r>
              <a:rPr lang="sk-SK" dirty="0" err="1"/>
              <a:t>Lichardus</a:t>
            </a:r>
            <a:r>
              <a:rPr lang="sk-SK" dirty="0"/>
              <a:t>, Vojtech </a:t>
            </a:r>
            <a:r>
              <a:rPr lang="sk-SK" dirty="0" err="1"/>
              <a:t>Budínsky-Krička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26989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A4F32-437E-4724-AA9D-1AC966C20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542" y="365125"/>
            <a:ext cx="2855741" cy="1325563"/>
          </a:xfrm>
        </p:spPr>
        <p:txBody>
          <a:bodyPr>
            <a:normAutofit/>
          </a:bodyPr>
          <a:lstStyle/>
          <a:p>
            <a:pPr algn="ctr"/>
            <a:r>
              <a:rPr lang="sk-SK" sz="3600" dirty="0"/>
              <a:t>Nižná Myšľa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6819E71-D0AE-4614-ADE7-CD214F2F6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6428" r="4963" b="13394"/>
          <a:stretch/>
        </p:blipFill>
        <p:spPr>
          <a:xfrm>
            <a:off x="7709095" y="3461518"/>
            <a:ext cx="4211867" cy="32628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2F3A8DF-DBEB-4233-801B-7313C5DFA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41" y="133644"/>
            <a:ext cx="4245421" cy="32628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D7233B1-2349-46C4-93A0-43FD82301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0073"/>
            <a:ext cx="4544806" cy="691807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1151F2F-BC5E-4715-92C5-A21614B9611C}"/>
              </a:ext>
            </a:extLst>
          </p:cNvPr>
          <p:cNvSpPr txBox="1"/>
          <p:nvPr/>
        </p:nvSpPr>
        <p:spPr>
          <a:xfrm>
            <a:off x="5368294" y="2298216"/>
            <a:ext cx="223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Nádoby z doby bronzovej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AD8D7DF-1605-4183-BC99-0CFA7B5676E6}"/>
              </a:ext>
            </a:extLst>
          </p:cNvPr>
          <p:cNvCxnSpPr/>
          <p:nvPr/>
        </p:nvCxnSpPr>
        <p:spPr>
          <a:xfrm>
            <a:off x="6917635" y="2809461"/>
            <a:ext cx="4240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EC258ED-F888-428B-B342-00BAC967FD62}"/>
              </a:ext>
            </a:extLst>
          </p:cNvPr>
          <p:cNvSpPr txBox="1"/>
          <p:nvPr/>
        </p:nvSpPr>
        <p:spPr>
          <a:xfrm>
            <a:off x="5368294" y="5791200"/>
            <a:ext cx="2171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Model vozíka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509B947E-9242-4E3D-9E36-0413A1F8BDA6}"/>
              </a:ext>
            </a:extLst>
          </p:cNvPr>
          <p:cNvCxnSpPr/>
          <p:nvPr/>
        </p:nvCxnSpPr>
        <p:spPr>
          <a:xfrm>
            <a:off x="6917635" y="5976730"/>
            <a:ext cx="3313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6293BF9-F705-4CE2-AC56-8D07780B23C7}"/>
              </a:ext>
            </a:extLst>
          </p:cNvPr>
          <p:cNvSpPr txBox="1"/>
          <p:nvPr/>
        </p:nvSpPr>
        <p:spPr>
          <a:xfrm>
            <a:off x="4684542" y="3767900"/>
            <a:ext cx="2021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000" dirty="0"/>
              <a:t>Hrob metalurga s kančími klami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4ED05E4F-694B-46FE-9EB1-B3F87C977A8C}"/>
              </a:ext>
            </a:extLst>
          </p:cNvPr>
          <p:cNvCxnSpPr/>
          <p:nvPr/>
        </p:nvCxnSpPr>
        <p:spPr>
          <a:xfrm flipH="1">
            <a:off x="4850296" y="4253948"/>
            <a:ext cx="2517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A7D928A-49F3-490D-A3BB-22B1B9F92E97}"/>
              </a:ext>
            </a:extLst>
          </p:cNvPr>
          <p:cNvSpPr txBox="1"/>
          <p:nvPr/>
        </p:nvSpPr>
        <p:spPr>
          <a:xfrm>
            <a:off x="4850296" y="1287185"/>
            <a:ext cx="2533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/>
              <a:t>Otomanská</a:t>
            </a:r>
            <a:r>
              <a:rPr lang="sk-SK" sz="2400" dirty="0"/>
              <a:t> kultúra</a:t>
            </a:r>
          </a:p>
        </p:txBody>
      </p:sp>
    </p:spTree>
    <p:extLst>
      <p:ext uri="{BB962C8B-B14F-4D97-AF65-F5344CB8AC3E}">
        <p14:creationId xmlns:p14="http://schemas.microsoft.com/office/powerpoint/2010/main" val="3400153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5C5210-C0E7-408E-87BE-A4824E7A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Stredná doba bronzová (1450-1250 BC)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09FC05-6019-44BB-8628-D22321CA4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Stupeň DB1b, DB B2, DB C1/C2</a:t>
            </a:r>
          </a:p>
          <a:p>
            <a:r>
              <a:rPr lang="sk-SK" dirty="0"/>
              <a:t>Západné Slovensko: mohylové kultúry</a:t>
            </a:r>
          </a:p>
          <a:p>
            <a:pPr lvl="1"/>
            <a:r>
              <a:rPr lang="sk-SK" dirty="0" err="1"/>
              <a:t>Stredodunajská</a:t>
            </a:r>
            <a:r>
              <a:rPr lang="sk-SK" dirty="0"/>
              <a:t> MK</a:t>
            </a:r>
          </a:p>
          <a:p>
            <a:pPr lvl="1"/>
            <a:r>
              <a:rPr lang="sk-SK" dirty="0"/>
              <a:t>Karpatská MK</a:t>
            </a:r>
          </a:p>
          <a:p>
            <a:r>
              <a:rPr lang="sk-SK" dirty="0"/>
              <a:t>Stredné a východné Slovensko: kultúry popolnicových polí</a:t>
            </a:r>
          </a:p>
          <a:p>
            <a:pPr lvl="1"/>
            <a:r>
              <a:rPr lang="sk-SK" dirty="0"/>
              <a:t>Okruh JV PP:</a:t>
            </a:r>
          </a:p>
          <a:p>
            <a:pPr lvl="2"/>
            <a:r>
              <a:rPr lang="sk-SK" dirty="0" err="1"/>
              <a:t>Pilinská</a:t>
            </a:r>
            <a:r>
              <a:rPr lang="sk-SK" dirty="0"/>
              <a:t> kultúra</a:t>
            </a:r>
          </a:p>
          <a:p>
            <a:pPr lvl="2"/>
            <a:r>
              <a:rPr lang="sk-SK" dirty="0"/>
              <a:t>Kultúra </a:t>
            </a:r>
            <a:r>
              <a:rPr lang="sk-SK" dirty="0" err="1"/>
              <a:t>Suciu</a:t>
            </a:r>
            <a:r>
              <a:rPr lang="sk-SK" dirty="0"/>
              <a:t> de </a:t>
            </a:r>
            <a:r>
              <a:rPr lang="sk-SK" dirty="0" err="1"/>
              <a:t>Sus</a:t>
            </a:r>
            <a:endParaRPr lang="sk-SK" dirty="0"/>
          </a:p>
          <a:p>
            <a:pPr lvl="1"/>
            <a:r>
              <a:rPr lang="sk-SK" dirty="0"/>
              <a:t>Okruh lužickej kultúry (PP)</a:t>
            </a:r>
          </a:p>
        </p:txBody>
      </p:sp>
    </p:spTree>
    <p:extLst>
      <p:ext uri="{BB962C8B-B14F-4D97-AF65-F5344CB8AC3E}">
        <p14:creationId xmlns:p14="http://schemas.microsoft.com/office/powerpoint/2010/main" val="3839925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36AC73A-7F00-4383-BB20-C96C6E6B4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4974" r="5017" b="10969"/>
          <a:stretch/>
        </p:blipFill>
        <p:spPr>
          <a:xfrm>
            <a:off x="5894362" y="266699"/>
            <a:ext cx="5821655" cy="4671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A6FE6B09-3548-467A-97C4-C99524CD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6" y="133349"/>
            <a:ext cx="5119244" cy="6591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BE90B53-27DB-4205-B3F0-A2EC86363199}"/>
              </a:ext>
            </a:extLst>
          </p:cNvPr>
          <p:cNvSpPr txBox="1"/>
          <p:nvPr/>
        </p:nvSpPr>
        <p:spPr>
          <a:xfrm>
            <a:off x="5542671" y="6092765"/>
            <a:ext cx="4459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Depot zlatých šperkov z Nižnej Myšle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CE4F33C-CBCD-4BE5-A914-9530763217A0}"/>
              </a:ext>
            </a:extLst>
          </p:cNvPr>
          <p:cNvSpPr txBox="1"/>
          <p:nvPr/>
        </p:nvSpPr>
        <p:spPr>
          <a:xfrm>
            <a:off x="6766560" y="5106572"/>
            <a:ext cx="4768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Bronzový </a:t>
            </a:r>
            <a:r>
              <a:rPr lang="sk-SK" sz="2000" dirty="0" err="1"/>
              <a:t>depot</a:t>
            </a:r>
            <a:r>
              <a:rPr lang="sk-SK" sz="2000" dirty="0"/>
              <a:t> zo Zvolena – Pustého Hradu</a:t>
            </a:r>
          </a:p>
        </p:txBody>
      </p:sp>
    </p:spTree>
    <p:extLst>
      <p:ext uri="{BB962C8B-B14F-4D97-AF65-F5344CB8AC3E}">
        <p14:creationId xmlns:p14="http://schemas.microsoft.com/office/powerpoint/2010/main" val="3735769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D7C39-CDE0-4EAC-8543-9DD263A7E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69" y="365125"/>
            <a:ext cx="11410121" cy="1013101"/>
          </a:xfrm>
        </p:spPr>
        <p:txBody>
          <a:bodyPr>
            <a:normAutofit/>
          </a:bodyPr>
          <a:lstStyle/>
          <a:p>
            <a:r>
              <a:rPr lang="sk-SK" sz="3800" dirty="0"/>
              <a:t>Mladá a neskorá doba bronzová (1250/1000-800/750 BC)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794B3D-D42C-4075-9EE7-9F81562AB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" y="1510747"/>
            <a:ext cx="6586331" cy="5141843"/>
          </a:xfrm>
        </p:spPr>
        <p:txBody>
          <a:bodyPr>
            <a:normAutofit/>
          </a:bodyPr>
          <a:lstStyle/>
          <a:p>
            <a:r>
              <a:rPr lang="sk-SK" dirty="0"/>
              <a:t>Mladá - stupne DB C2</a:t>
            </a:r>
            <a:r>
              <a:rPr lang="sk-SK"/>
              <a:t>, DB </a:t>
            </a:r>
            <a:r>
              <a:rPr lang="sk-SK" dirty="0"/>
              <a:t>D, Ha A1, Ha A2 </a:t>
            </a:r>
          </a:p>
          <a:p>
            <a:r>
              <a:rPr lang="sk-SK" dirty="0"/>
              <a:t>Neskorá – stupne: Ha B1, Ha B2, Ha B3 </a:t>
            </a:r>
          </a:p>
          <a:p>
            <a:r>
              <a:rPr lang="sk-SK" dirty="0"/>
              <a:t>Kultúry popolnicových polí</a:t>
            </a:r>
          </a:p>
          <a:p>
            <a:pPr lvl="1"/>
            <a:r>
              <a:rPr lang="sk-SK" dirty="0"/>
              <a:t>Okruh lužickej kultúry PP</a:t>
            </a:r>
          </a:p>
          <a:p>
            <a:pPr lvl="1"/>
            <a:r>
              <a:rPr lang="sk-SK" dirty="0"/>
              <a:t>Okruh </a:t>
            </a:r>
            <a:r>
              <a:rPr lang="sk-SK" dirty="0" err="1"/>
              <a:t>stredodunajskej</a:t>
            </a:r>
            <a:r>
              <a:rPr lang="sk-SK" dirty="0"/>
              <a:t> PP:</a:t>
            </a:r>
          </a:p>
          <a:p>
            <a:pPr lvl="2"/>
            <a:r>
              <a:rPr lang="sk-SK" dirty="0" err="1"/>
              <a:t>Velatická</a:t>
            </a:r>
            <a:r>
              <a:rPr lang="sk-SK" dirty="0"/>
              <a:t> k.</a:t>
            </a:r>
          </a:p>
          <a:p>
            <a:pPr lvl="2"/>
            <a:r>
              <a:rPr lang="sk-SK" dirty="0" err="1"/>
              <a:t>Čakanská</a:t>
            </a:r>
            <a:r>
              <a:rPr lang="sk-SK" dirty="0"/>
              <a:t> k.</a:t>
            </a:r>
          </a:p>
          <a:p>
            <a:pPr lvl="2"/>
            <a:r>
              <a:rPr lang="sk-SK" dirty="0"/>
              <a:t>Podolská k.</a:t>
            </a:r>
          </a:p>
          <a:p>
            <a:pPr lvl="1"/>
            <a:r>
              <a:rPr lang="sk-SK" dirty="0"/>
              <a:t>Okruh juhovýchodných PP:</a:t>
            </a:r>
          </a:p>
          <a:p>
            <a:pPr lvl="2"/>
            <a:r>
              <a:rPr lang="sk-SK" dirty="0" err="1"/>
              <a:t>Pilinská</a:t>
            </a:r>
            <a:r>
              <a:rPr lang="sk-SK" dirty="0"/>
              <a:t> k.</a:t>
            </a:r>
          </a:p>
          <a:p>
            <a:pPr lvl="2"/>
            <a:r>
              <a:rPr lang="sk-SK" dirty="0"/>
              <a:t>K. </a:t>
            </a:r>
            <a:r>
              <a:rPr lang="sk-SK" dirty="0" err="1"/>
              <a:t>Suciu</a:t>
            </a:r>
            <a:r>
              <a:rPr lang="sk-SK" dirty="0"/>
              <a:t> de </a:t>
            </a:r>
            <a:r>
              <a:rPr lang="sk-SK" dirty="0" err="1"/>
              <a:t>Sus</a:t>
            </a:r>
            <a:endParaRPr lang="sk-SK" dirty="0"/>
          </a:p>
          <a:p>
            <a:pPr lvl="2"/>
            <a:r>
              <a:rPr lang="sk-SK" dirty="0" err="1"/>
              <a:t>Kyjatická</a:t>
            </a:r>
            <a:r>
              <a:rPr lang="sk-SK" dirty="0"/>
              <a:t> k.</a:t>
            </a:r>
          </a:p>
          <a:p>
            <a:pPr lvl="2"/>
            <a:r>
              <a:rPr lang="sk-SK" dirty="0" err="1"/>
              <a:t>Gávska</a:t>
            </a:r>
            <a:r>
              <a:rPr lang="sk-SK" dirty="0"/>
              <a:t> k.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91DE8E-7A2E-419F-8E40-AE1AA88E5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02" y="1611776"/>
            <a:ext cx="40767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86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813D3-101A-4BA8-88F0-72606C123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Charakteristika mladej a neskorej DB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FE0A9E-82DE-4C8E-A42F-1CA004BE2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Pohrebiská používané dlhú dobu, tisíce hrobov</a:t>
            </a:r>
          </a:p>
          <a:p>
            <a:pPr lvl="1"/>
            <a:r>
              <a:rPr lang="sk-SK" dirty="0"/>
              <a:t>Bohaté mohyly s kamenným kruhom</a:t>
            </a:r>
          </a:p>
          <a:p>
            <a:pPr lvl="1"/>
            <a:r>
              <a:rPr lang="sk-SK" dirty="0"/>
              <a:t>Skupiny hrobov – rodina?</a:t>
            </a:r>
          </a:p>
          <a:p>
            <a:r>
              <a:rPr lang="sk-SK" dirty="0"/>
              <a:t>Menšie sídliská</a:t>
            </a:r>
          </a:p>
          <a:p>
            <a:r>
              <a:rPr lang="sk-SK" dirty="0"/>
              <a:t>Budovanie hradísk</a:t>
            </a:r>
          </a:p>
          <a:p>
            <a:r>
              <a:rPr lang="sk-SK" dirty="0"/>
              <a:t>Z neskorej DB miznú sídliská</a:t>
            </a:r>
          </a:p>
          <a:p>
            <a:r>
              <a:rPr lang="sk-SK" dirty="0" err="1"/>
              <a:t>Depoty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00258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3D8711CE-1120-4E56-817A-9934226ED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8" y="142185"/>
            <a:ext cx="4348309" cy="248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3FB8F93-1322-40DA-BC4E-5E4D04D21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876" y="545057"/>
            <a:ext cx="3649394" cy="1325563"/>
          </a:xfrm>
        </p:spPr>
        <p:txBody>
          <a:bodyPr>
            <a:normAutofit/>
          </a:bodyPr>
          <a:lstStyle/>
          <a:p>
            <a:r>
              <a:rPr lang="sk-SK" sz="3200" dirty="0"/>
              <a:t>Mohyla v Čake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BC74016-CA43-48CF-9546-9B5992D35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" y="2682462"/>
            <a:ext cx="8387129" cy="4228511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1D8E029-27C6-48E9-B832-D568626FF1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t="5323" r="55324" b="13846"/>
          <a:stretch/>
        </p:blipFill>
        <p:spPr>
          <a:xfrm>
            <a:off x="9059126" y="-52974"/>
            <a:ext cx="2951386" cy="696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06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87AF25-CFE2-4210-8F19-499995AC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2321"/>
          </a:xfrm>
        </p:spPr>
        <p:txBody>
          <a:bodyPr/>
          <a:lstStyle/>
          <a:p>
            <a:r>
              <a:rPr lang="sk-SK" dirty="0"/>
              <a:t>Doba železná (800/750 BC – 0)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295823-1F93-4E00-8D8B-272A2BAB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6813"/>
            <a:ext cx="10515600" cy="4351338"/>
          </a:xfrm>
        </p:spPr>
        <p:txBody>
          <a:bodyPr/>
          <a:lstStyle/>
          <a:p>
            <a:r>
              <a:rPr lang="sk-SK" dirty="0"/>
              <a:t>Základné delenie:</a:t>
            </a:r>
          </a:p>
          <a:p>
            <a:pPr lvl="1"/>
            <a:r>
              <a:rPr lang="sk-SK" dirty="0"/>
              <a:t>Staršia: doba halštatská (800/750 BC – 450 BC)</a:t>
            </a:r>
          </a:p>
          <a:p>
            <a:pPr lvl="1"/>
            <a:r>
              <a:rPr lang="sk-SK" dirty="0"/>
              <a:t>Mladšia: doba laténska (450 BC – 0 BC)</a:t>
            </a:r>
          </a:p>
          <a:p>
            <a:endParaRPr lang="sk-SK" dirty="0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23CE96BE-3D4A-43E7-9294-AEBC50247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8394" r="3121" b="23214"/>
          <a:stretch/>
        </p:blipFill>
        <p:spPr bwMode="auto">
          <a:xfrm>
            <a:off x="2386233" y="3225217"/>
            <a:ext cx="7742506" cy="340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52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A3534-C700-4C8D-95C2-9B7CFCFD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dirty="0"/>
              <a:t>Doba halštatská (800/750-450 BC)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1A8F7E-F698-43B2-A6FA-DFA4B0F8D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4756"/>
            <a:ext cx="10611678" cy="4802187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Periodizácia</a:t>
            </a:r>
          </a:p>
          <a:p>
            <a:pPr lvl="1"/>
            <a:r>
              <a:rPr lang="sk-SK" dirty="0"/>
              <a:t>Včasná </a:t>
            </a:r>
          </a:p>
          <a:p>
            <a:pPr lvl="1"/>
            <a:r>
              <a:rPr lang="sk-SK" dirty="0"/>
              <a:t>Stará</a:t>
            </a:r>
          </a:p>
          <a:p>
            <a:pPr lvl="1"/>
            <a:r>
              <a:rPr lang="sk-SK" dirty="0"/>
              <a:t>Stredná</a:t>
            </a:r>
          </a:p>
          <a:p>
            <a:pPr lvl="1"/>
            <a:r>
              <a:rPr lang="sk-SK" dirty="0"/>
              <a:t>Mladá</a:t>
            </a:r>
          </a:p>
          <a:p>
            <a:pPr lvl="1"/>
            <a:r>
              <a:rPr lang="sk-SK" dirty="0"/>
              <a:t>Neskorá </a:t>
            </a:r>
          </a:p>
          <a:p>
            <a:r>
              <a:rPr lang="sk-SK" dirty="0"/>
              <a:t>Kultúry:</a:t>
            </a:r>
          </a:p>
          <a:p>
            <a:pPr lvl="1"/>
            <a:r>
              <a:rPr lang="sk-SK" dirty="0"/>
              <a:t>Prechodný trácko-</a:t>
            </a:r>
            <a:r>
              <a:rPr lang="sk-SK" dirty="0" err="1"/>
              <a:t>kimerský</a:t>
            </a:r>
            <a:r>
              <a:rPr lang="sk-SK" dirty="0"/>
              <a:t> horizont (800-700 BC)</a:t>
            </a:r>
          </a:p>
          <a:p>
            <a:pPr lvl="1"/>
            <a:r>
              <a:rPr lang="sk-SK" dirty="0"/>
              <a:t>Zvyšky kultúr PP</a:t>
            </a:r>
          </a:p>
          <a:p>
            <a:pPr lvl="1"/>
            <a:r>
              <a:rPr lang="sk-SK" dirty="0"/>
              <a:t>Halštatská kultúra:  (</a:t>
            </a:r>
            <a:r>
              <a:rPr lang="sk-SK" dirty="0" err="1"/>
              <a:t>východohalštatský</a:t>
            </a:r>
            <a:r>
              <a:rPr lang="sk-SK" dirty="0"/>
              <a:t> okruh)</a:t>
            </a:r>
          </a:p>
          <a:p>
            <a:pPr lvl="2"/>
            <a:r>
              <a:rPr lang="sk-SK" dirty="0" err="1"/>
              <a:t>Kalenderberská</a:t>
            </a:r>
            <a:r>
              <a:rPr lang="sk-SK" dirty="0"/>
              <a:t> kultúra</a:t>
            </a:r>
          </a:p>
          <a:p>
            <a:pPr lvl="2"/>
            <a:r>
              <a:rPr lang="sk-SK" dirty="0"/>
              <a:t>Skupina Hurbanovo-</a:t>
            </a:r>
            <a:r>
              <a:rPr lang="sk-SK" dirty="0" err="1"/>
              <a:t>Középrépáspuszta</a:t>
            </a:r>
            <a:r>
              <a:rPr lang="sk-SK" dirty="0"/>
              <a:t> (</a:t>
            </a:r>
            <a:r>
              <a:rPr lang="sk-SK" dirty="0" err="1"/>
              <a:t>skýtske</a:t>
            </a:r>
            <a:r>
              <a:rPr lang="sk-SK" dirty="0"/>
              <a:t> prvky)</a:t>
            </a:r>
          </a:p>
          <a:p>
            <a:pPr lvl="2"/>
            <a:r>
              <a:rPr lang="sk-SK" dirty="0" err="1"/>
              <a:t>Vekerzugská</a:t>
            </a:r>
            <a:r>
              <a:rPr lang="sk-SK" dirty="0"/>
              <a:t> kultúra</a:t>
            </a:r>
          </a:p>
          <a:p>
            <a:pPr lvl="2"/>
            <a:r>
              <a:rPr lang="sk-SK" dirty="0"/>
              <a:t>Lužická kultúra – </a:t>
            </a:r>
            <a:r>
              <a:rPr lang="sk-SK" dirty="0" err="1"/>
              <a:t>platěnický</a:t>
            </a:r>
            <a:r>
              <a:rPr lang="sk-SK" dirty="0"/>
              <a:t> stupeň a oravský typ</a:t>
            </a:r>
          </a:p>
          <a:p>
            <a:pPr lvl="2"/>
            <a:r>
              <a:rPr lang="sk-SK" dirty="0" err="1"/>
              <a:t>Kuštanovická</a:t>
            </a:r>
            <a:r>
              <a:rPr lang="sk-SK" dirty="0"/>
              <a:t> skupina (V SR)</a:t>
            </a:r>
          </a:p>
        </p:txBody>
      </p:sp>
      <p:pic>
        <p:nvPicPr>
          <p:cNvPr id="3074" name="Picture 2" descr="https://pf.ujep.cz/~velimskyt/pravek/07halstat/hal018b.JPG">
            <a:extLst>
              <a:ext uri="{FF2B5EF4-FFF2-40B4-BE49-F238E27FC236}">
                <a16:creationId xmlns:a16="http://schemas.microsoft.com/office/drawing/2014/main" id="{12271936-B9AF-444A-AD49-C152B977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49" y="1526833"/>
            <a:ext cx="3614174" cy="496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72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9588EB-6E49-410B-9FAB-E28712430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Charakteristika doby halštatskej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826D97-9258-4BD5-99B6-FCBA0490D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Sociálna stratifikácia</a:t>
            </a:r>
          </a:p>
          <a:p>
            <a:r>
              <a:rPr lang="sk-SK" dirty="0"/>
              <a:t>Sídliská:</a:t>
            </a:r>
          </a:p>
          <a:p>
            <a:pPr lvl="1"/>
            <a:r>
              <a:rPr lang="sk-SK" dirty="0"/>
              <a:t>Nížinné: Bratislava-Staré mesto, BA-Vajnory, Chorvátsky Grob, </a:t>
            </a:r>
            <a:r>
              <a:rPr lang="sk-SK" dirty="0" err="1"/>
              <a:t>Ivánka</a:t>
            </a:r>
            <a:r>
              <a:rPr lang="sk-SK" dirty="0"/>
              <a:t> pri Dunaji</a:t>
            </a:r>
          </a:p>
          <a:p>
            <a:pPr lvl="1"/>
            <a:r>
              <a:rPr lang="sk-SK" dirty="0"/>
              <a:t>Výšinné: Smolenice-Molpír, BA-Devín, BA-Vajnory</a:t>
            </a:r>
          </a:p>
          <a:p>
            <a:pPr lvl="1"/>
            <a:r>
              <a:rPr lang="sk-SK" dirty="0"/>
              <a:t>Hradiská – hlavne S SR: Tupá Skala, Istebné-Hrádok</a:t>
            </a:r>
          </a:p>
          <a:p>
            <a:r>
              <a:rPr lang="sk-SK" dirty="0"/>
              <a:t>Pohrebný rítus:</a:t>
            </a:r>
          </a:p>
          <a:p>
            <a:pPr lvl="1"/>
            <a:r>
              <a:rPr lang="sk-SK" dirty="0"/>
              <a:t>Ploché žiarové pohrebiská: Janíky, Dolný Kubín, Vyšný Kubín</a:t>
            </a:r>
          </a:p>
          <a:p>
            <a:pPr lvl="1"/>
            <a:r>
              <a:rPr lang="sk-SK" dirty="0"/>
              <a:t>Menšie mohyly: Chorvátsky Grob, Bernolákovo</a:t>
            </a:r>
          </a:p>
          <a:p>
            <a:pPr lvl="1"/>
            <a:r>
              <a:rPr lang="sk-SK" dirty="0"/>
              <a:t>Bohaté mohyly: Dunajská Lužná – Nové Košariská, Janíky, </a:t>
            </a:r>
            <a:r>
              <a:rPr lang="sk-SK" dirty="0" err="1"/>
              <a:t>Réca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5113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D4BB5AC-5C1F-43A4-9D41-9EBB632EC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5" y="190918"/>
            <a:ext cx="6048031" cy="6301957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0E033D4-B139-42EA-9896-6A334C11D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508" y="3002050"/>
            <a:ext cx="5462698" cy="244214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5A5E77-3ED4-4A10-BB0C-AF741094E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769" y="365125"/>
            <a:ext cx="5466436" cy="179874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BE18A5F-2CC3-4CF2-AF67-DD83A5B462AB}"/>
              </a:ext>
            </a:extLst>
          </p:cNvPr>
          <p:cNvSpPr txBox="1"/>
          <p:nvPr/>
        </p:nvSpPr>
        <p:spPr>
          <a:xfrm>
            <a:off x="7835705" y="2352128"/>
            <a:ext cx="3150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/>
              <a:t>Kniežacia mohyla Janíky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910850C-1F45-4598-AAF8-5B5141E53FCF}"/>
              </a:ext>
            </a:extLst>
          </p:cNvPr>
          <p:cNvSpPr txBox="1"/>
          <p:nvPr/>
        </p:nvSpPr>
        <p:spPr>
          <a:xfrm>
            <a:off x="6490769" y="5894363"/>
            <a:ext cx="3666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Nádoby z mohyly Dunajská Lužná – Nové Košariská</a:t>
            </a:r>
          </a:p>
        </p:txBody>
      </p:sp>
    </p:spTree>
    <p:extLst>
      <p:ext uri="{BB962C8B-B14F-4D97-AF65-F5344CB8AC3E}">
        <p14:creationId xmlns:p14="http://schemas.microsoft.com/office/powerpoint/2010/main" val="1032867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40624E6-03EB-4D83-9A63-A55B00444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1" b="11086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1B2B41F-0615-48D6-9500-46A75852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8" y="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</a:rPr>
              <a:t>Šírenie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neolitizácie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99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87096-9A0E-4786-8F0B-22B57F922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Doba laténska (450 BC – prelom letopočtu)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A00C65-9E3E-4D83-AD09-5241D19C9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Periodizácia:</a:t>
            </a:r>
          </a:p>
          <a:p>
            <a:pPr lvl="1"/>
            <a:r>
              <a:rPr lang="sk-SK" dirty="0"/>
              <a:t>Včasná (450 – 400/380)</a:t>
            </a:r>
          </a:p>
          <a:p>
            <a:pPr lvl="1"/>
            <a:r>
              <a:rPr lang="sk-SK" dirty="0"/>
              <a:t>Staršia (400/380 - 275/250)</a:t>
            </a:r>
          </a:p>
          <a:p>
            <a:pPr lvl="1"/>
            <a:r>
              <a:rPr lang="sk-SK" dirty="0"/>
              <a:t>Stredná (275/250 – 130/120)</a:t>
            </a:r>
          </a:p>
          <a:p>
            <a:pPr lvl="1"/>
            <a:r>
              <a:rPr lang="sk-SK" dirty="0"/>
              <a:t>Mladá (130/120 – 60)</a:t>
            </a:r>
          </a:p>
          <a:p>
            <a:pPr lvl="1"/>
            <a:r>
              <a:rPr lang="sk-SK" dirty="0"/>
              <a:t>Neskorá (60 – prelom letopočtu)</a:t>
            </a:r>
          </a:p>
          <a:p>
            <a:r>
              <a:rPr lang="sk-SK" dirty="0"/>
              <a:t>Začiatok etnickej príslušnosti</a:t>
            </a:r>
          </a:p>
          <a:p>
            <a:r>
              <a:rPr lang="sk-SK" dirty="0"/>
              <a:t>Prvé písomné pramene - začiatok </a:t>
            </a:r>
            <a:r>
              <a:rPr lang="sk-SK" dirty="0" err="1"/>
              <a:t>protohistórie</a:t>
            </a:r>
            <a:endParaRPr lang="sk-SK" dirty="0"/>
          </a:p>
          <a:p>
            <a:r>
              <a:rPr lang="sk-SK" dirty="0"/>
              <a:t>Rozvoj remesiel – šperkárstva, sklárstva, kováčstva</a:t>
            </a:r>
          </a:p>
          <a:p>
            <a:r>
              <a:rPr lang="sk-SK" dirty="0"/>
              <a:t>Rozvoj mincovníctva (</a:t>
            </a:r>
            <a:r>
              <a:rPr lang="sk-SK" dirty="0" err="1"/>
              <a:t>Biatec</a:t>
            </a:r>
            <a:r>
              <a:rPr lang="sk-SK" dirty="0"/>
              <a:t>)</a:t>
            </a:r>
          </a:p>
          <a:p>
            <a:r>
              <a:rPr lang="sk-SK" dirty="0"/>
              <a:t>Bádatelia: Juraj </a:t>
            </a:r>
            <a:r>
              <a:rPr lang="sk-SK" dirty="0" err="1"/>
              <a:t>Bárta</a:t>
            </a:r>
            <a:r>
              <a:rPr lang="sk-SK" dirty="0"/>
              <a:t>, Eva Kolníková, Karol Pieta, Jozef Bujna</a:t>
            </a:r>
          </a:p>
        </p:txBody>
      </p:sp>
    </p:spTree>
    <p:extLst>
      <p:ext uri="{BB962C8B-B14F-4D97-AF65-F5344CB8AC3E}">
        <p14:creationId xmlns:p14="http://schemas.microsoft.com/office/powerpoint/2010/main" val="3549864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35D721F-2CBF-4EEB-91C0-6BD7E4CC8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 b="12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B5CFFC30-B7FF-4BDB-9769-0AD1E1F73F11}"/>
              </a:ext>
            </a:extLst>
          </p:cNvPr>
          <p:cNvSpPr/>
          <p:nvPr/>
        </p:nvSpPr>
        <p:spPr>
          <a:xfrm>
            <a:off x="9075422" y="114525"/>
            <a:ext cx="3021495" cy="2723735"/>
          </a:xfrm>
          <a:prstGeom prst="ellips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33D4266-1BA8-4B46-A698-E113C2984371}"/>
              </a:ext>
            </a:extLst>
          </p:cNvPr>
          <p:cNvSpPr txBox="1"/>
          <p:nvPr/>
        </p:nvSpPr>
        <p:spPr>
          <a:xfrm>
            <a:off x="9378875" y="876227"/>
            <a:ext cx="2414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dirty="0"/>
              <a:t>Keltská expanzia</a:t>
            </a:r>
          </a:p>
        </p:txBody>
      </p:sp>
    </p:spTree>
    <p:extLst>
      <p:ext uri="{BB962C8B-B14F-4D97-AF65-F5344CB8AC3E}">
        <p14:creationId xmlns:p14="http://schemas.microsoft.com/office/powerpoint/2010/main" val="2688374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EB155-1556-4E97-A53F-7420D29CB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Včasná laténska doba (450-400/380 BC)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2D377E-828F-41B3-9569-906E1EA8D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err="1"/>
              <a:t>Včasnolaténsky</a:t>
            </a:r>
            <a:r>
              <a:rPr lang="sk-SK" dirty="0"/>
              <a:t> štýl:</a:t>
            </a:r>
          </a:p>
          <a:p>
            <a:pPr lvl="1"/>
            <a:r>
              <a:rPr lang="sk-SK" dirty="0"/>
              <a:t>Keramika: točená na kruhu, grafitová, časté </a:t>
            </a:r>
            <a:r>
              <a:rPr lang="sk-SK" dirty="0" err="1"/>
              <a:t>flašovité</a:t>
            </a:r>
            <a:r>
              <a:rPr lang="sk-SK" dirty="0"/>
              <a:t> tvary, kolkovaná výzdoba</a:t>
            </a:r>
          </a:p>
          <a:p>
            <a:pPr lvl="1"/>
            <a:r>
              <a:rPr lang="sk-SK" dirty="0"/>
              <a:t>Kovové šperky – spony s ľudskými maskami</a:t>
            </a:r>
          </a:p>
          <a:p>
            <a:pPr lvl="1"/>
            <a:r>
              <a:rPr lang="sk-SK" dirty="0"/>
              <a:t>zbroj</a:t>
            </a:r>
          </a:p>
          <a:p>
            <a:r>
              <a:rPr lang="sk-SK" dirty="0"/>
              <a:t>JZ Slovensko:</a:t>
            </a:r>
          </a:p>
          <a:p>
            <a:pPr lvl="1"/>
            <a:r>
              <a:rPr lang="sk-SK" dirty="0"/>
              <a:t>Malé sídliská pri Dunaji a Váhu: Bratislava - Dúbravka</a:t>
            </a:r>
          </a:p>
          <a:p>
            <a:pPr lvl="1"/>
            <a:r>
              <a:rPr lang="sk-SK" dirty="0"/>
              <a:t>Pohrebiská kostrové: Bučany, Stupava</a:t>
            </a:r>
          </a:p>
          <a:p>
            <a:r>
              <a:rPr lang="sk-SK" dirty="0"/>
              <a:t>J stredného SR a V SR – doznieva halštatská k. (</a:t>
            </a:r>
            <a:r>
              <a:rPr lang="sk-SK" dirty="0" err="1"/>
              <a:t>vekerzugská</a:t>
            </a:r>
            <a:r>
              <a:rPr lang="sk-SK" dirty="0"/>
              <a:t> a </a:t>
            </a:r>
            <a:r>
              <a:rPr lang="sk-SK" dirty="0" err="1"/>
              <a:t>severopotiská</a:t>
            </a:r>
            <a:r>
              <a:rPr lang="sk-SK" dirty="0"/>
              <a:t> halštatská skupina), bez laténskych vplyvov</a:t>
            </a:r>
          </a:p>
          <a:p>
            <a:r>
              <a:rPr lang="sk-SK" dirty="0"/>
              <a:t>S západného SR a stredné SR – doznieva lužická kultúra</a:t>
            </a:r>
          </a:p>
        </p:txBody>
      </p:sp>
    </p:spTree>
    <p:extLst>
      <p:ext uri="{BB962C8B-B14F-4D97-AF65-F5344CB8AC3E}">
        <p14:creationId xmlns:p14="http://schemas.microsoft.com/office/powerpoint/2010/main" val="1219746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maskovitÃ© spony latÃ©n">
            <a:extLst>
              <a:ext uri="{FF2B5EF4-FFF2-40B4-BE49-F238E27FC236}">
                <a16:creationId xmlns:a16="http://schemas.microsoft.com/office/drawing/2014/main" id="{A1C902EE-CCB6-486A-AA5F-57616DCFE0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3" y="0"/>
            <a:ext cx="5637847" cy="698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maskovitÃ© spony latÃ©n slovensko">
            <a:extLst>
              <a:ext uri="{FF2B5EF4-FFF2-40B4-BE49-F238E27FC236}">
                <a16:creationId xmlns:a16="http://schemas.microsoft.com/office/drawing/2014/main" id="{AAEE524D-36EE-46BE-A2D8-EC71DF87A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40" y="231749"/>
            <a:ext cx="3543348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2136E7A-27B7-4BED-9BA0-B0C37932DE8B}"/>
              </a:ext>
            </a:extLst>
          </p:cNvPr>
          <p:cNvSpPr txBox="1"/>
          <p:nvPr/>
        </p:nvSpPr>
        <p:spPr>
          <a:xfrm>
            <a:off x="7176654" y="5818835"/>
            <a:ext cx="4433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/>
              <a:t>Včasnolaténsky</a:t>
            </a:r>
            <a:r>
              <a:rPr lang="sk-SK" sz="2400" dirty="0"/>
              <a:t> inventár – detail </a:t>
            </a:r>
            <a:r>
              <a:rPr lang="sk-SK" sz="2400" dirty="0" err="1"/>
              <a:t>maskovitej</a:t>
            </a:r>
            <a:r>
              <a:rPr lang="sk-SK" sz="2400" dirty="0"/>
              <a:t> spony</a:t>
            </a:r>
          </a:p>
        </p:txBody>
      </p:sp>
    </p:spTree>
    <p:extLst>
      <p:ext uri="{BB962C8B-B14F-4D97-AF65-F5344CB8AC3E}">
        <p14:creationId xmlns:p14="http://schemas.microsoft.com/office/powerpoint/2010/main" val="616167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8BE421-A8CA-49E5-A7A3-E3D9D8090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Stará laténska doba (400/380 - 275/250)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976501-5559-46BE-A36A-943D78186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JZ SR:</a:t>
            </a:r>
          </a:p>
          <a:p>
            <a:pPr lvl="1"/>
            <a:r>
              <a:rPr lang="sk-SK" dirty="0"/>
              <a:t>Kelti vytláčajú </a:t>
            </a:r>
            <a:r>
              <a:rPr lang="sk-SK" dirty="0" err="1"/>
              <a:t>vekerzugskú</a:t>
            </a:r>
            <a:r>
              <a:rPr lang="sk-SK" dirty="0"/>
              <a:t> kultúru až po povodie </a:t>
            </a:r>
            <a:r>
              <a:rPr lang="sk-SK" dirty="0" err="1"/>
              <a:t>Iply</a:t>
            </a:r>
            <a:r>
              <a:rPr lang="sk-SK" dirty="0"/>
              <a:t>, Hrona, Nitry a Žitavy</a:t>
            </a:r>
          </a:p>
          <a:p>
            <a:pPr lvl="1"/>
            <a:r>
              <a:rPr lang="sk-SK" dirty="0"/>
              <a:t>Rozsiahle ploché, kostrové pohrebiská: Malé Kosihy, Palárikovo, menšie – Bajč, Chotín</a:t>
            </a:r>
          </a:p>
          <a:p>
            <a:pPr lvl="2"/>
            <a:r>
              <a:rPr lang="sk-SK" dirty="0"/>
              <a:t>Bojovnícke hroby s mečom a reťazovým opaskom u mužov, u žien šperky a spony</a:t>
            </a:r>
          </a:p>
          <a:p>
            <a:r>
              <a:rPr lang="sk-SK" dirty="0"/>
              <a:t>S, Z a stredné SR</a:t>
            </a:r>
          </a:p>
          <a:p>
            <a:pPr lvl="1"/>
            <a:r>
              <a:rPr lang="sk-SK" dirty="0"/>
              <a:t>Oravská skupina lužickej kultúry</a:t>
            </a:r>
          </a:p>
        </p:txBody>
      </p:sp>
    </p:spTree>
    <p:extLst>
      <p:ext uri="{BB962C8B-B14F-4D97-AF65-F5344CB8AC3E}">
        <p14:creationId xmlns:p14="http://schemas.microsoft.com/office/powerpoint/2010/main" val="2998413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4883FB3-A953-4FF1-B69B-811727A9C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b="10340"/>
          <a:stretch/>
        </p:blipFill>
        <p:spPr>
          <a:xfrm>
            <a:off x="209552" y="376237"/>
            <a:ext cx="3049248" cy="480536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1BDC74-91A3-4029-B4CC-0BB3C003B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8"/>
          <a:stretch/>
        </p:blipFill>
        <p:spPr>
          <a:xfrm>
            <a:off x="3378970" y="376237"/>
            <a:ext cx="8603479" cy="61055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16A0E4C-6455-4516-8D44-CBEF72F28430}"/>
              </a:ext>
            </a:extLst>
          </p:cNvPr>
          <p:cNvSpPr txBox="1"/>
          <p:nvPr/>
        </p:nvSpPr>
        <p:spPr>
          <a:xfrm>
            <a:off x="381000" y="5410200"/>
            <a:ext cx="287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Výzbroj laténskeho bojovníka</a:t>
            </a:r>
          </a:p>
        </p:txBody>
      </p:sp>
    </p:spTree>
    <p:extLst>
      <p:ext uri="{BB962C8B-B14F-4D97-AF65-F5344CB8AC3E}">
        <p14:creationId xmlns:p14="http://schemas.microsoft.com/office/powerpoint/2010/main" val="1789868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1CDAFD-4288-4D64-853E-03F60761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336"/>
          </a:xfrm>
        </p:spPr>
        <p:txBody>
          <a:bodyPr/>
          <a:lstStyle/>
          <a:p>
            <a:r>
              <a:rPr lang="sk-SK" dirty="0"/>
              <a:t>Stredná laténska doba (275/250 – 130/120)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5BC31A-E775-4E39-BF7B-3576DF538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487"/>
            <a:ext cx="10515600" cy="5208104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Väčšina SR</a:t>
            </a:r>
          </a:p>
          <a:p>
            <a:pPr lvl="1"/>
            <a:r>
              <a:rPr lang="sk-SK" dirty="0"/>
              <a:t>Osídlenie Nitra – Levice » </a:t>
            </a:r>
            <a:r>
              <a:rPr lang="sk-SK" dirty="0" err="1"/>
              <a:t>Bójovia</a:t>
            </a:r>
            <a:endParaRPr lang="sk-SK" dirty="0"/>
          </a:p>
          <a:p>
            <a:pPr lvl="1"/>
            <a:r>
              <a:rPr lang="sk-SK" dirty="0"/>
              <a:t>Pohrebný rítus</a:t>
            </a:r>
          </a:p>
          <a:p>
            <a:pPr lvl="2"/>
            <a:r>
              <a:rPr lang="sk-SK" dirty="0"/>
              <a:t>Hrobové celky: Košice, Slavkovce, Beša, Hraničná pri Hornáde</a:t>
            </a:r>
          </a:p>
          <a:p>
            <a:pPr lvl="2"/>
            <a:r>
              <a:rPr lang="sk-SK" dirty="0"/>
              <a:t>Prechod na žiarové pochovávanie: Hurbanovo, Holiare, Ižkovce</a:t>
            </a:r>
          </a:p>
          <a:p>
            <a:pPr lvl="3"/>
            <a:r>
              <a:rPr lang="sk-SK" dirty="0"/>
              <a:t>Jednoduché mužské hroby – jedna zbraň a bežný predmet</a:t>
            </a:r>
          </a:p>
          <a:p>
            <a:pPr lvl="3"/>
            <a:r>
              <a:rPr lang="sk-SK" dirty="0"/>
              <a:t>Bohaté ženské hroby  - sklenené náramky, bronzové nánožníky</a:t>
            </a:r>
          </a:p>
          <a:p>
            <a:pPr lvl="2"/>
            <a:r>
              <a:rPr lang="sk-SK" dirty="0"/>
              <a:t>Ku koncu miznú pohrebiská</a:t>
            </a:r>
          </a:p>
          <a:p>
            <a:pPr lvl="1"/>
            <a:r>
              <a:rPr lang="sk-SK" dirty="0"/>
              <a:t>Sídliská:</a:t>
            </a:r>
          </a:p>
          <a:p>
            <a:pPr lvl="2"/>
            <a:r>
              <a:rPr lang="sk-SK" dirty="0"/>
              <a:t>Najskôr osídlenie </a:t>
            </a:r>
            <a:r>
              <a:rPr lang="sk-SK" dirty="0" err="1"/>
              <a:t>dvorcového</a:t>
            </a:r>
            <a:r>
              <a:rPr lang="sk-SK" dirty="0"/>
              <a:t> charakteru</a:t>
            </a:r>
          </a:p>
          <a:p>
            <a:pPr lvl="2"/>
            <a:r>
              <a:rPr lang="sk-SK" dirty="0"/>
              <a:t>Ku koncu mestského typu = </a:t>
            </a:r>
            <a:r>
              <a:rPr lang="sk-SK" dirty="0" err="1"/>
              <a:t>oppidá</a:t>
            </a:r>
            <a:r>
              <a:rPr lang="sk-SK" dirty="0"/>
              <a:t>: Bratislava, Molpír, Pohanská</a:t>
            </a:r>
          </a:p>
          <a:p>
            <a:r>
              <a:rPr lang="sk-SK" dirty="0"/>
              <a:t>S západného a stredné SR</a:t>
            </a:r>
          </a:p>
          <a:p>
            <a:pPr lvl="1"/>
            <a:r>
              <a:rPr lang="sk-SK" dirty="0"/>
              <a:t>Púchovská kultúra – pretrvala až do doby rímskej (do konca 2. stor. AD) – zrejme kmeň </a:t>
            </a:r>
            <a:r>
              <a:rPr lang="sk-SK" dirty="0" err="1"/>
              <a:t>Kotínov</a:t>
            </a:r>
            <a:endParaRPr lang="sk-SK" dirty="0"/>
          </a:p>
          <a:p>
            <a:pPr lvl="1"/>
            <a:r>
              <a:rPr lang="sk-SK" dirty="0" err="1"/>
              <a:t>Predpúchovský</a:t>
            </a:r>
            <a:r>
              <a:rPr lang="sk-SK" dirty="0"/>
              <a:t> horizont – halštatský charakter s laténskymi prvkami</a:t>
            </a:r>
          </a:p>
          <a:p>
            <a:pPr lvl="2"/>
            <a:r>
              <a:rPr lang="sk-SK" dirty="0"/>
              <a:t>Veľké hradiská, ťažba rudy a razba mincí</a:t>
            </a:r>
          </a:p>
        </p:txBody>
      </p:sp>
    </p:spTree>
    <p:extLst>
      <p:ext uri="{BB962C8B-B14F-4D97-AF65-F5344CB8AC3E}">
        <p14:creationId xmlns:p14="http://schemas.microsoft.com/office/powerpoint/2010/main" val="2830331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0BAF072-95D9-4EAD-BC02-88E775595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t="2013" r="1587" b="6495"/>
          <a:stretch/>
        </p:blipFill>
        <p:spPr>
          <a:xfrm>
            <a:off x="351692" y="968146"/>
            <a:ext cx="7188590" cy="3981157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2F0BCB3-2942-4252-ACF0-57E0E1653E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t="3282" r="3728" b="7897"/>
          <a:stretch/>
        </p:blipFill>
        <p:spPr>
          <a:xfrm>
            <a:off x="7705196" y="207884"/>
            <a:ext cx="4336747" cy="29432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70214BE-C5B9-4867-B29A-6A5153D6EC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 t="7795" r="8525" b="10769"/>
          <a:stretch/>
        </p:blipFill>
        <p:spPr>
          <a:xfrm>
            <a:off x="7705197" y="3206703"/>
            <a:ext cx="4336748" cy="34852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A87BD7B-8EFE-4998-8C08-D94E156810B8}"/>
              </a:ext>
            </a:extLst>
          </p:cNvPr>
          <p:cNvSpPr txBox="1"/>
          <p:nvPr/>
        </p:nvSpPr>
        <p:spPr>
          <a:xfrm>
            <a:off x="3424770" y="324320"/>
            <a:ext cx="4115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Strieborné keltské mince z </a:t>
            </a:r>
            <a:r>
              <a:rPr lang="sk-SK" sz="2000" dirty="0"/>
              <a:t>Folkušovej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555E1253-8C54-4975-8241-A9A069FA418D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7320910" y="524375"/>
            <a:ext cx="2193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4CA0456-654A-41D4-9FBC-55367436102F}"/>
              </a:ext>
            </a:extLst>
          </p:cNvPr>
          <p:cNvSpPr txBox="1"/>
          <p:nvPr/>
        </p:nvSpPr>
        <p:spPr>
          <a:xfrm>
            <a:off x="351692" y="5194852"/>
            <a:ext cx="3796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Rekonštrukcia výšinného hradiska púchovskej kultúry pri Liptovskej Mare - </a:t>
            </a:r>
            <a:r>
              <a:rPr lang="sk-SK" sz="2000" dirty="0" err="1"/>
              <a:t>Havránok</a:t>
            </a:r>
            <a:endParaRPr lang="sk-SK" sz="20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3382798-5FD2-4D49-AA5E-2D952F773C67}"/>
              </a:ext>
            </a:extLst>
          </p:cNvPr>
          <p:cNvSpPr txBox="1"/>
          <p:nvPr/>
        </p:nvSpPr>
        <p:spPr>
          <a:xfrm>
            <a:off x="5155096" y="5887349"/>
            <a:ext cx="2385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Rekonštrukcia laténskej hrnčiarskej pece</a:t>
            </a:r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85C2671A-AA35-44D0-B7AE-60AD04B4A179}"/>
              </a:ext>
            </a:extLst>
          </p:cNvPr>
          <p:cNvCxnSpPr/>
          <p:nvPr/>
        </p:nvCxnSpPr>
        <p:spPr>
          <a:xfrm>
            <a:off x="6983896" y="6361043"/>
            <a:ext cx="3370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478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7F348-2F6A-4A07-AA22-A2A5888E5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5421864" cy="1749287"/>
          </a:xfrm>
        </p:spPr>
        <p:txBody>
          <a:bodyPr>
            <a:normAutofit fontScale="90000"/>
          </a:bodyPr>
          <a:lstStyle/>
          <a:p>
            <a:r>
              <a:rPr lang="sk-SK" sz="3700" dirty="0"/>
              <a:t>Mladá a neskorá laténska doba </a:t>
            </a:r>
            <a:br>
              <a:rPr lang="sk-SK" sz="3700" dirty="0"/>
            </a:br>
            <a:r>
              <a:rPr lang="sk-SK" sz="3700" dirty="0"/>
              <a:t>(130/120 BC – 60 BC – prelom letopočtu)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E92BF3-0CC2-4B22-90CC-1C5CB629C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2206486"/>
            <a:ext cx="8784357" cy="4391262"/>
          </a:xfrm>
        </p:spPr>
        <p:txBody>
          <a:bodyPr anchor="ctr">
            <a:normAutofit/>
          </a:bodyPr>
          <a:lstStyle/>
          <a:p>
            <a:r>
              <a:rPr lang="sk-SK" sz="2400" dirty="0"/>
              <a:t>Okrem keltských kmeňov aj:</a:t>
            </a:r>
          </a:p>
          <a:p>
            <a:pPr lvl="1"/>
            <a:r>
              <a:rPr lang="sk-SK" sz="2000" dirty="0"/>
              <a:t> Germáni: </a:t>
            </a:r>
            <a:r>
              <a:rPr lang="sk-SK" sz="2000" dirty="0" err="1"/>
              <a:t>Kimbrovia</a:t>
            </a:r>
            <a:r>
              <a:rPr lang="sk-SK" sz="2000" dirty="0"/>
              <a:t>, </a:t>
            </a:r>
            <a:r>
              <a:rPr lang="sk-SK" sz="2000" dirty="0" err="1"/>
              <a:t>Norikovia</a:t>
            </a:r>
            <a:r>
              <a:rPr lang="sk-SK" sz="2000" dirty="0"/>
              <a:t>/</a:t>
            </a:r>
            <a:r>
              <a:rPr lang="sk-SK" sz="2000" dirty="0" err="1"/>
              <a:t>Tauriskovia</a:t>
            </a:r>
            <a:r>
              <a:rPr lang="sk-SK" sz="2000" dirty="0"/>
              <a:t>, </a:t>
            </a:r>
            <a:r>
              <a:rPr lang="sk-SK" sz="2000" dirty="0" err="1"/>
              <a:t>Dákovia</a:t>
            </a:r>
            <a:r>
              <a:rPr lang="sk-SK" sz="2000" dirty="0"/>
              <a:t> (</a:t>
            </a:r>
            <a:r>
              <a:rPr lang="sk-SK" sz="2000" dirty="0" err="1"/>
              <a:t>Zámeček</a:t>
            </a:r>
            <a:r>
              <a:rPr lang="sk-SK" sz="2000" dirty="0"/>
              <a:t> pri Nitrianskom Hrádku) </a:t>
            </a:r>
          </a:p>
          <a:p>
            <a:pPr lvl="2"/>
            <a:r>
              <a:rPr lang="sk-SK" sz="2000" dirty="0"/>
              <a:t>vznik </a:t>
            </a:r>
            <a:r>
              <a:rPr lang="sk-SK" sz="2000" dirty="0" err="1"/>
              <a:t>Vanniovho</a:t>
            </a:r>
            <a:r>
              <a:rPr lang="sk-SK" sz="2000" dirty="0"/>
              <a:t> kráľovstva (</a:t>
            </a:r>
            <a:r>
              <a:rPr lang="sk-SK" sz="2000" dirty="0" err="1"/>
              <a:t>Dákovia</a:t>
            </a:r>
            <a:r>
              <a:rPr lang="sk-SK" sz="2000" dirty="0"/>
              <a:t>)</a:t>
            </a:r>
          </a:p>
          <a:p>
            <a:pPr lvl="2"/>
            <a:r>
              <a:rPr lang="sk-SK" sz="2000" dirty="0"/>
              <a:t>Keltsko-dácky horizont na V od Váhu (na Z </a:t>
            </a:r>
            <a:r>
              <a:rPr lang="sk-SK" sz="2000" dirty="0" err="1"/>
              <a:t>Bójovia</a:t>
            </a:r>
            <a:r>
              <a:rPr lang="sk-SK" sz="2000" dirty="0"/>
              <a:t> s centrom v BA </a:t>
            </a:r>
            <a:r>
              <a:rPr lang="sk-SK" sz="2000" dirty="0" err="1"/>
              <a:t>oppide</a:t>
            </a:r>
            <a:r>
              <a:rPr lang="sk-SK" sz="2000" dirty="0"/>
              <a:t>)</a:t>
            </a:r>
          </a:p>
          <a:p>
            <a:pPr lvl="1"/>
            <a:r>
              <a:rPr lang="sk-SK" sz="2000" dirty="0"/>
              <a:t>Rimania – snaha o podmanenie území a vytvorenie provincií</a:t>
            </a:r>
          </a:p>
          <a:p>
            <a:r>
              <a:rPr lang="sk-SK" sz="2400" dirty="0"/>
              <a:t>9 BC </a:t>
            </a:r>
            <a:r>
              <a:rPr lang="sk-SK" sz="2400" dirty="0" err="1"/>
              <a:t>Tiberius</a:t>
            </a:r>
            <a:r>
              <a:rPr lang="sk-SK" sz="2400" dirty="0"/>
              <a:t> dobyl Panóniu » Germáni vytvorili zväz -  </a:t>
            </a:r>
            <a:r>
              <a:rPr lang="sk-SK" sz="2400" dirty="0" err="1"/>
              <a:t>Marobudova</a:t>
            </a:r>
            <a:r>
              <a:rPr lang="sk-SK" sz="2400" dirty="0"/>
              <a:t> ríša » rozpad po porážke Rimanmi 6 AD » </a:t>
            </a:r>
            <a:r>
              <a:rPr lang="sk-SK" sz="2400" u="sng" dirty="0"/>
              <a:t>koniec doby laténskej a začiatok doby rímskej</a:t>
            </a:r>
          </a:p>
        </p:txBody>
      </p:sp>
      <p:pic>
        <p:nvPicPr>
          <p:cNvPr id="4" name="Picture 4" descr="Image result for kelti Bratislava">
            <a:extLst>
              <a:ext uri="{FF2B5EF4-FFF2-40B4-BE49-F238E27FC236}">
                <a16:creationId xmlns:a16="http://schemas.microsoft.com/office/drawing/2014/main" id="{FA531965-274A-4441-A9FE-1C2810633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6117" b="-1"/>
          <a:stretch/>
        </p:blipFill>
        <p:spPr bwMode="auto">
          <a:xfrm>
            <a:off x="6492114" y="10"/>
            <a:ext cx="5699887" cy="405923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upload.wikimedia.org/wikipedia/commons/6/64/Web_Biatec.jpg">
            <a:extLst>
              <a:ext uri="{FF2B5EF4-FFF2-40B4-BE49-F238E27FC236}">
                <a16:creationId xmlns:a16="http://schemas.microsoft.com/office/drawing/2014/main" id="{A1E619CF-CC14-4838-8D04-AD6857865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680917" y="4402117"/>
            <a:ext cx="2171115" cy="215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828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F30FD77-007F-43C8-8550-2309335A7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D3A1063-962A-49AA-B568-9A9AEABB564A}"/>
              </a:ext>
            </a:extLst>
          </p:cNvPr>
          <p:cNvSpPr txBox="1"/>
          <p:nvPr/>
        </p:nvSpPr>
        <p:spPr>
          <a:xfrm>
            <a:off x="8106428" y="3784208"/>
            <a:ext cx="3794841" cy="12817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 err="1">
                <a:latin typeface="+mj-lt"/>
                <a:ea typeface="+mj-ea"/>
                <a:cs typeface="+mj-cs"/>
              </a:rPr>
              <a:t>Archeologický</a:t>
            </a:r>
            <a:r>
              <a:rPr lang="en-US" sz="3100" dirty="0"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latin typeface="+mj-lt"/>
                <a:ea typeface="+mj-ea"/>
                <a:cs typeface="+mj-cs"/>
              </a:rPr>
              <a:t>výskum</a:t>
            </a:r>
            <a:r>
              <a:rPr lang="en-US" sz="3100" dirty="0"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latin typeface="+mj-lt"/>
                <a:ea typeface="+mj-ea"/>
                <a:cs typeface="+mj-cs"/>
              </a:rPr>
              <a:t>bratislavského</a:t>
            </a:r>
            <a:r>
              <a:rPr lang="en-US" sz="3100" dirty="0">
                <a:latin typeface="+mj-lt"/>
                <a:ea typeface="+mj-ea"/>
                <a:cs typeface="+mj-cs"/>
              </a:rPr>
              <a:t> oppida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72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C19C7D-ED9B-42B7-92F5-BF8EAE24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365125"/>
            <a:ext cx="10717696" cy="1325563"/>
          </a:xfrm>
        </p:spPr>
        <p:txBody>
          <a:bodyPr/>
          <a:lstStyle/>
          <a:p>
            <a:r>
              <a:rPr lang="sk-SK" dirty="0"/>
              <a:t>Starý neolit a stredný neolit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8F6CB6-9DED-4256-AC32-CB8CAEF98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9" y="1690688"/>
            <a:ext cx="6838122" cy="4696860"/>
          </a:xfrm>
        </p:spPr>
        <p:txBody>
          <a:bodyPr>
            <a:normAutofit/>
          </a:bodyPr>
          <a:lstStyle/>
          <a:p>
            <a:r>
              <a:rPr lang="sk-SK" dirty="0"/>
              <a:t>Kultúra s lineárnou keramikou (5700 – 5000)</a:t>
            </a:r>
          </a:p>
          <a:p>
            <a:r>
              <a:rPr lang="sk-SK" dirty="0" err="1"/>
              <a:t>Želiezovská</a:t>
            </a:r>
            <a:r>
              <a:rPr lang="sk-SK" dirty="0"/>
              <a:t> skupina (5000 – 4700)</a:t>
            </a:r>
          </a:p>
          <a:p>
            <a:r>
              <a:rPr lang="sk-SK" dirty="0"/>
              <a:t>Rozdelenie na západnú a východnú vetvu</a:t>
            </a:r>
          </a:p>
          <a:p>
            <a:r>
              <a:rPr lang="sk-SK" dirty="0"/>
              <a:t>Pohrebný rítus: kostrový, skrčená poloha</a:t>
            </a:r>
          </a:p>
          <a:p>
            <a:r>
              <a:rPr lang="sk-SK" dirty="0"/>
              <a:t>Dlhé domy kolovej konštrukcie</a:t>
            </a:r>
          </a:p>
          <a:p>
            <a:r>
              <a:rPr lang="sk-SK" dirty="0"/>
              <a:t>Keramika hruškovité, esovité či </a:t>
            </a:r>
            <a:r>
              <a:rPr lang="sk-SK" dirty="0" err="1"/>
              <a:t>bikónické</a:t>
            </a:r>
            <a:r>
              <a:rPr lang="sk-SK" dirty="0"/>
              <a:t> tvary, lineárna výzdoba, notové hlavičky, niekedy žltá alebo červená maľba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46D30F1-08D5-4309-B6CD-D56490BF3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461" y="365125"/>
            <a:ext cx="4713800" cy="6147118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FF25B688-5B8C-4172-95FC-7C114BF34B12}"/>
              </a:ext>
            </a:extLst>
          </p:cNvPr>
          <p:cNvSpPr txBox="1">
            <a:spLocks/>
          </p:cNvSpPr>
          <p:nvPr/>
        </p:nvSpPr>
        <p:spPr>
          <a:xfrm>
            <a:off x="4558748" y="6113104"/>
            <a:ext cx="2637182" cy="399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k-SK" sz="2400" dirty="0"/>
              <a:t>Starší stupeň </a:t>
            </a:r>
            <a:r>
              <a:rPr lang="sk-SK" sz="2400" dirty="0" err="1"/>
              <a:t>LnK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050216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A34DEC-EC4A-4648-A012-111CCB1D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91191" cy="1325563"/>
          </a:xfrm>
        </p:spPr>
        <p:txBody>
          <a:bodyPr/>
          <a:lstStyle/>
          <a:p>
            <a:r>
              <a:rPr lang="sk-SK" dirty="0"/>
              <a:t>Doba rímska (prelom letopočtu – 375/380 AD)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30D81A-034C-4FCD-99CA-54ED52414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9" y="1825625"/>
            <a:ext cx="10691191" cy="4351338"/>
          </a:xfrm>
        </p:spPr>
        <p:txBody>
          <a:bodyPr>
            <a:normAutofit/>
          </a:bodyPr>
          <a:lstStyle/>
          <a:p>
            <a:r>
              <a:rPr lang="sk-SK" dirty="0"/>
              <a:t>Periodizácia:</a:t>
            </a:r>
          </a:p>
          <a:p>
            <a:pPr lvl="1"/>
            <a:r>
              <a:rPr lang="sk-SK" dirty="0"/>
              <a:t>Stará DR  (prelom letopočtu – 180 AD)</a:t>
            </a:r>
          </a:p>
          <a:p>
            <a:pPr lvl="1"/>
            <a:r>
              <a:rPr lang="sk-SK" dirty="0"/>
              <a:t>Mladá DR (180 – 375/380 AD)</a:t>
            </a:r>
          </a:p>
          <a:p>
            <a:pPr lvl="2"/>
            <a:r>
              <a:rPr lang="sk-SK" dirty="0"/>
              <a:t>Prešovský typ</a:t>
            </a:r>
          </a:p>
          <a:p>
            <a:r>
              <a:rPr lang="sk-SK" dirty="0"/>
              <a:t>Osídlenie:</a:t>
            </a:r>
          </a:p>
          <a:p>
            <a:pPr lvl="1"/>
            <a:r>
              <a:rPr lang="sk-SK" dirty="0"/>
              <a:t>Rimania – rímsko-provinciálna kultúra</a:t>
            </a:r>
          </a:p>
          <a:p>
            <a:pPr lvl="1"/>
            <a:r>
              <a:rPr lang="sk-SK" dirty="0"/>
              <a:t>Germánske a keltské kmene</a:t>
            </a:r>
          </a:p>
          <a:p>
            <a:r>
              <a:rPr lang="sk-SK" dirty="0"/>
              <a:t>Markomanské vojny (166-180)</a:t>
            </a:r>
          </a:p>
          <a:p>
            <a:pPr lvl="1"/>
            <a:r>
              <a:rPr lang="sk-SK" dirty="0"/>
              <a:t>Nápis na Trenčianskej skale</a:t>
            </a:r>
          </a:p>
          <a:p>
            <a:r>
              <a:rPr lang="sk-SK" dirty="0"/>
              <a:t>Bádatelia: </a:t>
            </a:r>
            <a:r>
              <a:rPr lang="sk-SK" dirty="0" err="1"/>
              <a:t>Titus</a:t>
            </a:r>
            <a:r>
              <a:rPr lang="sk-SK" dirty="0"/>
              <a:t> Kolník, Karol Pieta, Ľudmila </a:t>
            </a:r>
            <a:r>
              <a:rPr lang="sk-SK" dirty="0" err="1"/>
              <a:t>Kraskovská</a:t>
            </a:r>
            <a:endParaRPr lang="sk-SK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A9E415EF-D18E-44FF-9E9A-1DE9A6E1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48" y="1659354"/>
            <a:ext cx="5437264" cy="3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499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EEC328-1BDF-442D-8B67-498CAB46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Lokality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B7156C-4226-447B-A885-394E05343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k-SK" dirty="0" err="1"/>
              <a:t>Gerulata</a:t>
            </a:r>
            <a:r>
              <a:rPr lang="sk-SK" dirty="0"/>
              <a:t> = Bratislava-Rusovce - </a:t>
            </a:r>
            <a:r>
              <a:rPr lang="sk-SK" dirty="0" err="1"/>
              <a:t>kastel</a:t>
            </a:r>
            <a:r>
              <a:rPr lang="sk-SK" dirty="0"/>
              <a:t> a pohrebisko (</a:t>
            </a:r>
            <a:r>
              <a:rPr lang="sk-SK" dirty="0" err="1"/>
              <a:t>birituálne</a:t>
            </a:r>
            <a:r>
              <a:rPr lang="sk-SK" dirty="0"/>
              <a:t>), Zničená počas Markomanských vojen</a:t>
            </a:r>
          </a:p>
          <a:p>
            <a:r>
              <a:rPr lang="sk-SK" dirty="0"/>
              <a:t>Bratislava-Čunovo - sídlo typu </a:t>
            </a:r>
            <a:r>
              <a:rPr lang="sk-SK" dirty="0" err="1"/>
              <a:t>villa</a:t>
            </a:r>
            <a:r>
              <a:rPr lang="sk-SK" dirty="0"/>
              <a:t> </a:t>
            </a:r>
            <a:r>
              <a:rPr lang="sk-SK" dirty="0" err="1"/>
              <a:t>rustica</a:t>
            </a:r>
            <a:endParaRPr lang="sk-SK" dirty="0"/>
          </a:p>
          <a:p>
            <a:r>
              <a:rPr lang="sk-SK" dirty="0"/>
              <a:t>Bratislava-Devín – tehly s kolkami</a:t>
            </a:r>
          </a:p>
          <a:p>
            <a:r>
              <a:rPr lang="sk-SK" dirty="0"/>
              <a:t>Bratislava-Dúbravka - sídlo typu </a:t>
            </a:r>
            <a:r>
              <a:rPr lang="sk-SK" dirty="0" err="1"/>
              <a:t>villa</a:t>
            </a:r>
            <a:r>
              <a:rPr lang="sk-SK" dirty="0"/>
              <a:t> </a:t>
            </a:r>
            <a:r>
              <a:rPr lang="sk-SK" dirty="0" err="1"/>
              <a:t>rustica</a:t>
            </a:r>
            <a:endParaRPr lang="sk-SK" dirty="0"/>
          </a:p>
          <a:p>
            <a:r>
              <a:rPr lang="sk-SK" dirty="0"/>
              <a:t>Iža – </a:t>
            </a:r>
            <a:r>
              <a:rPr lang="sk-SK" dirty="0" err="1"/>
              <a:t>kastel</a:t>
            </a:r>
            <a:r>
              <a:rPr lang="sk-SK" dirty="0"/>
              <a:t>, drevo-zemný tábor 175</a:t>
            </a:r>
          </a:p>
          <a:p>
            <a:r>
              <a:rPr lang="sk-SK" dirty="0"/>
              <a:t>Komárno – legionársky tábor </a:t>
            </a:r>
            <a:r>
              <a:rPr lang="sk-SK" dirty="0" err="1"/>
              <a:t>Brigetium</a:t>
            </a:r>
            <a:r>
              <a:rPr lang="sk-SK" dirty="0"/>
              <a:t>, </a:t>
            </a:r>
            <a:r>
              <a:rPr lang="sk-SK" dirty="0" err="1"/>
              <a:t>kovolejárska</a:t>
            </a:r>
            <a:r>
              <a:rPr lang="sk-SK" dirty="0"/>
              <a:t> dielňa, </a:t>
            </a:r>
            <a:r>
              <a:rPr lang="sk-SK" dirty="0" err="1"/>
              <a:t>terra</a:t>
            </a:r>
            <a:r>
              <a:rPr lang="sk-SK" dirty="0"/>
              <a:t> </a:t>
            </a:r>
            <a:r>
              <a:rPr lang="sk-SK" dirty="0" err="1"/>
              <a:t>sigilata</a:t>
            </a:r>
            <a:endParaRPr lang="sk-SK" dirty="0"/>
          </a:p>
          <a:p>
            <a:r>
              <a:rPr lang="sk-SK" dirty="0"/>
              <a:t>Stupava-Na kopci</a:t>
            </a:r>
          </a:p>
          <a:p>
            <a:r>
              <a:rPr lang="sk-SK" dirty="0"/>
              <a:t>Milanovce – Cífer-Pác: germánske stavby</a:t>
            </a:r>
          </a:p>
        </p:txBody>
      </p:sp>
    </p:spTree>
    <p:extLst>
      <p:ext uri="{BB962C8B-B14F-4D97-AF65-F5344CB8AC3E}">
        <p14:creationId xmlns:p14="http://schemas.microsoft.com/office/powerpoint/2010/main" val="13827259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edodunajský úsek limitu (Limes Romanus)">
            <a:extLst>
              <a:ext uri="{FF2B5EF4-FFF2-40B4-BE49-F238E27FC236}">
                <a16:creationId xmlns:a16="http://schemas.microsoft.com/office/drawing/2014/main" id="{4E32F228-8A34-44B8-8163-34CD4D19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" y="0"/>
            <a:ext cx="6556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hematický plán kastela v Iži s vyznačením skúmaných plôch drevozemného tábora – hore (sever) – dve priekopy – dole (juh) – vnútorná zástavba">
            <a:extLst>
              <a:ext uri="{FF2B5EF4-FFF2-40B4-BE49-F238E27FC236}">
                <a16:creationId xmlns:a16="http://schemas.microsoft.com/office/drawing/2014/main" id="{FAEB5DE6-7324-4639-BAD1-48171598B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421" y="1491175"/>
            <a:ext cx="5374579" cy="524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DCAC673-85C6-4E49-8320-75A0316651C3}"/>
              </a:ext>
            </a:extLst>
          </p:cNvPr>
          <p:cNvSpPr txBox="1"/>
          <p:nvPr/>
        </p:nvSpPr>
        <p:spPr>
          <a:xfrm>
            <a:off x="7005711" y="253217"/>
            <a:ext cx="483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Rímsky tábor v Iži</a:t>
            </a:r>
          </a:p>
        </p:txBody>
      </p:sp>
    </p:spTree>
    <p:extLst>
      <p:ext uri="{BB962C8B-B14F-4D97-AF65-F5344CB8AC3E}">
        <p14:creationId xmlns:p14="http://schemas.microsoft.com/office/powerpoint/2010/main" val="16633214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96CB2-225E-4C2D-87C6-52529184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462"/>
            <a:ext cx="10515600" cy="1325563"/>
          </a:xfrm>
        </p:spPr>
        <p:txBody>
          <a:bodyPr/>
          <a:lstStyle/>
          <a:p>
            <a:r>
              <a:rPr lang="sk-SK" dirty="0"/>
              <a:t>Pohrebný rítus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BA6C62-B728-4A97-A32C-BCB5C9C2A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28750"/>
            <a:ext cx="6134100" cy="5064125"/>
          </a:xfrm>
        </p:spPr>
        <p:txBody>
          <a:bodyPr>
            <a:normAutofit/>
          </a:bodyPr>
          <a:lstStyle/>
          <a:p>
            <a:r>
              <a:rPr lang="sk-SK" dirty="0"/>
              <a:t>Žiarový </a:t>
            </a:r>
          </a:p>
          <a:p>
            <a:pPr lvl="1"/>
            <a:r>
              <a:rPr lang="sk-SK" dirty="0" err="1"/>
              <a:t>ustrium</a:t>
            </a:r>
            <a:r>
              <a:rPr lang="sk-SK" dirty="0"/>
              <a:t> (spálenie mimo hrob) </a:t>
            </a:r>
          </a:p>
          <a:p>
            <a:pPr lvl="1"/>
            <a:r>
              <a:rPr lang="sk-SK" dirty="0" err="1"/>
              <a:t>bustum</a:t>
            </a:r>
            <a:r>
              <a:rPr lang="sk-SK" dirty="0"/>
              <a:t> (spálenie priamo v hrobovej jame)</a:t>
            </a:r>
          </a:p>
          <a:p>
            <a:r>
              <a:rPr lang="sk-SK" dirty="0"/>
              <a:t>V 4. storočí prevláda </a:t>
            </a:r>
            <a:r>
              <a:rPr lang="sk-SK" dirty="0" err="1"/>
              <a:t>inhumácia</a:t>
            </a:r>
            <a:endParaRPr lang="sk-SK" dirty="0"/>
          </a:p>
          <a:p>
            <a:r>
              <a:rPr lang="sk-SK" dirty="0"/>
              <a:t>Pohrebiská: </a:t>
            </a:r>
          </a:p>
          <a:p>
            <a:pPr lvl="1"/>
            <a:r>
              <a:rPr lang="sk-SK" dirty="0"/>
              <a:t>Kostolná pri Dunaji – 66 hrobov, importy, zbrane</a:t>
            </a:r>
          </a:p>
          <a:p>
            <a:pPr lvl="1"/>
            <a:r>
              <a:rPr lang="sk-SK" dirty="0"/>
              <a:t>Sládkovičovo – 86 hrobov (6 kostrových), importy, zbrane, šperky</a:t>
            </a:r>
          </a:p>
          <a:p>
            <a:pPr lvl="1"/>
            <a:r>
              <a:rPr lang="sk-SK" dirty="0"/>
              <a:t>Bohaté germánske hroby: Ostrovany, Cejkov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E99FDF-B3E0-45D6-9336-75CFA0F2B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210849"/>
            <a:ext cx="5067300" cy="6436302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16EA7FD7-C80C-4927-9407-F6C841F17EF6}"/>
              </a:ext>
            </a:extLst>
          </p:cNvPr>
          <p:cNvCxnSpPr/>
          <p:nvPr/>
        </p:nvCxnSpPr>
        <p:spPr>
          <a:xfrm>
            <a:off x="2438400" y="5676900"/>
            <a:ext cx="571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225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E0B204-D0DA-4B12-AEC6-C66AE2C53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1501" y="6096047"/>
            <a:ext cx="5309745" cy="50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Bohatý kniežací hrob z Ostrovan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0B24B46-47C4-46AD-988F-D9BCCA0F9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6158" r="5889" b="19079"/>
          <a:stretch/>
        </p:blipFill>
        <p:spPr>
          <a:xfrm>
            <a:off x="1065274" y="132556"/>
            <a:ext cx="3939914" cy="384239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6A5EA02-18AB-4423-BE3D-FAF2ADB35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502" y="253360"/>
            <a:ext cx="5309745" cy="551879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C394F36-CA4C-453F-B7E8-1DA0516E8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04" y="4209762"/>
            <a:ext cx="4701181" cy="251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835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420F25-5EA4-4E85-9841-780EBA81D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3714" cy="1325563"/>
          </a:xfrm>
        </p:spPr>
        <p:txBody>
          <a:bodyPr/>
          <a:lstStyle/>
          <a:p>
            <a:r>
              <a:rPr lang="sk-SK" dirty="0"/>
              <a:t>Sťahovanie národov (375/380-568 AD)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9D0A45-6BD2-4025-A798-61C560DEC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Postupný kolaps Rímskej ríše » vrcholí sťahovanie národov</a:t>
            </a:r>
          </a:p>
          <a:p>
            <a:r>
              <a:rPr lang="sk-SK" dirty="0"/>
              <a:t>Kmene na území SR: </a:t>
            </a:r>
          </a:p>
          <a:p>
            <a:pPr lvl="1"/>
            <a:r>
              <a:rPr lang="sk-SK" dirty="0"/>
              <a:t>germánski Vandali, </a:t>
            </a:r>
            <a:r>
              <a:rPr lang="sk-SK" dirty="0" err="1"/>
              <a:t>Alani</a:t>
            </a:r>
            <a:r>
              <a:rPr lang="sk-SK" dirty="0"/>
              <a:t>, Kvádi, </a:t>
            </a:r>
            <a:r>
              <a:rPr lang="sk-SK" dirty="0" err="1"/>
              <a:t>Svébovia</a:t>
            </a:r>
            <a:endParaRPr lang="sk-SK" dirty="0"/>
          </a:p>
          <a:p>
            <a:pPr lvl="1"/>
            <a:r>
              <a:rPr lang="sk-SK" dirty="0"/>
              <a:t>tlak Hunov – JZ SR </a:t>
            </a:r>
            <a:r>
              <a:rPr lang="sk-SK" dirty="0" err="1"/>
              <a:t>Heruli</a:t>
            </a:r>
            <a:r>
              <a:rPr lang="sk-SK" dirty="0"/>
              <a:t>, </a:t>
            </a:r>
            <a:r>
              <a:rPr lang="sk-SK" dirty="0" err="1"/>
              <a:t>Skiri</a:t>
            </a:r>
            <a:r>
              <a:rPr lang="sk-SK" dirty="0"/>
              <a:t>, </a:t>
            </a:r>
            <a:r>
              <a:rPr lang="sk-SK" dirty="0" err="1"/>
              <a:t>Rugiovia</a:t>
            </a:r>
            <a:endParaRPr lang="sk-SK" dirty="0"/>
          </a:p>
          <a:p>
            <a:pPr lvl="1"/>
            <a:r>
              <a:rPr lang="sk-SK" dirty="0"/>
              <a:t>v Panónii </a:t>
            </a:r>
            <a:r>
              <a:rPr lang="sk-SK" dirty="0" err="1"/>
              <a:t>Góti</a:t>
            </a:r>
            <a:r>
              <a:rPr lang="sk-SK" dirty="0"/>
              <a:t>, neskôr </a:t>
            </a:r>
            <a:r>
              <a:rPr lang="sk-SK" dirty="0" err="1"/>
              <a:t>Ostrogóti</a:t>
            </a:r>
            <a:endParaRPr lang="sk-SK" dirty="0"/>
          </a:p>
          <a:p>
            <a:pPr lvl="1"/>
            <a:r>
              <a:rPr lang="sk-SK" dirty="0"/>
              <a:t>Longobardi – odchádzajú 568 do S Talianska = koniec sťahovania národov</a:t>
            </a:r>
          </a:p>
          <a:p>
            <a:r>
              <a:rPr lang="sk-SK" dirty="0" err="1"/>
              <a:t>Datácia</a:t>
            </a:r>
            <a:r>
              <a:rPr lang="sk-SK" dirty="0"/>
              <a:t>:</a:t>
            </a:r>
          </a:p>
          <a:p>
            <a:pPr lvl="1"/>
            <a:r>
              <a:rPr lang="sk-SK" dirty="0"/>
              <a:t>Staršia DSN – stupeň D1 (375/380-450) – doznievanie rímskej provinciálnej kultúry</a:t>
            </a:r>
          </a:p>
          <a:p>
            <a:pPr lvl="1"/>
            <a:r>
              <a:rPr lang="sk-SK" dirty="0"/>
              <a:t>Stredná DSN – stupeň D2 (450-500) – gótske a hunské vplyvy</a:t>
            </a:r>
          </a:p>
          <a:p>
            <a:pPr lvl="1"/>
            <a:r>
              <a:rPr lang="sk-SK" dirty="0"/>
              <a:t>Mladá DSN – stupeň D3 (500-568) - Longobardi</a:t>
            </a:r>
          </a:p>
        </p:txBody>
      </p:sp>
    </p:spTree>
    <p:extLst>
      <p:ext uri="{BB962C8B-B14F-4D97-AF65-F5344CB8AC3E}">
        <p14:creationId xmlns:p14="http://schemas.microsoft.com/office/powerpoint/2010/main" val="3240579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f.ujep.cz/~velimskyt/pravek/09d_rimska/dr103.jpg">
            <a:extLst>
              <a:ext uri="{FF2B5EF4-FFF2-40B4-BE49-F238E27FC236}">
                <a16:creationId xmlns:a16="http://schemas.microsoft.com/office/drawing/2014/main" id="{DA4B7E83-5CF5-4C1C-AFD9-367280C288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60" y="116145"/>
            <a:ext cx="9045336" cy="662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C68F56B-DCC7-4BBA-89C0-D56F766DEB48}"/>
              </a:ext>
            </a:extLst>
          </p:cNvPr>
          <p:cNvSpPr txBox="1"/>
          <p:nvPr/>
        </p:nvSpPr>
        <p:spPr>
          <a:xfrm>
            <a:off x="9684327" y="651164"/>
            <a:ext cx="2216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Presuny germánskych kmeňov: situácia v 4.-5. storočí v Európe</a:t>
            </a:r>
          </a:p>
        </p:txBody>
      </p:sp>
    </p:spTree>
    <p:extLst>
      <p:ext uri="{BB962C8B-B14F-4D97-AF65-F5344CB8AC3E}">
        <p14:creationId xmlns:p14="http://schemas.microsoft.com/office/powerpoint/2010/main" val="36319604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9C1FB4-06E7-4F0E-B3C9-28B34413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Lokality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FB02E4-8BDB-4DBD-B6BE-BD0347773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690688"/>
            <a:ext cx="10515600" cy="5018087"/>
          </a:xfrm>
        </p:spPr>
        <p:txBody>
          <a:bodyPr/>
          <a:lstStyle/>
          <a:p>
            <a:r>
              <a:rPr lang="sk-SK" dirty="0"/>
              <a:t>Pohrebiská: Bešeňov, Levice, Výčapy-Opatovce, Šarovce, Čierny Brod (žiarové), Dvory nad Žitavou (kostrové), Abrahám (kostrové) </a:t>
            </a:r>
          </a:p>
          <a:p>
            <a:pPr lvl="1"/>
            <a:r>
              <a:rPr lang="sk-SK" dirty="0"/>
              <a:t>Zámerná deformácia lebiek</a:t>
            </a:r>
          </a:p>
          <a:p>
            <a:pPr lvl="1"/>
            <a:r>
              <a:rPr lang="sk-SK" dirty="0"/>
              <a:t>Chudobná výbava</a:t>
            </a:r>
          </a:p>
          <a:p>
            <a:pPr lvl="1"/>
            <a:r>
              <a:rPr lang="sk-SK" dirty="0"/>
              <a:t>bohatá kniežacia hrobka Poprad-Matejovce</a:t>
            </a:r>
          </a:p>
          <a:p>
            <a:r>
              <a:rPr lang="sk-SK" dirty="0"/>
              <a:t>Sídliská: sídlo Cífer-Pác, Štúrovo</a:t>
            </a:r>
          </a:p>
          <a:p>
            <a:r>
              <a:rPr lang="sk-SK" dirty="0"/>
              <a:t>Depot 108 zlatých </a:t>
            </a:r>
            <a:r>
              <a:rPr lang="sk-SK" dirty="0" err="1"/>
              <a:t>solidov</a:t>
            </a:r>
            <a:r>
              <a:rPr lang="sk-SK" dirty="0"/>
              <a:t> z Bíne</a:t>
            </a:r>
          </a:p>
        </p:txBody>
      </p:sp>
      <p:pic>
        <p:nvPicPr>
          <p:cNvPr id="8194" name="Picture 2" descr="Image result for rÃ­mske mince z BÃ­ne">
            <a:extLst>
              <a:ext uri="{FF2B5EF4-FFF2-40B4-BE49-F238E27FC236}">
                <a16:creationId xmlns:a16="http://schemas.microsoft.com/office/drawing/2014/main" id="{299ACAFC-1763-4718-A4AC-1DEA40CC2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633661"/>
            <a:ext cx="5069984" cy="385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7269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93B918-925D-419B-B136-CBFB72F5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548" y="308855"/>
            <a:ext cx="5759548" cy="689952"/>
          </a:xfrm>
        </p:spPr>
        <p:txBody>
          <a:bodyPr>
            <a:normAutofit/>
          </a:bodyPr>
          <a:lstStyle/>
          <a:p>
            <a:r>
              <a:rPr lang="sk-SK" sz="2400" dirty="0">
                <a:latin typeface="+mn-lt"/>
              </a:rPr>
              <a:t>Kniežacia hrobka Poprad-Matejovce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F42893F-3CD4-493F-A4C2-00DC507C9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27" y="1307662"/>
            <a:ext cx="4489743" cy="532141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A7E2D07-F766-434C-9DB0-995A22FC5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9" y="0"/>
            <a:ext cx="1846385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32CA42E-4234-4DDD-979B-37EB3049A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623" y="0"/>
            <a:ext cx="4967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367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9A17D-FA1C-4922-9F54-E785EAC3F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708"/>
            <a:ext cx="10515600" cy="1325563"/>
          </a:xfrm>
        </p:spPr>
        <p:txBody>
          <a:bodyPr/>
          <a:lstStyle/>
          <a:p>
            <a:pPr algn="ctr"/>
            <a:r>
              <a:rPr lang="sk-SK" dirty="0"/>
              <a:t>Ďakujem za pozornosť.</a:t>
            </a:r>
          </a:p>
        </p:txBody>
      </p:sp>
    </p:spTree>
    <p:extLst>
      <p:ext uri="{BB962C8B-B14F-4D97-AF65-F5344CB8AC3E}">
        <p14:creationId xmlns:p14="http://schemas.microsoft.com/office/powerpoint/2010/main" val="2571947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f.ujep.cz/~velimskyt/pravek/03neolit/n105a.jpg">
            <a:extLst>
              <a:ext uri="{FF2B5EF4-FFF2-40B4-BE49-F238E27FC236}">
                <a16:creationId xmlns:a16="http://schemas.microsoft.com/office/drawing/2014/main" id="{8390D4CE-A506-4456-A06C-CB74DD61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57" y="345757"/>
            <a:ext cx="68580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48BAA038-9EE9-4101-B81A-1C28B19D7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t="2285" r="2844"/>
          <a:stretch/>
        </p:blipFill>
        <p:spPr>
          <a:xfrm>
            <a:off x="7342578" y="345757"/>
            <a:ext cx="4642760" cy="6153517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3DC4759-4BF4-4CFB-9AA2-F9DE4DE3F9C0}"/>
              </a:ext>
            </a:extLst>
          </p:cNvPr>
          <p:cNvSpPr txBox="1"/>
          <p:nvPr/>
        </p:nvSpPr>
        <p:spPr>
          <a:xfrm>
            <a:off x="4177349" y="6013190"/>
            <a:ext cx="316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Bratislava – Zlaté Piesky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ABD99B3-EACF-4064-A521-81BF325BCABB}"/>
              </a:ext>
            </a:extLst>
          </p:cNvPr>
          <p:cNvSpPr txBox="1">
            <a:spLocks/>
          </p:cNvSpPr>
          <p:nvPr/>
        </p:nvSpPr>
        <p:spPr>
          <a:xfrm>
            <a:off x="399757" y="5416419"/>
            <a:ext cx="6464105" cy="50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2400" dirty="0"/>
              <a:t>Rekonštrukcia dlhého domu</a:t>
            </a:r>
          </a:p>
        </p:txBody>
      </p:sp>
    </p:spTree>
    <p:extLst>
      <p:ext uri="{BB962C8B-B14F-4D97-AF65-F5344CB8AC3E}">
        <p14:creationId xmlns:p14="http://schemas.microsoft.com/office/powerpoint/2010/main" val="3797482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53EFE-C86D-4DC9-8C8E-3D6151B8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Západná vetva </a:t>
            </a:r>
            <a:r>
              <a:rPr lang="sk-SK" dirty="0" err="1"/>
              <a:t>LnK</a:t>
            </a:r>
            <a:endParaRPr lang="sk-SK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B54FF5-ACEA-406A-9876-61587FE57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076" y="1825625"/>
            <a:ext cx="4903303" cy="4351338"/>
          </a:xfrm>
        </p:spPr>
        <p:txBody>
          <a:bodyPr/>
          <a:lstStyle/>
          <a:p>
            <a:r>
              <a:rPr lang="sk-SK" dirty="0"/>
              <a:t>Vlastná lineárna keramika (kultúra s </a:t>
            </a:r>
            <a:r>
              <a:rPr lang="sk-SK" dirty="0" err="1"/>
              <a:t>volútovou</a:t>
            </a:r>
            <a:r>
              <a:rPr lang="sk-SK" dirty="0"/>
              <a:t> keramikou) + </a:t>
            </a:r>
            <a:r>
              <a:rPr lang="sk-SK" dirty="0" err="1"/>
              <a:t>Želiezovská</a:t>
            </a:r>
            <a:r>
              <a:rPr lang="sk-SK" dirty="0"/>
              <a:t> skupina</a:t>
            </a:r>
          </a:p>
          <a:p>
            <a:r>
              <a:rPr lang="sk-SK" dirty="0"/>
              <a:t>Lokality: </a:t>
            </a:r>
            <a:r>
              <a:rPr lang="ru-RU" dirty="0"/>
              <a:t>Hurbanovo</a:t>
            </a:r>
            <a:r>
              <a:rPr lang="sk-SK" dirty="0"/>
              <a:t>, </a:t>
            </a:r>
            <a:r>
              <a:rPr lang="ru-RU" dirty="0"/>
              <a:t>Bíňa</a:t>
            </a:r>
            <a:r>
              <a:rPr lang="sk-SK" dirty="0"/>
              <a:t>, </a:t>
            </a:r>
            <a:r>
              <a:rPr lang="ru-RU" dirty="0"/>
              <a:t>Milanovce</a:t>
            </a:r>
            <a:r>
              <a:rPr lang="sk-SK" dirty="0"/>
              <a:t>, </a:t>
            </a:r>
            <a:r>
              <a:rPr lang="ru-RU" dirty="0"/>
              <a:t>Dvory nad Žitavou</a:t>
            </a:r>
            <a:r>
              <a:rPr lang="sk-SK" dirty="0"/>
              <a:t>, Bratislava–Mlynská dolina, Blatné, Čataj; Cífer-Pác</a:t>
            </a:r>
          </a:p>
          <a:p>
            <a:r>
              <a:rPr lang="sk-SK" dirty="0"/>
              <a:t>Pohrebiská: Nitra, Mlynárce, Želiezovce</a:t>
            </a:r>
          </a:p>
          <a:p>
            <a:endParaRPr lang="sk-SK" dirty="0"/>
          </a:p>
        </p:txBody>
      </p:sp>
      <p:pic>
        <p:nvPicPr>
          <p:cNvPr id="2050" name="Picture 2" descr="https://pf.ujep.cz/~velimskyt/pravek/03neolit/n125.jpg">
            <a:extLst>
              <a:ext uri="{FF2B5EF4-FFF2-40B4-BE49-F238E27FC236}">
                <a16:creationId xmlns:a16="http://schemas.microsoft.com/office/drawing/2014/main" id="{74358962-B3E5-46BD-9C24-828C05F13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6" y="1825625"/>
            <a:ext cx="6079398" cy="398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E409D32-BACF-495F-91F8-B5AEBC718EA3}"/>
              </a:ext>
            </a:extLst>
          </p:cNvPr>
          <p:cNvSpPr txBox="1"/>
          <p:nvPr/>
        </p:nvSpPr>
        <p:spPr>
          <a:xfrm>
            <a:off x="1223889" y="5807631"/>
            <a:ext cx="316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/>
              <a:t>Želiezovská</a:t>
            </a:r>
            <a:r>
              <a:rPr lang="sk-SK" sz="2400" dirty="0"/>
              <a:t> keramika</a:t>
            </a:r>
          </a:p>
        </p:txBody>
      </p:sp>
    </p:spTree>
    <p:extLst>
      <p:ext uri="{BB962C8B-B14F-4D97-AF65-F5344CB8AC3E}">
        <p14:creationId xmlns:p14="http://schemas.microsoft.com/office/powerpoint/2010/main" val="1825469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396C151-7D30-4DCD-8C2B-8456F0C1F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2189"/>
            <a:ext cx="5517966" cy="518895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994DCB-0B38-4F39-8874-28E11B4AB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92" y="687937"/>
            <a:ext cx="4267537" cy="495320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94ACCB1-7811-47BF-9A93-212BF00C1EF1}"/>
              </a:ext>
            </a:extLst>
          </p:cNvPr>
          <p:cNvSpPr txBox="1"/>
          <p:nvPr/>
        </p:nvSpPr>
        <p:spPr>
          <a:xfrm>
            <a:off x="624926" y="5754564"/>
            <a:ext cx="5100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Blatné – </a:t>
            </a:r>
            <a:r>
              <a:rPr lang="sk-SK" sz="2400" dirty="0" err="1"/>
              <a:t>antropomorfná</a:t>
            </a:r>
            <a:r>
              <a:rPr lang="sk-SK" sz="2400" dirty="0"/>
              <a:t> nádoba </a:t>
            </a:r>
            <a:r>
              <a:rPr lang="sk-SK" sz="2400" dirty="0" err="1"/>
              <a:t>želiezovskej</a:t>
            </a:r>
            <a:r>
              <a:rPr lang="sk-SK" sz="2400" dirty="0"/>
              <a:t> skupiny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44B7D46-FE1E-43AA-AD6A-67170AC8B95A}"/>
              </a:ext>
            </a:extLst>
          </p:cNvPr>
          <p:cNvSpPr txBox="1"/>
          <p:nvPr/>
        </p:nvSpPr>
        <p:spPr>
          <a:xfrm>
            <a:off x="6949440" y="5754564"/>
            <a:ext cx="4403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Bajč – </a:t>
            </a:r>
            <a:r>
              <a:rPr lang="sk-SK" sz="2400" dirty="0" err="1"/>
              <a:t>zoomorfná</a:t>
            </a:r>
            <a:r>
              <a:rPr lang="sk-SK" sz="2400" dirty="0"/>
              <a:t> nádoba </a:t>
            </a:r>
            <a:r>
              <a:rPr lang="sk-SK" sz="2400" dirty="0" err="1"/>
              <a:t>želiezovskej</a:t>
            </a:r>
            <a:r>
              <a:rPr lang="sk-SK" sz="2400" dirty="0"/>
              <a:t> skupiny</a:t>
            </a:r>
          </a:p>
        </p:txBody>
      </p:sp>
    </p:spTree>
    <p:extLst>
      <p:ext uri="{BB962C8B-B14F-4D97-AF65-F5344CB8AC3E}">
        <p14:creationId xmlns:p14="http://schemas.microsoft.com/office/powerpoint/2010/main" val="3594927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6DB284-BC0B-4E38-B0A9-B75BDFA23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Východná vetva </a:t>
            </a:r>
            <a:r>
              <a:rPr lang="sk-SK" dirty="0" err="1"/>
              <a:t>LnK</a:t>
            </a:r>
            <a:endParaRPr lang="sk-SK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BF57CA-23C2-4E8E-8D48-DDFD4A1EE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/>
          </a:bodyPr>
          <a:lstStyle/>
          <a:p>
            <a:r>
              <a:rPr lang="sk-SK" dirty="0"/>
              <a:t>V </a:t>
            </a:r>
            <a:r>
              <a:rPr lang="sk-SK" dirty="0" err="1"/>
              <a:t>LnK</a:t>
            </a:r>
            <a:r>
              <a:rPr lang="sk-SK" dirty="0"/>
              <a:t> = </a:t>
            </a:r>
            <a:r>
              <a:rPr lang="sk-SK" dirty="0" err="1"/>
              <a:t>Alföldská</a:t>
            </a:r>
            <a:r>
              <a:rPr lang="sk-SK" dirty="0"/>
              <a:t> kultúra</a:t>
            </a:r>
          </a:p>
          <a:p>
            <a:pPr lvl="1"/>
            <a:r>
              <a:rPr lang="sk-SK" dirty="0" err="1"/>
              <a:t>Protolineárny</a:t>
            </a:r>
            <a:r>
              <a:rPr lang="sk-SK" dirty="0"/>
              <a:t> stupeň</a:t>
            </a:r>
          </a:p>
          <a:p>
            <a:pPr lvl="1"/>
            <a:r>
              <a:rPr lang="sk-SK" dirty="0"/>
              <a:t>Starší stupeň =  skupina Barca III a skupina Kopčany</a:t>
            </a:r>
          </a:p>
          <a:p>
            <a:pPr lvl="1"/>
            <a:r>
              <a:rPr lang="sk-SK" dirty="0"/>
              <a:t>Stredný a mladší stupeň = gemerská LK, skupina </a:t>
            </a:r>
            <a:r>
              <a:rPr lang="sk-SK" dirty="0" err="1"/>
              <a:t>Tiszadob</a:t>
            </a:r>
            <a:r>
              <a:rPr lang="sk-SK" dirty="0"/>
              <a:t> a skupina Raškovce</a:t>
            </a:r>
          </a:p>
          <a:p>
            <a:pPr lvl="1"/>
            <a:r>
              <a:rPr lang="sk-SK" dirty="0" err="1"/>
              <a:t>Bukovohorská</a:t>
            </a:r>
            <a:r>
              <a:rPr lang="sk-SK" dirty="0"/>
              <a:t> kultúra (skupina)</a:t>
            </a:r>
          </a:p>
          <a:p>
            <a:r>
              <a:rPr lang="sk-SK" dirty="0"/>
              <a:t>Lokality </a:t>
            </a:r>
            <a:r>
              <a:rPr lang="sk-SK" dirty="0" err="1"/>
              <a:t>LnK</a:t>
            </a:r>
            <a:r>
              <a:rPr lang="sk-SK" dirty="0"/>
              <a:t>: Košice – Červený rak, Slavkovce, Kopčany, Barca, Raškovce</a:t>
            </a:r>
          </a:p>
          <a:p>
            <a:r>
              <a:rPr lang="sk-SK" dirty="0" err="1"/>
              <a:t>Potiská</a:t>
            </a:r>
            <a:r>
              <a:rPr lang="sk-SK" dirty="0"/>
              <a:t> kultúra: Čičarovce, Lúčky, Zemplín (+ Maďarsko)</a:t>
            </a:r>
          </a:p>
          <a:p>
            <a:r>
              <a:rPr lang="sk-SK" dirty="0" err="1"/>
              <a:t>Bukovohorská</a:t>
            </a:r>
            <a:r>
              <a:rPr lang="sk-SK" dirty="0"/>
              <a:t> skupina: výšinné lokality (Slovenský kras + Šariš) + jaskyne (Ardovo, Čertova Diera, Domica) + otvorené sídliská: Šarišské Michaľany a </a:t>
            </a:r>
            <a:r>
              <a:rPr lang="sk-SK" dirty="0" err="1"/>
              <a:t>Zemplianske</a:t>
            </a:r>
            <a:r>
              <a:rPr lang="sk-SK" dirty="0"/>
              <a:t> Kopčany, Veľké Raškovce</a:t>
            </a:r>
          </a:p>
        </p:txBody>
      </p:sp>
    </p:spTree>
    <p:extLst>
      <p:ext uri="{BB962C8B-B14F-4D97-AF65-F5344CB8AC3E}">
        <p14:creationId xmlns:p14="http://schemas.microsoft.com/office/powerpoint/2010/main" val="282372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2384</Words>
  <Application>Microsoft Office PowerPoint</Application>
  <PresentationFormat>Širokoúhlá obrazovka</PresentationFormat>
  <Paragraphs>347</Paragraphs>
  <Slides>59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Pravek Slovenska</vt:lpstr>
      <vt:lpstr>Základná periodizácia na Slovensku</vt:lpstr>
      <vt:lpstr>Neolit</vt:lpstr>
      <vt:lpstr>Šírenie neolitizácie</vt:lpstr>
      <vt:lpstr>Starý neolit a stredný neolit</vt:lpstr>
      <vt:lpstr>Prezentace aplikace PowerPoint</vt:lpstr>
      <vt:lpstr>Západná vetva LnK</vt:lpstr>
      <vt:lpstr>Prezentace aplikace PowerPoint</vt:lpstr>
      <vt:lpstr>Východná vetva LnK</vt:lpstr>
      <vt:lpstr>Bukovohorská keramika</vt:lpstr>
      <vt:lpstr>Mladý neolit (4700 BC – 4400 BC)</vt:lpstr>
      <vt:lpstr>Prezentace aplikace PowerPoint</vt:lpstr>
      <vt:lpstr>Rondely</vt:lpstr>
      <vt:lpstr>Prezentace aplikace PowerPoint</vt:lpstr>
      <vt:lpstr>Prezentace aplikace PowerPoint</vt:lpstr>
      <vt:lpstr>Mladý neolit na V Slovensku</vt:lpstr>
      <vt:lpstr>Eneolit (4400 BC – 2300/2000 BC)</vt:lpstr>
      <vt:lpstr>Starý eneolit (4400 BC – 3500 BC) na Z SR</vt:lpstr>
      <vt:lpstr>Prezentace aplikace PowerPoint</vt:lpstr>
      <vt:lpstr>Starý eneolit na V SR</vt:lpstr>
      <vt:lpstr>Stredný eneolit (3500 – 2900 BC)</vt:lpstr>
      <vt:lpstr>Prezentace aplikace PowerPoint</vt:lpstr>
      <vt:lpstr>Bádenská kultúra – antropomorfné nádoby z Včeliniec</vt:lpstr>
      <vt:lpstr>Mladý eneolit (2900 – 2300/2000 BC)</vt:lpstr>
      <vt:lpstr>Doba bronzová (2300/2000 BC – 800/750 BC)</vt:lpstr>
      <vt:lpstr>Prezentace aplikace PowerPoint</vt:lpstr>
      <vt:lpstr>Stará doba bronzová (2300/2000-1450 BC)</vt:lpstr>
      <vt:lpstr>Prezentace aplikace PowerPoint</vt:lpstr>
      <vt:lpstr>Charakteristika starej DB</vt:lpstr>
      <vt:lpstr>Nižná Myšľa</vt:lpstr>
      <vt:lpstr>Stredná doba bronzová (1450-1250 BC) </vt:lpstr>
      <vt:lpstr>Prezentace aplikace PowerPoint</vt:lpstr>
      <vt:lpstr>Mladá a neskorá doba bronzová (1250/1000-800/750 BC)</vt:lpstr>
      <vt:lpstr>Charakteristika mladej a neskorej DB</vt:lpstr>
      <vt:lpstr>Mohyla v Čake</vt:lpstr>
      <vt:lpstr>Doba železná (800/750 BC – 0)</vt:lpstr>
      <vt:lpstr>Doba halštatská (800/750-450 BC)</vt:lpstr>
      <vt:lpstr>Charakteristika doby halštatskej</vt:lpstr>
      <vt:lpstr>Prezentace aplikace PowerPoint</vt:lpstr>
      <vt:lpstr>Doba laténska (450 BC – prelom letopočtu)</vt:lpstr>
      <vt:lpstr>Prezentace aplikace PowerPoint</vt:lpstr>
      <vt:lpstr>Včasná laténska doba (450-400/380 BC)</vt:lpstr>
      <vt:lpstr>Prezentace aplikace PowerPoint</vt:lpstr>
      <vt:lpstr>Stará laténska doba (400/380 - 275/250)</vt:lpstr>
      <vt:lpstr>Prezentace aplikace PowerPoint</vt:lpstr>
      <vt:lpstr>Stredná laténska doba (275/250 – 130/120)</vt:lpstr>
      <vt:lpstr>Prezentace aplikace PowerPoint</vt:lpstr>
      <vt:lpstr>Mladá a neskorá laténska doba  (130/120 BC – 60 BC – prelom letopočtu)</vt:lpstr>
      <vt:lpstr>Prezentace aplikace PowerPoint</vt:lpstr>
      <vt:lpstr>Doba rímska (prelom letopočtu – 375/380 AD)</vt:lpstr>
      <vt:lpstr>Lokality</vt:lpstr>
      <vt:lpstr>Prezentace aplikace PowerPoint</vt:lpstr>
      <vt:lpstr>Pohrebný rítus</vt:lpstr>
      <vt:lpstr>Prezentace aplikace PowerPoint</vt:lpstr>
      <vt:lpstr>Sťahovanie národov (375/380-568 AD)</vt:lpstr>
      <vt:lpstr>Prezentace aplikace PowerPoint</vt:lpstr>
      <vt:lpstr>Lokality</vt:lpstr>
      <vt:lpstr>Kniežacia hrobka Poprad-Matejovce</vt:lpstr>
      <vt:lpstr>Ďakujem za pozornosť.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Pravek Slovenska</dc:title>
  <dc:creator>Alica Křápková</dc:creator>
  <cp:lastModifiedBy>Alica Křápková</cp:lastModifiedBy>
  <cp:revision>21</cp:revision>
  <cp:lastPrinted>2019-11-06T07:56:42Z</cp:lastPrinted>
  <dcterms:created xsi:type="dcterms:W3CDTF">2018-11-20T19:38:29Z</dcterms:created>
  <dcterms:modified xsi:type="dcterms:W3CDTF">2019-11-06T21:39:38Z</dcterms:modified>
</cp:coreProperties>
</file>