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4" r:id="rId6"/>
    <p:sldId id="260" r:id="rId7"/>
    <p:sldId id="262" r:id="rId8"/>
    <p:sldId id="261" r:id="rId9"/>
    <p:sldId id="265" r:id="rId10"/>
    <p:sldId id="263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1" d="100"/>
          <a:sy n="91" d="100"/>
        </p:scale>
        <p:origin x="1138" y="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CAD49BD-9799-41FD-A084-94A904CB75EB}" type="datetimeFigureOut">
              <a:rPr lang="cs-CZ" smtClean="0"/>
              <a:t>27.09.2019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BB161D-B385-40A9-897F-F65D62B544D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290556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BB161D-B385-40A9-897F-F65D62B544D8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606086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Učitelé BP 20-30 stran</a:t>
            </a:r>
          </a:p>
          <a:p>
            <a:r>
              <a:rPr lang="cs-CZ" dirty="0" smtClean="0"/>
              <a:t>Odborníci BP min</a:t>
            </a:r>
            <a:r>
              <a:rPr lang="cs-CZ" baseline="0" dirty="0" smtClean="0"/>
              <a:t> 30 stran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BB161D-B385-40A9-897F-F65D62B544D8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418347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Nadpis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16" name="Zástupný symbol pro datum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D3102-AD23-4BFF-87AE-61567A0BE8E3}" type="datetime1">
              <a:rPr lang="en-US" smtClean="0"/>
              <a:t>9/27/2019</a:t>
            </a:fld>
            <a:endParaRPr lang="en-US" dirty="0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5" name="Zástupný symbol pro číslo snímku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2B19053D-4B37-4D7B-8ABF-990319F02EE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ABC42-E576-4B96-A2BC-C9DCC9DAE463}" type="datetime1">
              <a:rPr lang="en-US" smtClean="0"/>
              <a:t>9/27/2019</a:t>
            </a:fld>
            <a:endParaRPr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9053D-4B37-4D7B-8ABF-990319F02EE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9B64A-A574-4632-8FB6-30501D3E1ACB}" type="datetime1">
              <a:rPr lang="en-US" smtClean="0"/>
              <a:t>9/27/2019</a:t>
            </a:fld>
            <a:endParaRPr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9053D-4B37-4D7B-8ABF-990319F02EE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Nadpis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27" name="Zástupný symbol pro obsah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F5725-E820-4B2A-A81C-15E6A453397F}" type="datetime1">
              <a:rPr lang="en-US" smtClean="0"/>
              <a:t>9/27/2019</a:t>
            </a:fld>
            <a:endParaRPr lang="en-US" dirty="0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2B19053D-4B37-4D7B-8ABF-990319F02EE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9" name="Zástupný symbol pro datum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DB90A-5AB2-4BF4-8147-F4CADCC03FE3}" type="datetime1">
              <a:rPr lang="en-US" smtClean="0"/>
              <a:t>9/27/2019</a:t>
            </a:fld>
            <a:endParaRPr lang="en-US" dirty="0"/>
          </a:p>
        </p:txBody>
      </p:sp>
      <p:sp>
        <p:nvSpPr>
          <p:cNvPr id="11" name="Zástupný symbol pro zápatí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9053D-4B37-4D7B-8ABF-990319F0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Nadpis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4" name="Zástupný symbol pro obsah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ECF7D-CB0D-4FDB-902B-9E5CD56B2F3F}" type="datetime1">
              <a:rPr lang="en-US" smtClean="0"/>
              <a:t>9/27/2019</a:t>
            </a:fld>
            <a:endParaRPr lang="en-US" dirty="0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1" name="Zástupný symbol pro číslo snímk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9053D-4B37-4D7B-8ABF-990319F02E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Nadpis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25" name="Zástupný symbol pro text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8" name="Zástupný symbol pro obsah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55614-9033-4786-9235-17DD4EEE6651}" type="datetime1">
              <a:rPr lang="en-US" smtClean="0"/>
              <a:t>9/27/2019</a:t>
            </a:fld>
            <a:endParaRPr lang="en-US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2B19053D-4B37-4D7B-8ABF-990319F0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Nadpis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2" name="Zástupný symbol pro datum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FD299-E27D-455F-9667-E019E6CEA2DD}" type="datetime1">
              <a:rPr lang="en-US" smtClean="0"/>
              <a:t>9/27/2019</a:t>
            </a:fld>
            <a:endParaRPr lang="en-US" dirty="0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9053D-4B37-4D7B-8ABF-990319F02E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AA9CB-1752-48C5-8105-E376DCE212C0}" type="datetime1">
              <a:rPr lang="en-US" smtClean="0"/>
              <a:t>9/27/2019</a:t>
            </a:fld>
            <a:endParaRPr lang="en-US" dirty="0"/>
          </a:p>
        </p:txBody>
      </p:sp>
      <p:sp>
        <p:nvSpPr>
          <p:cNvPr id="24" name="Zástupný symbol pro zápatí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9053D-4B37-4D7B-8ABF-990319F02E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Nadpis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26" name="Zástupný symbol pro text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4" name="Zástupný symbol pro obsah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F1C62-8F5A-4581-84EA-8C88B3391AE6}" type="datetime1">
              <a:rPr lang="en-US" smtClean="0"/>
              <a:t>9/27/2019</a:t>
            </a:fld>
            <a:endParaRPr lang="en-US" dirty="0"/>
          </a:p>
        </p:txBody>
      </p:sp>
      <p:sp>
        <p:nvSpPr>
          <p:cNvPr id="29" name="Zástupný symbol pro zápatí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9053D-4B37-4D7B-8ABF-990319F02EE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rázek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98DDE-8CD0-4E97-98D0-8F413940748F}" type="datetime1">
              <a:rPr lang="en-US" smtClean="0"/>
              <a:t>9/27/2019</a:t>
            </a:fld>
            <a:endParaRPr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1" name="Zástupný symbol pro číslo snímk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9053D-4B37-4D7B-8ABF-990319F02EE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Nadpis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26" name="Zástupný symbol pro text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Zástupný symbol pro text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datum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34BB6B48-E8B6-492E-B5F2-B7A73A7469AD}" type="datetime1">
              <a:rPr lang="en-US" smtClean="0"/>
              <a:t>9/27/2019</a:t>
            </a:fld>
            <a:endParaRPr lang="en-US" dirty="0"/>
          </a:p>
        </p:txBody>
      </p:sp>
      <p:sp>
        <p:nvSpPr>
          <p:cNvPr id="28" name="Zástupný symbol pro zápatí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B19053D-4B37-4D7B-8ABF-990319F02EE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Zástupný symbol pro nadpis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Přímá spojnice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kuk.muni.cz/ask/kurzy/zapis.php" TargetMode="External"/><Relationship Id="rId2" Type="http://schemas.openxmlformats.org/officeDocument/2006/relationships/hyperlink" Target="https://kuk.muni.cz/vyuka/materialy/" TargetMode="Externa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is.muni.cz/auth/rozpis/index?fakulta=1431;obdobi=7304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ci.muni.cz/ofiz/vyuka/informace-pro-studenty/magisterske-studium/zasady-a-instrukce-pro-vypracovani-dp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sci.muni.cz/ofiz/wp-content/uploads/2012/10/doporuceni.pdf" TargetMode="External"/><Relationship Id="rId4" Type="http://schemas.openxmlformats.org/officeDocument/2006/relationships/hyperlink" Target="http://botzool.sci.muni.cz/zaverecne-prace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mailto:julia.kovacova@ceitec.muni.cz" TargetMode="External"/><Relationship Id="rId2" Type="http://schemas.openxmlformats.org/officeDocument/2006/relationships/hyperlink" Target="https://www.facebook.com/&#218;stav-experiment&#225;ln&#237;-biologie-182347125135176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ofiz_a36@sci.muni.cz" TargetMode="External"/><Relationship Id="rId4" Type="http://schemas.openxmlformats.org/officeDocument/2006/relationships/hyperlink" Target="https://www.sci.muni.cz/ofiz/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login.webofknowledge.com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mendeley.com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mailto:U&#268;O@muni.cz" TargetMode="External"/><Relationship Id="rId2" Type="http://schemas.openxmlformats.org/officeDocument/2006/relationships/hyperlink" Target="https://it.muni.cz/sluzby/microsoft-office-365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U&#268;O@mail.muni.cz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ctrTitle"/>
          </p:nvPr>
        </p:nvSpPr>
        <p:spPr>
          <a:xfrm>
            <a:off x="0" y="1196752"/>
            <a:ext cx="9144000" cy="1222375"/>
          </a:xfrm>
        </p:spPr>
        <p:txBody>
          <a:bodyPr>
            <a:normAutofit/>
          </a:bodyPr>
          <a:lstStyle/>
          <a:p>
            <a:pPr algn="ctr"/>
            <a:r>
              <a:rPr lang="cs-CZ" sz="3200" dirty="0" smtClean="0"/>
              <a:t>Aktuální informace k běhu semestru</a:t>
            </a:r>
            <a:endParaRPr lang="cs-CZ" sz="3200" dirty="0"/>
          </a:p>
        </p:txBody>
      </p:sp>
      <p:sp>
        <p:nvSpPr>
          <p:cNvPr id="2" name="Podnadpis 1"/>
          <p:cNvSpPr>
            <a:spLocks noGrp="1"/>
          </p:cNvSpPr>
          <p:nvPr>
            <p:ph type="subTitle" idx="1"/>
          </p:nvPr>
        </p:nvSpPr>
        <p:spPr>
          <a:xfrm>
            <a:off x="381000" y="4581128"/>
            <a:ext cx="8458200" cy="648072"/>
          </a:xfrm>
        </p:spPr>
        <p:txBody>
          <a:bodyPr>
            <a:no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800" dirty="0" smtClean="0"/>
              <a:t>Zadání  závěrečné práce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800" dirty="0" smtClean="0"/>
              <a:t>Hledání informací</a:t>
            </a:r>
            <a:endParaRPr lang="cs-CZ" sz="2800" dirty="0"/>
          </a:p>
        </p:txBody>
      </p:sp>
      <p:sp>
        <p:nvSpPr>
          <p:cNvPr id="4" name="TextovéPole 3"/>
          <p:cNvSpPr txBox="1"/>
          <p:nvPr/>
        </p:nvSpPr>
        <p:spPr>
          <a:xfrm>
            <a:off x="3635896" y="5903058"/>
            <a:ext cx="185563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Jiřina </a:t>
            </a:r>
            <a:r>
              <a:rPr lang="cs-CZ" dirty="0" err="1" smtClean="0"/>
              <a:t>Medalová</a:t>
            </a:r>
            <a:endParaRPr lang="cs-CZ" dirty="0" smtClean="0"/>
          </a:p>
          <a:p>
            <a:r>
              <a:rPr lang="cs-CZ" dirty="0" smtClean="0"/>
              <a:t>jipro@sci.muni.cz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12130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Jak správně citovat???</a:t>
            </a:r>
            <a:endParaRPr lang="cs-CZ" dirty="0"/>
          </a:p>
        </p:txBody>
      </p:sp>
      <p:sp>
        <p:nvSpPr>
          <p:cNvPr id="3" name="TextovéPole 2"/>
          <p:cNvSpPr txBox="1"/>
          <p:nvPr/>
        </p:nvSpPr>
        <p:spPr>
          <a:xfrm>
            <a:off x="2195736" y="1772816"/>
            <a:ext cx="319055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 smtClean="0"/>
              <a:t>… si povíme příště…</a:t>
            </a:r>
            <a:endParaRPr lang="cs-CZ" sz="2800" dirty="0"/>
          </a:p>
        </p:txBody>
      </p:sp>
      <p:sp>
        <p:nvSpPr>
          <p:cNvPr id="4" name="TextovéPole 3"/>
          <p:cNvSpPr txBox="1"/>
          <p:nvPr/>
        </p:nvSpPr>
        <p:spPr>
          <a:xfrm>
            <a:off x="4989481" y="2608465"/>
            <a:ext cx="125386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 smtClean="0"/>
              <a:t>Nebo…</a:t>
            </a:r>
            <a:endParaRPr lang="cs-CZ" sz="2800" dirty="0"/>
          </a:p>
        </p:txBody>
      </p:sp>
      <p:sp>
        <p:nvSpPr>
          <p:cNvPr id="5" name="Obdélník 4"/>
          <p:cNvSpPr/>
          <p:nvPr/>
        </p:nvSpPr>
        <p:spPr>
          <a:xfrm>
            <a:off x="3131840" y="3135877"/>
            <a:ext cx="5938421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dirty="0">
                <a:hlinkClick r:id="rId2"/>
              </a:rPr>
              <a:t>https://kuk.muni.cz/vyuka/materialy</a:t>
            </a:r>
            <a:r>
              <a:rPr lang="cs-CZ" sz="2800" dirty="0" smtClean="0">
                <a:hlinkClick r:id="rId2"/>
              </a:rPr>
              <a:t>/</a:t>
            </a:r>
            <a:endParaRPr lang="cs-CZ" sz="2800" dirty="0" smtClean="0"/>
          </a:p>
          <a:p>
            <a:endParaRPr lang="cs-CZ" sz="2800" dirty="0"/>
          </a:p>
        </p:txBody>
      </p:sp>
      <p:sp>
        <p:nvSpPr>
          <p:cNvPr id="6" name="Obdélník 5"/>
          <p:cNvSpPr/>
          <p:nvPr/>
        </p:nvSpPr>
        <p:spPr>
          <a:xfrm>
            <a:off x="323528" y="4987498"/>
            <a:ext cx="6445867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dirty="0">
                <a:hlinkClick r:id="rId3"/>
              </a:rPr>
              <a:t>https://</a:t>
            </a:r>
            <a:r>
              <a:rPr lang="cs-CZ" sz="2800" dirty="0" smtClean="0">
                <a:hlinkClick r:id="rId3"/>
              </a:rPr>
              <a:t>kuk.muni.cz/ask/kurzy/zapis.php</a:t>
            </a:r>
            <a:endParaRPr lang="cs-CZ" sz="2800" dirty="0" smtClean="0"/>
          </a:p>
          <a:p>
            <a:endParaRPr lang="cs-CZ" sz="2800" dirty="0"/>
          </a:p>
        </p:txBody>
      </p:sp>
      <p:sp>
        <p:nvSpPr>
          <p:cNvPr id="7" name="TextovéPole 6"/>
          <p:cNvSpPr txBox="1"/>
          <p:nvPr/>
        </p:nvSpPr>
        <p:spPr>
          <a:xfrm>
            <a:off x="2615137" y="4464278"/>
            <a:ext cx="125386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 smtClean="0"/>
              <a:t>Nebo…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237870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Zadání závěrečné práce</a:t>
            </a:r>
            <a:endParaRPr lang="cs-CZ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04800" y="1554162"/>
            <a:ext cx="8686800" cy="5115198"/>
          </a:xfrm>
        </p:spPr>
        <p:txBody>
          <a:bodyPr>
            <a:normAutofit/>
          </a:bodyPr>
          <a:lstStyle/>
          <a:p>
            <a:r>
              <a:rPr lang="cs-CZ" sz="2800" dirty="0" smtClean="0"/>
              <a:t>Student – studium – rozpisy témat</a:t>
            </a:r>
          </a:p>
          <a:p>
            <a:r>
              <a:rPr lang="cs-CZ" sz="2000" dirty="0" smtClean="0">
                <a:hlinkClick r:id="rId2"/>
              </a:rPr>
              <a:t>https</a:t>
            </a:r>
            <a:r>
              <a:rPr lang="cs-CZ" sz="2000" dirty="0">
                <a:hlinkClick r:id="rId2"/>
              </a:rPr>
              <a:t>://</a:t>
            </a:r>
            <a:r>
              <a:rPr lang="cs-CZ" sz="2000" dirty="0" smtClean="0">
                <a:hlinkClick r:id="rId2"/>
              </a:rPr>
              <a:t>is.muni.cz/auth/rozpis/index?fakulta=1431;obdobi=7304</a:t>
            </a:r>
            <a:endParaRPr lang="cs-CZ" sz="2000" dirty="0" smtClean="0"/>
          </a:p>
          <a:p>
            <a:endParaRPr lang="cs-CZ" sz="2800" smtClean="0"/>
          </a:p>
          <a:p>
            <a:r>
              <a:rPr lang="cs-CZ" sz="2800" smtClean="0"/>
              <a:t>Postup</a:t>
            </a:r>
            <a:r>
              <a:rPr lang="cs-CZ" sz="2800" dirty="0" smtClean="0"/>
              <a:t>:</a:t>
            </a:r>
          </a:p>
          <a:p>
            <a:r>
              <a:rPr lang="cs-CZ" sz="2000" dirty="0" smtClean="0"/>
              <a:t>Vyplnit oficiální zadání v IS (vedoucí práce)</a:t>
            </a:r>
          </a:p>
          <a:p>
            <a:r>
              <a:rPr lang="cs-CZ" sz="2000" dirty="0" smtClean="0"/>
              <a:t>Vytisknout z IS </a:t>
            </a:r>
            <a:r>
              <a:rPr lang="cs-CZ" sz="2000" b="1" dirty="0" smtClean="0"/>
              <a:t>3x</a:t>
            </a:r>
            <a:r>
              <a:rPr lang="cs-CZ" sz="2000" dirty="0" smtClean="0"/>
              <a:t> </a:t>
            </a:r>
          </a:p>
          <a:p>
            <a:r>
              <a:rPr lang="cs-CZ" sz="2000" dirty="0" smtClean="0"/>
              <a:t>Podepsat student a školitel </a:t>
            </a:r>
          </a:p>
          <a:p>
            <a:r>
              <a:rPr lang="cs-CZ" sz="2000" dirty="0" smtClean="0"/>
              <a:t>Odevzdat RNDr. Heleně Nejezchlebové, Ph.D. (na semináři, na sekretariátě)</a:t>
            </a:r>
          </a:p>
          <a:p>
            <a:r>
              <a:rPr lang="cs-CZ" sz="2000" dirty="0" smtClean="0"/>
              <a:t>Komise složená z učitelů OFIŽ schvaluje zadání závěrečné práce</a:t>
            </a:r>
          </a:p>
          <a:p>
            <a:r>
              <a:rPr lang="cs-CZ" sz="2000" dirty="0" smtClean="0"/>
              <a:t>Později bude zadání podepsané ředitelem ústavu vráceno</a:t>
            </a:r>
          </a:p>
          <a:p>
            <a:r>
              <a:rPr lang="cs-CZ" sz="2000" dirty="0" smtClean="0"/>
              <a:t>Pro založení do závěrečné práce však musí být verze BEZ podpisů!!!</a:t>
            </a:r>
          </a:p>
        </p:txBody>
      </p:sp>
      <p:sp>
        <p:nvSpPr>
          <p:cNvPr id="4" name="Obdélník 3"/>
          <p:cNvSpPr/>
          <p:nvPr/>
        </p:nvSpPr>
        <p:spPr>
          <a:xfrm>
            <a:off x="1259632" y="5980174"/>
            <a:ext cx="6683176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4000" b="1" dirty="0" smtClean="0">
                <a:solidFill>
                  <a:srgbClr val="FF0000"/>
                </a:solidFill>
              </a:rPr>
              <a:t>!!!Odevzdat </a:t>
            </a:r>
            <a:r>
              <a:rPr lang="cs-CZ" sz="4000" b="1" dirty="0">
                <a:solidFill>
                  <a:srgbClr val="FF0000"/>
                </a:solidFill>
              </a:rPr>
              <a:t>do </a:t>
            </a:r>
            <a:r>
              <a:rPr lang="cs-CZ" sz="4000" b="1" dirty="0" smtClean="0">
                <a:solidFill>
                  <a:srgbClr val="FF0000"/>
                </a:solidFill>
              </a:rPr>
              <a:t>31. </a:t>
            </a:r>
            <a:r>
              <a:rPr lang="cs-CZ" sz="4000" b="1" dirty="0">
                <a:solidFill>
                  <a:srgbClr val="FF0000"/>
                </a:solidFill>
              </a:rPr>
              <a:t>10. </a:t>
            </a:r>
            <a:r>
              <a:rPr lang="cs-CZ" sz="4000" b="1" dirty="0" smtClean="0">
                <a:solidFill>
                  <a:srgbClr val="FF0000"/>
                </a:solidFill>
              </a:rPr>
              <a:t>2018!!!</a:t>
            </a:r>
            <a:endParaRPr lang="cs-CZ" sz="4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6920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Speciality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340768"/>
            <a:ext cx="8686800" cy="5373216"/>
          </a:xfrm>
        </p:spPr>
        <p:txBody>
          <a:bodyPr>
            <a:normAutofit lnSpcReduction="10000"/>
          </a:bodyPr>
          <a:lstStyle/>
          <a:p>
            <a:r>
              <a:rPr lang="cs-CZ" sz="2400" b="1" dirty="0" smtClean="0"/>
              <a:t>Externista vedoucí</a:t>
            </a:r>
          </a:p>
          <a:p>
            <a:r>
              <a:rPr lang="cs-CZ" sz="1900" dirty="0" smtClean="0"/>
              <a:t>Nutný konzultant (kontaktní osoba) z OFIŽ</a:t>
            </a:r>
          </a:p>
          <a:p>
            <a:r>
              <a:rPr lang="cs-CZ" sz="1900" dirty="0" smtClean="0"/>
              <a:t>V případě komplikací při zadávání práce kontaktovat doc. Váchu nebo Dr. Nejezchlebovou</a:t>
            </a:r>
          </a:p>
          <a:p>
            <a:r>
              <a:rPr lang="cs-CZ" sz="1900" dirty="0" smtClean="0"/>
              <a:t>Oponent práce musí být z OFIŽ</a:t>
            </a:r>
            <a:endParaRPr lang="cs-CZ" sz="1900" dirty="0"/>
          </a:p>
          <a:p>
            <a:endParaRPr lang="cs-CZ" sz="2400" b="1" dirty="0" smtClean="0"/>
          </a:p>
          <a:p>
            <a:r>
              <a:rPr lang="cs-CZ" sz="2400" b="1" dirty="0" smtClean="0"/>
              <a:t>Cizojazyčné práce</a:t>
            </a:r>
          </a:p>
          <a:p>
            <a:r>
              <a:rPr lang="cs-CZ" sz="1900" dirty="0" smtClean="0"/>
              <a:t>Specifikovat jazyk práce už v zadání – pouze Angličtina</a:t>
            </a:r>
          </a:p>
          <a:p>
            <a:r>
              <a:rPr lang="cs-CZ" sz="1900" dirty="0" smtClean="0"/>
              <a:t>Slovenština </a:t>
            </a:r>
            <a:r>
              <a:rPr lang="cs-CZ" sz="1900" dirty="0" smtClean="0">
                <a:solidFill>
                  <a:srgbClr val="FF0000"/>
                </a:solidFill>
              </a:rPr>
              <a:t>NESMÍ</a:t>
            </a:r>
            <a:r>
              <a:rPr lang="cs-CZ" sz="1900" dirty="0" smtClean="0"/>
              <a:t> být jazykem závěrečné práce</a:t>
            </a:r>
          </a:p>
          <a:p>
            <a:endParaRPr lang="cs-CZ" sz="2400" b="1" dirty="0" smtClean="0"/>
          </a:p>
          <a:p>
            <a:r>
              <a:rPr lang="cs-CZ" sz="2400" b="1" dirty="0" smtClean="0"/>
              <a:t>Učitelé</a:t>
            </a:r>
            <a:r>
              <a:rPr lang="cs-CZ" sz="1900" dirty="0" smtClean="0"/>
              <a:t> (</a:t>
            </a:r>
            <a:r>
              <a:rPr lang="cs-CZ" sz="1900" b="1" dirty="0"/>
              <a:t>Bi5009EB</a:t>
            </a:r>
            <a:r>
              <a:rPr lang="cs-CZ" sz="1900" dirty="0"/>
              <a:t> Bakalářská práce z biologie pro učitelské studium I (ÚEB</a:t>
            </a:r>
            <a:r>
              <a:rPr lang="cs-CZ" sz="1900" dirty="0" smtClean="0"/>
              <a:t>)</a:t>
            </a:r>
          </a:p>
          <a:p>
            <a:r>
              <a:rPr lang="cs-CZ" sz="1900" dirty="0" smtClean="0"/>
              <a:t>PODLE NÁS!! </a:t>
            </a:r>
          </a:p>
          <a:p>
            <a:pPr>
              <a:spcBef>
                <a:spcPts val="0"/>
              </a:spcBef>
            </a:pPr>
            <a:endParaRPr lang="cs-CZ" sz="1900" dirty="0"/>
          </a:p>
          <a:p>
            <a:pPr>
              <a:spcBef>
                <a:spcPts val="0"/>
              </a:spcBef>
            </a:pPr>
            <a:r>
              <a:rPr lang="cs-CZ" sz="2400" b="1" dirty="0" smtClean="0"/>
              <a:t>Experimentální bakalářská práce </a:t>
            </a:r>
          </a:p>
          <a:p>
            <a:pPr>
              <a:spcBef>
                <a:spcPts val="0"/>
              </a:spcBef>
            </a:pPr>
            <a:r>
              <a:rPr lang="cs-CZ" sz="1900" dirty="0" smtClean="0"/>
              <a:t> předmět </a:t>
            </a:r>
            <a:r>
              <a:rPr lang="cs-CZ" sz="1900" dirty="0"/>
              <a:t> </a:t>
            </a:r>
            <a:r>
              <a:rPr lang="cs-CZ" sz="1900" b="1" dirty="0"/>
              <a:t>Bi3500 Studentský výzkumný projekt</a:t>
            </a:r>
            <a:endParaRPr lang="cs-CZ" sz="1900" dirty="0" smtClean="0"/>
          </a:p>
          <a:p>
            <a:pPr>
              <a:spcBef>
                <a:spcPts val="0"/>
              </a:spcBef>
            </a:pPr>
            <a:endParaRPr lang="cs-CZ" sz="2000" dirty="0" smtClean="0"/>
          </a:p>
          <a:p>
            <a:endParaRPr lang="cs-CZ" sz="2000" dirty="0" smtClean="0"/>
          </a:p>
          <a:p>
            <a:endParaRPr lang="cs-CZ" sz="2000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04606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Požadavky závěrečné práce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554162"/>
            <a:ext cx="8991600" cy="4971182"/>
          </a:xfrm>
        </p:spPr>
        <p:txBody>
          <a:bodyPr>
            <a:normAutofit fontScale="85000" lnSpcReduction="10000"/>
          </a:bodyPr>
          <a:lstStyle/>
          <a:p>
            <a:r>
              <a:rPr lang="cs-CZ" sz="4000" dirty="0"/>
              <a:t> </a:t>
            </a:r>
            <a:r>
              <a:rPr lang="cs-CZ" sz="3800" dirty="0" smtClean="0"/>
              <a:t>Studenti fyziologie živočichů</a:t>
            </a:r>
            <a:endParaRPr lang="cs-CZ" sz="3800" dirty="0"/>
          </a:p>
          <a:p>
            <a:pPr marL="0" indent="0">
              <a:buNone/>
            </a:pPr>
            <a:r>
              <a:rPr lang="cs-CZ" dirty="0">
                <a:hlinkClick r:id="rId3"/>
              </a:rPr>
              <a:t>https://www.sci.muni.cz/ofiz/vyuka/informace-pro-studenty/magisterske-studium/zasady-a-instrukce-pro-vypracovani-dp</a:t>
            </a:r>
            <a:r>
              <a:rPr lang="cs-CZ" dirty="0" smtClean="0">
                <a:hlinkClick r:id="rId3"/>
              </a:rPr>
              <a:t>/</a:t>
            </a: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r>
              <a:rPr lang="cs-CZ" sz="3800" dirty="0"/>
              <a:t>POZOR!!! Učitelé se řídí pokyny z BOTZOOL:</a:t>
            </a:r>
          </a:p>
          <a:p>
            <a:pPr marL="0" indent="0">
              <a:buNone/>
            </a:pPr>
            <a:r>
              <a:rPr lang="cs-CZ" dirty="0" smtClean="0">
                <a:hlinkClick r:id="rId4"/>
              </a:rPr>
              <a:t>     http</a:t>
            </a:r>
            <a:r>
              <a:rPr lang="cs-CZ" dirty="0">
                <a:hlinkClick r:id="rId4"/>
              </a:rPr>
              <a:t>://botzool.sci.muni.cz/zaverecne-prace</a:t>
            </a: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Seznam nejčastějších chyb sestavený školiteli a oponenty:</a:t>
            </a:r>
          </a:p>
          <a:p>
            <a:r>
              <a:rPr lang="cs-CZ" altLang="cs-CZ" sz="2400" dirty="0">
                <a:hlinkClick r:id="rId5"/>
              </a:rPr>
              <a:t>http://</a:t>
            </a:r>
            <a:r>
              <a:rPr lang="cs-CZ" altLang="cs-CZ" sz="2400" dirty="0" smtClean="0">
                <a:hlinkClick r:id="rId5"/>
              </a:rPr>
              <a:t>www.sci.muni.cz/ofiz/wp-content/uploads/2012/10/doporuceni.pdf</a:t>
            </a:r>
            <a:endParaRPr lang="cs-CZ" altLang="cs-CZ" sz="24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66549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Informace o dění na </a:t>
            </a:r>
            <a:r>
              <a:rPr lang="cs-CZ" dirty="0" err="1" smtClean="0"/>
              <a:t>ofiž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FB Ústavu experimentální biologie</a:t>
            </a:r>
          </a:p>
          <a:p>
            <a:pPr marL="0" indent="0">
              <a:buNone/>
            </a:pPr>
            <a:r>
              <a:rPr lang="cs-CZ" sz="2000" dirty="0">
                <a:hlinkClick r:id="rId2"/>
              </a:rPr>
              <a:t>https://www.facebook.com/Ústav-experimentální-biologie-182347125135176</a:t>
            </a:r>
            <a:r>
              <a:rPr lang="cs-CZ" sz="2000" dirty="0" smtClean="0">
                <a:hlinkClick r:id="rId2"/>
              </a:rPr>
              <a:t>/</a:t>
            </a:r>
            <a:endParaRPr lang="cs-CZ" sz="2000" dirty="0" smtClean="0"/>
          </a:p>
          <a:p>
            <a:endParaRPr lang="cs-CZ" sz="2000" dirty="0" smtClean="0"/>
          </a:p>
          <a:p>
            <a:r>
              <a:rPr lang="cs-CZ" sz="2800" dirty="0"/>
              <a:t>PR manažerka: </a:t>
            </a:r>
            <a:r>
              <a:rPr lang="cs-CZ" sz="2000" dirty="0" smtClean="0">
                <a:solidFill>
                  <a:schemeClr val="tx1"/>
                </a:solidFill>
                <a:hlinkClick r:id="rId3"/>
              </a:rPr>
              <a:t>julia.kovacova@</a:t>
            </a:r>
            <a:r>
              <a:rPr lang="cs-CZ" sz="2000" b="1" dirty="0" smtClean="0">
                <a:solidFill>
                  <a:schemeClr val="tx1"/>
                </a:solidFill>
                <a:hlinkClick r:id="rId3"/>
              </a:rPr>
              <a:t>ceitec.muni.cz</a:t>
            </a:r>
            <a:endParaRPr lang="cs-CZ" sz="2000" dirty="0" smtClean="0">
              <a:solidFill>
                <a:schemeClr val="tx1"/>
              </a:solidFill>
            </a:endParaRPr>
          </a:p>
          <a:p>
            <a:endParaRPr lang="cs-CZ" sz="2800" dirty="0"/>
          </a:p>
          <a:p>
            <a:r>
              <a:rPr lang="cs-CZ" sz="2800" dirty="0" smtClean="0"/>
              <a:t>Stánky OFIŽ </a:t>
            </a:r>
            <a:r>
              <a:rPr lang="cs-CZ" sz="2000" dirty="0">
                <a:hlinkClick r:id="rId4"/>
              </a:rPr>
              <a:t>https://www.sci.muni.cz/ofiz</a:t>
            </a:r>
            <a:r>
              <a:rPr lang="cs-CZ" sz="2000" dirty="0" smtClean="0">
                <a:hlinkClick r:id="rId4"/>
              </a:rPr>
              <a:t>/</a:t>
            </a:r>
            <a:endParaRPr lang="cs-CZ" sz="2000" dirty="0" smtClean="0"/>
          </a:p>
          <a:p>
            <a:endParaRPr lang="cs-CZ" sz="2000" dirty="0"/>
          </a:p>
          <a:p>
            <a:r>
              <a:rPr lang="cs-CZ" sz="2800" dirty="0" smtClean="0"/>
              <a:t>Hromadný seznam </a:t>
            </a:r>
            <a:r>
              <a:rPr lang="cs-CZ" sz="2000" dirty="0" smtClean="0">
                <a:hlinkClick r:id="rId5"/>
              </a:rPr>
              <a:t>ofiz_a36@sci.muni.cz</a:t>
            </a:r>
            <a:endParaRPr lang="cs-CZ" sz="2000" dirty="0" smtClean="0"/>
          </a:p>
          <a:p>
            <a:pPr marL="0" indent="0">
              <a:buNone/>
            </a:pPr>
            <a:r>
              <a:rPr lang="cs-CZ" sz="2000" dirty="0"/>
              <a:t>Požádejte svého školitele, ať vás vloží do hromadného emailu</a:t>
            </a:r>
          </a:p>
          <a:p>
            <a:pPr marL="0" indent="0">
              <a:buNone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266976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Vyhledávání informací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Pubmed</a:t>
            </a:r>
            <a:r>
              <a:rPr lang="cs-CZ" dirty="0" smtClean="0"/>
              <a:t> </a:t>
            </a:r>
            <a:r>
              <a:rPr lang="cs-CZ" altLang="cs-CZ" sz="2000" dirty="0"/>
              <a:t>http://www.ncbi.nlm.nih.gov/entrez/query.fcgi</a:t>
            </a:r>
          </a:p>
          <a:p>
            <a:r>
              <a:rPr lang="cs-CZ" sz="2000" dirty="0" smtClean="0"/>
              <a:t>Zastřešuje 30 databází, odkazy na full texty</a:t>
            </a:r>
          </a:p>
          <a:p>
            <a:pPr marL="0" indent="0">
              <a:buNone/>
            </a:pPr>
            <a:endParaRPr lang="cs-CZ" sz="2000" dirty="0" smtClean="0"/>
          </a:p>
          <a:p>
            <a:r>
              <a:rPr lang="cs-CZ" altLang="cs-CZ" dirty="0" smtClean="0"/>
              <a:t>Elektronické zdroje MU </a:t>
            </a:r>
            <a:r>
              <a:rPr lang="cs-CZ" altLang="cs-CZ" sz="2000" dirty="0" smtClean="0"/>
              <a:t>http</a:t>
            </a:r>
            <a:r>
              <a:rPr lang="cs-CZ" altLang="cs-CZ" sz="2000" dirty="0"/>
              <a:t>://library.muni.cz/ezdroje</a:t>
            </a:r>
          </a:p>
          <a:p>
            <a:r>
              <a:rPr lang="cs-CZ" sz="2000" dirty="0" smtClean="0"/>
              <a:t>Díky </a:t>
            </a:r>
            <a:r>
              <a:rPr lang="cs-CZ" sz="2000" dirty="0" err="1" smtClean="0"/>
              <a:t>login</a:t>
            </a:r>
            <a:r>
              <a:rPr lang="cs-CZ" sz="2000" dirty="0" smtClean="0"/>
              <a:t> do MU je možné získat přístup k předplaceným platformám (VPN!!)</a:t>
            </a:r>
            <a:endParaRPr lang="cs-CZ" sz="2000" dirty="0"/>
          </a:p>
          <a:p>
            <a:endParaRPr lang="cs-CZ" dirty="0" smtClean="0"/>
          </a:p>
          <a:p>
            <a:r>
              <a:rPr lang="cs-CZ" dirty="0"/>
              <a:t>WOS </a:t>
            </a:r>
            <a:r>
              <a:rPr lang="cs-CZ" sz="2000" dirty="0">
                <a:hlinkClick r:id="rId2"/>
              </a:rPr>
              <a:t>https://</a:t>
            </a:r>
            <a:r>
              <a:rPr lang="cs-CZ" sz="2000" dirty="0" smtClean="0">
                <a:hlinkClick r:id="rId2"/>
              </a:rPr>
              <a:t>login.webofknowledge.com</a:t>
            </a:r>
            <a:endParaRPr lang="cs-CZ" sz="2000" dirty="0" smtClean="0"/>
          </a:p>
          <a:p>
            <a:r>
              <a:rPr lang="cs-CZ" sz="2000" dirty="0" smtClean="0"/>
              <a:t>Nutný institucionální </a:t>
            </a:r>
            <a:r>
              <a:rPr lang="cs-CZ" sz="2000" dirty="0" err="1" smtClean="0"/>
              <a:t>login</a:t>
            </a:r>
            <a:r>
              <a:rPr lang="cs-CZ" sz="2000" dirty="0" smtClean="0"/>
              <a:t>, </a:t>
            </a:r>
            <a:r>
              <a:rPr lang="cs-CZ" sz="2000" dirty="0" err="1" smtClean="0"/>
              <a:t>sciometrické</a:t>
            </a:r>
            <a:r>
              <a:rPr lang="cs-CZ" sz="2000" dirty="0" smtClean="0"/>
              <a:t> údaje o autorech a časopisech</a:t>
            </a:r>
          </a:p>
          <a:p>
            <a:r>
              <a:rPr lang="cs-CZ" sz="2000" dirty="0" err="1" smtClean="0"/>
              <a:t>Endnote</a:t>
            </a:r>
            <a:r>
              <a:rPr lang="cs-CZ" sz="2000" dirty="0" smtClean="0"/>
              <a:t>, </a:t>
            </a:r>
            <a:r>
              <a:rPr lang="cs-CZ" sz="2000" dirty="0" err="1" smtClean="0"/>
              <a:t>researcherID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984203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Citační manažery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EndNoteWeb</a:t>
            </a:r>
            <a:r>
              <a:rPr lang="cs-CZ" dirty="0" smtClean="0"/>
              <a:t> </a:t>
            </a:r>
            <a:r>
              <a:rPr lang="cs-CZ" sz="2000" dirty="0" smtClean="0"/>
              <a:t>https</a:t>
            </a:r>
            <a:r>
              <a:rPr lang="cs-CZ" sz="2000" dirty="0"/>
              <a:t>://access.clarivate.com/login?app=endnote</a:t>
            </a:r>
            <a:endParaRPr lang="cs-CZ" sz="2000" dirty="0" smtClean="0"/>
          </a:p>
          <a:p>
            <a:endParaRPr lang="cs-CZ" dirty="0" smtClean="0"/>
          </a:p>
          <a:p>
            <a:endParaRPr lang="cs-CZ" dirty="0"/>
          </a:p>
          <a:p>
            <a:r>
              <a:rPr lang="cs-CZ" dirty="0" err="1" smtClean="0"/>
              <a:t>Mendeley</a:t>
            </a:r>
            <a:r>
              <a:rPr lang="cs-CZ" dirty="0" smtClean="0"/>
              <a:t> </a:t>
            </a:r>
            <a:r>
              <a:rPr lang="cs-CZ" sz="2000" dirty="0" smtClean="0">
                <a:hlinkClick r:id="rId2"/>
              </a:rPr>
              <a:t>https</a:t>
            </a:r>
            <a:r>
              <a:rPr lang="cs-CZ" sz="2000" dirty="0">
                <a:hlinkClick r:id="rId2"/>
              </a:rPr>
              <a:t>://www.mendeley.com</a:t>
            </a:r>
            <a:r>
              <a:rPr lang="cs-CZ" sz="2000" dirty="0" smtClean="0">
                <a:hlinkClick r:id="rId2"/>
              </a:rPr>
              <a:t>/</a:t>
            </a:r>
            <a:endParaRPr lang="cs-CZ" sz="2000" dirty="0" smtClean="0"/>
          </a:p>
          <a:p>
            <a:endParaRPr lang="cs-CZ" sz="2000" dirty="0"/>
          </a:p>
          <a:p>
            <a:endParaRPr lang="cs-CZ" sz="2000" dirty="0" smtClean="0"/>
          </a:p>
          <a:p>
            <a:pPr marL="0" indent="0">
              <a:buNone/>
            </a:pPr>
            <a:endParaRPr lang="cs-CZ" sz="2000" dirty="0"/>
          </a:p>
          <a:p>
            <a:r>
              <a:rPr lang="cs-CZ" dirty="0"/>
              <a:t> </a:t>
            </a:r>
            <a:r>
              <a:rPr lang="cs-CZ" dirty="0" err="1" smtClean="0"/>
              <a:t>Zotero</a:t>
            </a:r>
            <a:r>
              <a:rPr lang="cs-CZ" dirty="0" smtClean="0"/>
              <a:t> </a:t>
            </a:r>
            <a:r>
              <a:rPr lang="cs-CZ" sz="2000" dirty="0" smtClean="0"/>
              <a:t>https</a:t>
            </a:r>
            <a:r>
              <a:rPr lang="cs-CZ" sz="2000" dirty="0"/>
              <a:t>://www.zotero.org/</a:t>
            </a:r>
            <a:endParaRPr lang="cs-CZ" sz="2000" dirty="0" smtClean="0"/>
          </a:p>
        </p:txBody>
      </p:sp>
    </p:spTree>
    <p:extLst>
      <p:ext uri="{BB962C8B-B14F-4D97-AF65-F5344CB8AC3E}">
        <p14:creationId xmlns:p14="http://schemas.microsoft.com/office/powerpoint/2010/main" val="80701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Užitečné stránky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916832"/>
            <a:ext cx="8686800" cy="4525963"/>
          </a:xfrm>
        </p:spPr>
        <p:txBody>
          <a:bodyPr/>
          <a:lstStyle/>
          <a:p>
            <a:r>
              <a:rPr lang="cs-CZ" dirty="0" err="1" smtClean="0"/>
              <a:t>LinkedIn</a:t>
            </a:r>
            <a:r>
              <a:rPr lang="cs-CZ" dirty="0"/>
              <a:t> </a:t>
            </a:r>
            <a:r>
              <a:rPr lang="cs-CZ" sz="2000" dirty="0"/>
              <a:t>https://cz.linkedin.com/</a:t>
            </a:r>
            <a:endParaRPr lang="cs-CZ" sz="2000" dirty="0" smtClean="0"/>
          </a:p>
          <a:p>
            <a:r>
              <a:rPr lang="cs-CZ" sz="2000" dirty="0" smtClean="0"/>
              <a:t>Pracovní nabídky, profesionální sociální síť</a:t>
            </a:r>
          </a:p>
          <a:p>
            <a:pPr marL="0" indent="0">
              <a:buNone/>
            </a:pPr>
            <a:endParaRPr lang="cs-CZ" sz="2000" dirty="0"/>
          </a:p>
          <a:p>
            <a:r>
              <a:rPr lang="cs-CZ" dirty="0" err="1" smtClean="0"/>
              <a:t>ResearchGate</a:t>
            </a:r>
            <a:r>
              <a:rPr lang="cs-CZ" dirty="0"/>
              <a:t> </a:t>
            </a:r>
            <a:r>
              <a:rPr lang="cs-CZ" sz="2000" dirty="0"/>
              <a:t>https://www.researchgate.net/</a:t>
            </a:r>
            <a:endParaRPr lang="cs-CZ" sz="2000" dirty="0" smtClean="0"/>
          </a:p>
          <a:p>
            <a:r>
              <a:rPr lang="cs-CZ" sz="2000" dirty="0" smtClean="0"/>
              <a:t>Sdílení publikací, hledání odpovědí na praktické otázky, sociální síť v přírodních vědách</a:t>
            </a:r>
          </a:p>
          <a:p>
            <a:endParaRPr lang="cs-CZ" sz="2000" dirty="0"/>
          </a:p>
          <a:p>
            <a:r>
              <a:rPr lang="cs-CZ" dirty="0" smtClean="0"/>
              <a:t>Wikipedie </a:t>
            </a:r>
            <a:r>
              <a:rPr lang="cs-CZ" sz="2000" dirty="0" smtClean="0"/>
              <a:t>https</a:t>
            </a:r>
            <a:r>
              <a:rPr lang="cs-CZ" sz="2000" dirty="0"/>
              <a:t>://cs.wikipedia.org/wiki/Sci-Hub</a:t>
            </a:r>
            <a:endParaRPr lang="cs-CZ" sz="2000" dirty="0" smtClean="0"/>
          </a:p>
          <a:p>
            <a:r>
              <a:rPr lang="cs-CZ" sz="2000" dirty="0" smtClean="0"/>
              <a:t>fulltexty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2482494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možná nevíte…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Office 365 + </a:t>
            </a:r>
            <a:r>
              <a:rPr lang="cs-CZ" dirty="0" err="1" smtClean="0"/>
              <a:t>one</a:t>
            </a:r>
            <a:r>
              <a:rPr lang="cs-CZ" dirty="0" smtClean="0"/>
              <a:t> drive</a:t>
            </a:r>
          </a:p>
          <a:p>
            <a:r>
              <a:rPr lang="cs-CZ" sz="2000" dirty="0">
                <a:hlinkClick r:id="rId2"/>
              </a:rPr>
              <a:t>https://</a:t>
            </a:r>
            <a:r>
              <a:rPr lang="cs-CZ" sz="2000" dirty="0" smtClean="0">
                <a:hlinkClick r:id="rId2"/>
              </a:rPr>
              <a:t>it.muni.cz/sluzby/microsoft-office-365</a:t>
            </a:r>
            <a:endParaRPr lang="cs-CZ" sz="2000" dirty="0" smtClean="0"/>
          </a:p>
          <a:p>
            <a:r>
              <a:rPr lang="cs-CZ" sz="2000" dirty="0" smtClean="0"/>
              <a:t>Oficiálně podporované MUNI, GDPR ověřené</a:t>
            </a:r>
            <a:endParaRPr lang="cs-CZ" sz="2000" dirty="0"/>
          </a:p>
          <a:p>
            <a:r>
              <a:rPr lang="cs-CZ" sz="2000" dirty="0" smtClean="0"/>
              <a:t>Neomezený prostor pro ukládání dat</a:t>
            </a:r>
          </a:p>
          <a:p>
            <a:r>
              <a:rPr lang="cs-CZ" sz="2000" dirty="0" smtClean="0">
                <a:hlinkClick r:id="rId3"/>
              </a:rPr>
              <a:t>UČO@muni.cz</a:t>
            </a:r>
            <a:endParaRPr lang="cs-CZ" sz="2000" dirty="0" smtClean="0"/>
          </a:p>
          <a:p>
            <a:endParaRPr lang="cs-CZ" sz="2000" dirty="0"/>
          </a:p>
          <a:p>
            <a:endParaRPr lang="cs-CZ" sz="2000" dirty="0" smtClean="0"/>
          </a:p>
          <a:p>
            <a:r>
              <a:rPr lang="cs-CZ" dirty="0" smtClean="0"/>
              <a:t>Google </a:t>
            </a:r>
            <a:r>
              <a:rPr lang="cs-CZ" dirty="0" err="1" smtClean="0"/>
              <a:t>disc</a:t>
            </a:r>
            <a:endParaRPr lang="cs-CZ" dirty="0" smtClean="0"/>
          </a:p>
          <a:p>
            <a:r>
              <a:rPr lang="cs-CZ" sz="2000" dirty="0" smtClean="0"/>
              <a:t>Velký úložný prostor</a:t>
            </a:r>
          </a:p>
          <a:p>
            <a:r>
              <a:rPr lang="cs-CZ" sz="2000" dirty="0" smtClean="0">
                <a:hlinkClick r:id="rId4"/>
              </a:rPr>
              <a:t>UČO@mail.muni.cz</a:t>
            </a:r>
            <a:endParaRPr lang="cs-CZ" sz="2000" dirty="0" smtClean="0"/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435585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sta">
  <a:themeElements>
    <a:clrScheme name="Cesta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Cesta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esta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281</TotalTime>
  <Words>384</Words>
  <Application>Microsoft Office PowerPoint</Application>
  <PresentationFormat>Předvádění na obrazovce (4:3)</PresentationFormat>
  <Paragraphs>103</Paragraphs>
  <Slides>10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6" baseType="lpstr">
      <vt:lpstr>Arial</vt:lpstr>
      <vt:lpstr>Calibri</vt:lpstr>
      <vt:lpstr>Franklin Gothic Book</vt:lpstr>
      <vt:lpstr>Franklin Gothic Medium</vt:lpstr>
      <vt:lpstr>Wingdings 2</vt:lpstr>
      <vt:lpstr>Cesta</vt:lpstr>
      <vt:lpstr>Aktuální informace k běhu semestru</vt:lpstr>
      <vt:lpstr>Zadání závěrečné práce</vt:lpstr>
      <vt:lpstr>Speciality</vt:lpstr>
      <vt:lpstr>Požadavky závěrečné práce</vt:lpstr>
      <vt:lpstr>Informace o dění na ofiž</vt:lpstr>
      <vt:lpstr>Vyhledávání informací</vt:lpstr>
      <vt:lpstr>Citační manažery</vt:lpstr>
      <vt:lpstr>Užitečné stránky</vt:lpstr>
      <vt:lpstr>Co možná nevíte…</vt:lpstr>
      <vt:lpstr>Jak správně citovat???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Aktuální informace k závěrečným pracím</dc:title>
  <dc:creator>Jipro</dc:creator>
  <cp:lastModifiedBy>Uživatel systému Windows</cp:lastModifiedBy>
  <cp:revision>24</cp:revision>
  <dcterms:created xsi:type="dcterms:W3CDTF">2018-09-25T12:17:04Z</dcterms:created>
  <dcterms:modified xsi:type="dcterms:W3CDTF">2019-09-27T09:54:01Z</dcterms:modified>
</cp:coreProperties>
</file>