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6"/>
  </p:normalViewPr>
  <p:slideViewPr>
    <p:cSldViewPr snapToGrid="0" snapToObjects="1">
      <p:cViewPr varScale="1">
        <p:scale>
          <a:sx n="90" d="100"/>
          <a:sy n="90" d="100"/>
        </p:scale>
        <p:origin x="23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F13A6C-7963-434A-8FF8-D635D0B13C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C61E538-46DE-4141-8E35-65B00F4514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48209B-082E-9849-8788-FE940591C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A943B-DA73-DC43-8C85-4C40E00FF62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0728DF-556F-2245-B428-73225F6AC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973BD5-02BA-E040-9DDA-CA33E67F9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5F60-4B20-7A4B-A54B-AD9DDD860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025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923EDD-46DB-5C4E-BBF6-BE1E0ADE7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AB0ED6-73CC-B544-8C7C-AE69A715F2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BAE145-9875-C24D-BB44-40D893990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A943B-DA73-DC43-8C85-4C40E00FF62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C49351-3660-AF4D-9C2F-73D043508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9122E2-92DE-214C-B28D-1F0E81FFA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5F60-4B20-7A4B-A54B-AD9DDD860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467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560981F-3F2D-E646-86A7-CD01B364DF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B05D365-97C7-7C42-8878-C98153BF6B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C2A9E8-7636-434F-858E-54D773CE5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A943B-DA73-DC43-8C85-4C40E00FF62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ED0CE2-0967-C141-8606-E77EB5E96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4FA992-C249-F045-A805-E19026451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5F60-4B20-7A4B-A54B-AD9DDD860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39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CBCC50-EFDD-3042-82B9-83F9AA43E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C6C2B8-1DCD-B644-BDDF-39D2FAA8C8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7E4312-22C8-7A4C-8388-908583E3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A943B-DA73-DC43-8C85-4C40E00FF62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B88237-86D2-8040-8AC0-11B776EB6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EF210E-3D1D-AD40-AF08-10712EDEA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5F60-4B20-7A4B-A54B-AD9DDD860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101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5A7D57-AA2F-0442-9A6F-61744E840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A45887F-66D7-0F46-9362-E15AC3617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6BB117-1A5C-1F4C-A858-4819737C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A943B-DA73-DC43-8C85-4C40E00FF62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BBD4A3-CF71-1945-9FA5-23D32578E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988800-0A1E-DB4B-91ED-7C077CA7A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5F60-4B20-7A4B-A54B-AD9DDD860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074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678DB2-28F6-E04D-B061-A5119DCCF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348205-4D87-5B40-93C5-C35AFFDB39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B877330-7EB7-2D42-8347-0599C3944C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54D2AB-793B-F342-B2D7-F99839243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A943B-DA73-DC43-8C85-4C40E00FF62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A02C27-1DCC-CC44-ADC2-D8F628ECC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10AE57-FBA0-0D41-92B3-A7228E449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5F60-4B20-7A4B-A54B-AD9DDD860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55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483967-CAC0-9044-8AF4-C17081671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53E2F9-4565-1448-A14F-8CB773435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182F178-ACEB-3C49-9DEC-5BBFD34CA0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C401F4E-4277-5942-92A4-26EA16422C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23B4D26-24AE-0D4D-9D52-B3AB6B2D14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4BDED61-D809-1348-8408-88C0CB2D8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A943B-DA73-DC43-8C85-4C40E00FF62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83F0F4A-3453-1546-9099-8D502DF70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083B98-A06D-0B46-873F-47078BF3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5F60-4B20-7A4B-A54B-AD9DDD860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3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7DEA93-FDE8-444D-91B0-DCE212765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3BAF357-C9A0-2A4A-9B8B-97CB74CFC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A943B-DA73-DC43-8C85-4C40E00FF62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6671AB4-5B59-F74F-9655-66833570C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AC03568-0688-784A-A9D1-E0D24F763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5F60-4B20-7A4B-A54B-AD9DDD860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38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6A01EE3-C5A9-5647-B33D-F0D29A871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A943B-DA73-DC43-8C85-4C40E00FF62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1A6395C-2C2F-044D-A435-2D9ED9EB7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3C378E-9097-2040-988A-630AA70A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5F60-4B20-7A4B-A54B-AD9DDD860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354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F4964F-6566-2948-AA35-EC4AC8D71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6D1FD4-B3E3-2348-AC2A-3FD6DDD39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67E7696-D65D-2041-9362-10EACB63E5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889694-AE2E-4A4F-88EC-1B3B71F5B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A943B-DA73-DC43-8C85-4C40E00FF62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7EC372-1F45-444F-BE32-BBBCA57BA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DE663E2-641E-2242-8AE3-93E6B5B9F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5F60-4B20-7A4B-A54B-AD9DDD860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26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296E9-54C8-FC48-A9B6-B20DEA2B5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BCAA8E3-80BC-AF48-9979-3DFD067EE5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60B0330-5AC6-C64F-84D9-66FBDC55B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058A2D2-2E9F-304E-AE4B-1275BE2B2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A943B-DA73-DC43-8C85-4C40E00FF62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76409A-409F-BD4F-B4E4-676971E2F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4DD499-7953-554C-A035-DE9004745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5F60-4B20-7A4B-A54B-AD9DDD860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845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E36295-A0C8-3544-B98E-6CF8DD67D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C1EEF1B-0A44-314A-832D-FA1F19A771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E6C0C5-2F4D-BA46-A0DF-AF3CAA8272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A943B-DA73-DC43-8C85-4C40E00FF62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6BB7FD-374D-8F40-89E3-3DA0C152DC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582707-795A-AA4B-9EBB-0F63D7DCE4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5F60-4B20-7A4B-A54B-AD9DDD860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720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4CEB00-6B31-F740-8FE8-A0B730296B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Makrofotografie – doporučené vybavení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E85D9F3-A05A-D94A-86ED-027785F2E8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Vladislav </a:t>
            </a:r>
            <a:r>
              <a:rPr lang="cs-CZ" dirty="0" err="1"/>
              <a:t>Rakultsev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034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AA7C2A-B70D-9F41-A196-9E3EF5AF2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Makrofotografie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6AD9BC-9C11-2249-B577-BD74FF819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Makrofotografie je fotografický postup, umožňující pořízení snímků s více podrobnostmi předmětu, než dokáže rozeznat lidské oko.</a:t>
            </a:r>
          </a:p>
          <a:p>
            <a:r>
              <a:rPr lang="cs-CZ" dirty="0"/>
              <a:t>Makrofotografický snímek je snímek zvětšený v měřítku 1:1 až 30:1.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18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DFFAE1-E64B-9D45-8C55-AA3B9C9BD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Vybavení – fotoaparát, objektiv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35FA74-BD8F-8741-90F1-8C460EB329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Lepších výsledků lze dosáhnout </a:t>
            </a:r>
            <a:r>
              <a:rPr lang="cs-CZ" u="sng" dirty="0"/>
              <a:t>zrcadlovkou</a:t>
            </a:r>
            <a:r>
              <a:rPr lang="cs-CZ" dirty="0"/>
              <a:t> než kompaktem, protože se dá použít různé objektivy, předsádkové čočky, mezikroužky, atd. </a:t>
            </a:r>
          </a:p>
          <a:p>
            <a:r>
              <a:rPr lang="cs-CZ" dirty="0"/>
              <a:t>Vhodný pro makrofotografie objektiv se vyznačuje ostrou kresbou i při </a:t>
            </a:r>
            <a:r>
              <a:rPr lang="cs-CZ" u="sng" dirty="0"/>
              <a:t>velkých clonách</a:t>
            </a:r>
            <a:r>
              <a:rPr lang="cs-CZ" dirty="0"/>
              <a:t>, vysokou světelností a optimalizací ostření na krátké vzdálenosti. Existují ale objektivy s různou ohniskovou vzdáleností: pro fotografování objektů jako např. motýlů se používají objektivy </a:t>
            </a:r>
            <a:r>
              <a:rPr lang="cs-CZ" u="sng" dirty="0"/>
              <a:t>s větším</a:t>
            </a:r>
            <a:r>
              <a:rPr lang="cs-CZ" dirty="0"/>
              <a:t> ohniskem; pro nepohyblivé objekty (např. květiny) – </a:t>
            </a:r>
            <a:r>
              <a:rPr lang="cs-CZ" u="sng" dirty="0"/>
              <a:t>s menším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14017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8E3B13-B451-AB40-A681-548D9BCFD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Vybavení – doplňky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8F3AAF-5990-1C40-943A-2C19B4FD2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/>
              <a:t>Předsádkové čočky</a:t>
            </a:r>
            <a:r>
              <a:rPr lang="cs-CZ" dirty="0"/>
              <a:t> – lupy, které se nasazují před objektivem a </a:t>
            </a:r>
            <a:r>
              <a:rPr lang="cs-CZ" dirty="0">
                <a:solidFill>
                  <a:srgbClr val="FF0000"/>
                </a:solidFill>
              </a:rPr>
              <a:t>přibližují</a:t>
            </a:r>
            <a:r>
              <a:rPr lang="cs-CZ" dirty="0"/>
              <a:t> objekt. Neovlivňují světelnost, ale může docházet ke zhoršení optické vady objektivu.</a:t>
            </a:r>
          </a:p>
        </p:txBody>
      </p:sp>
      <p:pic>
        <p:nvPicPr>
          <p:cNvPr id="5" name="Рисунок 4" descr="Изображение выглядит как внутренний, электроника, стол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12DB7EC5-EC82-9E4E-A980-1B5B66CAD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1700" y="2746375"/>
            <a:ext cx="5372100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15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8E3B13-B451-AB40-A681-548D9BCFD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Vybavení – doplňky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8F3AAF-5990-1C40-943A-2C19B4FD2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/>
              <a:t>Mezikroužky</a:t>
            </a:r>
            <a:r>
              <a:rPr lang="cs-CZ" dirty="0"/>
              <a:t> – nasazují se mezi tělo a objektiv. Slouží k </a:t>
            </a:r>
            <a:r>
              <a:rPr lang="cs-CZ" dirty="0">
                <a:solidFill>
                  <a:srgbClr val="FF0000"/>
                </a:solidFill>
              </a:rPr>
              <a:t>oddálení</a:t>
            </a:r>
            <a:r>
              <a:rPr lang="cs-CZ" dirty="0"/>
              <a:t> objektivu od těla aparátu, čímž se výrazně zkrátí zaostřovací rozsah objektivu. Dochází ale ke snížení světelnosti.</a:t>
            </a:r>
          </a:p>
          <a:p>
            <a:r>
              <a:rPr lang="cs-CZ" u="sng" dirty="0" err="1"/>
              <a:t>Makroměch</a:t>
            </a:r>
            <a:r>
              <a:rPr lang="cs-CZ" dirty="0"/>
              <a:t> – funguje obdobně jako mezikroužek, jen s tím rozdílem, že má plynule nastavitelnou délku.</a:t>
            </a:r>
            <a:endParaRPr lang="ru-RU" u="sng" dirty="0"/>
          </a:p>
        </p:txBody>
      </p:sp>
      <p:pic>
        <p:nvPicPr>
          <p:cNvPr id="5" name="Рисунок 4" descr="mezikroužky">
            <a:extLst>
              <a:ext uri="{FF2B5EF4-FFF2-40B4-BE49-F238E27FC236}">
                <a16:creationId xmlns:a16="http://schemas.microsoft.com/office/drawing/2014/main" id="{AED31A08-93DD-7940-A3ED-FFD9D72CA3C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0" y="3602564"/>
            <a:ext cx="4241800" cy="289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02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8E3B13-B451-AB40-A681-548D9BCFD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Vybavení – doplňky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8F3AAF-5990-1C40-943A-2C19B4FD2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/>
              <a:t>Reverzní kroužek a objektiv</a:t>
            </a:r>
            <a:r>
              <a:rPr lang="cs-CZ" dirty="0"/>
              <a:t>: pomocí reverzního kroužku lze k objektivu fotoaparátu připevnit druhý objektiv obráceně. Umožňuje </a:t>
            </a:r>
            <a:r>
              <a:rPr lang="cs-CZ" dirty="0">
                <a:solidFill>
                  <a:srgbClr val="FF0000"/>
                </a:solidFill>
              </a:rPr>
              <a:t>velké zvětšení</a:t>
            </a:r>
            <a:r>
              <a:rPr lang="cs-CZ" dirty="0"/>
              <a:t>. Proti obyčejné předsádkové čočce eliminuje optika reverzního objektivu barevnou vadu.</a:t>
            </a:r>
            <a:endParaRPr lang="ru-RU" dirty="0"/>
          </a:p>
        </p:txBody>
      </p:sp>
      <p:pic>
        <p:nvPicPr>
          <p:cNvPr id="6" name="Рисунок 5" descr="Изображение выглядит как внутренний, стол, сидит, элементы&#10;&#10;Автоматически созданное описание">
            <a:extLst>
              <a:ext uri="{FF2B5EF4-FFF2-40B4-BE49-F238E27FC236}">
                <a16:creationId xmlns:a16="http://schemas.microsoft.com/office/drawing/2014/main" id="{FC7A397C-5234-4846-A6F4-579674E97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0" y="3375254"/>
            <a:ext cx="6210300" cy="311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8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8E3B13-B451-AB40-A681-548D9BCFD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Vybavení – navíc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8F3AAF-5990-1C40-943A-2C19B4FD2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/>
              <a:t>Blesky</a:t>
            </a:r>
            <a:endParaRPr lang="cs-CZ" dirty="0"/>
          </a:p>
          <a:p>
            <a:r>
              <a:rPr lang="cs-CZ" u="sng" dirty="0"/>
              <a:t>Stativ</a:t>
            </a:r>
            <a:endParaRPr lang="ru-RU" u="sng" dirty="0"/>
          </a:p>
        </p:txBody>
      </p:sp>
      <p:pic>
        <p:nvPicPr>
          <p:cNvPr id="5" name="Рисунок 4" descr="Изображение выглядит как фотоаппарат, электроника, сидит, белый&#10;&#10;Автоматически созданное описание">
            <a:extLst>
              <a:ext uri="{FF2B5EF4-FFF2-40B4-BE49-F238E27FC236}">
                <a16:creationId xmlns:a16="http://schemas.microsoft.com/office/drawing/2014/main" id="{6EE8BDB6-4FE6-9D4D-A8ED-73BA25EAA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42072"/>
            <a:ext cx="5499100" cy="2887028"/>
          </a:xfrm>
          <a:prstGeom prst="rect">
            <a:avLst/>
          </a:prstGeom>
        </p:spPr>
      </p:pic>
      <p:pic>
        <p:nvPicPr>
          <p:cNvPr id="8" name="Рисунок 7" descr="Изображение выглядит как сидит, передний, мотоцикл, припаркован&#10;&#10;Автоматически созданное описание">
            <a:extLst>
              <a:ext uri="{FF2B5EF4-FFF2-40B4-BE49-F238E27FC236}">
                <a16:creationId xmlns:a16="http://schemas.microsoft.com/office/drawing/2014/main" id="{1B2AA4DA-38F3-C949-913F-38BA90559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098312"/>
            <a:ext cx="5257800" cy="349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1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377B57-3C1E-2C4B-8C4A-EA77600024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Děkuji za pozornost!</a:t>
            </a:r>
          </a:p>
        </p:txBody>
      </p:sp>
      <p:pic>
        <p:nvPicPr>
          <p:cNvPr id="5" name="Рисунок 4" descr="Улыбающееся лицо (без заливки)">
            <a:extLst>
              <a:ext uri="{FF2B5EF4-FFF2-40B4-BE49-F238E27FC236}">
                <a16:creationId xmlns:a16="http://schemas.microsoft.com/office/drawing/2014/main" id="{54D400BE-DF45-E44D-A06F-FA305B3740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69400" y="2514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2936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244</Words>
  <Application>Microsoft Macintosh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Makrofotografie – doporučené vybavení</vt:lpstr>
      <vt:lpstr>Makrofotografie</vt:lpstr>
      <vt:lpstr>Vybavení – fotoaparát, objektiv</vt:lpstr>
      <vt:lpstr>Vybavení – doplňky</vt:lpstr>
      <vt:lpstr>Vybavení – doplňky</vt:lpstr>
      <vt:lpstr>Vybavení – doplňky</vt:lpstr>
      <vt:lpstr>Vybavení – navíc</vt:lpstr>
      <vt:lpstr>Děkuji za pozornost!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Makrofotografie – doporučené vybavení</dc:title>
  <dc:creator>Vladislav Rakultsev</dc:creator>
  <cp:lastModifiedBy>Vladislav Rakultsev</cp:lastModifiedBy>
  <cp:revision>18</cp:revision>
  <dcterms:created xsi:type="dcterms:W3CDTF">2019-12-01T15:19:08Z</dcterms:created>
  <dcterms:modified xsi:type="dcterms:W3CDTF">2019-12-04T12:38:22Z</dcterms:modified>
</cp:coreProperties>
</file>