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052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4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204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9784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445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855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3119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594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397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104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214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299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85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487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668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198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87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7101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croscopyu.com/techniques/confocal/introductory-confocal-concept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D78BFC-884A-46A1-BECC-B171585B5A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Konfokální mikroskopie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A69D6B7-2890-49B6-8624-14425822F7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Princip a metody</a:t>
            </a:r>
          </a:p>
        </p:txBody>
      </p:sp>
    </p:spTree>
    <p:extLst>
      <p:ext uri="{BB962C8B-B14F-4D97-AF65-F5344CB8AC3E}">
        <p14:creationId xmlns:p14="http://schemas.microsoft.com/office/powerpoint/2010/main" val="2595255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48000"/>
                <a:hueMod val="106000"/>
                <a:satMod val="140000"/>
                <a:lumMod val="42000"/>
              </a:schemeClr>
              <a:schemeClr val="bg2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99D4EA-45FA-480A-B599-BF18E8E9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9957" y="618518"/>
            <a:ext cx="4747088" cy="1478570"/>
          </a:xfrm>
        </p:spPr>
        <p:txBody>
          <a:bodyPr>
            <a:normAutofit/>
          </a:bodyPr>
          <a:lstStyle/>
          <a:p>
            <a:r>
              <a:rPr lang="cs-CZ" dirty="0"/>
              <a:t>Konfokální mikroskopie</a:t>
            </a:r>
          </a:p>
        </p:txBody>
      </p:sp>
      <p:sp>
        <p:nvSpPr>
          <p:cNvPr id="14" name="Round Diagonal Corner Rectangle 9">
            <a:extLst>
              <a:ext uri="{FF2B5EF4-FFF2-40B4-BE49-F238E27FC236}">
                <a16:creationId xmlns:a16="http://schemas.microsoft.com/office/drawing/2014/main" id="{C16B00BF-AF6E-430A-80B1-9D3C789416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8950" y="808057"/>
            <a:ext cx="5286376" cy="5234394"/>
          </a:xfrm>
          <a:prstGeom prst="round2DiagRect">
            <a:avLst>
              <a:gd name="adj1" fmla="val 7418"/>
              <a:gd name="adj2" fmla="val 0"/>
            </a:avLst>
          </a:prstGeom>
          <a:solidFill>
            <a:srgbClr val="FFFFFF"/>
          </a:solidFill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brázek 4" descr="Obsah obrázku vsedě, brokolice, stůl, jídlo&#10;&#10;Popis byl vytvořen automaticky">
            <a:extLst>
              <a:ext uri="{FF2B5EF4-FFF2-40B4-BE49-F238E27FC236}">
                <a16:creationId xmlns:a16="http://schemas.microsoft.com/office/drawing/2014/main" id="{1BED1ADF-B4E5-4965-B799-53E573BA7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346" y="3425254"/>
            <a:ext cx="4635583" cy="2051244"/>
          </a:xfrm>
          <a:prstGeom prst="rect">
            <a:avLst/>
          </a:prstGeom>
        </p:spPr>
      </p:pic>
      <p:pic>
        <p:nvPicPr>
          <p:cNvPr id="7" name="Obrázek 6" descr="Obsah obrázku objekt, stůl, hodiny, muž&#10;&#10;Popis byl vytvořen automaticky">
            <a:extLst>
              <a:ext uri="{FF2B5EF4-FFF2-40B4-BE49-F238E27FC236}">
                <a16:creationId xmlns:a16="http://schemas.microsoft.com/office/drawing/2014/main" id="{A82A4288-5FDD-40C7-94C9-7E4B16BE8E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4346" y="1357803"/>
            <a:ext cx="4635583" cy="1634042"/>
          </a:xfrm>
          <a:prstGeom prst="rect">
            <a:avLst/>
          </a:pr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0F0F158-0676-4E7C-9FFB-AEA26EF8C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9957" y="2249487"/>
            <a:ext cx="4747087" cy="354171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cs-CZ" sz="1900" dirty="0"/>
              <a:t>Vyšší rozlišení a kontrast oproti jiným metodám</a:t>
            </a:r>
          </a:p>
          <a:p>
            <a:pPr>
              <a:lnSpc>
                <a:spcPct val="110000"/>
              </a:lnSpc>
            </a:pPr>
            <a:r>
              <a:rPr lang="cs-CZ" sz="1900" dirty="0"/>
              <a:t>Potlačení signálů mimo rovinu zaostření, snímání série optických řezů → 2,5D projekce</a:t>
            </a:r>
          </a:p>
          <a:p>
            <a:pPr>
              <a:lnSpc>
                <a:spcPct val="110000"/>
              </a:lnSpc>
            </a:pPr>
            <a:r>
              <a:rPr lang="cs-CZ" sz="1900" dirty="0"/>
              <a:t>Zdroj světla – laser</a:t>
            </a:r>
          </a:p>
          <a:p>
            <a:pPr>
              <a:lnSpc>
                <a:spcPct val="110000"/>
              </a:lnSpc>
            </a:pPr>
            <a:r>
              <a:rPr lang="cs-CZ" sz="1900" dirty="0"/>
              <a:t>Fixované i in vitro, fluorescenční sondy</a:t>
            </a:r>
          </a:p>
          <a:p>
            <a:pPr>
              <a:lnSpc>
                <a:spcPct val="110000"/>
              </a:lnSpc>
            </a:pPr>
            <a:r>
              <a:rPr lang="cs-CZ" sz="1900" dirty="0"/>
              <a:t>Struktury buněk, vlastnosti materiálů, tvrdost kovů apod. </a:t>
            </a:r>
          </a:p>
        </p:txBody>
      </p:sp>
    </p:spTree>
    <p:extLst>
      <p:ext uri="{BB962C8B-B14F-4D97-AF65-F5344CB8AC3E}">
        <p14:creationId xmlns:p14="http://schemas.microsoft.com/office/powerpoint/2010/main" val="2005911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5972F6-0B8C-433D-8A74-7BF670DF4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cs-CZ" dirty="0"/>
              <a:t>Metody konfokální mikroskopie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F6E0604-77BC-4F3C-B949-F61DD856A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097088"/>
            <a:ext cx="4665622" cy="3694113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cs-CZ" dirty="0"/>
              <a:t>LSCM</a:t>
            </a:r>
          </a:p>
          <a:p>
            <a:pPr lvl="1"/>
            <a:r>
              <a:rPr lang="cs-CZ" dirty="0"/>
              <a:t>laserový skenovací konfokální mikroskop</a:t>
            </a:r>
          </a:p>
          <a:p>
            <a:pPr lvl="1"/>
            <a:r>
              <a:rPr lang="cs-CZ" dirty="0"/>
              <a:t>1 paprsek</a:t>
            </a:r>
          </a:p>
          <a:p>
            <a:pPr lvl="1"/>
            <a:r>
              <a:rPr lang="cs-CZ" dirty="0"/>
              <a:t>posouvání paprsku do všech bodů roviny pomocí clony</a:t>
            </a:r>
          </a:p>
          <a:p>
            <a:pPr lvl="1"/>
            <a:r>
              <a:rPr lang="cs-CZ" dirty="0"/>
              <a:t>3 snímky/s</a:t>
            </a:r>
          </a:p>
          <a:p>
            <a:pPr lvl="1"/>
            <a:r>
              <a:rPr lang="cs-CZ" dirty="0"/>
              <a:t>nejčastěji užívaná konfokální metoda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B4E1470-3E49-4C96-8C98-FF72A4E2877A}"/>
              </a:ext>
            </a:extLst>
          </p:cNvPr>
          <p:cNvSpPr txBox="1"/>
          <p:nvPr/>
        </p:nvSpPr>
        <p:spPr>
          <a:xfrm>
            <a:off x="5812971" y="2097088"/>
            <a:ext cx="6080167" cy="314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Mikroskop s rotujícím diskem – </a:t>
            </a:r>
            <a:r>
              <a:rPr lang="cs-CZ" sz="2400" dirty="0" err="1"/>
              <a:t>Nipkowův</a:t>
            </a:r>
            <a:r>
              <a:rPr lang="cs-CZ" sz="2400" dirty="0"/>
              <a:t> kotouč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předchůdce LSCM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2 paprsky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60 snímků/s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nízké hodnoty </a:t>
            </a:r>
          </a:p>
          <a:p>
            <a:pPr lvl="1">
              <a:lnSpc>
                <a:spcPct val="150000"/>
              </a:lnSpc>
            </a:pPr>
            <a:r>
              <a:rPr lang="cs-CZ" sz="2000" dirty="0"/>
              <a:t>	fluorescence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cs-CZ" dirty="0"/>
          </a:p>
        </p:txBody>
      </p:sp>
      <p:pic>
        <p:nvPicPr>
          <p:cNvPr id="6" name="Obrázek 5" descr="Obsah obrázku stůl&#10;&#10;Popis byl vytvořen automaticky">
            <a:extLst>
              <a:ext uri="{FF2B5EF4-FFF2-40B4-BE49-F238E27FC236}">
                <a16:creationId xmlns:a16="http://schemas.microsoft.com/office/drawing/2014/main" id="{3CA35B80-0F6F-46A2-BC1B-EF6EA4B42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1608" y="3666514"/>
            <a:ext cx="3142200" cy="26872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31750"/>
          </a:effectLst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A24C3BE1-72F3-4449-B96F-0A46139DF2A6}"/>
              </a:ext>
            </a:extLst>
          </p:cNvPr>
          <p:cNvSpPr/>
          <p:nvPr/>
        </p:nvSpPr>
        <p:spPr>
          <a:xfrm>
            <a:off x="8609610" y="3752603"/>
            <a:ext cx="558141" cy="14844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5155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2">
            <a:extLst>
              <a:ext uri="{FF2B5EF4-FFF2-40B4-BE49-F238E27FC236}">
                <a16:creationId xmlns:a16="http://schemas.microsoft.com/office/drawing/2014/main" id="{EA8ADA9F-99E3-4964-8962-1118D143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2" name="Group 101">
            <a:extLst>
              <a:ext uri="{FF2B5EF4-FFF2-40B4-BE49-F238E27FC236}">
                <a16:creationId xmlns:a16="http://schemas.microsoft.com/office/drawing/2014/main" id="{366C3164-AA9F-47E3-913A-4F002BC0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23FFBAC2-26D2-48B6-B2AA-34AEA0E79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5" name="Rectangle 5">
                <a:extLst>
                  <a:ext uri="{FF2B5EF4-FFF2-40B4-BE49-F238E27FC236}">
                    <a16:creationId xmlns:a16="http://schemas.microsoft.com/office/drawing/2014/main" id="{9B164BCB-27D3-4B8C-AC13-0A6F461082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116" name="Freeform 6">
                <a:extLst>
                  <a:ext uri="{FF2B5EF4-FFF2-40B4-BE49-F238E27FC236}">
                    <a16:creationId xmlns:a16="http://schemas.microsoft.com/office/drawing/2014/main" id="{10B247BE-F4A2-4259-9B20-FB9A555D28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17" name="Freeform 7">
                <a:extLst>
                  <a:ext uri="{FF2B5EF4-FFF2-40B4-BE49-F238E27FC236}">
                    <a16:creationId xmlns:a16="http://schemas.microsoft.com/office/drawing/2014/main" id="{39322C5A-DB6D-4B28-8C1C-1B1E896789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18" name="Freeform 8">
                <a:extLst>
                  <a:ext uri="{FF2B5EF4-FFF2-40B4-BE49-F238E27FC236}">
                    <a16:creationId xmlns:a16="http://schemas.microsoft.com/office/drawing/2014/main" id="{67009B08-E345-4516-96EC-ED0AB1F30B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19" name="Freeform 9">
                <a:extLst>
                  <a:ext uri="{FF2B5EF4-FFF2-40B4-BE49-F238E27FC236}">
                    <a16:creationId xmlns:a16="http://schemas.microsoft.com/office/drawing/2014/main" id="{DFE2793C-165C-4635-A26E-C569C8E0C5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0" name="Freeform 10">
                <a:extLst>
                  <a:ext uri="{FF2B5EF4-FFF2-40B4-BE49-F238E27FC236}">
                    <a16:creationId xmlns:a16="http://schemas.microsoft.com/office/drawing/2014/main" id="{ECDFEF2C-7B0A-41A1-BB61-C92CB3E3A7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1" name="Freeform 11">
                <a:extLst>
                  <a:ext uri="{FF2B5EF4-FFF2-40B4-BE49-F238E27FC236}">
                    <a16:creationId xmlns:a16="http://schemas.microsoft.com/office/drawing/2014/main" id="{0012A396-1946-4B40-AA39-0790157CE93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2" name="Freeform 12">
                <a:extLst>
                  <a:ext uri="{FF2B5EF4-FFF2-40B4-BE49-F238E27FC236}">
                    <a16:creationId xmlns:a16="http://schemas.microsoft.com/office/drawing/2014/main" id="{CD6C6024-F73D-4991-97B9-BE53FF24E3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3" name="Freeform 13">
                <a:extLst>
                  <a:ext uri="{FF2B5EF4-FFF2-40B4-BE49-F238E27FC236}">
                    <a16:creationId xmlns:a16="http://schemas.microsoft.com/office/drawing/2014/main" id="{5977EDD1-3D10-43FA-B800-7A7C8112B7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4" name="Freeform 14">
                <a:extLst>
                  <a:ext uri="{FF2B5EF4-FFF2-40B4-BE49-F238E27FC236}">
                    <a16:creationId xmlns:a16="http://schemas.microsoft.com/office/drawing/2014/main" id="{D37988CF-9FC6-48F5-82F8-D2EB0178A3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5" name="Freeform 15">
                <a:extLst>
                  <a:ext uri="{FF2B5EF4-FFF2-40B4-BE49-F238E27FC236}">
                    <a16:creationId xmlns:a16="http://schemas.microsoft.com/office/drawing/2014/main" id="{EC5BB05B-491C-414A-91C3-B1CAB785A8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6" name="Line 16">
                <a:extLst>
                  <a:ext uri="{FF2B5EF4-FFF2-40B4-BE49-F238E27FC236}">
                    <a16:creationId xmlns:a16="http://schemas.microsoft.com/office/drawing/2014/main" id="{F3180CB6-F8D2-4596-B6CB-F9CEF5D389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127" name="Freeform 17">
                <a:extLst>
                  <a:ext uri="{FF2B5EF4-FFF2-40B4-BE49-F238E27FC236}">
                    <a16:creationId xmlns:a16="http://schemas.microsoft.com/office/drawing/2014/main" id="{DF338DD3-80F8-4F68-AC7C-361ABF2A9BF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8" name="Freeform 18">
                <a:extLst>
                  <a:ext uri="{FF2B5EF4-FFF2-40B4-BE49-F238E27FC236}">
                    <a16:creationId xmlns:a16="http://schemas.microsoft.com/office/drawing/2014/main" id="{9666E4DB-B855-4A4E-BB50-1880738C11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9" name="Freeform 19">
                <a:extLst>
                  <a:ext uri="{FF2B5EF4-FFF2-40B4-BE49-F238E27FC236}">
                    <a16:creationId xmlns:a16="http://schemas.microsoft.com/office/drawing/2014/main" id="{F570FD9C-B435-4EF1-962C-621F1261AA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0" name="Freeform 20">
                <a:extLst>
                  <a:ext uri="{FF2B5EF4-FFF2-40B4-BE49-F238E27FC236}">
                    <a16:creationId xmlns:a16="http://schemas.microsoft.com/office/drawing/2014/main" id="{E236AF0B-3BDC-43C3-8FFC-2A94121E94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1" name="Rectangle 21">
                <a:extLst>
                  <a:ext uri="{FF2B5EF4-FFF2-40B4-BE49-F238E27FC236}">
                    <a16:creationId xmlns:a16="http://schemas.microsoft.com/office/drawing/2014/main" id="{3BA2C208-5097-4497-AA2C-ADDDAB48B6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132" name="Freeform 22">
                <a:extLst>
                  <a:ext uri="{FF2B5EF4-FFF2-40B4-BE49-F238E27FC236}">
                    <a16:creationId xmlns:a16="http://schemas.microsoft.com/office/drawing/2014/main" id="{6A45DD96-8D07-43CA-B036-6FDA880A17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3" name="Freeform 23">
                <a:extLst>
                  <a:ext uri="{FF2B5EF4-FFF2-40B4-BE49-F238E27FC236}">
                    <a16:creationId xmlns:a16="http://schemas.microsoft.com/office/drawing/2014/main" id="{AF7F7CBB-E154-4CD5-9ED0-D5DDC1DFEA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4" name="Freeform 24">
                <a:extLst>
                  <a:ext uri="{FF2B5EF4-FFF2-40B4-BE49-F238E27FC236}">
                    <a16:creationId xmlns:a16="http://schemas.microsoft.com/office/drawing/2014/main" id="{EFF4AB16-41DD-4877-8C28-ED78F4CA7F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5" name="Freeform 25">
                <a:extLst>
                  <a:ext uri="{FF2B5EF4-FFF2-40B4-BE49-F238E27FC236}">
                    <a16:creationId xmlns:a16="http://schemas.microsoft.com/office/drawing/2014/main" id="{30BCBD5D-92EB-487E-B1D0-F9000D45D1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6" name="Freeform 26">
                <a:extLst>
                  <a:ext uri="{FF2B5EF4-FFF2-40B4-BE49-F238E27FC236}">
                    <a16:creationId xmlns:a16="http://schemas.microsoft.com/office/drawing/2014/main" id="{DA07BDB8-9827-4EBF-9B99-6C503EA0BC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7" name="Freeform 27">
                <a:extLst>
                  <a:ext uri="{FF2B5EF4-FFF2-40B4-BE49-F238E27FC236}">
                    <a16:creationId xmlns:a16="http://schemas.microsoft.com/office/drawing/2014/main" id="{7F41FB05-1B3F-450A-A1A7-8C8BD182A54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8" name="Freeform 28">
                <a:extLst>
                  <a:ext uri="{FF2B5EF4-FFF2-40B4-BE49-F238E27FC236}">
                    <a16:creationId xmlns:a16="http://schemas.microsoft.com/office/drawing/2014/main" id="{0629E219-1F32-41C1-B921-05E4561179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9" name="Freeform 29">
                <a:extLst>
                  <a:ext uri="{FF2B5EF4-FFF2-40B4-BE49-F238E27FC236}">
                    <a16:creationId xmlns:a16="http://schemas.microsoft.com/office/drawing/2014/main" id="{8081FB28-486E-4C09-9D15-0B2657B56FB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0" name="Freeform 30">
                <a:extLst>
                  <a:ext uri="{FF2B5EF4-FFF2-40B4-BE49-F238E27FC236}">
                    <a16:creationId xmlns:a16="http://schemas.microsoft.com/office/drawing/2014/main" id="{CB547EFB-F29D-4336-9644-0AE7A94EA4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1" name="Freeform 31">
                <a:extLst>
                  <a:ext uri="{FF2B5EF4-FFF2-40B4-BE49-F238E27FC236}">
                    <a16:creationId xmlns:a16="http://schemas.microsoft.com/office/drawing/2014/main" id="{BB2793F4-FAD7-459A-BC46-06BB1D4FAA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FC01589C-0235-4B21-B264-777746D4D5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05" name="Freeform 32">
                <a:extLst>
                  <a:ext uri="{FF2B5EF4-FFF2-40B4-BE49-F238E27FC236}">
                    <a16:creationId xmlns:a16="http://schemas.microsoft.com/office/drawing/2014/main" id="{678F5669-8CE7-445E-8D54-49C5E2013B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06" name="Freeform 33">
                <a:extLst>
                  <a:ext uri="{FF2B5EF4-FFF2-40B4-BE49-F238E27FC236}">
                    <a16:creationId xmlns:a16="http://schemas.microsoft.com/office/drawing/2014/main" id="{E93A3F8E-D876-485E-9EDC-43E315DE1E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07" name="Freeform 34">
                <a:extLst>
                  <a:ext uri="{FF2B5EF4-FFF2-40B4-BE49-F238E27FC236}">
                    <a16:creationId xmlns:a16="http://schemas.microsoft.com/office/drawing/2014/main" id="{B4F848A6-931A-4CC9-9B29-C7A9CEA3AC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08" name="Freeform 35">
                <a:extLst>
                  <a:ext uri="{FF2B5EF4-FFF2-40B4-BE49-F238E27FC236}">
                    <a16:creationId xmlns:a16="http://schemas.microsoft.com/office/drawing/2014/main" id="{5C4204D4-6782-4DB1-8FF8-86CC698AF2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09" name="Freeform 36">
                <a:extLst>
                  <a:ext uri="{FF2B5EF4-FFF2-40B4-BE49-F238E27FC236}">
                    <a16:creationId xmlns:a16="http://schemas.microsoft.com/office/drawing/2014/main" id="{3907C583-5764-43DC-8AF9-992D3472F6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10" name="Freeform 37">
                <a:extLst>
                  <a:ext uri="{FF2B5EF4-FFF2-40B4-BE49-F238E27FC236}">
                    <a16:creationId xmlns:a16="http://schemas.microsoft.com/office/drawing/2014/main" id="{56CE3D6E-1121-4EF2-9DFB-7F3937FCC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11" name="Freeform 38">
                <a:extLst>
                  <a:ext uri="{FF2B5EF4-FFF2-40B4-BE49-F238E27FC236}">
                    <a16:creationId xmlns:a16="http://schemas.microsoft.com/office/drawing/2014/main" id="{3AEB7245-E197-4AE5-BCFC-7821E49EFE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12" name="Freeform 39">
                <a:extLst>
                  <a:ext uri="{FF2B5EF4-FFF2-40B4-BE49-F238E27FC236}">
                    <a16:creationId xmlns:a16="http://schemas.microsoft.com/office/drawing/2014/main" id="{801E9C76-F4FB-4C4D-9350-B526F294E0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13" name="Freeform 40">
                <a:extLst>
                  <a:ext uri="{FF2B5EF4-FFF2-40B4-BE49-F238E27FC236}">
                    <a16:creationId xmlns:a16="http://schemas.microsoft.com/office/drawing/2014/main" id="{F9C0C5DE-6C8C-4CD0-9C91-6A132A06DA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14" name="Rectangle 41">
                <a:extLst>
                  <a:ext uri="{FF2B5EF4-FFF2-40B4-BE49-F238E27FC236}">
                    <a16:creationId xmlns:a16="http://schemas.microsoft.com/office/drawing/2014/main" id="{955A7039-8B66-4CF0-8048-0AD0F4A5B85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pic>
        <p:nvPicPr>
          <p:cNvPr id="143" name="Picture 2">
            <a:extLst>
              <a:ext uri="{FF2B5EF4-FFF2-40B4-BE49-F238E27FC236}">
                <a16:creationId xmlns:a16="http://schemas.microsoft.com/office/drawing/2014/main" id="{6D651BB0-1DFD-4941-83DD-704006F6B1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" name="Round Diagonal Corner Rectangle 6">
            <a:extLst>
              <a:ext uri="{FF2B5EF4-FFF2-40B4-BE49-F238E27FC236}">
                <a16:creationId xmlns:a16="http://schemas.microsoft.com/office/drawing/2014/main" id="{3D66C6E3-EBD2-40B7-8FD8-D6D2250FC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0544" y="808057"/>
            <a:ext cx="10227733" cy="5234394"/>
          </a:xfrm>
          <a:prstGeom prst="round2DiagRect">
            <a:avLst>
              <a:gd name="adj1" fmla="val 6185"/>
              <a:gd name="adj2" fmla="val 0"/>
            </a:avLst>
          </a:prstGeom>
          <a:solidFill>
            <a:srgbClr val="FFFFFF"/>
          </a:solidFill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brázek 4" descr="Obsah obrázku hodiny&#10;&#10;Popis byl vytvořen automaticky">
            <a:extLst>
              <a:ext uri="{FF2B5EF4-FFF2-40B4-BE49-F238E27FC236}">
                <a16:creationId xmlns:a16="http://schemas.microsoft.com/office/drawing/2014/main" id="{8BD9628D-927F-4182-B64C-7A1BEC865E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8096" y="1136606"/>
            <a:ext cx="7412628" cy="457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65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3B07C7-82B0-4017-9A12-956E85E53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EA75EF6-4A19-4E3C-9F4C-6C2E22506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394757"/>
          </a:xfrm>
        </p:spPr>
        <p:txBody>
          <a:bodyPr>
            <a:normAutofit lnSpcReduction="10000"/>
          </a:bodyPr>
          <a:lstStyle/>
          <a:p>
            <a:r>
              <a:rPr lang="cs-CZ" dirty="0" err="1">
                <a:hlinkClick r:id="rId2"/>
              </a:rPr>
              <a:t>MicroscopyU</a:t>
            </a: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r>
              <a:rPr lang="cs-CZ" dirty="0"/>
              <a:t>Zdeňka Šillerová							5. 12. 2019</a:t>
            </a:r>
          </a:p>
        </p:txBody>
      </p:sp>
    </p:spTree>
    <p:extLst>
      <p:ext uri="{BB962C8B-B14F-4D97-AF65-F5344CB8AC3E}">
        <p14:creationId xmlns:p14="http://schemas.microsoft.com/office/powerpoint/2010/main" val="23455075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bvod">
  <a:themeElements>
    <a:clrScheme name="Obvod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Obvod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bvod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109</Words>
  <Application>Microsoft Office PowerPoint</Application>
  <PresentationFormat>Širokoúhlá obrazovka</PresentationFormat>
  <Paragraphs>30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8" baseType="lpstr">
      <vt:lpstr>Arial</vt:lpstr>
      <vt:lpstr>Tw Cen MT</vt:lpstr>
      <vt:lpstr>Obvod</vt:lpstr>
      <vt:lpstr>Konfokální mikroskopie</vt:lpstr>
      <vt:lpstr>Konfokální mikroskopie</vt:lpstr>
      <vt:lpstr>Metody konfokální mikroskopie</vt:lpstr>
      <vt:lpstr>Prezentace aplikace PowerPoint</vt:lpstr>
      <vt:lpstr>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Konfokální mikroskopie</dc:title>
  <dc:creator>Zdeňka Šillerová</dc:creator>
  <cp:lastModifiedBy>Zdeňka Šillerová</cp:lastModifiedBy>
  <cp:revision>2</cp:revision>
  <dcterms:created xsi:type="dcterms:W3CDTF">2019-12-05T21:22:27Z</dcterms:created>
  <dcterms:modified xsi:type="dcterms:W3CDTF">2019-12-05T21:36:16Z</dcterms:modified>
</cp:coreProperties>
</file>