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4" y="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D2C4E-0C57-4AF8-ACA2-ACE02E959535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D2B7F-9784-429D-8F46-36EEE491D4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0722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gapixel.cz/clona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megapixel.cz/pametove-karty" TargetMode="External"/><Relationship Id="rId5" Type="http://schemas.openxmlformats.org/officeDocument/2006/relationships/hyperlink" Target="https://www.megapixel.cz/opticky-hledacek" TargetMode="External"/><Relationship Id="rId4" Type="http://schemas.openxmlformats.org/officeDocument/2006/relationships/hyperlink" Target="https://www.megapixel.cz/hranol-pentaprismaticky-hrano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Princip zrcadlovky je v podstatě velmi prostý. Jde o systém, který </a:t>
            </a:r>
            <a:r>
              <a:rPr lang="cs-CZ" b="1" dirty="0"/>
              <a:t>tvoří tělo a optická soustava objektivu</a:t>
            </a:r>
            <a:r>
              <a:rPr lang="cs-CZ" dirty="0"/>
              <a:t>. Ten je výměnný a skrze </a:t>
            </a:r>
            <a:r>
              <a:rPr lang="cs-CZ" b="1" dirty="0">
                <a:hlinkClick r:id="rId3"/>
              </a:rPr>
              <a:t>clonu</a:t>
            </a:r>
            <a:r>
              <a:rPr lang="cs-CZ" dirty="0"/>
              <a:t> jím projde světlo, které přenáší obraz. V těle fotoaparátu dopadne na </a:t>
            </a:r>
            <a:r>
              <a:rPr lang="cs-CZ" b="1" dirty="0"/>
              <a:t>zrcátko</a:t>
            </a:r>
            <a:r>
              <a:rPr lang="cs-CZ" dirty="0"/>
              <a:t> a od něj se pak odrazí na </a:t>
            </a:r>
            <a:r>
              <a:rPr lang="cs-CZ" b="1" dirty="0">
                <a:hlinkClick r:id="rId4"/>
              </a:rPr>
              <a:t>optický hranol</a:t>
            </a:r>
            <a:r>
              <a:rPr lang="cs-CZ" b="1" dirty="0"/>
              <a:t>,</a:t>
            </a:r>
            <a:r>
              <a:rPr lang="cs-CZ" dirty="0"/>
              <a:t> případně soustavu dalších zrcátek. Zde se </a:t>
            </a:r>
            <a:r>
              <a:rPr lang="cs-CZ" b="1" dirty="0"/>
              <a:t>obraz přenášeným světlem</a:t>
            </a:r>
            <a:r>
              <a:rPr lang="cs-CZ" dirty="0"/>
              <a:t> znovu otočí, abychom ho neviděli vzhůru nohama a odtud následně pokračuje dále do </a:t>
            </a:r>
            <a:r>
              <a:rPr lang="cs-CZ" b="1" dirty="0">
                <a:hlinkClick r:id="rId5"/>
              </a:rPr>
              <a:t>optického hledáčku</a:t>
            </a:r>
            <a:r>
              <a:rPr lang="cs-CZ" dirty="0"/>
              <a:t>. Díky tomu vidíme skrze objektiv scénu, kterou fotografujeme, a to v reálném čase.</a:t>
            </a:r>
          </a:p>
          <a:p>
            <a:r>
              <a:rPr lang="cs-CZ" dirty="0"/>
              <a:t>Možná teď přemýšlíte nad tím, jak může fotoaparát zachytit obraz, když jím světlo doslova proletí. Ano, máte pravdu, v této fázi k následnému uchování obrazu skutečně dojít nemůže. Nejprve je potřeba stisknout </a:t>
            </a:r>
            <a:r>
              <a:rPr lang="cs-CZ" b="1" dirty="0"/>
              <a:t>spoušť</a:t>
            </a:r>
            <a:r>
              <a:rPr lang="cs-CZ" dirty="0"/>
              <a:t> a až v té chvíli dochází k celému </a:t>
            </a:r>
            <a:r>
              <a:rPr lang="cs-CZ" b="1" dirty="0"/>
              <a:t>expozičnímu procesu.</a:t>
            </a:r>
            <a:r>
              <a:rPr lang="cs-CZ" dirty="0"/>
              <a:t> Po stisknutí spouště se sklopí zrcátko do horizontální polohy a přestane odklánět světlo do hledáčku. Za zrcátkem je schována </a:t>
            </a:r>
            <a:r>
              <a:rPr lang="cs-CZ" b="1" dirty="0"/>
              <a:t>závěrka</a:t>
            </a:r>
            <a:r>
              <a:rPr lang="cs-CZ" dirty="0"/>
              <a:t>, která se vzápětí otevře a dovolí světlu dopadnout na snímač, dříve kinofilmové pole, nebo jiný </a:t>
            </a:r>
            <a:r>
              <a:rPr lang="cs-CZ" dirty="0" err="1"/>
              <a:t>světlocitlivý</a:t>
            </a:r>
            <a:r>
              <a:rPr lang="cs-CZ" dirty="0"/>
              <a:t> materiál. A to je přesně ten magický okamžik, kdy vzniká samotná fotografie. Ze snímače nyní již obrazová data putují přes </a:t>
            </a:r>
            <a:r>
              <a:rPr lang="cs-CZ" b="1" dirty="0"/>
              <a:t>vyrovnávací paměť</a:t>
            </a:r>
            <a:r>
              <a:rPr lang="cs-CZ" dirty="0"/>
              <a:t> do procesoru a následně se uloží na </a:t>
            </a:r>
            <a:r>
              <a:rPr lang="cs-CZ" b="1" dirty="0">
                <a:hlinkClick r:id="rId6"/>
              </a:rPr>
              <a:t>paměťovou kartu</a:t>
            </a:r>
            <a:r>
              <a:rPr lang="cs-CZ" dirty="0"/>
              <a:t>, případně jiné médium.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D2B7F-9784-429D-8F46-36EEE491D49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046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161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698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2022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1107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240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6777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6155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83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6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964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4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40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077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38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77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01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BDB18-44D8-4EB9-B90A-816888487F8D}" type="datetimeFigureOut">
              <a:rPr lang="cs-CZ" smtClean="0"/>
              <a:t>06.12.2019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4CAE71-06AA-4F19-8EF1-72E5F04A60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15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A8A63F-1E18-43FF-9347-C30226C43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255" y="2003766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cs-CZ" sz="8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Zrcadlovka</a:t>
            </a:r>
            <a:br>
              <a:rPr lang="cs-CZ" sz="8000" dirty="0"/>
            </a:br>
            <a:endParaRPr lang="cs-CZ" sz="8000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2D2DA7F-59AB-44ED-8C3A-B88B31ABC301}"/>
              </a:ext>
            </a:extLst>
          </p:cNvPr>
          <p:cNvSpPr txBox="1">
            <a:spLocks/>
          </p:cNvSpPr>
          <p:nvPr/>
        </p:nvSpPr>
        <p:spPr>
          <a:xfrm>
            <a:off x="3003394" y="4723355"/>
            <a:ext cx="7032704" cy="12662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8000" dirty="0" err="1">
                <a:latin typeface="Calibri" panose="020F0502020204030204" pitchFamily="34" charset="0"/>
                <a:cs typeface="Calibri" panose="020F0502020204030204" pitchFamily="34" charset="0"/>
              </a:rPr>
              <a:t>Bezzrcadlovka</a:t>
            </a:r>
            <a:endParaRPr lang="cs-CZ" sz="8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B71719C2-C715-4C70-856F-3FAA7EC8DE0E}"/>
              </a:ext>
            </a:extLst>
          </p:cNvPr>
          <p:cNvSpPr txBox="1">
            <a:spLocks/>
          </p:cNvSpPr>
          <p:nvPr/>
        </p:nvSpPr>
        <p:spPr>
          <a:xfrm>
            <a:off x="4382429" y="3167140"/>
            <a:ext cx="3427142" cy="126628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cs-CZ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7A785AD-3710-457C-9CF7-196E1DDBB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367" y="1618559"/>
            <a:ext cx="3460407" cy="293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8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92121EDC-9FE0-4A72-84EC-D7C12F81A945}"/>
              </a:ext>
            </a:extLst>
          </p:cNvPr>
          <p:cNvSpPr txBox="1"/>
          <p:nvPr/>
        </p:nvSpPr>
        <p:spPr>
          <a:xfrm>
            <a:off x="535259" y="769434"/>
            <a:ext cx="7515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1826- Joseph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Nicéphore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Niépce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- na vyleštěnou cínovou desku pokrytou petrolejovým roztokem asfaltu (čas expozice 8h za slunného dne)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1975- první digitální fotoaparát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1991- první zrcadlovka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1999- první digitální zrcadlovka- Nikon D1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2008 první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bezzrcadlovka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+ dřívější prototypy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2152F74-6E75-414B-BC69-F4C168548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240" y="357954"/>
            <a:ext cx="3810000" cy="2314575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D903CAAC-C48B-4F31-B627-11DAC864AE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820" y="2899541"/>
            <a:ext cx="3698860" cy="2571861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73DB68D-FD8F-4E3A-BBDC-69D96B986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68" y="3364195"/>
            <a:ext cx="3634951" cy="2800758"/>
          </a:xfrm>
          <a:prstGeom prst="rect">
            <a:avLst/>
          </a:prstGeom>
        </p:spPr>
      </p:pic>
      <p:pic>
        <p:nvPicPr>
          <p:cNvPr id="1026" name="Picture 2" descr="Výsledek obrázku pro Nikon D1">
            <a:extLst>
              <a:ext uri="{FF2B5EF4-FFF2-40B4-BE49-F238E27FC236}">
                <a16:creationId xmlns:a16="http://schemas.microsoft.com/office/drawing/2014/main" id="{2BBCB748-0D88-4F1E-974E-02924894C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756" y="3798162"/>
            <a:ext cx="2488579" cy="260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91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EE6C8B61-33EB-495C-B6E6-279031747E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 r="11409" b="51032"/>
          <a:stretch/>
        </p:blipFill>
        <p:spPr>
          <a:xfrm>
            <a:off x="7946736" y="518532"/>
            <a:ext cx="4245264" cy="2910468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483A5A7-EE12-44C8-B0B7-D5BD55629EC1}"/>
              </a:ext>
            </a:extLst>
          </p:cNvPr>
          <p:cNvSpPr txBox="1"/>
          <p:nvPr/>
        </p:nvSpPr>
        <p:spPr>
          <a:xfrm>
            <a:off x="462305" y="724830"/>
            <a:ext cx="74098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skrz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clonu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projde světlo přenášející obraz →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zrcátko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→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optický hranol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→ (soustava dalších zrcátek) otočení obrazu →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optický hledáček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 pozorování skutečné fotografované scény v reálném čase</a:t>
            </a:r>
          </a:p>
          <a:p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stisk spouště →EXPOZIČNÍ PROCES = sklopení zrcátka → odhalení závěrky → světlo dopadá na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světlocitlivý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materiál (dříve kinofilmové pole) → přenos dat ze snímače přes vyrovnávací paměť do procesoru → uložení na paměťové médium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E5C142F-8255-4E1A-8265-B1364165FE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49405" r="13359" b="876"/>
          <a:stretch/>
        </p:blipFill>
        <p:spPr>
          <a:xfrm>
            <a:off x="7946736" y="3629723"/>
            <a:ext cx="4245264" cy="2955074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5600E403-C1E2-46E9-BD74-BF35A989E9E8}"/>
              </a:ext>
            </a:extLst>
          </p:cNvPr>
          <p:cNvSpPr/>
          <p:nvPr/>
        </p:nvSpPr>
        <p:spPr>
          <a:xfrm>
            <a:off x="663027" y="414267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clonového číslo- regulace množství světla procházejícího objektivem + hloubka ostrosti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čas expozice = doba otevření závěrky </a:t>
            </a: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citlivost, tedy ISO (dříve ASA, DIN atd.) - digitální senzor umístěn napevno a citlivost na světlo se řídí zvýšením elektrického náboje na něm → změna před každou fotografií + zvýšení hodnoty citlivosti</a:t>
            </a:r>
          </a:p>
        </p:txBody>
      </p:sp>
    </p:spTree>
    <p:extLst>
      <p:ext uri="{BB962C8B-B14F-4D97-AF65-F5344CB8AC3E}">
        <p14:creationId xmlns:p14="http://schemas.microsoft.com/office/powerpoint/2010/main" val="142548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AABA5BA-EF7F-44A2-A30F-056F47306A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5" r="11409" b="51032"/>
          <a:stretch/>
        </p:blipFill>
        <p:spPr>
          <a:xfrm>
            <a:off x="7946736" y="420031"/>
            <a:ext cx="4245264" cy="2910468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F7B06633-AC5F-4EBA-995B-A1603D5981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49405" r="13359" b="876"/>
          <a:stretch/>
        </p:blipFill>
        <p:spPr>
          <a:xfrm>
            <a:off x="7946736" y="3679902"/>
            <a:ext cx="4245264" cy="295507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7C92425-AF24-410B-8B1A-4447A4EE6DD8}"/>
              </a:ext>
            </a:extLst>
          </p:cNvPr>
          <p:cNvSpPr txBox="1"/>
          <p:nvPr/>
        </p:nvSpPr>
        <p:spPr>
          <a:xfrm>
            <a:off x="646771" y="657922"/>
            <a:ext cx="66795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částečně vychází z klasické DSLR- tělo a výměnný objektiv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chybí šachta na zrcátko → světlo dopadá rovnou na snímač</a:t>
            </a: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→ nemůže mít optický hledáček neexistuje obraz v reálném čase → → u menších zadní displej, větší mají elektronický hledáček= „druhý displej“ </a:t>
            </a:r>
          </a:p>
          <a:p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 ..to nemá vliv na samotnou obrazovou kvalitu..</a:t>
            </a:r>
          </a:p>
          <a:p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Pozměněny jen kosmetické prvky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princip clony, času expozice a citlivosti je stejný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 kvalitu se (stejně jako u DSLR) stará snímač, procesor a použitý objektiv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→ výrazné ZMENŠENÍ → SNÍŽENÍ HMOTNOSTI</a:t>
            </a:r>
          </a:p>
        </p:txBody>
      </p:sp>
    </p:spTree>
    <p:extLst>
      <p:ext uri="{BB962C8B-B14F-4D97-AF65-F5344CB8AC3E}">
        <p14:creationId xmlns:p14="http://schemas.microsoft.com/office/powerpoint/2010/main" val="62705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F6F5F25B-0212-4CC7-8098-693A1D821E78}"/>
              </a:ext>
            </a:extLst>
          </p:cNvPr>
          <p:cNvSpPr txBox="1"/>
          <p:nvPr/>
        </p:nvSpPr>
        <p:spPr>
          <a:xfrm>
            <a:off x="402539" y="858645"/>
            <a:ext cx="7304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Vysoký výkon – malé rozměry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Elektronický hledáček- focení na slunci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Celé menu v hledáčku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Náhled expozice- jak bude foto vypadat vím před vyfocením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Menší baterie, nižší výdrž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Ostření- snímač X pokročilé AF senzory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Mechanická závěrka vs elektronická- až 4x vyšší rychlost + bezhlučné (koncerty, svatby, zvěř…) + elektronická šetří tu mechanickou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Mechanický stabilizátor snímače- stabilizovaný snímač X optické stabilizace v objektivech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Bezzrcadlovka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miláčkem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videomakerů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Velikost snímače → full-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frame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snímače → třída profesionálních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bezzrcadlovek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→ velikost a váha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348D004-4894-4A94-BA47-2697454C2A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96"/>
          <a:stretch/>
        </p:blipFill>
        <p:spPr>
          <a:xfrm>
            <a:off x="8137437" y="489247"/>
            <a:ext cx="3729147" cy="2765051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471FB4B2-3497-4244-BBE7-A9D4015496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7"/>
          <a:stretch/>
        </p:blipFill>
        <p:spPr>
          <a:xfrm>
            <a:off x="8137437" y="3344340"/>
            <a:ext cx="3729147" cy="287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F7976AA-65E5-44F5-9BFD-14E507EC5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68" y="396993"/>
            <a:ext cx="5395864" cy="5334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F3C6D20-E64D-4C5A-BBAD-AF94DB3C35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778" y="3429000"/>
            <a:ext cx="6212205" cy="359017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5BBB41-CC13-44A9-A514-8F56D89754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91346"/>
            <a:ext cx="3794759" cy="248412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032D83F6-5F8D-43CC-88B7-2926EAB904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792" b="13212"/>
          <a:stretch/>
        </p:blipFill>
        <p:spPr>
          <a:xfrm flipH="1">
            <a:off x="7772399" y="1870116"/>
            <a:ext cx="4139133" cy="230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0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1A83B8B4-7342-416F-B024-FD712EB48611}"/>
              </a:ext>
            </a:extLst>
          </p:cNvPr>
          <p:cNvSpPr txBox="1">
            <a:spLocks/>
          </p:cNvSpPr>
          <p:nvPr/>
        </p:nvSpPr>
        <p:spPr>
          <a:xfrm>
            <a:off x="3048000" y="3988683"/>
            <a:ext cx="9144000" cy="2387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6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</a:t>
            </a:r>
            <a:br>
              <a:rPr lang="cs-CZ" sz="6000" dirty="0"/>
            </a:br>
            <a:endParaRPr lang="cs-CZ" sz="6000" dirty="0"/>
          </a:p>
        </p:txBody>
      </p:sp>
    </p:spTree>
    <p:extLst>
      <p:ext uri="{BB962C8B-B14F-4D97-AF65-F5344CB8AC3E}">
        <p14:creationId xmlns:p14="http://schemas.microsoft.com/office/powerpoint/2010/main" val="174924538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Modrá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257</TotalTime>
  <Words>563</Words>
  <Application>Microsoft Office PowerPoint</Application>
  <PresentationFormat>Širokoúhlá obrazovka</PresentationFormat>
  <Paragraphs>41</Paragraphs>
  <Slides>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Fazeta</vt:lpstr>
      <vt:lpstr>Zrcadlovka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Zrcadlovka </dc:title>
  <dc:creator>dujko</dc:creator>
  <cp:lastModifiedBy>dujko</cp:lastModifiedBy>
  <cp:revision>18</cp:revision>
  <dcterms:created xsi:type="dcterms:W3CDTF">2019-12-05T19:57:41Z</dcterms:created>
  <dcterms:modified xsi:type="dcterms:W3CDTF">2019-12-06T09:45:47Z</dcterms:modified>
</cp:coreProperties>
</file>