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65" r:id="rId5"/>
    <p:sldId id="310" r:id="rId6"/>
    <p:sldId id="325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4" r:id="rId17"/>
    <p:sldId id="320" r:id="rId18"/>
    <p:sldId id="321" r:id="rId19"/>
    <p:sldId id="322" r:id="rId20"/>
    <p:sldId id="323" r:id="rId21"/>
    <p:sldId id="326" r:id="rId22"/>
    <p:sldId id="327" r:id="rId23"/>
    <p:sldId id="328" r:id="rId24"/>
    <p:sldId id="329" r:id="rId25"/>
    <p:sldId id="334" r:id="rId26"/>
    <p:sldId id="330" r:id="rId27"/>
    <p:sldId id="331" r:id="rId28"/>
    <p:sldId id="332" r:id="rId29"/>
    <p:sldId id="336" r:id="rId30"/>
    <p:sldId id="333" r:id="rId31"/>
    <p:sldId id="335" r:id="rId32"/>
    <p:sldId id="337" r:id="rId33"/>
  </p:sldIdLst>
  <p:sldSz cx="12188825" cy="6858000"/>
  <p:notesSz cx="6858000" cy="9144000"/>
  <p:custDataLst>
    <p:tags r:id="rId36"/>
  </p:custDataLst>
  <p:defaultTextStyle>
    <a:defPPr rtl="0"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29" autoAdjust="0"/>
  </p:normalViewPr>
  <p:slideViewPr>
    <p:cSldViewPr showGuides="1">
      <p:cViewPr varScale="1">
        <p:scale>
          <a:sx n="51" d="100"/>
          <a:sy n="51" d="100"/>
        </p:scale>
        <p:origin x="845" y="29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8" d="100"/>
          <a:sy n="68" d="100"/>
        </p:scale>
        <p:origin x="280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348D6A5-469F-4FA4-A147-C8B8EC25BB7B}" type="datetime1">
              <a:rPr lang="cs-CZ" smtClean="0"/>
              <a:t>05.12.2019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C13C5B1F-949B-4DD0-A78B-C3911861FAC0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4641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3712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38E88FA-03BA-466C-A785-263DBDDF76AF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2412" y="381001"/>
            <a:ext cx="7391399" cy="5638800"/>
          </a:xfrm>
        </p:spPr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1632F33-0CE4-4426-B155-942568323885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 rtl="0">
              <a:defRPr/>
            </a:lvl1pPr>
            <a:lvl5pPr algn="l" rtl="0">
              <a:defRPr/>
            </a:lvl5pPr>
            <a:lvl6pPr algn="l" rtl="0">
              <a:defRPr/>
            </a:lvl6pPr>
          </a:lstStyle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4F768CF-40C9-4CCB-A5B6-101C357967EB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065213" y="5410200"/>
            <a:ext cx="8687333" cy="6096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FE454EE-2776-40D2-8F3A-58A2663BD743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504781" y="1905001"/>
            <a:ext cx="4419599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229183" y="1905001"/>
            <a:ext cx="4419600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BE2C431-4968-4F85-98D6-1884889B2565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52241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52241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24986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24986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48D6EBF-ADC2-4F30-BC6A-A20FAC67007C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95A79ED-9CD6-4E90-BFEC-409C943DCE9C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BF75E63-51FD-47E4-B1B0-45F3B67E9D92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Autofit/>
          </a:bodyPr>
          <a:lstStyle>
            <a:lvl1pPr algn="l" rtl="0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4951414" y="685800"/>
            <a:ext cx="6400800" cy="53340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68C4448-F86C-4FF0-A830-90C17E875AEE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C2064F1-6E9E-4327-9AE7-D6E65D88A80E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9FFC4-6E08-4C95-BBE6-CC62724D5D23}" type="datetime1">
              <a:rPr lang="cs-CZ" smtClean="0"/>
              <a:pPr/>
              <a:t>05.12.2019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e.cz/" TargetMode="External"/><Relationship Id="rId2" Type="http://schemas.openxmlformats.org/officeDocument/2006/relationships/hyperlink" Target="http://www.milujemefotografii.cz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ner.cz/?fidl=2019-06-mag-cz" TargetMode="External"/><Relationship Id="rId2" Type="http://schemas.openxmlformats.org/officeDocument/2006/relationships/hyperlink" Target="https://www.milujemefotografii.cz/objevte-vlastnosti-raw-soubo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333772" y="2780928"/>
            <a:ext cx="10585176" cy="1943472"/>
          </a:xfrm>
        </p:spPr>
        <p:txBody>
          <a:bodyPr rtlCol="0">
            <a:normAutofit/>
          </a:bodyPr>
          <a:lstStyle/>
          <a:p>
            <a:pPr rtl="0"/>
            <a:r>
              <a:rPr lang="cs-CZ" dirty="0"/>
              <a:t>OBRAZOVÉ FORMÁTY A ROZLIŠENÍ VE FOTOGRAFII</a:t>
            </a:r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61CFC1-9458-45C9-8813-6EAB0399B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548680"/>
            <a:ext cx="9252522" cy="699864"/>
          </a:xfrm>
        </p:spPr>
        <p:txBody>
          <a:bodyPr>
            <a:normAutofit/>
          </a:bodyPr>
          <a:lstStyle/>
          <a:p>
            <a:r>
              <a:rPr lang="de-DE" b="1" dirty="0"/>
              <a:t>TIFF </a:t>
            </a:r>
            <a:r>
              <a:rPr lang="de-DE" dirty="0"/>
              <a:t>(Tag Image File Format)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FE990A-867A-4BEE-8C1E-9A913E95A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852" y="1700808"/>
            <a:ext cx="10657183" cy="4608511"/>
          </a:xfrm>
        </p:spPr>
        <p:txBody>
          <a:bodyPr/>
          <a:lstStyle/>
          <a:p>
            <a:r>
              <a:rPr lang="cs-CZ" dirty="0"/>
              <a:t>Oblast jeho hlavního použití je typografie - DTP (desktop </a:t>
            </a:r>
            <a:r>
              <a:rPr lang="cs-CZ" dirty="0" err="1"/>
              <a:t>publishing</a:t>
            </a:r>
            <a:r>
              <a:rPr lang="cs-CZ" dirty="0"/>
              <a:t>). </a:t>
            </a:r>
          </a:p>
          <a:p>
            <a:r>
              <a:rPr lang="cs-CZ" dirty="0"/>
              <a:t>Stejně jako formát GIF se i tento formát implementuje kromě počítačů PC IBM i na počítačích Macintosh, pracovních stanicích s operačním systémem UNIX a na velkých počítačích, např. typu VAX. </a:t>
            </a:r>
          </a:p>
          <a:p>
            <a:r>
              <a:rPr lang="cs-CZ" dirty="0"/>
              <a:t>Nepoužívá kompresi, výsledné obrázky jsou veliké.</a:t>
            </a:r>
          </a:p>
          <a:p>
            <a:r>
              <a:rPr lang="cs-CZ" dirty="0"/>
              <a:t> Podporuje průhlednost, je vhodný pro zachování vysoké kvality fotografií.</a:t>
            </a:r>
          </a:p>
        </p:txBody>
      </p:sp>
    </p:spTree>
    <p:extLst>
      <p:ext uri="{BB962C8B-B14F-4D97-AF65-F5344CB8AC3E}">
        <p14:creationId xmlns:p14="http://schemas.microsoft.com/office/powerpoint/2010/main" val="289002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157075-24A5-4FD2-B8D6-2EEE26791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548680"/>
            <a:ext cx="9134391" cy="699864"/>
          </a:xfrm>
        </p:spPr>
        <p:txBody>
          <a:bodyPr/>
          <a:lstStyle/>
          <a:p>
            <a:r>
              <a:rPr lang="en-US" b="1" dirty="0"/>
              <a:t>BMP </a:t>
            </a:r>
            <a:r>
              <a:rPr lang="en-US" dirty="0"/>
              <a:t>(Bit Mapped Picture - </a:t>
            </a:r>
            <a:r>
              <a:rPr lang="en-US" dirty="0" err="1"/>
              <a:t>bitová</a:t>
            </a:r>
            <a:r>
              <a:rPr lang="en-US" dirty="0"/>
              <a:t> </a:t>
            </a:r>
            <a:r>
              <a:rPr lang="en-US" dirty="0" err="1"/>
              <a:t>mapa</a:t>
            </a:r>
            <a:r>
              <a:rPr lang="en-US" dirty="0"/>
              <a:t>)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E6B6EFC-BD60-4164-A0F3-634FDFF4C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860" y="1916832"/>
            <a:ext cx="10657183" cy="4320480"/>
          </a:xfrm>
        </p:spPr>
        <p:txBody>
          <a:bodyPr/>
          <a:lstStyle/>
          <a:p>
            <a:r>
              <a:rPr lang="cs-CZ" dirty="0"/>
              <a:t>Bitmapové soubory Windows jsou uložené ve formátu, který je nezávislý na zařízení a tím umožňuje Windows zobrazit tyto soubory na jakémkoliv zobrazovacím zařízení.</a:t>
            </a:r>
          </a:p>
          <a:p>
            <a:r>
              <a:rPr lang="cs-CZ" dirty="0"/>
              <a:t> Používají 24 bitovou barevnou hloubku, tj. až 16 mil. barev.</a:t>
            </a:r>
          </a:p>
        </p:txBody>
      </p:sp>
    </p:spTree>
    <p:extLst>
      <p:ext uri="{BB962C8B-B14F-4D97-AF65-F5344CB8AC3E}">
        <p14:creationId xmlns:p14="http://schemas.microsoft.com/office/powerpoint/2010/main" val="197791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53CDD5-5E31-4D29-9DE9-DB7BF9B89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524272"/>
            <a:ext cx="9324530" cy="627856"/>
          </a:xfrm>
        </p:spPr>
        <p:txBody>
          <a:bodyPr/>
          <a:lstStyle/>
          <a:p>
            <a:r>
              <a:rPr lang="cs-CZ" b="1" dirty="0"/>
              <a:t>PNG </a:t>
            </a:r>
            <a:r>
              <a:rPr lang="cs-CZ" dirty="0"/>
              <a:t>(Portable Network </a:t>
            </a:r>
            <a:r>
              <a:rPr lang="cs-CZ" dirty="0" err="1"/>
              <a:t>Graphic</a:t>
            </a:r>
            <a:r>
              <a:rPr lang="cs-CZ" dirty="0"/>
              <a:t> </a:t>
            </a:r>
            <a:r>
              <a:rPr lang="cs-CZ" dirty="0" err="1"/>
              <a:t>Format</a:t>
            </a:r>
            <a:r>
              <a:rPr lang="cs-CZ" dirty="0"/>
              <a:t> 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280EAF1-FF23-4B0A-AF1B-187827C88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844" y="1628800"/>
            <a:ext cx="10873207" cy="4704927"/>
          </a:xfrm>
        </p:spPr>
        <p:txBody>
          <a:bodyPr>
            <a:normAutofit lnSpcReduction="10000"/>
          </a:bodyPr>
          <a:lstStyle/>
          <a:p>
            <a:r>
              <a:rPr lang="cs-CZ" dirty="0"/>
              <a:t>Formát PNG je takový černý kůň mezi grafickými formáty. Tento formát je založen na bezztrátové komprimační technologii pod názvem „</a:t>
            </a:r>
            <a:r>
              <a:rPr lang="cs-CZ" dirty="0" err="1"/>
              <a:t>deflation</a:t>
            </a:r>
            <a:r>
              <a:rPr lang="cs-CZ" dirty="0"/>
              <a:t>“, kterou používá také komprimace programu ZIP a kterou vyvinul Jean-</a:t>
            </a:r>
            <a:r>
              <a:rPr lang="cs-CZ" dirty="0" err="1"/>
              <a:t>Loup</a:t>
            </a:r>
            <a:r>
              <a:rPr lang="cs-CZ" dirty="0"/>
              <a:t> </a:t>
            </a:r>
            <a:r>
              <a:rPr lang="cs-CZ" dirty="0" err="1"/>
              <a:t>Gailly</a:t>
            </a:r>
            <a:r>
              <a:rPr lang="cs-CZ" dirty="0"/>
              <a:t>.</a:t>
            </a:r>
          </a:p>
          <a:p>
            <a:r>
              <a:rPr lang="cs-CZ" dirty="0"/>
              <a:t> Možnosti PNG jsou mnohem větší než u </a:t>
            </a:r>
            <a:r>
              <a:rPr lang="cs-CZ" dirty="0" err="1"/>
              <a:t>GIFu</a:t>
            </a:r>
            <a:r>
              <a:rPr lang="cs-CZ" dirty="0"/>
              <a:t>, nicméně, na webu se dá najít zatím málo webů používající obrázky ve formátu PNG. </a:t>
            </a:r>
          </a:p>
          <a:p>
            <a:r>
              <a:rPr lang="cs-CZ" dirty="0"/>
              <a:t>Tvůrci internetových prohlížečů tento formát zatím málo a nedostatečně podporují.</a:t>
            </a:r>
          </a:p>
          <a:p>
            <a:r>
              <a:rPr lang="cs-CZ" dirty="0"/>
              <a:t> PNG může mít 2-48 bitovou barevnou hloubku. </a:t>
            </a:r>
          </a:p>
          <a:p>
            <a:r>
              <a:rPr lang="cs-CZ" dirty="0"/>
              <a:t>PNG podporuje 256-stupňovou průhlednost a také ukládá informace o křivce </a:t>
            </a:r>
            <a:r>
              <a:rPr lang="cs-CZ" dirty="0" err="1"/>
              <a:t>gamma</a:t>
            </a:r>
            <a:r>
              <a:rPr lang="cs-CZ" dirty="0"/>
              <a:t>. </a:t>
            </a:r>
          </a:p>
          <a:p>
            <a:r>
              <a:rPr lang="cs-CZ" dirty="0"/>
              <a:t>Nevýhodou oproti </a:t>
            </a:r>
            <a:r>
              <a:rPr lang="cs-CZ" dirty="0" err="1"/>
              <a:t>GIFu</a:t>
            </a:r>
            <a:r>
              <a:rPr lang="cs-CZ" dirty="0"/>
              <a:t> je to, že nemá takové možnosti animace a že soubor uložený ve formátu PNG je obvykle větší než obdobný obrázek ve formátu GIF.</a:t>
            </a:r>
          </a:p>
        </p:txBody>
      </p:sp>
    </p:spTree>
    <p:extLst>
      <p:ext uri="{BB962C8B-B14F-4D97-AF65-F5344CB8AC3E}">
        <p14:creationId xmlns:p14="http://schemas.microsoft.com/office/powerpoint/2010/main" val="167218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C30D1A-51B2-49F2-9E8B-7CB17B75F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72" y="488268"/>
            <a:ext cx="9252522" cy="699864"/>
          </a:xfrm>
        </p:spPr>
        <p:txBody>
          <a:bodyPr/>
          <a:lstStyle/>
          <a:p>
            <a:r>
              <a:rPr lang="cs-CZ" b="1" dirty="0" err="1"/>
              <a:t>DjVu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D2A6D12-76C7-44F2-8479-36BAED573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844" y="1556792"/>
            <a:ext cx="10873207" cy="4752527"/>
          </a:xfrm>
        </p:spPr>
        <p:txBody>
          <a:bodyPr/>
          <a:lstStyle/>
          <a:p>
            <a:r>
              <a:rPr lang="cs-CZ" dirty="0"/>
              <a:t>Tento obrazový formát je designován pro uchovávání bitmapových </a:t>
            </a:r>
            <a:r>
              <a:rPr lang="cs-CZ" dirty="0" err="1"/>
              <a:t>scannů</a:t>
            </a:r>
            <a:r>
              <a:rPr lang="cs-CZ" dirty="0"/>
              <a:t>, zvláště těch, které obsahují text a kresby z čar. Tento formát je stále důležitější, kvůli jeho využití v tzv. </a:t>
            </a:r>
            <a:r>
              <a:rPr lang="cs-CZ" dirty="0" err="1"/>
              <a:t>Million</a:t>
            </a:r>
            <a:r>
              <a:rPr lang="cs-CZ" dirty="0"/>
              <a:t> </a:t>
            </a:r>
            <a:r>
              <a:rPr lang="cs-CZ" dirty="0" err="1"/>
              <a:t>Book</a:t>
            </a:r>
            <a:r>
              <a:rPr lang="cs-CZ" dirty="0"/>
              <a:t> Project a v projektu </a:t>
            </a:r>
            <a:r>
              <a:rPr lang="cs-CZ" dirty="0" err="1"/>
              <a:t>One</a:t>
            </a:r>
            <a:r>
              <a:rPr lang="cs-CZ" dirty="0"/>
              <a:t> Laptop per </a:t>
            </a:r>
            <a:r>
              <a:rPr lang="cs-CZ" dirty="0" err="1"/>
              <a:t>Child</a:t>
            </a:r>
            <a:r>
              <a:rPr lang="cs-CZ" dirty="0"/>
              <a:t>. </a:t>
            </a:r>
          </a:p>
          <a:p>
            <a:r>
              <a:rPr lang="cs-CZ" dirty="0" err="1"/>
              <a:t>DjVu</a:t>
            </a:r>
            <a:r>
              <a:rPr lang="cs-CZ" dirty="0"/>
              <a:t> obvykle dosahuje :</a:t>
            </a:r>
          </a:p>
          <a:p>
            <a:pPr lvl="8"/>
            <a:r>
              <a:rPr lang="cs-CZ" dirty="0"/>
              <a:t> </a:t>
            </a:r>
            <a:r>
              <a:rPr lang="cs-CZ" sz="2400" dirty="0"/>
              <a:t>5x až 10x lepší kompresní poměr u barevných dokumentů, než ostatní existující metody například JPEG nebo GIF </a:t>
            </a:r>
          </a:p>
          <a:p>
            <a:pPr lvl="8"/>
            <a:r>
              <a:rPr lang="cs-CZ" sz="2400" dirty="0"/>
              <a:t> 3x až 8x lepší než TIFF pro černobílé dokumenty. </a:t>
            </a:r>
          </a:p>
          <a:p>
            <a:r>
              <a:rPr lang="cs-CZ" dirty="0"/>
              <a:t>Kompletně barevné stránky s rozlišením 300 DPI mohou být kompresovány z 25 MB na pouhých 30 až 100 KB.</a:t>
            </a:r>
          </a:p>
          <a:p>
            <a:r>
              <a:rPr lang="cs-CZ" dirty="0"/>
              <a:t> Černobílé se stejným rozlišením obvykle po kompresi zaberou jen 5 až 30 KB.</a:t>
            </a:r>
          </a:p>
        </p:txBody>
      </p:sp>
    </p:spTree>
    <p:extLst>
      <p:ext uri="{BB962C8B-B14F-4D97-AF65-F5344CB8AC3E}">
        <p14:creationId xmlns:p14="http://schemas.microsoft.com/office/powerpoint/2010/main" val="126990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3003D8-EF0D-4CB3-A2ED-8E4930043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Vektorové grafické formáty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44405BD-A9E1-46C8-A034-688E613C9C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WMF </a:t>
            </a:r>
            <a:r>
              <a:rPr lang="cs-CZ" dirty="0"/>
              <a:t>(Windows </a:t>
            </a:r>
            <a:r>
              <a:rPr lang="cs-CZ" dirty="0" err="1"/>
              <a:t>Metafile</a:t>
            </a:r>
            <a:r>
              <a:rPr lang="cs-CZ" dirty="0"/>
              <a:t>)</a:t>
            </a:r>
          </a:p>
          <a:p>
            <a:r>
              <a:rPr lang="cs-CZ" b="1" dirty="0"/>
              <a:t>DRW </a:t>
            </a:r>
            <a:r>
              <a:rPr lang="cs-CZ" dirty="0"/>
              <a:t>(</a:t>
            </a:r>
            <a:r>
              <a:rPr lang="cs-CZ" dirty="0" err="1"/>
              <a:t>Drawing</a:t>
            </a:r>
            <a:r>
              <a:rPr lang="cs-CZ" dirty="0"/>
              <a:t> </a:t>
            </a:r>
            <a:r>
              <a:rPr lang="cs-CZ" dirty="0" err="1"/>
              <a:t>File</a:t>
            </a:r>
            <a:r>
              <a:rPr lang="cs-CZ" dirty="0"/>
              <a:t>)</a:t>
            </a:r>
          </a:p>
          <a:p>
            <a:r>
              <a:rPr lang="cs-CZ" b="1" dirty="0"/>
              <a:t>SVG </a:t>
            </a:r>
            <a:r>
              <a:rPr lang="cs-CZ" dirty="0"/>
              <a:t>(</a:t>
            </a:r>
            <a:r>
              <a:rPr lang="cs-CZ" dirty="0" err="1"/>
              <a:t>Scalable</a:t>
            </a:r>
            <a:r>
              <a:rPr lang="cs-CZ" dirty="0"/>
              <a:t> </a:t>
            </a:r>
            <a:r>
              <a:rPr lang="cs-CZ" dirty="0" err="1"/>
              <a:t>Vector</a:t>
            </a:r>
            <a:r>
              <a:rPr lang="cs-CZ" dirty="0"/>
              <a:t> </a:t>
            </a:r>
            <a:r>
              <a:rPr lang="cs-CZ" dirty="0" err="1"/>
              <a:t>Graphics</a:t>
            </a:r>
            <a:r>
              <a:rPr lang="cs-CZ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6596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A23B75-B12C-469E-84F8-5CB8F36A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WMF </a:t>
            </a:r>
            <a:r>
              <a:rPr lang="cs-CZ" dirty="0"/>
              <a:t>(Windows </a:t>
            </a:r>
            <a:r>
              <a:rPr lang="cs-CZ" dirty="0" err="1"/>
              <a:t>Metafile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2D8C3A8-C475-464E-97F0-86EC6EFF3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Tento formát je využíván pro výměnu grafických informací mezi MS Windows aplikacemi. </a:t>
            </a:r>
          </a:p>
          <a:p>
            <a:r>
              <a:rPr lang="cs-CZ" dirty="0"/>
              <a:t>Tento formát může uchovávat jak vektorový, tak i bitmapový obraz a dokonce vybrané příkazy určené pro změnu stavu takzvaného kontextu zařízení (</a:t>
            </a:r>
            <a:r>
              <a:rPr lang="cs-CZ" dirty="0" err="1"/>
              <a:t>device</a:t>
            </a:r>
            <a:r>
              <a:rPr lang="cs-CZ" dirty="0"/>
              <a:t> </a:t>
            </a:r>
            <a:r>
              <a:rPr lang="cs-CZ" dirty="0" err="1"/>
              <a:t>context</a:t>
            </a:r>
            <a:r>
              <a:rPr lang="cs-CZ" dirty="0"/>
              <a:t>), přes který je vykreslování obsahu souboru prováděno.</a:t>
            </a:r>
          </a:p>
          <a:p>
            <a:r>
              <a:rPr lang="cs-CZ" dirty="0"/>
              <a:t> Mladším bratrem tohoto formátu je EMF, který je využíván v novějších verzích operačního systému Windows.</a:t>
            </a:r>
          </a:p>
        </p:txBody>
      </p:sp>
    </p:spTree>
    <p:extLst>
      <p:ext uri="{BB962C8B-B14F-4D97-AF65-F5344CB8AC3E}">
        <p14:creationId xmlns:p14="http://schemas.microsoft.com/office/powerpoint/2010/main" val="110950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36B288-B9A6-492D-BD34-832F01627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DRW </a:t>
            </a:r>
            <a:r>
              <a:rPr lang="cs-CZ" dirty="0"/>
              <a:t>(</a:t>
            </a:r>
            <a:r>
              <a:rPr lang="cs-CZ" dirty="0" err="1"/>
              <a:t>Drawing</a:t>
            </a:r>
            <a:r>
              <a:rPr lang="cs-CZ" dirty="0"/>
              <a:t> </a:t>
            </a:r>
            <a:r>
              <a:rPr lang="cs-CZ" dirty="0" err="1"/>
              <a:t>File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681333B-DA43-40A0-A704-4A30A8E1A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DRW je asociován s mnoha softwarovými aplikacemi, které pracují vektorovou grafikou. </a:t>
            </a:r>
          </a:p>
          <a:p>
            <a:r>
              <a:rPr lang="cs-CZ" dirty="0"/>
              <a:t>Podporuje ji mnoho programu a to například: Microsoft Picture It!, </a:t>
            </a:r>
            <a:r>
              <a:rPr lang="cs-CZ" dirty="0" err="1"/>
              <a:t>CorelDRAW</a:t>
            </a:r>
            <a:r>
              <a:rPr lang="cs-CZ" dirty="0"/>
              <a:t>, </a:t>
            </a:r>
            <a:r>
              <a:rPr lang="cs-CZ" dirty="0" err="1"/>
              <a:t>Paint</a:t>
            </a:r>
            <a:r>
              <a:rPr lang="cs-CZ" dirty="0"/>
              <a:t> Shop Pro, </a:t>
            </a:r>
            <a:r>
              <a:rPr lang="cs-CZ" dirty="0" err="1"/>
              <a:t>Micrografx</a:t>
            </a:r>
            <a:r>
              <a:rPr lang="cs-CZ" dirty="0"/>
              <a:t> </a:t>
            </a:r>
            <a:r>
              <a:rPr lang="cs-CZ" dirty="0" err="1"/>
              <a:t>Vector</a:t>
            </a:r>
            <a:r>
              <a:rPr lang="cs-CZ" dirty="0"/>
              <a:t> </a:t>
            </a:r>
            <a:r>
              <a:rPr lang="cs-CZ" dirty="0" err="1"/>
              <a:t>Graphic</a:t>
            </a:r>
            <a:r>
              <a:rPr lang="cs-CZ" dirty="0"/>
              <a:t> Designer, </a:t>
            </a:r>
            <a:r>
              <a:rPr lang="cs-CZ" dirty="0" err="1"/>
              <a:t>Igrafx</a:t>
            </a:r>
            <a:r>
              <a:rPr lang="cs-CZ" dirty="0"/>
              <a:t> Designer, </a:t>
            </a:r>
            <a:r>
              <a:rPr lang="cs-CZ" dirty="0" err="1"/>
              <a:t>MacDraw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AppleWorks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367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B043F3-AA90-4000-A453-D7071CAEF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SVG </a:t>
            </a:r>
            <a:r>
              <a:rPr lang="cs-CZ" dirty="0"/>
              <a:t>(</a:t>
            </a:r>
            <a:r>
              <a:rPr lang="cs-CZ" dirty="0" err="1"/>
              <a:t>Scalable</a:t>
            </a:r>
            <a:r>
              <a:rPr lang="cs-CZ" dirty="0"/>
              <a:t> </a:t>
            </a:r>
            <a:r>
              <a:rPr lang="cs-CZ" dirty="0" err="1"/>
              <a:t>Vector</a:t>
            </a:r>
            <a:r>
              <a:rPr lang="cs-CZ" dirty="0"/>
              <a:t> </a:t>
            </a:r>
            <a:r>
              <a:rPr lang="cs-CZ" dirty="0" err="1"/>
              <a:t>Graphics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8CE01B1-C72C-4825-89CD-15A84C77F6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Vektorový grafický formát SVG (</a:t>
            </a:r>
            <a:r>
              <a:rPr lang="cs-CZ" dirty="0" err="1"/>
              <a:t>Scalable</a:t>
            </a:r>
            <a:r>
              <a:rPr lang="cs-CZ" dirty="0"/>
              <a:t> </a:t>
            </a:r>
            <a:r>
              <a:rPr lang="cs-CZ" dirty="0" err="1"/>
              <a:t>Vector</a:t>
            </a:r>
            <a:r>
              <a:rPr lang="cs-CZ" dirty="0"/>
              <a:t> </a:t>
            </a:r>
            <a:r>
              <a:rPr lang="cs-CZ" dirty="0" err="1"/>
              <a:t>Graphics</a:t>
            </a:r>
            <a:r>
              <a:rPr lang="cs-CZ" dirty="0"/>
              <a:t>) byl navržen pro oblast webové grafiky, není to však zdaleka jediná oblast, ve které je možné se s tímto formátem setkat.</a:t>
            </a:r>
          </a:p>
          <a:p>
            <a:r>
              <a:rPr lang="cs-CZ" dirty="0"/>
              <a:t> Tento formát se postupně stává průmyslovým standardem pro přenos vektorové grafiky mezi různými platformami i aplikacemi.</a:t>
            </a:r>
          </a:p>
          <a:p>
            <a:r>
              <a:rPr lang="cs-CZ" dirty="0"/>
              <a:t>Dochází také k integraci knihoven pro práci se SVG do grafických uživatelských rozhraní operačních systémů. </a:t>
            </a:r>
          </a:p>
          <a:p>
            <a:r>
              <a:rPr lang="cs-CZ" dirty="0"/>
              <a:t>Je to plnohodnotný vektorový formát podporující základní geometrické tvary, cesty (obecné křivky), pokročilou práci s textem, průhlednost, animace atd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518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91F8A1-7C26-43CD-9195-001C20818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obsah 4" descr="Obsah obrázku kreslení&#10;&#10;Popis byl vytvořen automaticky">
            <a:extLst>
              <a:ext uri="{FF2B5EF4-FFF2-40B4-BE49-F238E27FC236}">
                <a16:creationId xmlns:a16="http://schemas.microsoft.com/office/drawing/2014/main" id="{8F889FB8-4973-4DA0-82B0-A67F29BE3F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12" y="1066800"/>
            <a:ext cx="9431279" cy="5393513"/>
          </a:xfrm>
        </p:spPr>
      </p:pic>
    </p:spTree>
    <p:extLst>
      <p:ext uri="{BB962C8B-B14F-4D97-AF65-F5344CB8AC3E}">
        <p14:creationId xmlns:p14="http://schemas.microsoft.com/office/powerpoint/2010/main" val="392270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E47EF9-4B26-4A19-80E2-78AA1CB2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obsah 4" descr="Obsah obrázku budova, černá, vsedě, bílá&#10;&#10;Popis byl vytvořen automaticky">
            <a:extLst>
              <a:ext uri="{FF2B5EF4-FFF2-40B4-BE49-F238E27FC236}">
                <a16:creationId xmlns:a16="http://schemas.microsoft.com/office/drawing/2014/main" id="{5495C292-0B03-4825-9DB9-EE8F263012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72" y="381000"/>
            <a:ext cx="9361040" cy="6240694"/>
          </a:xfrm>
        </p:spPr>
      </p:pic>
    </p:spTree>
    <p:extLst>
      <p:ext uri="{BB962C8B-B14F-4D97-AF65-F5344CB8AC3E}">
        <p14:creationId xmlns:p14="http://schemas.microsoft.com/office/powerpoint/2010/main" val="106953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765820" y="44971"/>
            <a:ext cx="9144001" cy="1371600"/>
          </a:xfrm>
        </p:spPr>
        <p:txBody>
          <a:bodyPr rtlCol="0"/>
          <a:lstStyle/>
          <a:p>
            <a:pPr rtl="0"/>
            <a:r>
              <a:rPr lang="cs-CZ" dirty="0"/>
              <a:t>OBRAZOVÉ FORMÁTY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845940" y="1431561"/>
            <a:ext cx="10107008" cy="4267201"/>
          </a:xfrm>
        </p:spPr>
        <p:txBody>
          <a:bodyPr rtlCol="0"/>
          <a:lstStyle/>
          <a:p>
            <a:pPr marL="0" indent="0" rtl="0">
              <a:buNone/>
            </a:pPr>
            <a:endParaRPr lang="cs-CZ" dirty="0"/>
          </a:p>
          <a:p>
            <a:r>
              <a:rPr lang="cs-CZ" dirty="0"/>
              <a:t>Obrazové formáty jsou druhy souborových formátů. </a:t>
            </a:r>
          </a:p>
          <a:p>
            <a:r>
              <a:rPr lang="cs-CZ" dirty="0"/>
              <a:t>Tyto formáty neuchovávají pouze grafické obrazové informace, ale i další technické specifikace jako jsou fonty, texty, geometrické transformace a další různá metadata..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E6EFBA-B292-49E3-AB08-8000136BB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-171400"/>
            <a:ext cx="9144001" cy="1371600"/>
          </a:xfrm>
        </p:spPr>
        <p:txBody>
          <a:bodyPr/>
          <a:lstStyle/>
          <a:p>
            <a:r>
              <a:rPr lang="cs-CZ" dirty="0"/>
              <a:t>ROZLIŠENÍ FOTOAPARÁTŮ A FOTOGRAFIÍ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838CD4-5401-4A92-9761-49F2033DF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820" y="1340768"/>
            <a:ext cx="11017223" cy="5184575"/>
          </a:xfrm>
        </p:spPr>
        <p:txBody>
          <a:bodyPr>
            <a:normAutofit/>
          </a:bodyPr>
          <a:lstStyle/>
          <a:p>
            <a:r>
              <a:rPr lang="cs-CZ" dirty="0"/>
              <a:t>Rozlišením fotoaparátu se v podstatě rozumí velikost fotografie, který konkrétní digitál produkuje. Pokud tedy má fotoaparát rozlišení 24 </a:t>
            </a:r>
            <a:r>
              <a:rPr lang="cs-CZ" dirty="0" err="1"/>
              <a:t>MPx</a:t>
            </a:r>
            <a:r>
              <a:rPr lang="cs-CZ" dirty="0"/>
              <a:t>, bude výsledný snímek složen ze čtyřiadvaceti milionů obrazových bodů. Vezmete-li velikost stran fotografie v pixelech a vynásobíte je, dostanete počet bodů, které jsou uzavřeny v obdélníku snímku.</a:t>
            </a:r>
          </a:p>
          <a:p>
            <a:r>
              <a:rPr lang="cs-CZ" dirty="0"/>
              <a:t>Rozlišení snímače fotoaparátu v </a:t>
            </a:r>
            <a:r>
              <a:rPr lang="cs-CZ" dirty="0" err="1"/>
              <a:t>MPx</a:t>
            </a:r>
            <a:r>
              <a:rPr lang="cs-CZ" dirty="0"/>
              <a:t> je jedním ze základních parametrů, na základě kterého můžete posoudit kvalitu produkovaných snímků. Teoreticky se může zdát, že čím více </a:t>
            </a:r>
            <a:r>
              <a:rPr lang="cs-CZ" dirty="0" err="1"/>
              <a:t>MPx</a:t>
            </a:r>
            <a:r>
              <a:rPr lang="cs-CZ" dirty="0"/>
              <a:t> snímač obsahuje, tím více detailů dokáže fotoaparát zaznamenat. V praxi ovšem velmi záleží na velikosti jednotlivých </a:t>
            </a:r>
            <a:r>
              <a:rPr lang="cs-CZ" dirty="0" err="1"/>
              <a:t>světlocitlivých</a:t>
            </a:r>
            <a:r>
              <a:rPr lang="cs-CZ" dirty="0"/>
              <a:t> buněk snímače.</a:t>
            </a:r>
          </a:p>
          <a:p>
            <a:r>
              <a:rPr lang="cs-CZ" dirty="0"/>
              <a:t>Velké </a:t>
            </a:r>
            <a:r>
              <a:rPr lang="cs-CZ" dirty="0" err="1"/>
              <a:t>světlocitlivé</a:t>
            </a:r>
            <a:r>
              <a:rPr lang="cs-CZ" dirty="0"/>
              <a:t> buňky digitálních zrcadlovek a dalších fotoaparátů s velkými snímači dokáží pojmout více úrovní světla a mají tak zpravidla kvalitnější kresbu než malé snímače kompaktních fotoaparátů a fotomobilů. V jejich případě bývá malý odstup kresby od digitálního šumu, který kresbu znehodnocuje.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616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498D00-14FA-4A72-A862-179C204DD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332656"/>
            <a:ext cx="9144001" cy="1371600"/>
          </a:xfrm>
        </p:spPr>
        <p:txBody>
          <a:bodyPr/>
          <a:lstStyle/>
          <a:p>
            <a:r>
              <a:rPr lang="cs-CZ" b="1" dirty="0"/>
              <a:t>DPI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4DC724-5A45-41D9-96A3-691A115EC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804" y="1371599"/>
            <a:ext cx="11161241" cy="4865713"/>
          </a:xfrm>
        </p:spPr>
        <p:txBody>
          <a:bodyPr/>
          <a:lstStyle/>
          <a:p>
            <a:r>
              <a:rPr lang="cs-CZ" dirty="0"/>
              <a:t>V souvislosti s pojmem rozlišení se velmi často setkáte také se zkratkou </a:t>
            </a:r>
            <a:r>
              <a:rPr lang="cs-CZ" b="1" dirty="0">
                <a:solidFill>
                  <a:srgbClr val="FFC000"/>
                </a:solidFill>
              </a:rPr>
              <a:t>dpi = </a:t>
            </a:r>
            <a:r>
              <a:rPr lang="cs-CZ" b="1" dirty="0" err="1">
                <a:solidFill>
                  <a:srgbClr val="FFC000"/>
                </a:solidFill>
              </a:rPr>
              <a:t>dots</a:t>
            </a:r>
            <a:r>
              <a:rPr lang="cs-CZ" b="1" dirty="0">
                <a:solidFill>
                  <a:srgbClr val="FFC000"/>
                </a:solidFill>
              </a:rPr>
              <a:t> per </a:t>
            </a:r>
            <a:r>
              <a:rPr lang="cs-CZ" b="1" dirty="0" err="1">
                <a:solidFill>
                  <a:srgbClr val="FFC000"/>
                </a:solidFill>
              </a:rPr>
              <a:t>inch</a:t>
            </a:r>
            <a:r>
              <a:rPr lang="cs-CZ" dirty="0"/>
              <a:t>, neboli počet bodů na palec.</a:t>
            </a:r>
          </a:p>
          <a:p>
            <a:r>
              <a:rPr lang="cs-CZ" dirty="0"/>
              <a:t> Rozlišení uváděné v dpi se používá při tisku fotografií, respektive obecně při tisku čehokoliv.</a:t>
            </a:r>
          </a:p>
          <a:p>
            <a:r>
              <a:rPr lang="cs-CZ" dirty="0"/>
              <a:t>Údajem v jednotkách dpi nás tiskárna informuje, v jaké hustotě tiskne. </a:t>
            </a:r>
          </a:p>
          <a:p>
            <a:r>
              <a:rPr lang="cs-CZ" dirty="0"/>
              <a:t>U skenerů pak rozlišení v dpi říká, kolik informací dokáže zařízení zachytit.</a:t>
            </a:r>
          </a:p>
          <a:p>
            <a:r>
              <a:rPr lang="cs-CZ" dirty="0"/>
              <a:t> Platí přitom pravidlo, že čím je rozlišení vyšší, tím jemnější detaily přístroj rozpozná a zaznamená.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733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7BCB60-F63F-41FC-B3C4-C21DDBDB4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obsah 4" descr="Obsah obrázku obrazovka, budova, kreslení&#10;&#10;Popis byl vytvořen automaticky">
            <a:extLst>
              <a:ext uri="{FF2B5EF4-FFF2-40B4-BE49-F238E27FC236}">
                <a16:creationId xmlns:a16="http://schemas.microsoft.com/office/drawing/2014/main" id="{0EADD7D9-A575-4C3C-B58F-0870EB701B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924" y="539631"/>
            <a:ext cx="9144001" cy="5778737"/>
          </a:xfrm>
        </p:spPr>
      </p:pic>
    </p:spTree>
    <p:extLst>
      <p:ext uri="{BB962C8B-B14F-4D97-AF65-F5344CB8AC3E}">
        <p14:creationId xmlns:p14="http://schemas.microsoft.com/office/powerpoint/2010/main" val="2462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785C4F-9005-407B-B8E5-FECEFDC89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78395" y="404664"/>
            <a:ext cx="144016" cy="792088"/>
          </a:xfrm>
        </p:spPr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3B3AFD-FE3A-40B0-B2E3-A7CA9075F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784" y="260648"/>
            <a:ext cx="11485276" cy="6336704"/>
          </a:xfrm>
        </p:spPr>
        <p:txBody>
          <a:bodyPr>
            <a:normAutofit/>
          </a:bodyPr>
          <a:lstStyle/>
          <a:p>
            <a:r>
              <a:rPr lang="cs-CZ" dirty="0"/>
              <a:t>Velmi důležité je rozlišovat mezi</a:t>
            </a:r>
          </a:p>
          <a:p>
            <a:pPr marL="0" indent="0">
              <a:buNone/>
            </a:pPr>
            <a:endParaRPr lang="cs-CZ" dirty="0"/>
          </a:p>
          <a:p>
            <a:pPr lvl="1"/>
            <a:r>
              <a:rPr lang="cs-CZ" sz="2400" dirty="0"/>
              <a:t> rozlišením fyzickým= tedy rozlišením snímače, údaj prozrazuje, kolik bodů (pixelů) fotoaparát zaznamenal.</a:t>
            </a:r>
          </a:p>
          <a:p>
            <a:pPr marL="231775" lvl="1" indent="0">
              <a:buNone/>
            </a:pPr>
            <a:endParaRPr lang="cs-CZ" sz="2400" dirty="0"/>
          </a:p>
          <a:p>
            <a:pPr lvl="1"/>
            <a:r>
              <a:rPr lang="cs-CZ" sz="2400" dirty="0"/>
              <a:t> rozlišením v jednotkách dpi informuje, s jakou hustotou bodů pracuje reprodukční zařízení. Laicky řečeno, kolik pixelů spotřebuje tiskárna při vytištění jednoho palce (2,54 cm) fotografie</a:t>
            </a:r>
            <a:r>
              <a:rPr lang="cs-CZ" dirty="0"/>
              <a:t>.</a:t>
            </a:r>
          </a:p>
          <a:p>
            <a:pPr marL="231775" lvl="1" indent="0">
              <a:buNone/>
            </a:pPr>
            <a:endParaRPr lang="cs-CZ" dirty="0"/>
          </a:p>
          <a:p>
            <a:pPr marL="231775" lvl="1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816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95863E-E702-4651-B7B6-DF203018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98476" y="975141"/>
            <a:ext cx="899594" cy="959768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9E9EDC4-4BEC-4206-AD2E-BB625933B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796" y="620688"/>
            <a:ext cx="11089231" cy="4823048"/>
          </a:xfrm>
        </p:spPr>
        <p:txBody>
          <a:bodyPr>
            <a:normAutofit lnSpcReduction="10000"/>
          </a:bodyPr>
          <a:lstStyle/>
          <a:p>
            <a:r>
              <a:rPr lang="cs-CZ" dirty="0"/>
              <a:t>Pokud známe rozlišení fotografie v pixelech a také rozlišení tiskárny v jednotkách dpi, dokážeme spočítat, jak velký snímek můžeme vytisknout. </a:t>
            </a:r>
          </a:p>
          <a:p>
            <a:r>
              <a:rPr lang="cs-CZ" dirty="0"/>
              <a:t>Obecně platí, že pro tisk (nejen fotografií ale třeba i novin či časopisů) je </a:t>
            </a:r>
            <a:r>
              <a:rPr lang="cs-CZ" b="1" dirty="0"/>
              <a:t>ideální rozlišení 300 dpi</a:t>
            </a:r>
            <a:r>
              <a:rPr lang="cs-CZ" dirty="0"/>
              <a:t>. Často si ale vystačíte i s menším rozlišením.</a:t>
            </a:r>
          </a:p>
          <a:p>
            <a:r>
              <a:rPr lang="cs-CZ" dirty="0"/>
              <a:t>Většina fotolabů, které využívají pro tisk digitální technologii (tedy nikoliv ofsetový tisk za pomoci osvitové jednotky) si vystačí s rozlišením nižším. Typicky 150 až 300 dpi. </a:t>
            </a:r>
          </a:p>
          <a:p>
            <a:r>
              <a:rPr lang="cs-CZ" dirty="0"/>
              <a:t>Klasické inkoustové tiskárny, na kterých tiskneme doma, mají obvykle rozlišení právě 300 dpi. </a:t>
            </a:r>
          </a:p>
          <a:p>
            <a:r>
              <a:rPr lang="cs-CZ" dirty="0"/>
              <a:t>Tiskárny Epson pak pracují s rozlišením 360 dpi.</a:t>
            </a:r>
          </a:p>
          <a:p>
            <a:r>
              <a:rPr lang="cs-CZ" dirty="0"/>
              <a:t>Mezi rozlišením v dpi, počtem bodů a velikostí fotografií existuje jednoduchá rovnice, s jejíž pomocí si vypočítáte, jak velký snímek můžete vytisknout: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834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0845C1-F303-454C-97E7-D6EB0226C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213" y="381001"/>
            <a:ext cx="10116618" cy="13716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délka </a:t>
            </a:r>
            <a:r>
              <a:rPr lang="cs-CZ" dirty="0"/>
              <a:t>[cm] </a:t>
            </a:r>
            <a:r>
              <a:rPr lang="cs-CZ" b="1" dirty="0"/>
              <a:t>= 2,54 x počet bodů </a:t>
            </a:r>
            <a:r>
              <a:rPr lang="cs-CZ" dirty="0"/>
              <a:t>[</a:t>
            </a:r>
            <a:r>
              <a:rPr lang="cs-CZ" dirty="0" err="1"/>
              <a:t>px</a:t>
            </a:r>
            <a:r>
              <a:rPr lang="cs-CZ" dirty="0"/>
              <a:t>]</a:t>
            </a:r>
            <a:r>
              <a:rPr lang="cs-CZ" b="1" dirty="0"/>
              <a:t> / rozlišeni dpi</a:t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3366318F-5773-44AC-A3BC-5EED4C09D0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2428360"/>
              </p:ext>
            </p:extLst>
          </p:nvPr>
        </p:nvGraphicFramePr>
        <p:xfrm>
          <a:off x="765820" y="1556792"/>
          <a:ext cx="11017224" cy="4920207"/>
        </p:xfrm>
        <a:graphic>
          <a:graphicData uri="http://schemas.openxmlformats.org/drawingml/2006/table">
            <a:tbl>
              <a:tblPr/>
              <a:tblGrid>
                <a:gridCol w="2754306">
                  <a:extLst>
                    <a:ext uri="{9D8B030D-6E8A-4147-A177-3AD203B41FA5}">
                      <a16:colId xmlns:a16="http://schemas.microsoft.com/office/drawing/2014/main" val="1012096757"/>
                    </a:ext>
                  </a:extLst>
                </a:gridCol>
                <a:gridCol w="2754306">
                  <a:extLst>
                    <a:ext uri="{9D8B030D-6E8A-4147-A177-3AD203B41FA5}">
                      <a16:colId xmlns:a16="http://schemas.microsoft.com/office/drawing/2014/main" val="833291276"/>
                    </a:ext>
                  </a:extLst>
                </a:gridCol>
                <a:gridCol w="2754306">
                  <a:extLst>
                    <a:ext uri="{9D8B030D-6E8A-4147-A177-3AD203B41FA5}">
                      <a16:colId xmlns:a16="http://schemas.microsoft.com/office/drawing/2014/main" val="2891064682"/>
                    </a:ext>
                  </a:extLst>
                </a:gridCol>
                <a:gridCol w="2754306">
                  <a:extLst>
                    <a:ext uri="{9D8B030D-6E8A-4147-A177-3AD203B41FA5}">
                      <a16:colId xmlns:a16="http://schemas.microsoft.com/office/drawing/2014/main" val="2301604826"/>
                    </a:ext>
                  </a:extLst>
                </a:gridCol>
              </a:tblGrid>
              <a:tr h="1560067">
                <a:tc>
                  <a:txBody>
                    <a:bodyPr/>
                    <a:lstStyle/>
                    <a:p>
                      <a:r>
                        <a:rPr lang="cs-CZ" sz="1800"/>
                        <a:t>Rozlišení fotoaparátu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Velikost snímku (v obrazových bodech)</a:t>
                      </a:r>
                      <a:br>
                        <a:rPr lang="cs-CZ" sz="1800"/>
                      </a:br>
                      <a:r>
                        <a:rPr lang="cs-CZ" sz="1800"/>
                        <a:t>poměr stran 3:2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Rozměry snímku při 300 dpi (v cm)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Rozměry snímku při 150 dpi (v cm)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901158"/>
                  </a:ext>
                </a:extLst>
              </a:tr>
              <a:tr h="480020">
                <a:tc>
                  <a:txBody>
                    <a:bodyPr/>
                    <a:lstStyle/>
                    <a:p>
                      <a:r>
                        <a:rPr lang="cs-CZ" sz="1800"/>
                        <a:t>4 MPx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2 449 x 1 633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20,7 x 13,8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41,5 x 27,7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836805"/>
                  </a:ext>
                </a:extLst>
              </a:tr>
              <a:tr h="480020">
                <a:tc>
                  <a:txBody>
                    <a:bodyPr/>
                    <a:lstStyle/>
                    <a:p>
                      <a:r>
                        <a:rPr lang="cs-CZ" sz="1800"/>
                        <a:t>8 MPx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3 464 x 2 309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29,3 x 19,6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58,7 x 39,1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277348"/>
                  </a:ext>
                </a:extLst>
              </a:tr>
              <a:tr h="480020">
                <a:tc>
                  <a:txBody>
                    <a:bodyPr/>
                    <a:lstStyle/>
                    <a:p>
                      <a:r>
                        <a:rPr lang="cs-CZ" sz="1800"/>
                        <a:t>12 MPx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4 242 x 2 828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35,9 x 24,0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71,8 x 47,9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317196"/>
                  </a:ext>
                </a:extLst>
              </a:tr>
              <a:tr h="480020">
                <a:tc>
                  <a:txBody>
                    <a:bodyPr/>
                    <a:lstStyle/>
                    <a:p>
                      <a:r>
                        <a:rPr lang="cs-CZ" sz="1800"/>
                        <a:t>16 MPx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4 898 x 3 265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41,5 x 27,6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82,9 x 55,3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540628"/>
                  </a:ext>
                </a:extLst>
              </a:tr>
              <a:tr h="480020">
                <a:tc>
                  <a:txBody>
                    <a:bodyPr/>
                    <a:lstStyle/>
                    <a:p>
                      <a:r>
                        <a:rPr lang="cs-CZ" sz="1800"/>
                        <a:t>24 MPx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6 000 x 4 000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50,8 x 33,9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101,6 x 67,73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9993808"/>
                  </a:ext>
                </a:extLst>
              </a:tr>
              <a:tr h="480020">
                <a:tc>
                  <a:txBody>
                    <a:bodyPr/>
                    <a:lstStyle/>
                    <a:p>
                      <a:r>
                        <a:rPr lang="cs-CZ" sz="1800"/>
                        <a:t>36 MPx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7 348 x 4 899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62,2 x 41,5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124,4 x 83,0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2565023"/>
                  </a:ext>
                </a:extLst>
              </a:tr>
              <a:tr h="480020">
                <a:tc>
                  <a:txBody>
                    <a:bodyPr/>
                    <a:lstStyle/>
                    <a:p>
                      <a:r>
                        <a:rPr lang="cs-CZ" sz="1800"/>
                        <a:t>50 MPx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8 660 x 5 773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/>
                        <a:t>73,3 x 48,9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/>
                        <a:t>146,6 x 97,8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639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830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C65D75-08A8-4882-8143-DE44E8E51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0E396B10-996C-494C-B43D-BD4D45FE84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37" y="96415"/>
            <a:ext cx="11097351" cy="6665169"/>
          </a:xfrm>
        </p:spPr>
      </p:pic>
    </p:spTree>
    <p:extLst>
      <p:ext uri="{BB962C8B-B14F-4D97-AF65-F5344CB8AC3E}">
        <p14:creationId xmlns:p14="http://schemas.microsoft.com/office/powerpoint/2010/main" val="102173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4BD870-9D00-43CB-B629-73906009D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29932C0-97E4-4E3C-B581-6694988EE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114" y="1268760"/>
            <a:ext cx="11449271" cy="5928319"/>
          </a:xfrm>
        </p:spPr>
        <p:txBody>
          <a:bodyPr/>
          <a:lstStyle/>
          <a:p>
            <a:r>
              <a:rPr lang="cs-CZ" dirty="0"/>
              <a:t>Je možno konstatovat, že pro kvalitní tisk fotografií Vám bohatě postačí fotoaparát s rozlišením 8 </a:t>
            </a:r>
            <a:r>
              <a:rPr lang="cs-CZ" dirty="0" err="1"/>
              <a:t>MPx</a:t>
            </a:r>
            <a:r>
              <a:rPr lang="cs-CZ" dirty="0"/>
              <a:t>.</a:t>
            </a:r>
          </a:p>
          <a:p>
            <a:r>
              <a:rPr lang="cs-CZ" dirty="0"/>
              <a:t> S takto „nízkou“ hodnotou se u dnešních fotoaparátů již prakticky nesetkáte. Standardní rozlišení je kolem 20 </a:t>
            </a:r>
            <a:r>
              <a:rPr lang="cs-CZ" dirty="0" err="1"/>
              <a:t>MPx</a:t>
            </a:r>
            <a:r>
              <a:rPr lang="cs-CZ" dirty="0"/>
              <a:t>. Díky tomu si můžete dovolit dělat poměrně velké ořezy fotografií a přitom mít k dispozici dostatek dat pro kvalitní výtisky.</a:t>
            </a:r>
          </a:p>
          <a:p>
            <a:r>
              <a:rPr lang="cs-CZ" dirty="0"/>
              <a:t>Mimochodem rozlišení 8 </a:t>
            </a:r>
            <a:r>
              <a:rPr lang="cs-CZ" dirty="0" err="1"/>
              <a:t>MPx</a:t>
            </a:r>
            <a:r>
              <a:rPr lang="cs-CZ" dirty="0"/>
              <a:t> odpovídá videozáznamu ve formátu 4K, který se dnes již stává standardem. Můžete tedy tisknout ve vysoké kvalitě i snímky z běžných videozáznamů.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641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6DF298-9A98-4A4D-8D29-EF82949A4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47109E-5184-44E9-9B64-60B9BDBD8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www.milujemefotografii.cz</a:t>
            </a:r>
            <a:endParaRPr lang="cs-CZ" dirty="0"/>
          </a:p>
          <a:p>
            <a:r>
              <a:rPr lang="cs-CZ" dirty="0"/>
              <a:t>wiki.knihovna.cz</a:t>
            </a:r>
          </a:p>
          <a:p>
            <a:r>
              <a:rPr lang="cs-CZ" dirty="0">
                <a:hlinkClick r:id="rId3"/>
              </a:rPr>
              <a:t>www.wikipedie.cz</a:t>
            </a:r>
            <a:endParaRPr lang="cs-CZ" dirty="0"/>
          </a:p>
          <a:p>
            <a:r>
              <a:rPr lang="cs-CZ" dirty="0"/>
              <a:t>Google obrázky</a:t>
            </a:r>
          </a:p>
        </p:txBody>
      </p:sp>
    </p:spTree>
    <p:extLst>
      <p:ext uri="{BB962C8B-B14F-4D97-AF65-F5344CB8AC3E}">
        <p14:creationId xmlns:p14="http://schemas.microsoft.com/office/powerpoint/2010/main" val="161468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4737FE-7B98-4411-9E1D-6BD85204F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988" y="608855"/>
            <a:ext cx="9144001" cy="1371600"/>
          </a:xfrm>
        </p:spPr>
        <p:txBody>
          <a:bodyPr/>
          <a:lstStyle/>
          <a:p>
            <a:r>
              <a:rPr lang="cs-CZ" dirty="0"/>
              <a:t>!!! DĚKUJI ZA VAŠI POZORNOST !!!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439520F-A5B5-4B7F-904D-EB3FE6BCE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2803" y="5661248"/>
            <a:ext cx="9134391" cy="587897"/>
          </a:xfrm>
        </p:spPr>
        <p:txBody>
          <a:bodyPr/>
          <a:lstStyle/>
          <a:p>
            <a:r>
              <a:rPr lang="cs-CZ" dirty="0"/>
              <a:t>Hana Lhotská 						5.12.2019</a:t>
            </a:r>
          </a:p>
        </p:txBody>
      </p:sp>
    </p:spTree>
    <p:extLst>
      <p:ext uri="{BB962C8B-B14F-4D97-AF65-F5344CB8AC3E}">
        <p14:creationId xmlns:p14="http://schemas.microsoft.com/office/powerpoint/2010/main" val="146014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E05BAD-5341-41D5-A1BB-7AE45010C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RAW (surová data ze snímače)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0F8DA60-510B-41E2-8084-780675B46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Formát RAW</a:t>
            </a:r>
            <a:r>
              <a:rPr lang="cs-CZ" dirty="0"/>
              <a:t> je často označován synonymem „</a:t>
            </a:r>
            <a:r>
              <a:rPr lang="cs-CZ" b="1" dirty="0"/>
              <a:t>digitální negativ</a:t>
            </a:r>
            <a:r>
              <a:rPr lang="cs-CZ" dirty="0"/>
              <a:t>„. Formát RAW nereprezentuje hotový obraz, ale obsahuje všechna data zaznamenaná digitálním snímačem fotoaparátu. Pro jejich vyvolání (převod do podoby obrazu) budete potřebovat specializovaný software (například </a:t>
            </a:r>
            <a:r>
              <a:rPr lang="cs-CZ" dirty="0" err="1">
                <a:hlinkClick r:id="rId3"/>
              </a:rPr>
              <a:t>Zoner</a:t>
            </a:r>
            <a:r>
              <a:rPr lang="cs-CZ" dirty="0">
                <a:hlinkClick r:id="rId3"/>
              </a:rPr>
              <a:t> </a:t>
            </a:r>
            <a:r>
              <a:rPr lang="cs-CZ" dirty="0" err="1">
                <a:hlinkClick r:id="rId3"/>
              </a:rPr>
              <a:t>Photo</a:t>
            </a:r>
            <a:r>
              <a:rPr lang="cs-CZ" dirty="0">
                <a:hlinkClick r:id="rId3"/>
              </a:rPr>
              <a:t> Studio</a:t>
            </a:r>
            <a:r>
              <a:rPr lang="cs-CZ" dirty="0"/>
              <a:t>).</a:t>
            </a:r>
          </a:p>
          <a:p>
            <a:r>
              <a:rPr lang="cs-CZ" dirty="0"/>
              <a:t>Je zcela ve vašich rukou, jakým způsobem budete data reprezentovat. Můžete tedy provádět razantní změny barev bez sebemenší ztráty kvality, protože obraz neustále generujete z původních dat snímače.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163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668348-4ED5-4B0C-8C9A-FCF62BA0F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152400"/>
            <a:ext cx="9144001" cy="1371600"/>
          </a:xfrm>
        </p:spPr>
        <p:txBody>
          <a:bodyPr/>
          <a:lstStyle/>
          <a:p>
            <a:r>
              <a:rPr lang="cs-CZ" dirty="0"/>
              <a:t>ROZDĚLENÍ OBRAZOVÝCH FORMÁTŮ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A02C52E-DF94-40BF-8507-4EF5968D8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9955" y="1916832"/>
            <a:ext cx="9807303" cy="4114801"/>
          </a:xfrm>
        </p:spPr>
        <p:txBody>
          <a:bodyPr/>
          <a:lstStyle/>
          <a:p>
            <a:r>
              <a:rPr lang="cs-CZ" b="1" u="sng" dirty="0"/>
              <a:t>Dle typu grafiky:</a:t>
            </a:r>
            <a:r>
              <a:rPr lang="cs-CZ" dirty="0"/>
              <a:t> </a:t>
            </a:r>
          </a:p>
          <a:p>
            <a:r>
              <a:rPr lang="cs-CZ" b="1" dirty="0"/>
              <a:t>Vektorové </a:t>
            </a:r>
            <a:r>
              <a:rPr lang="cs-CZ" dirty="0"/>
              <a:t>grafické formáty </a:t>
            </a:r>
          </a:p>
          <a:p>
            <a:pPr lvl="1"/>
            <a:r>
              <a:rPr lang="cs-CZ" dirty="0"/>
              <a:t>Jsou většinou neotevřené a závislé na programu, ve kterém byly data zpracovány a uloženy.</a:t>
            </a:r>
          </a:p>
          <a:p>
            <a:r>
              <a:rPr lang="cs-CZ" b="1" dirty="0"/>
              <a:t>Rastrové </a:t>
            </a:r>
            <a:r>
              <a:rPr lang="cs-CZ" dirty="0"/>
              <a:t>(bitmapové) grafické formáty. </a:t>
            </a:r>
          </a:p>
          <a:p>
            <a:pPr lvl="1"/>
            <a:r>
              <a:rPr lang="cs-CZ" dirty="0"/>
              <a:t>V tomto formátu je obraz složen z velkého množství bodů, které jsou nazývané pixely (z angl. </a:t>
            </a:r>
            <a:r>
              <a:rPr lang="cs-CZ" dirty="0" err="1"/>
              <a:t>picture</a:t>
            </a:r>
            <a:r>
              <a:rPr lang="cs-CZ" dirty="0"/>
              <a:t> element) a každý z nich má definovanou barvu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748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8EEB8C-9CC1-4D52-B21A-DBCBBF265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476672"/>
            <a:ext cx="9144001" cy="1371600"/>
          </a:xfrm>
        </p:spPr>
        <p:txBody>
          <a:bodyPr/>
          <a:lstStyle/>
          <a:p>
            <a:r>
              <a:rPr lang="cs-CZ" dirty="0"/>
              <a:t>ROZDĚLENÍ OBRAZOVÝCH FORMÁTŮ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FD57A7D-C139-459A-9A39-CD78177E7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5940" y="2060848"/>
            <a:ext cx="10081120" cy="4680520"/>
          </a:xfrm>
        </p:spPr>
        <p:txBody>
          <a:bodyPr/>
          <a:lstStyle/>
          <a:p>
            <a:r>
              <a:rPr lang="cs-CZ" sz="2800" b="1" u="sng" dirty="0"/>
              <a:t>Dle komprese:</a:t>
            </a:r>
            <a:r>
              <a:rPr lang="cs-CZ" sz="2800" dirty="0"/>
              <a:t> </a:t>
            </a:r>
          </a:p>
          <a:p>
            <a:r>
              <a:rPr lang="cs-CZ" sz="2800" b="1" dirty="0"/>
              <a:t>Nekomprimované</a:t>
            </a:r>
            <a:endParaRPr lang="cs-CZ" sz="2800" dirty="0"/>
          </a:p>
          <a:p>
            <a:r>
              <a:rPr lang="cs-CZ" sz="2800" b="1" dirty="0"/>
              <a:t>Komprimované</a:t>
            </a:r>
            <a:r>
              <a:rPr lang="cs-CZ" sz="2800" dirty="0"/>
              <a:t> </a:t>
            </a:r>
          </a:p>
          <a:p>
            <a:pPr lvl="1"/>
            <a:r>
              <a:rPr lang="cs-CZ" sz="2400" dirty="0"/>
              <a:t>S bezeztrátovou kompresí </a:t>
            </a:r>
          </a:p>
          <a:p>
            <a:pPr lvl="2"/>
            <a:r>
              <a:rPr lang="cs-CZ" sz="2000" dirty="0"/>
              <a:t>obraz před kompresí a po dekompresi je identický, nedochází ke ztrátě kvality obrazu</a:t>
            </a:r>
          </a:p>
          <a:p>
            <a:pPr lvl="1"/>
            <a:r>
              <a:rPr lang="cs-CZ" sz="2400" dirty="0"/>
              <a:t>Se ztrátovou kompresí </a:t>
            </a:r>
          </a:p>
          <a:p>
            <a:pPr lvl="2"/>
            <a:r>
              <a:rPr lang="cs-CZ" sz="2000" dirty="0"/>
              <a:t> obraz kompresí ztrácí některé z hlediska lidského vnímání nepodstatné informace. Zkreslení je však vyváženo významným zmenšením velikosti komprimovaného souboru.</a:t>
            </a:r>
          </a:p>
        </p:txBody>
      </p:sp>
    </p:spTree>
    <p:extLst>
      <p:ext uri="{BB962C8B-B14F-4D97-AF65-F5344CB8AC3E}">
        <p14:creationId xmlns:p14="http://schemas.microsoft.com/office/powerpoint/2010/main" val="95673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01E982-6497-44B5-A45D-990947457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788" y="533399"/>
            <a:ext cx="9144001" cy="1371600"/>
          </a:xfrm>
        </p:spPr>
        <p:txBody>
          <a:bodyPr/>
          <a:lstStyle/>
          <a:p>
            <a:r>
              <a:rPr lang="cs-CZ" dirty="0"/>
              <a:t>ZÁKLADNÍ OBRAZOVÉ FORMÁTY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43ADB5-2B0A-4192-9931-AC6C03CED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7948" y="2060848"/>
            <a:ext cx="9793088" cy="4114801"/>
          </a:xfrm>
        </p:spPr>
        <p:txBody>
          <a:bodyPr/>
          <a:lstStyle/>
          <a:p>
            <a:r>
              <a:rPr lang="cs-CZ" b="1" u="sng" dirty="0"/>
              <a:t>Rastrové grafické formáty</a:t>
            </a:r>
          </a:p>
          <a:p>
            <a:r>
              <a:rPr lang="cs-CZ" b="1" u="sng" dirty="0"/>
              <a:t>Vektorové grafické formáty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427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66D271-00C1-41F5-AC08-3C4BD3026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234753"/>
            <a:ext cx="7164290" cy="771872"/>
          </a:xfrm>
        </p:spPr>
        <p:txBody>
          <a:bodyPr/>
          <a:lstStyle/>
          <a:p>
            <a:r>
              <a:rPr lang="cs-CZ" b="1" dirty="0"/>
              <a:t>Rastrové grafické formáty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EB48AC-6259-4047-BBB0-9F2D86EC0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845" y="1224136"/>
            <a:ext cx="10801200" cy="5013175"/>
          </a:xfrm>
        </p:spPr>
        <p:txBody>
          <a:bodyPr>
            <a:normAutofit/>
          </a:bodyPr>
          <a:lstStyle/>
          <a:p>
            <a:r>
              <a:rPr lang="cs-CZ" b="1" dirty="0"/>
              <a:t>JPG </a:t>
            </a:r>
            <a:r>
              <a:rPr lang="cs-CZ" dirty="0"/>
              <a:t>(Joint </a:t>
            </a:r>
            <a:r>
              <a:rPr lang="cs-CZ" dirty="0" err="1"/>
              <a:t>Photographics</a:t>
            </a:r>
            <a:r>
              <a:rPr lang="cs-CZ" dirty="0"/>
              <a:t> </a:t>
            </a:r>
            <a:r>
              <a:rPr lang="cs-CZ" dirty="0" err="1"/>
              <a:t>Experts</a:t>
            </a:r>
            <a:r>
              <a:rPr lang="cs-CZ" dirty="0"/>
              <a:t> Group) </a:t>
            </a:r>
          </a:p>
          <a:p>
            <a:r>
              <a:rPr lang="cs-CZ" b="1" dirty="0"/>
              <a:t>GIF</a:t>
            </a:r>
            <a:r>
              <a:rPr lang="cs-CZ" dirty="0"/>
              <a:t>(</a:t>
            </a:r>
            <a:r>
              <a:rPr lang="cs-CZ" dirty="0" err="1"/>
              <a:t>Graphics</a:t>
            </a:r>
            <a:r>
              <a:rPr lang="cs-CZ" dirty="0"/>
              <a:t> </a:t>
            </a:r>
            <a:r>
              <a:rPr lang="cs-CZ" dirty="0" err="1"/>
              <a:t>Interchange</a:t>
            </a:r>
            <a:r>
              <a:rPr lang="cs-CZ" dirty="0"/>
              <a:t> </a:t>
            </a:r>
            <a:r>
              <a:rPr lang="cs-CZ" dirty="0" err="1"/>
              <a:t>Format</a:t>
            </a:r>
            <a:r>
              <a:rPr lang="cs-CZ" dirty="0"/>
              <a:t> )</a:t>
            </a:r>
          </a:p>
          <a:p>
            <a:r>
              <a:rPr lang="de-DE" b="1" dirty="0"/>
              <a:t>TIFF </a:t>
            </a:r>
            <a:r>
              <a:rPr lang="de-DE" dirty="0"/>
              <a:t>(Tag Image File Format)</a:t>
            </a:r>
            <a:endParaRPr lang="cs-CZ" b="1" dirty="0"/>
          </a:p>
          <a:p>
            <a:r>
              <a:rPr lang="en-US" b="1" dirty="0"/>
              <a:t>BMP </a:t>
            </a:r>
            <a:r>
              <a:rPr lang="en-US" dirty="0"/>
              <a:t>(Bit Mapped Picture - </a:t>
            </a:r>
            <a:r>
              <a:rPr lang="en-US" dirty="0" err="1"/>
              <a:t>bitová</a:t>
            </a:r>
            <a:r>
              <a:rPr lang="en-US" dirty="0"/>
              <a:t> </a:t>
            </a:r>
            <a:r>
              <a:rPr lang="en-US" dirty="0" err="1"/>
              <a:t>mapa</a:t>
            </a:r>
            <a:r>
              <a:rPr lang="en-US" dirty="0"/>
              <a:t>)</a:t>
            </a:r>
            <a:endParaRPr lang="cs-CZ" dirty="0"/>
          </a:p>
          <a:p>
            <a:r>
              <a:rPr lang="cs-CZ" b="1" dirty="0"/>
              <a:t>PNG </a:t>
            </a:r>
            <a:r>
              <a:rPr lang="cs-CZ" dirty="0"/>
              <a:t>(Portable Network </a:t>
            </a:r>
            <a:r>
              <a:rPr lang="cs-CZ" dirty="0" err="1"/>
              <a:t>Graphic</a:t>
            </a:r>
            <a:r>
              <a:rPr lang="cs-CZ" dirty="0"/>
              <a:t> </a:t>
            </a:r>
            <a:r>
              <a:rPr lang="cs-CZ" dirty="0" err="1"/>
              <a:t>Format</a:t>
            </a:r>
            <a:r>
              <a:rPr lang="cs-CZ" dirty="0"/>
              <a:t> )</a:t>
            </a:r>
          </a:p>
          <a:p>
            <a:r>
              <a:rPr lang="cs-CZ" b="1" dirty="0" err="1"/>
              <a:t>DjVu</a:t>
            </a:r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784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58229A-D680-4F34-AA60-95DFACAC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849" y="332656"/>
            <a:ext cx="9144001" cy="1371600"/>
          </a:xfrm>
        </p:spPr>
        <p:txBody>
          <a:bodyPr/>
          <a:lstStyle/>
          <a:p>
            <a:r>
              <a:rPr lang="cs-CZ" b="1" dirty="0"/>
              <a:t>JPG </a:t>
            </a:r>
            <a:r>
              <a:rPr lang="cs-CZ" dirty="0"/>
              <a:t>(Joint </a:t>
            </a:r>
            <a:r>
              <a:rPr lang="cs-CZ" dirty="0" err="1"/>
              <a:t>Photographics</a:t>
            </a:r>
            <a:r>
              <a:rPr lang="cs-CZ" dirty="0"/>
              <a:t> </a:t>
            </a:r>
            <a:r>
              <a:rPr lang="cs-CZ" dirty="0" err="1"/>
              <a:t>Experts</a:t>
            </a:r>
            <a:r>
              <a:rPr lang="cs-CZ" dirty="0"/>
              <a:t> Group)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1E6E9C7-1948-4193-8BCE-6E1146DF1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860" y="1628800"/>
            <a:ext cx="10657183" cy="4680519"/>
          </a:xfrm>
        </p:spPr>
        <p:txBody>
          <a:bodyPr>
            <a:normAutofit/>
          </a:bodyPr>
          <a:lstStyle/>
          <a:p>
            <a:r>
              <a:rPr lang="cs-CZ" dirty="0"/>
              <a:t>JPEG byl uznán jako mezinárodní standard v roce 1988. Obrázek ve formátu JPEG má vždy 16 777 216 barev (</a:t>
            </a:r>
            <a:r>
              <a:rPr lang="cs-CZ" dirty="0" err="1"/>
              <a:t>True</a:t>
            </a:r>
            <a:r>
              <a:rPr lang="cs-CZ" dirty="0"/>
              <a:t> </a:t>
            </a:r>
            <a:r>
              <a:rPr lang="cs-CZ" dirty="0" err="1"/>
              <a:t>color</a:t>
            </a:r>
            <a:r>
              <a:rPr lang="cs-CZ" dirty="0"/>
              <a:t>).</a:t>
            </a:r>
          </a:p>
          <a:p>
            <a:r>
              <a:rPr lang="cs-CZ" dirty="0"/>
              <a:t> Použitím velmi složité a pokročilé ztrátové kompresní metody se dociluje až neuvěřitelného kompresního poměru 1:20 bez viditelné ztráty kvality (použitelný je i poměr 1:50).</a:t>
            </a:r>
          </a:p>
          <a:p>
            <a:r>
              <a:rPr lang="cs-CZ" dirty="0"/>
              <a:t> Tento formát je velice vhodný pro fotografie, méně již pro kontrastní grafiku, kde již jsou ztráty způsobené kompresí patrné.</a:t>
            </a:r>
          </a:p>
          <a:p>
            <a:r>
              <a:rPr lang="cs-CZ" dirty="0"/>
              <a:t> Ztráty na kvalitě jsou lidským okem téměř nepoznatelné. Velikost komprese (tím i výsledná velikost) se dá nastavit v grafických programech. </a:t>
            </a:r>
          </a:p>
          <a:p>
            <a:r>
              <a:rPr lang="cs-CZ" dirty="0"/>
              <a:t>Je vhodný pro ukládání fotografií a obrázků s velkou barevnou hloubkou.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113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AF4751-CF28-4C6B-9041-6F4D605C0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488268"/>
            <a:ext cx="9252522" cy="699864"/>
          </a:xfrm>
        </p:spPr>
        <p:txBody>
          <a:bodyPr/>
          <a:lstStyle/>
          <a:p>
            <a:r>
              <a:rPr lang="cs-CZ" b="1" dirty="0"/>
              <a:t>GIF</a:t>
            </a:r>
            <a:r>
              <a:rPr lang="cs-CZ" dirty="0"/>
              <a:t>(</a:t>
            </a:r>
            <a:r>
              <a:rPr lang="cs-CZ" dirty="0" err="1"/>
              <a:t>Graphics</a:t>
            </a:r>
            <a:r>
              <a:rPr lang="cs-CZ" dirty="0"/>
              <a:t> </a:t>
            </a:r>
            <a:r>
              <a:rPr lang="cs-CZ" dirty="0" err="1"/>
              <a:t>Interchange</a:t>
            </a:r>
            <a:r>
              <a:rPr lang="cs-CZ" dirty="0"/>
              <a:t> </a:t>
            </a:r>
            <a:r>
              <a:rPr lang="cs-CZ" dirty="0" err="1"/>
              <a:t>Format</a:t>
            </a:r>
            <a:r>
              <a:rPr lang="cs-CZ" dirty="0"/>
              <a:t> 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8BB0FE-3A7A-4E5E-8F3C-257AD0946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852" y="1844824"/>
            <a:ext cx="10873208" cy="4524908"/>
          </a:xfrm>
        </p:spPr>
        <p:txBody>
          <a:bodyPr>
            <a:normAutofit lnSpcReduction="10000"/>
          </a:bodyPr>
          <a:lstStyle/>
          <a:p>
            <a:r>
              <a:rPr lang="cs-CZ" dirty="0"/>
              <a:t>Obrázek ve formátu GIF může mít maximálně 256 barev. </a:t>
            </a:r>
          </a:p>
          <a:p>
            <a:r>
              <a:rPr lang="cs-CZ" dirty="0"/>
              <a:t>Používá relativně jednoduchou bezztrátovou kompresní metodu.</a:t>
            </a:r>
          </a:p>
          <a:p>
            <a:r>
              <a:rPr lang="cs-CZ" dirty="0"/>
              <a:t> Tento formát je velice vhodný pro kresby, kde by při použití formátu JPEG bylo již patrné zkreslení.</a:t>
            </a:r>
          </a:p>
          <a:p>
            <a:r>
              <a:rPr lang="cs-CZ" dirty="0"/>
              <a:t> Formát také umožňuje definovat transparentní = průhlednou barvu (což je s výhodou využíváno právě na webových stránkách) a vytvářet jednoduché animace. </a:t>
            </a:r>
          </a:p>
          <a:p>
            <a:r>
              <a:rPr lang="cs-CZ" dirty="0"/>
              <a:t>GIF je vhodný pro zobrazení loga firem, tlačítek, animovaných obrázků, bannerů prostě všech objektů, které používají relativně málo barev a které obsahují velké, jednobarevné plochy.</a:t>
            </a:r>
          </a:p>
          <a:p>
            <a:r>
              <a:rPr lang="cs-CZ" dirty="0"/>
              <a:t> Tento formát se používá také na jiných počítačových platformách</a:t>
            </a:r>
          </a:p>
        </p:txBody>
      </p:sp>
    </p:spTree>
    <p:extLst>
      <p:ext uri="{BB962C8B-B14F-4D97-AF65-F5344CB8AC3E}">
        <p14:creationId xmlns:p14="http://schemas.microsoft.com/office/powerpoint/2010/main" val="85304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ální modrý tunel 16: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1876_TF02895261_TF02895261.potx" id="{A5AA115C-C41B-407F-A53E-066073EF1572}" vid="{BE14AF58-2E99-4824-AE99-F806D3A9806C}"/>
    </a:ext>
  </a:extLst>
</a:theme>
</file>

<file path=ppt/theme/theme2.xml><?xml version="1.0" encoding="utf-8"?>
<a:theme xmlns:a="http://schemas.openxmlformats.org/drawingml/2006/main" name="Motiv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E41224-0370-4595-877C-23316CD80004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customXml/itemProps3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Firemní modrá prezentace s digitálním tunelem (širokoúhlá)</Template>
  <TotalTime>0</TotalTime>
  <Words>1808</Words>
  <Application>Microsoft Office PowerPoint</Application>
  <PresentationFormat>Vlastní</PresentationFormat>
  <Paragraphs>150</Paragraphs>
  <Slides>29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2" baseType="lpstr">
      <vt:lpstr>Arial</vt:lpstr>
      <vt:lpstr>Corbel</vt:lpstr>
      <vt:lpstr>Digitální modrý tunel 16:9</vt:lpstr>
      <vt:lpstr>OBRAZOVÉ FORMÁTY A ROZLIŠENÍ VE FOTOGRAFII</vt:lpstr>
      <vt:lpstr>OBRAZOVÉ FORMÁTY</vt:lpstr>
      <vt:lpstr>RAW (surová data ze snímače)</vt:lpstr>
      <vt:lpstr>ROZDĚLENÍ OBRAZOVÝCH FORMÁTŮ</vt:lpstr>
      <vt:lpstr>ROZDĚLENÍ OBRAZOVÝCH FORMÁTŮ</vt:lpstr>
      <vt:lpstr>ZÁKLADNÍ OBRAZOVÉ FORMÁTY</vt:lpstr>
      <vt:lpstr>Rastrové grafické formáty</vt:lpstr>
      <vt:lpstr>JPG (Joint Photographics Experts Group)  </vt:lpstr>
      <vt:lpstr>GIF(Graphics Interchange Format )</vt:lpstr>
      <vt:lpstr>TIFF (Tag Image File Format)</vt:lpstr>
      <vt:lpstr>BMP (Bit Mapped Picture - bitová mapa)</vt:lpstr>
      <vt:lpstr>PNG (Portable Network Graphic Format )</vt:lpstr>
      <vt:lpstr>DjVu</vt:lpstr>
      <vt:lpstr>Vektorové grafické formáty</vt:lpstr>
      <vt:lpstr>WMF (Windows Metafile)</vt:lpstr>
      <vt:lpstr>DRW (Drawing File)</vt:lpstr>
      <vt:lpstr>SVG (Scalable Vector Graphics)</vt:lpstr>
      <vt:lpstr>Prezentace aplikace PowerPoint</vt:lpstr>
      <vt:lpstr>Prezentace aplikace PowerPoint</vt:lpstr>
      <vt:lpstr>ROZLIŠENÍ FOTOAPARÁTŮ A FOTOGRAFIÍ</vt:lpstr>
      <vt:lpstr>DPI </vt:lpstr>
      <vt:lpstr>Prezentace aplikace PowerPoint</vt:lpstr>
      <vt:lpstr>Prezentace aplikace PowerPoint</vt:lpstr>
      <vt:lpstr>Prezentace aplikace PowerPoint</vt:lpstr>
      <vt:lpstr>délka [cm] = 2,54 x počet bodů [px] / rozlišeni dpi </vt:lpstr>
      <vt:lpstr>Prezentace aplikace PowerPoint</vt:lpstr>
      <vt:lpstr>Prezentace aplikace PowerPoint</vt:lpstr>
      <vt:lpstr>ZDROJE</vt:lpstr>
      <vt:lpstr>!!! DĚKUJI ZA VAŠI POZORNOST 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2019-12-05T18:19:18Z</dcterms:created>
  <dcterms:modified xsi:type="dcterms:W3CDTF">2019-12-05T19:35:34Z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