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60" r:id="rId7"/>
    <p:sldId id="262" r:id="rId8"/>
    <p:sldId id="258" r:id="rId9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C3901E-A505-49D8-93BB-6687BAC9D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866B22D-2306-4798-9855-2D6F6BC096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F89BEFB-FB17-473B-96E6-43877ED0D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AC90E55-4397-41F0-8980-9161384CB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451A1FE-D0EC-4D35-8BF4-E89C3B344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4516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1D2789-E438-4170-BE3F-28BED6CE9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B77A4614-A4AD-42FE-B0CB-B7653AE91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415C9C3-EDB7-4BCF-A99E-66EB0706A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B7B2CF3-3A88-4313-A2BB-489B4B3E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560637F-618A-4AB3-ADBE-E7FCD5E82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937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352FFC8C-B67F-478D-9CC6-F61B052F47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6050D3EF-818A-46FA-BED5-7E8FDA4002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95895F6-994A-46A5-8FA0-FD96EB4EC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2B35EF7B-A5F3-4FEA-913C-0A6CB6B72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0F2B74C-1EB0-493E-B2B2-C1B41CAC9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577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A15DE7-96CC-4353-86C3-4301A7CCE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51ADE4-1CCB-4B5E-A82A-8BCE5E28E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56827C4-1C4B-4532-AD78-E2EBB633E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81A1497-FC85-4CF9-9EE7-925F0C23F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B0A4477-0C46-468C-8E63-C1DD4310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568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0296FE-8BD5-40E9-AE4D-5F7544513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3F59EBE1-E82A-40FE-B8CE-45BDF2A5F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5829202-ED93-458A-AEF0-26645F36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4C5CA0B-DCC8-4B7A-8509-9972D3A0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1C593D6-57D5-4667-B887-80E1436D2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678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596369-9738-49B1-A445-6DA92E2A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9E5D104-72C3-43CC-9140-3101C58474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6F5A5F8E-1D3F-486D-8CA6-BEF9EA224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A8A098DF-7890-452F-BCFC-B0B7A0665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20243B56-E7E1-4905-99A4-440CA94A1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1928D8D9-5268-4B3D-BEB4-8A6B53D5F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788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1B7104-5271-4AF0-B52D-F5E45E3C7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78AF1565-2D58-40EE-A489-3EAF90A73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730BBA37-EBE2-481D-A737-88A54CC83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>
            <a:extLst>
              <a:ext uri="{FF2B5EF4-FFF2-40B4-BE49-F238E27FC236}">
                <a16:creationId xmlns:a16="http://schemas.microsoft.com/office/drawing/2014/main" id="{A42F50B2-ADE5-41A0-930D-41E853F88B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050C76CC-60E3-49E3-BB36-5A759B6774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827C4BFC-6D80-4C78-887B-E205D3437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99A3F8A7-5136-40B8-8404-23FA9EB80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2CC2D3D9-B46B-4A85-9F21-31ADC59B8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115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4FDCD0-CEA6-452C-820A-E473AACCC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52357F6C-F59A-45D4-B980-F356F96B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58970BBA-6E42-46DC-B878-86531DBD7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E877925-F3E5-492E-89D3-7FB3FEB6B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0507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7437D76A-6ECE-4042-A0F4-3A3FB96D8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26E18B0E-CC7F-4E18-9014-58776CF80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EA553842-5FE2-414A-85CA-74FB450D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804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0F492E-F11A-4C7C-8987-6587E3751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AA44225-00CB-4725-862E-18AC3A272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62661702-9F22-4B94-858C-F0C148F92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1678B206-E7A3-48E8-8D25-04D58E6C8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AEB88544-4640-42CC-A57C-1C40031BE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10BB0B0-C4D0-48AF-8656-D98C2B059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5892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02582-E04F-4586-8F10-929BEC314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0F88CB34-9BC4-455C-BE29-ABB2C04733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F42105A3-BFE1-4626-9B7B-2BEA65EF6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1573E61E-0993-4B0F-B214-EEB98B553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FDB4D6FD-A6CE-40A3-886B-5B375908E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979B3550-3CFC-4436-86BD-2BE7DD10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076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2C456C9E-B6DF-47B4-9560-78AFB8F8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B4C92DA6-6A70-44A8-BDFC-597BF1858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58322E1-CA5D-4F4D-8EB2-0C43346E3D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E1D61-CA79-4053-9CC4-E3364607C9ED}" type="datetimeFigureOut">
              <a:rPr lang="sk-SK" smtClean="0"/>
              <a:t>3. 12. 2019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27B0EDAF-DBF9-461B-A531-DD995115A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62EB8A5A-E83B-4A99-8F0E-E7C980E01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EA68B-3608-4121-B47B-42A657876F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6694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agdalene-project.org/phase-contrast-microscopy/" TargetMode="External"/><Relationship Id="rId7" Type="http://schemas.openxmlformats.org/officeDocument/2006/relationships/hyperlink" Target="https://en.wikipedia.org/wiki/Phase-contrast_microscopy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s://en.wikipedia.org/wiki/Frits_Zernike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woptics.com/newsend2.asp?id=3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lympus-lifescience.com/en/microscope-resource/primer/techniques/dic/dicphasecomparison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croscopyu.com/tutorials/positive-and-negative-phase-contrast" TargetMode="External"/><Relationship Id="rId3" Type="http://schemas.openxmlformats.org/officeDocument/2006/relationships/hyperlink" Target="https://www.mikroskop-mikroskopy.cz/fazovy-kontrast/" TargetMode="External"/><Relationship Id="rId7" Type="http://schemas.openxmlformats.org/officeDocument/2006/relationships/hyperlink" Target="https://vesmir.cz/cz/casopis/archiv-casopisu/1995/cislo-11/kontrast-opticke-mikroskopii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kumenty.upce.cz/FCHT/kbbv-vk/opt.mikr.met.ve-zdra./metody-zvysujici-kontrast-zobrazeni-ve-svetelnem-mikroskopu.pdf" TargetMode="External"/><Relationship Id="rId5" Type="http://schemas.openxmlformats.org/officeDocument/2006/relationships/hyperlink" Target="https://www.sci.muni.cz/kfar/html/fazovy_kontrast.pdf" TargetMode="External"/><Relationship Id="rId4" Type="http://schemas.openxmlformats.org/officeDocument/2006/relationships/hyperlink" Target="http://kfrserver.natur.cuni.cz/studium/prednasky/mikro/mscope/DIC/fk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Výsledok vyhľadávania obrázkov pre dopyt phase contrast">
            <a:extLst>
              <a:ext uri="{FF2B5EF4-FFF2-40B4-BE49-F238E27FC236}">
                <a16:creationId xmlns:a16="http://schemas.microsoft.com/office/drawing/2014/main" id="{77E8EB46-9A1F-408B-8301-DEB0B6CB3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32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ĺžnik 7">
            <a:extLst>
              <a:ext uri="{FF2B5EF4-FFF2-40B4-BE49-F238E27FC236}">
                <a16:creationId xmlns:a16="http://schemas.microsoft.com/office/drawing/2014/main" id="{81600F7D-0675-401A-88EF-EFB610E3DAB1}"/>
              </a:ext>
            </a:extLst>
          </p:cNvPr>
          <p:cNvSpPr/>
          <p:nvPr/>
        </p:nvSpPr>
        <p:spPr>
          <a:xfrm>
            <a:off x="0" y="3349252"/>
            <a:ext cx="12192000" cy="3508748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ĺžnik 12">
            <a:extLst>
              <a:ext uri="{FF2B5EF4-FFF2-40B4-BE49-F238E27FC236}">
                <a16:creationId xmlns:a16="http://schemas.microsoft.com/office/drawing/2014/main" id="{D0EFDAC3-7A6B-4123-AFB4-E298F11C3FCF}"/>
              </a:ext>
            </a:extLst>
          </p:cNvPr>
          <p:cNvSpPr/>
          <p:nvPr/>
        </p:nvSpPr>
        <p:spPr>
          <a:xfrm>
            <a:off x="-28598" y="-22226"/>
            <a:ext cx="12298570" cy="337147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7" name="Podnadpis 2">
            <a:extLst>
              <a:ext uri="{FF2B5EF4-FFF2-40B4-BE49-F238E27FC236}">
                <a16:creationId xmlns:a16="http://schemas.microsoft.com/office/drawing/2014/main" id="{AFA8C9E2-4509-4CFA-925F-0A07F5C63E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" y="3508748"/>
            <a:ext cx="12131039" cy="1655762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princíp</a:t>
            </a:r>
            <a:r>
              <a:rPr lang="en-US" sz="3600" b="1" dirty="0">
                <a:solidFill>
                  <a:schemeClr val="bg1"/>
                </a:solidFill>
              </a:rPr>
              <a:t> a </a:t>
            </a:r>
            <a:r>
              <a:rPr lang="en-US" sz="3600" b="1" dirty="0" err="1">
                <a:solidFill>
                  <a:schemeClr val="bg1"/>
                </a:solidFill>
              </a:rPr>
              <a:t>použitie</a:t>
            </a:r>
            <a:endParaRPr lang="sk-SK" sz="3600" b="1" dirty="0">
              <a:solidFill>
                <a:schemeClr val="bg1"/>
              </a:solidFill>
            </a:endParaRPr>
          </a:p>
        </p:txBody>
      </p:sp>
      <p:sp>
        <p:nvSpPr>
          <p:cNvPr id="36" name="Nadpis 1">
            <a:extLst>
              <a:ext uri="{FF2B5EF4-FFF2-40B4-BE49-F238E27FC236}">
                <a16:creationId xmlns:a16="http://schemas.microsoft.com/office/drawing/2014/main" id="{62D3E8FF-E008-4475-B195-BF600C546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73502" y="961652"/>
            <a:ext cx="12539004" cy="23876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Fázový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kontrast</a:t>
            </a:r>
            <a:endParaRPr lang="sk-SK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47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38AC42B6-25ED-48A1-93FC-B3C020D5B7BA}"/>
              </a:ext>
            </a:extLst>
          </p:cNvPr>
          <p:cNvSpPr/>
          <p:nvPr/>
        </p:nvSpPr>
        <p:spPr>
          <a:xfrm>
            <a:off x="437177" y="369411"/>
            <a:ext cx="891507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b="0" i="0" dirty="0" err="1">
                <a:effectLst/>
              </a:rPr>
              <a:t>Frits</a:t>
            </a:r>
            <a:r>
              <a:rPr lang="sk-SK" sz="2000" b="0" i="0" dirty="0">
                <a:effectLst/>
              </a:rPr>
              <a:t> </a:t>
            </a:r>
            <a:r>
              <a:rPr lang="sk-SK" sz="2000" b="0" i="0" dirty="0" err="1">
                <a:effectLst/>
              </a:rPr>
              <a:t>Zernike</a:t>
            </a:r>
            <a:r>
              <a:rPr lang="en-US" sz="2000" b="0" i="0" dirty="0">
                <a:effectLst/>
              </a:rPr>
              <a:t>: 1934 (1953: </a:t>
            </a:r>
            <a:r>
              <a:rPr lang="en-US" sz="2000" b="0" i="0" dirty="0" err="1">
                <a:effectLst/>
              </a:rPr>
              <a:t>Nobelova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cena</a:t>
            </a:r>
            <a:r>
              <a:rPr lang="en-US" sz="2000" b="0" i="0" dirty="0">
                <a:effectLst/>
              </a:rPr>
              <a:t> za </a:t>
            </a:r>
            <a:r>
              <a:rPr lang="en-US" sz="2000" b="0" i="0" dirty="0" err="1">
                <a:effectLst/>
              </a:rPr>
              <a:t>fyziku</a:t>
            </a:r>
            <a:r>
              <a:rPr lang="en-US" sz="2000" b="0" i="0" dirty="0">
                <a:effectLst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effectLst/>
            </a:endParaRPr>
          </a:p>
          <a:p>
            <a:r>
              <a:rPr lang="en-US" sz="2000" b="1" dirty="0" err="1"/>
              <a:t>Použitie</a:t>
            </a:r>
            <a:r>
              <a:rPr lang="en-US" sz="2000" b="1" dirty="0"/>
              <a:t>:</a:t>
            </a:r>
            <a:r>
              <a:rPr lang="en-US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pozorovanie</a:t>
            </a:r>
            <a:r>
              <a:rPr lang="en-US" sz="2000" dirty="0"/>
              <a:t> </a:t>
            </a:r>
            <a:r>
              <a:rPr lang="en-US" sz="2000" dirty="0" err="1"/>
              <a:t>nenafarbených</a:t>
            </a:r>
            <a:r>
              <a:rPr lang="en-US" sz="2000" dirty="0"/>
              <a:t> </a:t>
            </a:r>
            <a:r>
              <a:rPr lang="en-US" sz="2000" dirty="0" err="1"/>
              <a:t>priehľadných</a:t>
            </a:r>
            <a:r>
              <a:rPr lang="en-US" sz="2000" dirty="0"/>
              <a:t> </a:t>
            </a:r>
            <a:r>
              <a:rPr lang="en-US" sz="2000" dirty="0" err="1"/>
              <a:t>objektov</a:t>
            </a:r>
            <a:r>
              <a:rPr lang="en-US" sz="2000" dirty="0"/>
              <a:t> a </a:t>
            </a:r>
            <a:r>
              <a:rPr lang="en-US" sz="2000" dirty="0" err="1"/>
              <a:t>štruktúr</a:t>
            </a:r>
            <a:r>
              <a:rPr lang="en-US" sz="2000" dirty="0"/>
              <a:t> pod </a:t>
            </a:r>
            <a:r>
              <a:rPr lang="en-US" sz="2000" dirty="0" err="1"/>
              <a:t>svetelným</a:t>
            </a:r>
            <a:r>
              <a:rPr lang="en-US" sz="2000" dirty="0"/>
              <a:t> </a:t>
            </a:r>
            <a:r>
              <a:rPr lang="en-US" sz="2000" dirty="0" err="1"/>
              <a:t>mikroskopom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narozdiel</a:t>
            </a:r>
            <a:r>
              <a:rPr lang="en-US" sz="2000" dirty="0"/>
              <a:t> od </a:t>
            </a:r>
            <a:r>
              <a:rPr lang="en-US" sz="2000" dirty="0" err="1"/>
              <a:t>farbenia</a:t>
            </a:r>
            <a:r>
              <a:rPr lang="en-US" sz="2000" dirty="0"/>
              <a:t> </a:t>
            </a:r>
            <a:r>
              <a:rPr lang="en-US" sz="2000" dirty="0" err="1"/>
              <a:t>umožňuje</a:t>
            </a:r>
            <a:r>
              <a:rPr lang="en-US" sz="2000" dirty="0"/>
              <a:t> </a:t>
            </a:r>
            <a:r>
              <a:rPr lang="en-US" sz="2000" dirty="0" err="1"/>
              <a:t>pozorovať</a:t>
            </a:r>
            <a:r>
              <a:rPr lang="en-US" sz="2000" dirty="0"/>
              <a:t> </a:t>
            </a:r>
            <a:r>
              <a:rPr lang="en-US" sz="2000" dirty="0" err="1"/>
              <a:t>živé</a:t>
            </a:r>
            <a:r>
              <a:rPr lang="en-US" sz="2000" dirty="0"/>
              <a:t> </a:t>
            </a:r>
            <a:r>
              <a:rPr lang="en-US" sz="2000" dirty="0" err="1"/>
              <a:t>bunky</a:t>
            </a:r>
            <a:r>
              <a:rPr lang="en-US" sz="2000" dirty="0"/>
              <a:t> bez ich </a:t>
            </a:r>
            <a:r>
              <a:rPr lang="en-US" sz="2000" dirty="0" err="1"/>
              <a:t>poškodenia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5353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</p:txBody>
      </p:sp>
      <p:pic>
        <p:nvPicPr>
          <p:cNvPr id="4" name="Picture 2" descr="Výsledok vyhľadávania obrázkov pre dopyt phase contrast microscopy vs light microscope">
            <a:extLst>
              <a:ext uri="{FF2B5EF4-FFF2-40B4-BE49-F238E27FC236}">
                <a16:creationId xmlns:a16="http://schemas.microsoft.com/office/drawing/2014/main" id="{2C8941E8-F331-4121-992D-FC8F218A3D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84"/>
          <a:stretch/>
        </p:blipFill>
        <p:spPr bwMode="auto">
          <a:xfrm>
            <a:off x="632064" y="3008983"/>
            <a:ext cx="5252510" cy="342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ĺžnik 4">
            <a:extLst>
              <a:ext uri="{FF2B5EF4-FFF2-40B4-BE49-F238E27FC236}">
                <a16:creationId xmlns:a16="http://schemas.microsoft.com/office/drawing/2014/main" id="{5D68C338-078C-46CE-AB31-C7D87F76FC52}"/>
              </a:ext>
            </a:extLst>
          </p:cNvPr>
          <p:cNvSpPr/>
          <p:nvPr/>
        </p:nvSpPr>
        <p:spPr>
          <a:xfrm>
            <a:off x="753443" y="6465745"/>
            <a:ext cx="50583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600" dirty="0">
                <a:hlinkClick r:id="rId3"/>
              </a:rPr>
              <a:t>http://magdalene-project.org/phase-contrast-microscopy/</a:t>
            </a:r>
            <a:endParaRPr lang="sk-SK" sz="1600" dirty="0"/>
          </a:p>
        </p:txBody>
      </p:sp>
      <p:pic>
        <p:nvPicPr>
          <p:cNvPr id="3074" name="Picture 2" descr="Výsledok vyhľadávania obrázkov pre dopyt frits zernike">
            <a:extLst>
              <a:ext uri="{FF2B5EF4-FFF2-40B4-BE49-F238E27FC236}">
                <a16:creationId xmlns:a16="http://schemas.microsoft.com/office/drawing/2014/main" id="{AC71D5ED-2403-48B8-87B1-B662E1880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030" y="164033"/>
            <a:ext cx="2421848" cy="342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>
            <a:extLst>
              <a:ext uri="{FF2B5EF4-FFF2-40B4-BE49-F238E27FC236}">
                <a16:creationId xmlns:a16="http://schemas.microsoft.com/office/drawing/2014/main" id="{BB63C0BB-2083-4A61-BA2F-854E985513FE}"/>
              </a:ext>
            </a:extLst>
          </p:cNvPr>
          <p:cNvSpPr/>
          <p:nvPr/>
        </p:nvSpPr>
        <p:spPr>
          <a:xfrm>
            <a:off x="8642365" y="3612145"/>
            <a:ext cx="33317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400" dirty="0">
                <a:hlinkClick r:id="rId5"/>
              </a:rPr>
              <a:t>https://en.wikipedia.org/wiki/Frits_Zernike</a:t>
            </a:r>
            <a:endParaRPr lang="sk-SK" sz="1400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688B2EC7-24E7-4ED4-8326-740D0A323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90" y="4060871"/>
            <a:ext cx="571500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ĺžnik 7">
            <a:extLst>
              <a:ext uri="{FF2B5EF4-FFF2-40B4-BE49-F238E27FC236}">
                <a16:creationId xmlns:a16="http://schemas.microsoft.com/office/drawing/2014/main" id="{6174E249-7DAC-4A2A-B984-1728A4C94AEB}"/>
              </a:ext>
            </a:extLst>
          </p:cNvPr>
          <p:cNvSpPr/>
          <p:nvPr/>
        </p:nvSpPr>
        <p:spPr>
          <a:xfrm>
            <a:off x="7044790" y="6451769"/>
            <a:ext cx="4393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400" dirty="0">
                <a:hlinkClick r:id="rId7"/>
              </a:rPr>
              <a:t>https://en.wikipedia.org/wiki/Phase-contrast_microscopy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63299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E49F5EEB-17AB-4F60-AE7D-6AA412ECA459}"/>
              </a:ext>
            </a:extLst>
          </p:cNvPr>
          <p:cNvSpPr/>
          <p:nvPr/>
        </p:nvSpPr>
        <p:spPr>
          <a:xfrm>
            <a:off x="274819" y="221185"/>
            <a:ext cx="115224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/>
              <a:t>amplitudové</a:t>
            </a:r>
            <a:r>
              <a:rPr lang="en-US" sz="2000" b="1" dirty="0"/>
              <a:t> </a:t>
            </a:r>
            <a:r>
              <a:rPr lang="en-US" sz="2000" b="1" dirty="0" err="1"/>
              <a:t>objekty</a:t>
            </a:r>
            <a:r>
              <a:rPr lang="en-US" sz="2000" dirty="0"/>
              <a:t>: </a:t>
            </a:r>
            <a:r>
              <a:rPr lang="en-US" sz="2000" dirty="0" err="1"/>
              <a:t>zmena</a:t>
            </a:r>
            <a:r>
              <a:rPr lang="en-US" sz="2000" dirty="0"/>
              <a:t> </a:t>
            </a:r>
            <a:r>
              <a:rPr lang="en-US" sz="2000" dirty="0" err="1"/>
              <a:t>amplitúdy</a:t>
            </a:r>
            <a:r>
              <a:rPr lang="en-US" sz="2000" dirty="0"/>
              <a:t> </a:t>
            </a:r>
            <a:r>
              <a:rPr lang="en-US" sz="2000" dirty="0" err="1"/>
              <a:t>prechádzajúceho</a:t>
            </a:r>
            <a:r>
              <a:rPr lang="en-US" sz="2000" dirty="0"/>
              <a:t> </a:t>
            </a:r>
            <a:r>
              <a:rPr lang="en-US" sz="2000" dirty="0" err="1"/>
              <a:t>elektromagnetického</a:t>
            </a:r>
            <a:r>
              <a:rPr lang="en-US" sz="2000" dirty="0"/>
              <a:t> </a:t>
            </a:r>
            <a:r>
              <a:rPr lang="en-US" sz="2000" dirty="0" err="1"/>
              <a:t>vlnenia</a:t>
            </a:r>
            <a:r>
              <a:rPr lang="en-US" sz="2000" dirty="0"/>
              <a:t> (</a:t>
            </a:r>
            <a:r>
              <a:rPr lang="en-US" sz="2000" dirty="0" err="1"/>
              <a:t>svetla</a:t>
            </a:r>
            <a:r>
              <a:rPr lang="en-US" sz="2000" dirty="0"/>
              <a:t>)= </a:t>
            </a:r>
            <a:r>
              <a:rPr lang="en-US" sz="2000" dirty="0" err="1"/>
              <a:t>zmena</a:t>
            </a:r>
            <a:r>
              <a:rPr lang="en-US" sz="2000" dirty="0"/>
              <a:t> </a:t>
            </a:r>
            <a:r>
              <a:rPr lang="en-US" sz="2000" dirty="0" err="1"/>
              <a:t>jasu</a:t>
            </a:r>
            <a:r>
              <a:rPr lang="en-US" sz="2000" dirty="0"/>
              <a:t>, </a:t>
            </a:r>
            <a:r>
              <a:rPr lang="en-US" sz="2000" dirty="0" err="1"/>
              <a:t>vznik</a:t>
            </a:r>
            <a:r>
              <a:rPr lang="en-US" sz="2000" dirty="0"/>
              <a:t> </a:t>
            </a:r>
            <a:r>
              <a:rPr lang="en-US" sz="2000" dirty="0" err="1"/>
              <a:t>kontrastu</a:t>
            </a:r>
            <a:r>
              <a:rPr lang="en-US" sz="2000" dirty="0"/>
              <a:t>- </a:t>
            </a:r>
            <a:r>
              <a:rPr lang="en-US" sz="2000" dirty="0" err="1"/>
              <a:t>dobre</a:t>
            </a:r>
            <a:r>
              <a:rPr lang="en-US" sz="2000" dirty="0"/>
              <a:t> </a:t>
            </a:r>
            <a:r>
              <a:rPr lang="en-US" sz="2000" dirty="0" err="1"/>
              <a:t>viditeľné</a:t>
            </a:r>
            <a:r>
              <a:rPr lang="en-US" sz="2000" dirty="0"/>
              <a:t>, </a:t>
            </a:r>
            <a:r>
              <a:rPr lang="en-US" sz="2000" dirty="0" err="1"/>
              <a:t>kontrastné</a:t>
            </a:r>
            <a:endParaRPr lang="en-US" sz="2000" dirty="0"/>
          </a:p>
          <a:p>
            <a:pPr marL="288925"/>
            <a:r>
              <a:rPr lang="en-US" sz="2000" dirty="0" err="1"/>
              <a:t>absorbcia</a:t>
            </a:r>
            <a:r>
              <a:rPr lang="en-US" sz="2000" dirty="0"/>
              <a:t> </a:t>
            </a:r>
            <a:r>
              <a:rPr lang="en-US" sz="2000" dirty="0" err="1"/>
              <a:t>svetla</a:t>
            </a:r>
            <a:r>
              <a:rPr lang="en-US" sz="2000" dirty="0"/>
              <a:t> </a:t>
            </a:r>
            <a:r>
              <a:rPr lang="en-US" sz="2000" dirty="0" err="1"/>
              <a:t>prirodzenými</a:t>
            </a:r>
            <a:r>
              <a:rPr lang="en-US" sz="2000" dirty="0"/>
              <a:t> </a:t>
            </a:r>
            <a:r>
              <a:rPr lang="en-US" sz="2000" dirty="0" err="1"/>
              <a:t>pigmentami</a:t>
            </a:r>
            <a:r>
              <a:rPr lang="en-US" sz="2000" dirty="0"/>
              <a:t> v </a:t>
            </a:r>
            <a:r>
              <a:rPr lang="en-US" sz="2000" dirty="0" err="1"/>
              <a:t>objekte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 </a:t>
            </a:r>
            <a:r>
              <a:rPr lang="en-US" sz="2000" dirty="0" err="1"/>
              <a:t>zmenšenie</a:t>
            </a:r>
            <a:r>
              <a:rPr lang="en-US" sz="2000" dirty="0"/>
              <a:t> </a:t>
            </a:r>
            <a:r>
              <a:rPr lang="en-US" sz="2000" dirty="0" err="1"/>
              <a:t>amplitudy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err="1">
                <a:sym typeface="Wingdings" panose="05000000000000000000" pitchFamily="2" charset="2"/>
              </a:rPr>
              <a:t>zníženie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err="1">
                <a:sym typeface="Wingdings" panose="05000000000000000000" pitchFamily="2" charset="2"/>
              </a:rPr>
              <a:t>jasu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/>
              <a:t>fázové</a:t>
            </a:r>
            <a:r>
              <a:rPr lang="en-US" sz="2000" b="1" dirty="0"/>
              <a:t> </a:t>
            </a:r>
            <a:r>
              <a:rPr lang="en-US" sz="2000" b="1" dirty="0" err="1"/>
              <a:t>objekty</a:t>
            </a:r>
            <a:r>
              <a:rPr lang="en-US" sz="2000" dirty="0"/>
              <a:t>: </a:t>
            </a:r>
            <a:r>
              <a:rPr lang="en-US" sz="2000" dirty="0" err="1"/>
              <a:t>zmena</a:t>
            </a:r>
            <a:r>
              <a:rPr lang="en-US" sz="2000" dirty="0"/>
              <a:t> </a:t>
            </a:r>
            <a:r>
              <a:rPr lang="en-US" sz="2000" dirty="0" err="1"/>
              <a:t>fázy</a:t>
            </a:r>
            <a:r>
              <a:rPr lang="en-US" sz="2000" dirty="0"/>
              <a:t> </a:t>
            </a:r>
            <a:r>
              <a:rPr lang="en-US" sz="2000" dirty="0" err="1"/>
              <a:t>prechádzajúceho</a:t>
            </a:r>
            <a:r>
              <a:rPr lang="en-US" sz="2000" dirty="0"/>
              <a:t> </a:t>
            </a:r>
            <a:r>
              <a:rPr lang="en-US" sz="2000" dirty="0" err="1"/>
              <a:t>svetla</a:t>
            </a:r>
            <a:r>
              <a:rPr lang="en-US" sz="2000" dirty="0"/>
              <a:t> (v </a:t>
            </a:r>
            <a:r>
              <a:rPr lang="en-US" sz="2000" dirty="0" err="1"/>
              <a:t>dôsledku</a:t>
            </a:r>
            <a:r>
              <a:rPr lang="en-US" sz="2000" dirty="0"/>
              <a:t> </a:t>
            </a:r>
            <a:r>
              <a:rPr lang="en-US" sz="2000" dirty="0" err="1"/>
              <a:t>rozdielneho</a:t>
            </a:r>
            <a:r>
              <a:rPr lang="en-US" sz="2000" dirty="0"/>
              <a:t> </a:t>
            </a:r>
            <a:r>
              <a:rPr lang="en-US" sz="2000" dirty="0" err="1"/>
              <a:t>indexu</a:t>
            </a:r>
            <a:r>
              <a:rPr lang="en-US" sz="2000" dirty="0"/>
              <a:t> </a:t>
            </a:r>
            <a:r>
              <a:rPr lang="en-US" sz="2000" dirty="0" err="1"/>
              <a:t>lomu</a:t>
            </a:r>
            <a:r>
              <a:rPr lang="en-US" sz="2000" dirty="0"/>
              <a:t>)- </a:t>
            </a:r>
            <a:r>
              <a:rPr lang="en-US" sz="2000" dirty="0" err="1"/>
              <a:t>zle</a:t>
            </a:r>
            <a:r>
              <a:rPr lang="en-US" sz="2000" dirty="0"/>
              <a:t> </a:t>
            </a:r>
            <a:r>
              <a:rPr lang="en-US" sz="2000" dirty="0" err="1"/>
              <a:t>viditeľné</a:t>
            </a:r>
            <a:r>
              <a:rPr lang="en-US" sz="2000" dirty="0"/>
              <a:t>, </a:t>
            </a:r>
            <a:r>
              <a:rPr lang="en-US" sz="2000" dirty="0" err="1"/>
              <a:t>priehľadné</a:t>
            </a:r>
            <a:endParaRPr lang="en-US" sz="2000" dirty="0"/>
          </a:p>
        </p:txBody>
      </p:sp>
      <p:pic>
        <p:nvPicPr>
          <p:cNvPr id="3" name="Picture 2" descr="Výsledok vyhľadávania obrázkov pre dopyt fázový kontrast">
            <a:extLst>
              <a:ext uri="{FF2B5EF4-FFF2-40B4-BE49-F238E27FC236}">
                <a16:creationId xmlns:a16="http://schemas.microsoft.com/office/drawing/2014/main" id="{316B5E9C-5B79-4632-A49A-02E7626C3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72" y="1633671"/>
            <a:ext cx="8049672" cy="47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ĺžnik 3">
            <a:extLst>
              <a:ext uri="{FF2B5EF4-FFF2-40B4-BE49-F238E27FC236}">
                <a16:creationId xmlns:a16="http://schemas.microsoft.com/office/drawing/2014/main" id="{E540FDBA-9155-4BF7-A03D-E161C09358CE}"/>
              </a:ext>
            </a:extLst>
          </p:cNvPr>
          <p:cNvSpPr/>
          <p:nvPr/>
        </p:nvSpPr>
        <p:spPr>
          <a:xfrm>
            <a:off x="455584" y="3654083"/>
            <a:ext cx="2166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amplitudové</a:t>
            </a:r>
            <a:r>
              <a:rPr lang="en-US" b="1" dirty="0"/>
              <a:t> </a:t>
            </a:r>
            <a:r>
              <a:rPr lang="en-US" b="1" dirty="0" err="1"/>
              <a:t>objekty</a:t>
            </a:r>
            <a:endParaRPr lang="sk-SK" dirty="0"/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850BA7C8-B3B9-417F-9D7D-4FAFB4AA9639}"/>
              </a:ext>
            </a:extLst>
          </p:cNvPr>
          <p:cNvSpPr/>
          <p:nvPr/>
        </p:nvSpPr>
        <p:spPr>
          <a:xfrm>
            <a:off x="751979" y="5163306"/>
            <a:ext cx="1574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fázové</a:t>
            </a:r>
            <a:r>
              <a:rPr lang="en-US" b="1" dirty="0"/>
              <a:t> </a:t>
            </a:r>
            <a:r>
              <a:rPr lang="en-US" b="1" dirty="0" err="1"/>
              <a:t>objekty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9385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5F4F875D-DD21-4814-925D-9344B65F805B}"/>
              </a:ext>
            </a:extLst>
          </p:cNvPr>
          <p:cNvSpPr txBox="1"/>
          <p:nvPr/>
        </p:nvSpPr>
        <p:spPr>
          <a:xfrm>
            <a:off x="294469" y="387458"/>
            <a:ext cx="4802188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Princíp</a:t>
            </a:r>
            <a:r>
              <a:rPr lang="en-US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Fázový</a:t>
            </a:r>
            <a:r>
              <a:rPr lang="en-US" sz="2000" dirty="0"/>
              <a:t> </a:t>
            </a:r>
            <a:r>
              <a:rPr lang="en-US" sz="2000" dirty="0" err="1"/>
              <a:t>kontrast</a:t>
            </a:r>
            <a:r>
              <a:rPr lang="en-US" sz="2000" dirty="0"/>
              <a:t> </a:t>
            </a:r>
            <a:r>
              <a:rPr lang="en-US" sz="2000" dirty="0" err="1"/>
              <a:t>umožňuje</a:t>
            </a:r>
            <a:r>
              <a:rPr lang="en-US" sz="2000" dirty="0"/>
              <a:t> </a:t>
            </a:r>
            <a:r>
              <a:rPr lang="en-US" sz="2000" dirty="0" err="1"/>
              <a:t>sledovať</a:t>
            </a:r>
            <a:r>
              <a:rPr lang="en-US" sz="2000" dirty="0"/>
              <a:t> </a:t>
            </a:r>
            <a:r>
              <a:rPr lang="en-US" sz="2000" dirty="0" err="1"/>
              <a:t>fázové</a:t>
            </a:r>
            <a:r>
              <a:rPr lang="en-US" sz="2000" dirty="0"/>
              <a:t> </a:t>
            </a:r>
            <a:r>
              <a:rPr lang="en-US" sz="2000" dirty="0" err="1"/>
              <a:t>objekty</a:t>
            </a:r>
            <a:r>
              <a:rPr lang="en-US" sz="2000" dirty="0"/>
              <a:t> </a:t>
            </a:r>
            <a:r>
              <a:rPr lang="en-US" sz="2000" dirty="0" err="1"/>
              <a:t>vďaka</a:t>
            </a:r>
            <a:r>
              <a:rPr lang="en-US" sz="2000" dirty="0"/>
              <a:t> </a:t>
            </a:r>
            <a:r>
              <a:rPr lang="en-US" sz="2000" b="1" dirty="0" err="1"/>
              <a:t>transformácií</a:t>
            </a:r>
            <a:r>
              <a:rPr lang="en-US" sz="2000" b="1" dirty="0"/>
              <a:t> </a:t>
            </a:r>
            <a:r>
              <a:rPr lang="en-US" sz="2000" b="1" dirty="0" err="1"/>
              <a:t>fázovej</a:t>
            </a:r>
            <a:r>
              <a:rPr lang="en-US" sz="2000" b="1" dirty="0"/>
              <a:t> </a:t>
            </a:r>
            <a:r>
              <a:rPr lang="en-US" sz="2000" b="1" dirty="0" err="1"/>
              <a:t>zmeny</a:t>
            </a:r>
            <a:r>
              <a:rPr lang="en-US" sz="2000" b="1" dirty="0"/>
              <a:t> </a:t>
            </a:r>
            <a:r>
              <a:rPr lang="en-US" sz="2000" b="1" dirty="0" err="1"/>
              <a:t>na</a:t>
            </a:r>
            <a:r>
              <a:rPr lang="en-US" sz="2000" b="1" dirty="0"/>
              <a:t> </a:t>
            </a:r>
            <a:r>
              <a:rPr lang="en-US" sz="2000" b="1" dirty="0" err="1"/>
              <a:t>amplitudovú</a:t>
            </a:r>
            <a:r>
              <a:rPr lang="en-US" sz="2000" b="1" dirty="0"/>
              <a:t> </a:t>
            </a:r>
            <a:r>
              <a:rPr lang="en-US" sz="2000" b="1" dirty="0" err="1"/>
              <a:t>zmenu</a:t>
            </a:r>
            <a:r>
              <a:rPr lang="en-US" sz="2000" b="1" dirty="0"/>
              <a:t> </a:t>
            </a:r>
            <a:r>
              <a:rPr lang="en-US" sz="2000" dirty="0"/>
              <a:t>= </a:t>
            </a:r>
            <a:r>
              <a:rPr lang="en-US" sz="2000" dirty="0" err="1"/>
              <a:t>zmenu</a:t>
            </a:r>
            <a:r>
              <a:rPr lang="en-US" sz="2000" dirty="0"/>
              <a:t> intensity </a:t>
            </a:r>
            <a:r>
              <a:rPr lang="en-US" sz="2000" dirty="0" err="1"/>
              <a:t>svetla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Obraz</a:t>
            </a:r>
            <a:r>
              <a:rPr lang="en-US" sz="2000" dirty="0"/>
              <a:t> </a:t>
            </a:r>
            <a:r>
              <a:rPr lang="en-US" sz="2000" dirty="0" err="1"/>
              <a:t>vzniká</a:t>
            </a:r>
            <a:r>
              <a:rPr lang="en-US" sz="2000" dirty="0"/>
              <a:t> </a:t>
            </a:r>
            <a:r>
              <a:rPr lang="en-US" sz="2000" dirty="0" err="1"/>
              <a:t>interferenciou</a:t>
            </a:r>
            <a:r>
              <a:rPr lang="en-US" sz="2000" dirty="0"/>
              <a:t> (</a:t>
            </a:r>
            <a:r>
              <a:rPr lang="en-US" sz="2000" dirty="0" err="1"/>
              <a:t>skladaním</a:t>
            </a:r>
            <a:r>
              <a:rPr lang="en-US" sz="2000" dirty="0"/>
              <a:t> </a:t>
            </a:r>
            <a:r>
              <a:rPr lang="en-US" sz="2000" dirty="0" err="1"/>
              <a:t>vĺn</a:t>
            </a:r>
            <a:r>
              <a:rPr lang="en-US" sz="2000" dirty="0"/>
              <a:t>)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u="sng" dirty="0" err="1"/>
              <a:t>priameho</a:t>
            </a:r>
            <a:r>
              <a:rPr lang="en-US" sz="2000" u="sng" dirty="0"/>
              <a:t> </a:t>
            </a:r>
            <a:r>
              <a:rPr lang="en-US" sz="2000" u="sng" dirty="0" err="1"/>
              <a:t>žiarenia</a:t>
            </a:r>
            <a:r>
              <a:rPr lang="en-US" sz="2000" dirty="0"/>
              <a:t>= </a:t>
            </a:r>
            <a:r>
              <a:rPr lang="en-US" sz="2000" dirty="0" err="1"/>
              <a:t>prechod</a:t>
            </a:r>
            <a:r>
              <a:rPr lang="en-US" sz="2000" dirty="0"/>
              <a:t> </a:t>
            </a:r>
            <a:r>
              <a:rPr lang="en-US" sz="2000" dirty="0" err="1"/>
              <a:t>preparátom</a:t>
            </a:r>
            <a:r>
              <a:rPr lang="en-US" sz="2000" dirty="0"/>
              <a:t> bez </a:t>
            </a:r>
            <a:r>
              <a:rPr lang="en-US" sz="2000" dirty="0" err="1"/>
              <a:t>zmeny</a:t>
            </a:r>
            <a:r>
              <a:rPr lang="en-US" sz="2000" dirty="0"/>
              <a:t>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u="sng" dirty="0" err="1"/>
              <a:t>difraktovaného</a:t>
            </a:r>
            <a:r>
              <a:rPr lang="en-US" sz="2000" u="sng" dirty="0"/>
              <a:t> </a:t>
            </a:r>
            <a:r>
              <a:rPr lang="en-US" sz="2000" u="sng" dirty="0" err="1"/>
              <a:t>žiarenia</a:t>
            </a:r>
            <a:r>
              <a:rPr lang="en-US" sz="2000" dirty="0"/>
              <a:t>= </a:t>
            </a:r>
            <a:r>
              <a:rPr lang="en-US" sz="2000" dirty="0" err="1"/>
              <a:t>prechod</a:t>
            </a:r>
            <a:r>
              <a:rPr lang="en-US" sz="2000" dirty="0"/>
              <a:t> </a:t>
            </a:r>
            <a:r>
              <a:rPr lang="en-US" sz="2000" dirty="0" err="1"/>
              <a:t>objektom</a:t>
            </a:r>
            <a:r>
              <a:rPr lang="en-US" sz="2000" dirty="0"/>
              <a:t> </a:t>
            </a:r>
            <a:r>
              <a:rPr lang="en-US" sz="2000" dirty="0" err="1"/>
              <a:t>vyvolal</a:t>
            </a:r>
            <a:r>
              <a:rPr lang="en-US" sz="2000" dirty="0"/>
              <a:t> </a:t>
            </a:r>
            <a:r>
              <a:rPr lang="en-US" sz="2000" dirty="0" err="1"/>
              <a:t>zmenu</a:t>
            </a:r>
            <a:r>
              <a:rPr lang="en-US" sz="2000" dirty="0"/>
              <a:t> </a:t>
            </a:r>
            <a:r>
              <a:rPr lang="en-US" sz="2000" dirty="0" err="1"/>
              <a:t>fázy</a:t>
            </a:r>
            <a:r>
              <a:rPr lang="en-US" sz="2000" dirty="0"/>
              <a:t> a </a:t>
            </a:r>
            <a:r>
              <a:rPr lang="en-US" sz="2000" dirty="0" err="1"/>
              <a:t>zmenu</a:t>
            </a:r>
            <a:r>
              <a:rPr lang="en-US" sz="2000" dirty="0"/>
              <a:t> </a:t>
            </a:r>
            <a:r>
              <a:rPr lang="en-US" sz="2000" dirty="0" err="1"/>
              <a:t>smeru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Posun</a:t>
            </a:r>
            <a:r>
              <a:rPr lang="en-US" sz="2000" dirty="0"/>
              <a:t> </a:t>
            </a:r>
            <a:r>
              <a:rPr lang="en-US" sz="2000" dirty="0" err="1"/>
              <a:t>fázy</a:t>
            </a:r>
            <a:r>
              <a:rPr lang="en-US" sz="2000" dirty="0"/>
              <a:t> </a:t>
            </a:r>
            <a:r>
              <a:rPr lang="en-US" sz="2000" dirty="0" err="1"/>
              <a:t>priameho</a:t>
            </a:r>
            <a:r>
              <a:rPr lang="en-US" sz="2000" dirty="0"/>
              <a:t> </a:t>
            </a:r>
            <a:r>
              <a:rPr lang="en-US" sz="2000" dirty="0" err="1"/>
              <a:t>žiarenia</a:t>
            </a:r>
            <a:r>
              <a:rPr lang="en-US" sz="2000" dirty="0"/>
              <a:t> </a:t>
            </a:r>
            <a:r>
              <a:rPr lang="en-US" sz="2000" dirty="0" err="1"/>
              <a:t>pomocou</a:t>
            </a:r>
            <a:r>
              <a:rPr lang="en-US" sz="2000" dirty="0"/>
              <a:t> </a:t>
            </a:r>
            <a:r>
              <a:rPr lang="en-US" sz="2000" dirty="0" err="1"/>
              <a:t>fázovej</a:t>
            </a:r>
            <a:r>
              <a:rPr lang="en-US" sz="2000" dirty="0"/>
              <a:t> </a:t>
            </a:r>
            <a:r>
              <a:rPr lang="en-US" sz="2000" dirty="0" err="1"/>
              <a:t>doštičky</a:t>
            </a:r>
            <a:r>
              <a:rPr lang="en-US" sz="2000" dirty="0"/>
              <a:t> (</a:t>
            </a:r>
            <a:r>
              <a:rPr lang="en-US" sz="2000" dirty="0" err="1"/>
              <a:t>fázovej</a:t>
            </a:r>
            <a:r>
              <a:rPr lang="en-US" sz="2000" dirty="0"/>
              <a:t> </a:t>
            </a:r>
            <a:r>
              <a:rPr lang="en-US" sz="2000" dirty="0" err="1"/>
              <a:t>masky</a:t>
            </a:r>
            <a:r>
              <a:rPr lang="en-US" sz="2000" dirty="0"/>
              <a:t>) </a:t>
            </a:r>
            <a:r>
              <a:rPr lang="en-US" sz="2000" b="1" dirty="0"/>
              <a:t>o ¼ </a:t>
            </a:r>
            <a:r>
              <a:rPr lang="en-US" sz="2000" b="1" dirty="0" err="1"/>
              <a:t>vlnovej</a:t>
            </a:r>
            <a:r>
              <a:rPr lang="en-US" sz="2000" b="1" dirty="0"/>
              <a:t> </a:t>
            </a:r>
            <a:r>
              <a:rPr lang="en-US" sz="2000" b="1" dirty="0" err="1"/>
              <a:t>dĺžky</a:t>
            </a:r>
            <a:r>
              <a:rPr lang="en-US" sz="2000" b="1" dirty="0"/>
              <a:t> </a:t>
            </a:r>
            <a:r>
              <a:rPr lang="en-US" sz="2000" dirty="0"/>
              <a:t> </a:t>
            </a:r>
            <a:r>
              <a:rPr lang="en-US" sz="2000" dirty="0" err="1"/>
              <a:t>vedie</a:t>
            </a:r>
            <a:r>
              <a:rPr lang="en-US" sz="2000" dirty="0"/>
              <a:t> k </a:t>
            </a:r>
            <a:r>
              <a:rPr lang="en-US" sz="2000" dirty="0" err="1"/>
              <a:t>vzniku</a:t>
            </a:r>
            <a:r>
              <a:rPr lang="en-US" sz="2000" dirty="0"/>
              <a:t> </a:t>
            </a:r>
            <a:r>
              <a:rPr lang="en-US" sz="2000" dirty="0" err="1"/>
              <a:t>kontrastu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Fáza</a:t>
            </a:r>
            <a:r>
              <a:rPr lang="en-US" sz="2000" dirty="0"/>
              <a:t> </a:t>
            </a:r>
            <a:r>
              <a:rPr lang="en-US" sz="2000" dirty="0" err="1"/>
              <a:t>priameho</a:t>
            </a:r>
            <a:r>
              <a:rPr lang="en-US" sz="2000" dirty="0"/>
              <a:t> </a:t>
            </a:r>
            <a:r>
              <a:rPr lang="en-US" sz="2000" dirty="0" err="1"/>
              <a:t>žiarenia</a:t>
            </a:r>
            <a:r>
              <a:rPr lang="en-US" sz="2000" dirty="0"/>
              <a:t>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 err="1"/>
              <a:t>posunie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opačnú</a:t>
            </a:r>
            <a:r>
              <a:rPr lang="en-US" sz="2000" dirty="0"/>
              <a:t> </a:t>
            </a:r>
            <a:r>
              <a:rPr lang="en-US" sz="2000" dirty="0" err="1"/>
              <a:t>fázu</a:t>
            </a:r>
            <a:r>
              <a:rPr lang="en-US" sz="2000" dirty="0"/>
              <a:t> </a:t>
            </a:r>
            <a:r>
              <a:rPr lang="en-US" sz="2000" dirty="0" err="1"/>
              <a:t>oproti</a:t>
            </a:r>
            <a:r>
              <a:rPr lang="en-US" sz="2000" dirty="0"/>
              <a:t> </a:t>
            </a:r>
            <a:r>
              <a:rPr lang="en-US" sz="2000" dirty="0" err="1"/>
              <a:t>difraktovanému</a:t>
            </a:r>
            <a:r>
              <a:rPr lang="en-US" sz="2000" dirty="0"/>
              <a:t> </a:t>
            </a:r>
            <a:r>
              <a:rPr lang="en-US" sz="2000" dirty="0" err="1"/>
              <a:t>žiareniu</a:t>
            </a:r>
            <a:r>
              <a:rPr lang="en-US" sz="2000" dirty="0"/>
              <a:t> (</a:t>
            </a:r>
            <a:r>
              <a:rPr lang="en-US" sz="2000" dirty="0" err="1"/>
              <a:t>vzájomný</a:t>
            </a:r>
            <a:r>
              <a:rPr lang="en-US" sz="2000" dirty="0"/>
              <a:t> </a:t>
            </a:r>
            <a:r>
              <a:rPr lang="en-US" sz="2000" dirty="0" err="1"/>
              <a:t>rozdiel</a:t>
            </a:r>
            <a:r>
              <a:rPr lang="en-US" sz="2000" dirty="0"/>
              <a:t>= ½ </a:t>
            </a:r>
            <a:r>
              <a:rPr lang="en-US" sz="2000" dirty="0" err="1"/>
              <a:t>vlnovej</a:t>
            </a:r>
            <a:r>
              <a:rPr lang="en-US" sz="2000" dirty="0"/>
              <a:t> </a:t>
            </a:r>
            <a:r>
              <a:rPr lang="en-US" sz="2000" dirty="0" err="1"/>
              <a:t>dĺžky</a:t>
            </a:r>
            <a:r>
              <a:rPr lang="en-US" sz="2000" dirty="0"/>
              <a:t>).</a:t>
            </a:r>
            <a:endParaRPr lang="en-US" sz="2000" dirty="0">
              <a:solidFill>
                <a:srgbClr val="535353"/>
              </a:solidFill>
            </a:endParaRPr>
          </a:p>
          <a:p>
            <a:endParaRPr lang="en-US" sz="2000" dirty="0">
              <a:solidFill>
                <a:srgbClr val="535353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4184437C-14C7-4BE3-9E17-FDCA04922D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33" t="31685" r="37295" b="20205"/>
          <a:stretch/>
        </p:blipFill>
        <p:spPr>
          <a:xfrm>
            <a:off x="5261548" y="24097"/>
            <a:ext cx="6475750" cy="644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9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ýsledok vyhľadávania obrázkov pre dopyt phase contrast microscopy">
            <a:extLst>
              <a:ext uri="{FF2B5EF4-FFF2-40B4-BE49-F238E27FC236}">
                <a16:creationId xmlns:a16="http://schemas.microsoft.com/office/drawing/2014/main" id="{8B71717F-8559-4BE7-8E2D-9D99E8504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348" y="239267"/>
            <a:ext cx="7924800" cy="637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ĺžnik 1">
            <a:extLst>
              <a:ext uri="{FF2B5EF4-FFF2-40B4-BE49-F238E27FC236}">
                <a16:creationId xmlns:a16="http://schemas.microsoft.com/office/drawing/2014/main" id="{CBC65639-2F92-4CDD-8635-469FB45EEC45}"/>
              </a:ext>
            </a:extLst>
          </p:cNvPr>
          <p:cNvSpPr/>
          <p:nvPr/>
        </p:nvSpPr>
        <p:spPr>
          <a:xfrm>
            <a:off x="6096000" y="6488668"/>
            <a:ext cx="4071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>
                <a:hlinkClick r:id="rId3"/>
              </a:rPr>
              <a:t>http://bwoptics.com/newsend2.asp?id=3</a:t>
            </a:r>
            <a:endParaRPr lang="sk-SK" dirty="0"/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FE3C8DB4-3FA1-4D2F-AFB6-DC5357161629}"/>
              </a:ext>
            </a:extLst>
          </p:cNvPr>
          <p:cNvSpPr txBox="1"/>
          <p:nvPr/>
        </p:nvSpPr>
        <p:spPr>
          <a:xfrm>
            <a:off x="264695" y="1324325"/>
            <a:ext cx="33126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fázová</a:t>
            </a:r>
            <a:r>
              <a:rPr lang="en-US" b="1" dirty="0"/>
              <a:t> </a:t>
            </a:r>
            <a:r>
              <a:rPr lang="en-US" b="1" dirty="0" err="1"/>
              <a:t>maska</a:t>
            </a:r>
            <a:r>
              <a:rPr lang="en-US" b="1" dirty="0"/>
              <a:t> </a:t>
            </a:r>
          </a:p>
          <a:p>
            <a:r>
              <a:rPr lang="en-US" dirty="0" err="1"/>
              <a:t>umiestnená</a:t>
            </a:r>
            <a:r>
              <a:rPr lang="en-US" dirty="0"/>
              <a:t> v </a:t>
            </a:r>
            <a:r>
              <a:rPr lang="en-US" dirty="0" err="1"/>
              <a:t>objektíve</a:t>
            </a:r>
            <a:endParaRPr lang="en-US" dirty="0"/>
          </a:p>
          <a:p>
            <a:r>
              <a:rPr lang="en-US" dirty="0" err="1"/>
              <a:t>mení</a:t>
            </a:r>
            <a:r>
              <a:rPr lang="en-US" dirty="0"/>
              <a:t> </a:t>
            </a:r>
            <a:r>
              <a:rPr lang="en-US" dirty="0" err="1"/>
              <a:t>fázu</a:t>
            </a:r>
            <a:r>
              <a:rPr lang="en-US" dirty="0"/>
              <a:t> </a:t>
            </a:r>
            <a:r>
              <a:rPr lang="en-US" dirty="0" err="1"/>
              <a:t>priameho</a:t>
            </a:r>
            <a:r>
              <a:rPr lang="en-US" dirty="0"/>
              <a:t> </a:t>
            </a:r>
            <a:r>
              <a:rPr lang="en-US" dirty="0" err="1"/>
              <a:t>žiarenia</a:t>
            </a:r>
            <a:endParaRPr lang="en-US" dirty="0"/>
          </a:p>
          <a:p>
            <a:r>
              <a:rPr lang="en-US" dirty="0" err="1"/>
              <a:t>spodná</a:t>
            </a:r>
            <a:r>
              <a:rPr lang="en-US" dirty="0"/>
              <a:t> </a:t>
            </a:r>
            <a:r>
              <a:rPr lang="en-US" dirty="0" err="1"/>
              <a:t>vrstva</a:t>
            </a:r>
            <a:r>
              <a:rPr lang="en-US" dirty="0"/>
              <a:t>: </a:t>
            </a:r>
            <a:r>
              <a:rPr lang="en-US" dirty="0" err="1"/>
              <a:t>dielektrická</a:t>
            </a:r>
            <a:r>
              <a:rPr lang="en-US" dirty="0"/>
              <a:t> </a:t>
            </a:r>
            <a:r>
              <a:rPr lang="en-US" dirty="0" err="1"/>
              <a:t>látka</a:t>
            </a:r>
            <a:r>
              <a:rPr lang="en-US" dirty="0"/>
              <a:t> (</a:t>
            </a:r>
            <a:r>
              <a:rPr lang="en-US" dirty="0" err="1"/>
              <a:t>napr</a:t>
            </a:r>
            <a:r>
              <a:rPr lang="en-US" dirty="0"/>
              <a:t>. MgF</a:t>
            </a:r>
            <a:r>
              <a:rPr lang="en-US" baseline="-25000" dirty="0"/>
              <a:t>2</a:t>
            </a:r>
            <a:r>
              <a:rPr lang="en-US" dirty="0"/>
              <a:t>) </a:t>
            </a:r>
            <a:r>
              <a:rPr lang="en-US" dirty="0" err="1"/>
              <a:t>pokrytá</a:t>
            </a:r>
            <a:r>
              <a:rPr lang="en-US" dirty="0"/>
              <a:t> </a:t>
            </a:r>
            <a:r>
              <a:rPr lang="en-US" dirty="0" err="1"/>
              <a:t>kovom</a:t>
            </a:r>
            <a:r>
              <a:rPr lang="en-US" dirty="0"/>
              <a:t> (</a:t>
            </a:r>
            <a:r>
              <a:rPr lang="en-US" dirty="0" err="1"/>
              <a:t>Al,Cr</a:t>
            </a:r>
            <a:r>
              <a:rPr lang="en-US" dirty="0"/>
              <a:t>)</a:t>
            </a:r>
            <a:endParaRPr lang="sk-SK" dirty="0"/>
          </a:p>
        </p:txBody>
      </p:sp>
      <p:cxnSp>
        <p:nvCxnSpPr>
          <p:cNvPr id="5" name="Spojnica: zalomená 4">
            <a:extLst>
              <a:ext uri="{FF2B5EF4-FFF2-40B4-BE49-F238E27FC236}">
                <a16:creationId xmlns:a16="http://schemas.microsoft.com/office/drawing/2014/main" id="{7D71898A-D8D5-43C2-9CFC-821026B677B3}"/>
              </a:ext>
            </a:extLst>
          </p:cNvPr>
          <p:cNvCxnSpPr>
            <a:cxnSpLocks/>
          </p:cNvCxnSpPr>
          <p:nvPr/>
        </p:nvCxnSpPr>
        <p:spPr>
          <a:xfrm>
            <a:off x="2053390" y="1491916"/>
            <a:ext cx="2951747" cy="124374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lokTextu 11">
            <a:extLst>
              <a:ext uri="{FF2B5EF4-FFF2-40B4-BE49-F238E27FC236}">
                <a16:creationId xmlns:a16="http://schemas.microsoft.com/office/drawing/2014/main" id="{EC06D2A8-9D90-49C1-8B69-C8C160F3C494}"/>
              </a:ext>
            </a:extLst>
          </p:cNvPr>
          <p:cNvSpPr txBox="1"/>
          <p:nvPr/>
        </p:nvSpPr>
        <p:spPr>
          <a:xfrm>
            <a:off x="216571" y="4511082"/>
            <a:ext cx="3312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prstencová</a:t>
            </a:r>
            <a:r>
              <a:rPr lang="en-US" b="1" dirty="0"/>
              <a:t> </a:t>
            </a:r>
            <a:r>
              <a:rPr lang="en-US" b="1" dirty="0" err="1"/>
              <a:t>clona</a:t>
            </a:r>
            <a:endParaRPr lang="en-US" b="1" dirty="0"/>
          </a:p>
          <a:p>
            <a:r>
              <a:rPr lang="en-US" dirty="0" err="1"/>
              <a:t>umiestnená</a:t>
            </a:r>
            <a:r>
              <a:rPr lang="en-US" dirty="0"/>
              <a:t> v </a:t>
            </a:r>
            <a:r>
              <a:rPr lang="en-US" dirty="0" err="1"/>
              <a:t>kondenzore</a:t>
            </a:r>
            <a:endParaRPr lang="en-US" dirty="0"/>
          </a:p>
          <a:p>
            <a:r>
              <a:rPr lang="en-US" dirty="0" err="1"/>
              <a:t>vymedzuje</a:t>
            </a:r>
            <a:r>
              <a:rPr lang="en-US" dirty="0"/>
              <a:t> </a:t>
            </a:r>
            <a:r>
              <a:rPr lang="en-US" dirty="0" err="1"/>
              <a:t>dutý</a:t>
            </a:r>
            <a:r>
              <a:rPr lang="en-US" dirty="0"/>
              <a:t> </a:t>
            </a:r>
            <a:r>
              <a:rPr lang="en-US" dirty="0" err="1"/>
              <a:t>kužel</a:t>
            </a:r>
            <a:r>
              <a:rPr lang="en-US" dirty="0"/>
              <a:t> </a:t>
            </a:r>
            <a:r>
              <a:rPr lang="en-US" dirty="0" err="1"/>
              <a:t>svetla</a:t>
            </a:r>
            <a:r>
              <a:rPr lang="en-US" dirty="0"/>
              <a:t> </a:t>
            </a:r>
            <a:r>
              <a:rPr lang="en-US" dirty="0" err="1"/>
              <a:t>dopadajúceho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objekt</a:t>
            </a:r>
            <a:endParaRPr lang="sk-SK" dirty="0"/>
          </a:p>
        </p:txBody>
      </p:sp>
      <p:cxnSp>
        <p:nvCxnSpPr>
          <p:cNvPr id="24" name="Spojnica: zalomená 23">
            <a:extLst>
              <a:ext uri="{FF2B5EF4-FFF2-40B4-BE49-F238E27FC236}">
                <a16:creationId xmlns:a16="http://schemas.microsoft.com/office/drawing/2014/main" id="{C12400AF-066F-4E68-B612-B71571A125F1}"/>
              </a:ext>
            </a:extLst>
          </p:cNvPr>
          <p:cNvCxnSpPr>
            <a:cxnSpLocks/>
          </p:cNvCxnSpPr>
          <p:nvPr/>
        </p:nvCxnSpPr>
        <p:spPr>
          <a:xfrm>
            <a:off x="2101513" y="4744213"/>
            <a:ext cx="2951747" cy="1243742"/>
          </a:xfrm>
          <a:prstGeom prst="bentConnector3">
            <a:avLst>
              <a:gd name="adj1" fmla="val 4510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23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5439A057-CB4A-449B-AA14-494ECC8A0C3F}"/>
              </a:ext>
            </a:extLst>
          </p:cNvPr>
          <p:cNvSpPr txBox="1"/>
          <p:nvPr/>
        </p:nvSpPr>
        <p:spPr>
          <a:xfrm>
            <a:off x="731519" y="212141"/>
            <a:ext cx="102131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pozitívny</a:t>
            </a:r>
            <a:r>
              <a:rPr lang="en-US" b="1" dirty="0"/>
              <a:t> </a:t>
            </a:r>
            <a:r>
              <a:rPr lang="en-US" b="1" dirty="0" err="1"/>
              <a:t>fázový</a:t>
            </a:r>
            <a:r>
              <a:rPr lang="en-US" b="1" dirty="0"/>
              <a:t> </a:t>
            </a:r>
            <a:r>
              <a:rPr lang="en-US" b="1" dirty="0" err="1"/>
              <a:t>kontrast</a:t>
            </a:r>
            <a:r>
              <a:rPr lang="en-US" dirty="0"/>
              <a:t>: </a:t>
            </a:r>
            <a:r>
              <a:rPr lang="en-US" dirty="0" err="1"/>
              <a:t>posun</a:t>
            </a:r>
            <a:r>
              <a:rPr lang="en-US" dirty="0"/>
              <a:t> </a:t>
            </a:r>
            <a:r>
              <a:rPr lang="en-US" dirty="0" err="1"/>
              <a:t>fázy</a:t>
            </a:r>
            <a:r>
              <a:rPr lang="en-US" dirty="0"/>
              <a:t> </a:t>
            </a:r>
            <a:r>
              <a:rPr lang="en-US" dirty="0" err="1"/>
              <a:t>priameho</a:t>
            </a:r>
            <a:r>
              <a:rPr lang="en-US" dirty="0"/>
              <a:t> </a:t>
            </a:r>
            <a:r>
              <a:rPr lang="en-US" dirty="0" err="1"/>
              <a:t>žiarenia</a:t>
            </a:r>
            <a:r>
              <a:rPr lang="en-US" dirty="0"/>
              <a:t>  </a:t>
            </a:r>
            <a:r>
              <a:rPr lang="en-US" dirty="0" err="1"/>
              <a:t>oproti</a:t>
            </a:r>
            <a:r>
              <a:rPr lang="en-US" dirty="0"/>
              <a:t> </a:t>
            </a:r>
            <a:r>
              <a:rPr lang="en-US" dirty="0" err="1"/>
              <a:t>difraktovanému</a:t>
            </a:r>
            <a:r>
              <a:rPr lang="en-US" dirty="0"/>
              <a:t> o + 90 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fáza</a:t>
            </a:r>
            <a:r>
              <a:rPr lang="en-US" dirty="0"/>
              <a:t> </a:t>
            </a:r>
            <a:r>
              <a:rPr lang="en-US" dirty="0" err="1"/>
              <a:t>difraktovaného</a:t>
            </a:r>
            <a:r>
              <a:rPr lang="en-US" dirty="0"/>
              <a:t> </a:t>
            </a:r>
            <a:r>
              <a:rPr lang="en-US" dirty="0" err="1"/>
              <a:t>žiarenia</a:t>
            </a:r>
            <a:r>
              <a:rPr lang="en-US" dirty="0"/>
              <a:t> je </a:t>
            </a:r>
            <a:r>
              <a:rPr lang="en-US" dirty="0" err="1"/>
              <a:t>oneskorená</a:t>
            </a:r>
            <a:r>
              <a:rPr lang="en-US" dirty="0"/>
              <a:t> o ¼ </a:t>
            </a:r>
            <a:r>
              <a:rPr lang="en-US" dirty="0" err="1"/>
              <a:t>vlnovej</a:t>
            </a:r>
            <a:r>
              <a:rPr lang="en-US" dirty="0"/>
              <a:t> </a:t>
            </a:r>
            <a:r>
              <a:rPr lang="en-US" dirty="0" err="1"/>
              <a:t>dĺžky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tmavé</a:t>
            </a:r>
            <a:r>
              <a:rPr lang="en-US" dirty="0"/>
              <a:t> </a:t>
            </a:r>
            <a:r>
              <a:rPr lang="en-US" dirty="0" err="1"/>
              <a:t>objekty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svetlom</a:t>
            </a:r>
            <a:r>
              <a:rPr lang="en-US" dirty="0"/>
              <a:t> </a:t>
            </a:r>
            <a:r>
              <a:rPr lang="en-US" dirty="0" err="1"/>
              <a:t>pozadí</a:t>
            </a:r>
            <a:r>
              <a:rPr lang="en-US" dirty="0"/>
              <a:t> (</a:t>
            </a:r>
            <a:r>
              <a:rPr lang="en-US" dirty="0" err="1"/>
              <a:t>zníženie</a:t>
            </a:r>
            <a:r>
              <a:rPr lang="en-US" dirty="0"/>
              <a:t> </a:t>
            </a:r>
            <a:r>
              <a:rPr lang="en-US" dirty="0" err="1"/>
              <a:t>amplitúdy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err="1"/>
              <a:t>negatívny</a:t>
            </a:r>
            <a:r>
              <a:rPr lang="en-US" b="1" dirty="0"/>
              <a:t> </a:t>
            </a:r>
            <a:r>
              <a:rPr lang="en-US" b="1" dirty="0" err="1"/>
              <a:t>fázový</a:t>
            </a:r>
            <a:r>
              <a:rPr lang="en-US" b="1" dirty="0"/>
              <a:t> </a:t>
            </a:r>
            <a:r>
              <a:rPr lang="en-US" b="1" dirty="0" err="1"/>
              <a:t>kontrast</a:t>
            </a:r>
            <a:r>
              <a:rPr lang="en-US" dirty="0"/>
              <a:t>: </a:t>
            </a:r>
            <a:r>
              <a:rPr lang="en-US" dirty="0" err="1"/>
              <a:t>posun</a:t>
            </a:r>
            <a:r>
              <a:rPr lang="en-US" dirty="0"/>
              <a:t> </a:t>
            </a:r>
            <a:r>
              <a:rPr lang="en-US" dirty="0" err="1"/>
              <a:t>fázy</a:t>
            </a:r>
            <a:r>
              <a:rPr lang="en-US" dirty="0"/>
              <a:t> </a:t>
            </a:r>
            <a:r>
              <a:rPr lang="en-US" dirty="0" err="1"/>
              <a:t>priameho</a:t>
            </a:r>
            <a:r>
              <a:rPr lang="en-US" dirty="0"/>
              <a:t> </a:t>
            </a:r>
            <a:r>
              <a:rPr lang="en-US" dirty="0" err="1"/>
              <a:t>žiarenia</a:t>
            </a:r>
            <a:r>
              <a:rPr lang="en-US" dirty="0"/>
              <a:t>  </a:t>
            </a:r>
            <a:r>
              <a:rPr lang="en-US" dirty="0" err="1"/>
              <a:t>oproti</a:t>
            </a:r>
            <a:r>
              <a:rPr lang="en-US" dirty="0"/>
              <a:t> </a:t>
            </a:r>
            <a:r>
              <a:rPr lang="en-US" dirty="0" err="1"/>
              <a:t>difraktovanému</a:t>
            </a:r>
            <a:r>
              <a:rPr lang="en-US" dirty="0"/>
              <a:t> o - 90 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fáza</a:t>
            </a:r>
            <a:r>
              <a:rPr lang="en-US" dirty="0"/>
              <a:t> </a:t>
            </a:r>
            <a:r>
              <a:rPr lang="en-US" dirty="0" err="1"/>
              <a:t>priameho</a:t>
            </a:r>
            <a:r>
              <a:rPr lang="en-US" dirty="0"/>
              <a:t> </a:t>
            </a:r>
            <a:r>
              <a:rPr lang="en-US" dirty="0" err="1"/>
              <a:t>žiarenia</a:t>
            </a:r>
            <a:r>
              <a:rPr lang="en-US" dirty="0"/>
              <a:t> je </a:t>
            </a:r>
            <a:r>
              <a:rPr lang="en-US" dirty="0" err="1"/>
              <a:t>oneskorená</a:t>
            </a:r>
            <a:r>
              <a:rPr lang="en-US" dirty="0"/>
              <a:t> o ¼ </a:t>
            </a:r>
            <a:r>
              <a:rPr lang="en-US" dirty="0" err="1"/>
              <a:t>vlnovej</a:t>
            </a:r>
            <a:r>
              <a:rPr lang="en-US" dirty="0"/>
              <a:t> </a:t>
            </a:r>
            <a:r>
              <a:rPr lang="en-US" dirty="0" err="1"/>
              <a:t>dĺžky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svetlé</a:t>
            </a:r>
            <a:r>
              <a:rPr lang="en-US" dirty="0"/>
              <a:t> </a:t>
            </a:r>
            <a:r>
              <a:rPr lang="en-US" dirty="0" err="1"/>
              <a:t>objekty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tmavom</a:t>
            </a:r>
            <a:r>
              <a:rPr lang="en-US" dirty="0"/>
              <a:t> </a:t>
            </a:r>
            <a:r>
              <a:rPr lang="en-US" dirty="0" err="1"/>
              <a:t>pozadí</a:t>
            </a:r>
            <a:r>
              <a:rPr lang="en-US" dirty="0"/>
              <a:t> (</a:t>
            </a:r>
            <a:r>
              <a:rPr lang="en-US" dirty="0" err="1"/>
              <a:t>zvýšenie</a:t>
            </a:r>
            <a:r>
              <a:rPr lang="en-US" dirty="0"/>
              <a:t> </a:t>
            </a:r>
            <a:r>
              <a:rPr lang="en-US" dirty="0" err="1"/>
              <a:t>amplitúdy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EC81B4B8-2446-4790-A8CE-837A3799FB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2" t="16805" r="29731" b="16308"/>
          <a:stretch/>
        </p:blipFill>
        <p:spPr>
          <a:xfrm>
            <a:off x="2933112" y="2337226"/>
            <a:ext cx="8117059" cy="4584942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F271C0F-6413-4ECB-B43A-6CF579872D4D}"/>
              </a:ext>
            </a:extLst>
          </p:cNvPr>
          <p:cNvSpPr txBox="1"/>
          <p:nvPr/>
        </p:nvSpPr>
        <p:spPr>
          <a:xfrm>
            <a:off x="508784" y="3549866"/>
            <a:ext cx="21875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S= </a:t>
            </a:r>
            <a:r>
              <a:rPr lang="en-US" dirty="0" err="1">
                <a:solidFill>
                  <a:srgbClr val="FF0000"/>
                </a:solidFill>
              </a:rPr>
              <a:t>priame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žiarenie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0988" indent="-280988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D=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difraktované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žiarenie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0988" indent="-280988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0988" indent="-280988">
              <a:tabLst>
                <a:tab pos="280988" algn="l"/>
              </a:tabLst>
            </a:pPr>
            <a:r>
              <a:rPr lang="en-US" dirty="0">
                <a:solidFill>
                  <a:srgbClr val="00B050"/>
                </a:solidFill>
              </a:rPr>
              <a:t>P= </a:t>
            </a:r>
            <a:r>
              <a:rPr lang="en-US" dirty="0" err="1">
                <a:solidFill>
                  <a:srgbClr val="00B050"/>
                </a:solidFill>
              </a:rPr>
              <a:t>výsledné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žiarenie</a:t>
            </a:r>
            <a:r>
              <a:rPr lang="en-US" dirty="0">
                <a:solidFill>
                  <a:srgbClr val="00B050"/>
                </a:solidFill>
              </a:rPr>
              <a:t> (po </a:t>
            </a:r>
            <a:r>
              <a:rPr lang="en-US" dirty="0" err="1">
                <a:solidFill>
                  <a:srgbClr val="00B050"/>
                </a:solidFill>
              </a:rPr>
              <a:t>interferencií</a:t>
            </a:r>
            <a:r>
              <a:rPr lang="en-US" dirty="0">
                <a:solidFill>
                  <a:srgbClr val="00B050"/>
                </a:solidFill>
              </a:rPr>
              <a:t>)</a:t>
            </a:r>
            <a:endParaRPr lang="sk-SK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00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165F567F-EC22-43E4-A401-8782A6DA203C}"/>
              </a:ext>
            </a:extLst>
          </p:cNvPr>
          <p:cNvSpPr/>
          <p:nvPr/>
        </p:nvSpPr>
        <p:spPr>
          <a:xfrm>
            <a:off x="709981" y="578554"/>
            <a:ext cx="76056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 err="1"/>
              <a:t>nedostatky</a:t>
            </a:r>
            <a:r>
              <a:rPr lang="en-US" b="1" dirty="0"/>
              <a:t> </a:t>
            </a:r>
            <a:r>
              <a:rPr lang="en-US" b="1" dirty="0" err="1"/>
              <a:t>metódy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halo = </a:t>
            </a:r>
            <a:r>
              <a:rPr lang="en-US" dirty="0" err="1"/>
              <a:t>jasne</a:t>
            </a:r>
            <a:r>
              <a:rPr lang="en-US" dirty="0"/>
              <a:t> </a:t>
            </a:r>
            <a:r>
              <a:rPr lang="en-US" dirty="0" err="1"/>
              <a:t>žiariace</a:t>
            </a:r>
            <a:r>
              <a:rPr lang="en-US" dirty="0"/>
              <a:t> </a:t>
            </a:r>
            <a:r>
              <a:rPr lang="en-US" dirty="0" err="1"/>
              <a:t>rozhranie</a:t>
            </a:r>
            <a:r>
              <a:rPr lang="en-US" dirty="0"/>
              <a:t> </a:t>
            </a:r>
            <a:r>
              <a:rPr lang="en-US" dirty="0" err="1"/>
              <a:t>medzi</a:t>
            </a:r>
            <a:r>
              <a:rPr lang="en-US" dirty="0"/>
              <a:t> </a:t>
            </a:r>
            <a:r>
              <a:rPr lang="en-US" dirty="0" err="1"/>
              <a:t>objektom</a:t>
            </a:r>
            <a:r>
              <a:rPr lang="en-US" dirty="0"/>
              <a:t> a </a:t>
            </a:r>
            <a:r>
              <a:rPr lang="en-US" dirty="0" err="1"/>
              <a:t>pozadím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vzniká</a:t>
            </a:r>
            <a:r>
              <a:rPr lang="en-US" dirty="0"/>
              <a:t> v </a:t>
            </a:r>
            <a:r>
              <a:rPr lang="en-US" dirty="0" err="1"/>
              <a:t>dôsledku</a:t>
            </a:r>
            <a:r>
              <a:rPr lang="en-US" dirty="0"/>
              <a:t> </a:t>
            </a:r>
            <a:r>
              <a:rPr lang="en-US" dirty="0" err="1"/>
              <a:t>lomu</a:t>
            </a:r>
            <a:r>
              <a:rPr lang="en-US" dirty="0"/>
              <a:t> </a:t>
            </a:r>
            <a:r>
              <a:rPr lang="en-US" dirty="0" err="1"/>
              <a:t>svetla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stenách</a:t>
            </a:r>
            <a:r>
              <a:rPr lang="en-US" dirty="0"/>
              <a:t> </a:t>
            </a:r>
            <a:r>
              <a:rPr lang="en-US" dirty="0" err="1"/>
              <a:t>pozorovaných</a:t>
            </a:r>
            <a:r>
              <a:rPr lang="en-US" dirty="0"/>
              <a:t> </a:t>
            </a:r>
            <a:r>
              <a:rPr lang="en-US" dirty="0" err="1"/>
              <a:t>objektov</a:t>
            </a:r>
            <a:r>
              <a:rPr lang="en-US" dirty="0"/>
              <a:t> </a:t>
            </a:r>
          </a:p>
          <a:p>
            <a:r>
              <a:rPr lang="en-US" dirty="0"/>
              <a:t>	je </a:t>
            </a:r>
            <a:r>
              <a:rPr lang="en-US" dirty="0" err="1"/>
              <a:t>tým</a:t>
            </a:r>
            <a:r>
              <a:rPr lang="en-US" dirty="0"/>
              <a:t> </a:t>
            </a:r>
            <a:r>
              <a:rPr lang="en-US" dirty="0" err="1"/>
              <a:t>výraznejšie</a:t>
            </a:r>
            <a:r>
              <a:rPr lang="en-US" dirty="0"/>
              <a:t>, </a:t>
            </a:r>
            <a:r>
              <a:rPr lang="en-US" dirty="0" err="1"/>
              <a:t>čím</a:t>
            </a:r>
            <a:r>
              <a:rPr lang="en-US" dirty="0"/>
              <a:t> </a:t>
            </a:r>
            <a:r>
              <a:rPr lang="en-US" dirty="0" err="1"/>
              <a:t>vyšší</a:t>
            </a:r>
            <a:r>
              <a:rPr lang="en-US" dirty="0"/>
              <a:t> je index </a:t>
            </a:r>
            <a:r>
              <a:rPr lang="en-US" dirty="0" err="1"/>
              <a:t>lomu</a:t>
            </a:r>
            <a:r>
              <a:rPr lang="en-US" dirty="0"/>
              <a:t> </a:t>
            </a:r>
            <a:r>
              <a:rPr lang="en-US" dirty="0" err="1"/>
              <a:t>pozorovaných</a:t>
            </a:r>
            <a:r>
              <a:rPr lang="en-US" dirty="0"/>
              <a:t> </a:t>
            </a:r>
            <a:r>
              <a:rPr lang="en-US" dirty="0" err="1"/>
              <a:t>objektov</a:t>
            </a:r>
            <a:endParaRPr lang="sk-SK" dirty="0"/>
          </a:p>
        </p:txBody>
      </p:sp>
      <p:pic>
        <p:nvPicPr>
          <p:cNvPr id="1028" name="Picture 4" descr="Výsledok vyhľadávania obrázkov pre dopyt phase contrast halo">
            <a:extLst>
              <a:ext uri="{FF2B5EF4-FFF2-40B4-BE49-F238E27FC236}">
                <a16:creationId xmlns:a16="http://schemas.microsoft.com/office/drawing/2014/main" id="{D9E5CF11-DBE1-4034-B715-5146F08CA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5" b="51957"/>
          <a:stretch/>
        </p:blipFill>
        <p:spPr bwMode="auto">
          <a:xfrm>
            <a:off x="709981" y="2406316"/>
            <a:ext cx="10663207" cy="365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ĺžnik 2">
            <a:extLst>
              <a:ext uri="{FF2B5EF4-FFF2-40B4-BE49-F238E27FC236}">
                <a16:creationId xmlns:a16="http://schemas.microsoft.com/office/drawing/2014/main" id="{821964DA-77EA-4A6B-B5B3-11AD7593562E}"/>
              </a:ext>
            </a:extLst>
          </p:cNvPr>
          <p:cNvSpPr/>
          <p:nvPr/>
        </p:nvSpPr>
        <p:spPr>
          <a:xfrm>
            <a:off x="2288345" y="6414351"/>
            <a:ext cx="89095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400" dirty="0">
                <a:hlinkClick r:id="rId3"/>
              </a:rPr>
              <a:t>https://www.olympus-lifescience.com/en/microscope-resource/primer/techniques/dic/dicphasecomparison/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1734861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Výsledok vyhľadávania obrázkov pre dopyt phase contrast">
            <a:extLst>
              <a:ext uri="{FF2B5EF4-FFF2-40B4-BE49-F238E27FC236}">
                <a16:creationId xmlns:a16="http://schemas.microsoft.com/office/drawing/2014/main" id="{C52B11BE-5C24-407D-8493-9138E468FE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32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ĺžnik 3">
            <a:extLst>
              <a:ext uri="{FF2B5EF4-FFF2-40B4-BE49-F238E27FC236}">
                <a16:creationId xmlns:a16="http://schemas.microsoft.com/office/drawing/2014/main" id="{3283FDB4-AAC9-4585-A758-F05D43F2129D}"/>
              </a:ext>
            </a:extLst>
          </p:cNvPr>
          <p:cNvSpPr/>
          <p:nvPr/>
        </p:nvSpPr>
        <p:spPr>
          <a:xfrm>
            <a:off x="-112542" y="3538634"/>
            <a:ext cx="12448921" cy="337147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7AE6D344-750D-4D09-A99C-26305566B403}"/>
              </a:ext>
            </a:extLst>
          </p:cNvPr>
          <p:cNvSpPr txBox="1"/>
          <p:nvPr/>
        </p:nvSpPr>
        <p:spPr>
          <a:xfrm>
            <a:off x="1470878" y="3979763"/>
            <a:ext cx="105749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Zdroje</a:t>
            </a:r>
            <a:endParaRPr lang="en-US" sz="2000" b="1" dirty="0"/>
          </a:p>
          <a:p>
            <a:r>
              <a:rPr lang="sk-SK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https://www.mikroskop-mikroskopy.cz/fazovy-kontrast/</a:t>
            </a:r>
            <a:endParaRPr lang="en-US" sz="2000" dirty="0"/>
          </a:p>
          <a:p>
            <a:r>
              <a:rPr lang="sk-SK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http://kfrserver.natur.cuni.cz/studium/prednasky/mikro/mscope/DIC/fk.htm</a:t>
            </a:r>
            <a:endParaRPr lang="en-US" sz="2000" dirty="0"/>
          </a:p>
          <a:p>
            <a:r>
              <a:rPr lang="sk-SK" sz="2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https://www.sci.muni.cz/kfar/html/fazovy_kontrast.pdf</a:t>
            </a:r>
            <a:endParaRPr lang="en-US" sz="2000" dirty="0"/>
          </a:p>
          <a:p>
            <a:r>
              <a:rPr lang="sk-SK" sz="20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https://dokumenty.upce.cz/FCHT/kbbv-vk/opt.mikr.met.ve-zdra./metody-zvysujici-kontrast-zobrazeni-ve-svetelnem-mikroskopu.pdf</a:t>
            </a:r>
            <a:endParaRPr lang="en-US" sz="2000" dirty="0"/>
          </a:p>
          <a:p>
            <a:r>
              <a:rPr lang="sk-SK" sz="20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https://vesmir.cz/cz/casopis/archiv-casopisu/1995/cislo-11/kontrast-opticke-mikroskopii.html</a:t>
            </a:r>
            <a:endParaRPr lang="en-US" sz="2000" dirty="0"/>
          </a:p>
          <a:p>
            <a:r>
              <a:rPr lang="sk-SK" sz="20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https://www.microscopyu.com/tutorials/positive-and-negative-phase-contrast</a:t>
            </a:r>
            <a:endParaRPr lang="en-US" sz="2000" dirty="0"/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D4984636-1BB7-467E-A382-9CFFBB7A5DC3}"/>
              </a:ext>
            </a:extLst>
          </p:cNvPr>
          <p:cNvSpPr/>
          <p:nvPr/>
        </p:nvSpPr>
        <p:spPr>
          <a:xfrm>
            <a:off x="0" y="-23980"/>
            <a:ext cx="12192000" cy="353448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6CFC5F3F-14B3-45F4-8690-6CC08FED5BFC}"/>
              </a:ext>
            </a:extLst>
          </p:cNvPr>
          <p:cNvSpPr txBox="1"/>
          <p:nvPr/>
        </p:nvSpPr>
        <p:spPr>
          <a:xfrm>
            <a:off x="0" y="658304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Ďakujem</a:t>
            </a:r>
            <a:r>
              <a:rPr lang="en-US" sz="4000" dirty="0">
                <a:solidFill>
                  <a:schemeClr val="bg1"/>
                </a:solidFill>
              </a:rPr>
              <a:t> za </a:t>
            </a:r>
            <a:r>
              <a:rPr lang="en-US" sz="4000" dirty="0" err="1">
                <a:solidFill>
                  <a:schemeClr val="bg1"/>
                </a:solidFill>
              </a:rPr>
              <a:t>pozornosť</a:t>
            </a:r>
            <a:endParaRPr lang="sk-SK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056892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15457</TotalTime>
  <Words>507</Words>
  <Application>Microsoft Office PowerPoint</Application>
  <PresentationFormat>Širokouhlá</PresentationFormat>
  <Paragraphs>59</Paragraphs>
  <Slides>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Motív Office</vt:lpstr>
      <vt:lpstr>Fázový kontrast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Fázový kontrast</dc:title>
  <dc:creator>Alžbeta Devánová</dc:creator>
  <cp:lastModifiedBy>Alžbeta Devánová</cp:lastModifiedBy>
  <cp:revision>41</cp:revision>
  <dcterms:created xsi:type="dcterms:W3CDTF">2019-11-23T19:24:06Z</dcterms:created>
  <dcterms:modified xsi:type="dcterms:W3CDTF">2019-12-05T10:58:32Z</dcterms:modified>
</cp:coreProperties>
</file>