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Avenir Next Medium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Avenir Next Medium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Avenir Next Medium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Avenir Next Medium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Avenir Next Medium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Avenir Next Medium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Avenir Next Medium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Avenir Next Medium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Avenir Next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7E3D2">
              <a:alpha val="5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DF6DA"/>
              </a:solidFill>
              <a:prstDash val="solid"/>
              <a:miter lim="400000"/>
            </a:ln>
          </a:right>
          <a:top>
            <a:ln w="12700" cap="flat">
              <a:solidFill>
                <a:srgbClr val="FDF6DA"/>
              </a:solidFill>
              <a:prstDash val="solid"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5C69B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C9D69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 b="def" i="def"/>
      <a:tcStyle>
        <a:tcBdr/>
        <a:fill>
          <a:solidFill>
            <a:srgbClr val="F6F2E5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 b="def" i="def"/>
      <a:tcStyle>
        <a:tcBdr/>
        <a:fill>
          <a:solidFill>
            <a:srgbClr val="F9F5E8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 b="def" i="def"/>
      <a:tcStyle>
        <a:tcBdr/>
        <a:fill>
          <a:solidFill>
            <a:srgbClr val="FFFBF1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 b="def" i="def"/>
      <a:tcStyle>
        <a:tcBdr/>
        <a:fill>
          <a:solidFill>
            <a:srgbClr val="E9E7DC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DF9ED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25400" cap="flat">
              <a:solidFill>
                <a:srgbClr val="C6BB94"/>
              </a:solidFill>
              <a:prstDash val="solid"/>
              <a:miter lim="400000"/>
            </a:ln>
          </a:left>
          <a:right>
            <a:ln w="25400" cap="flat">
              <a:solidFill>
                <a:srgbClr val="C6BB94"/>
              </a:solidFill>
              <a:prstDash val="solid"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solidFill>
                <a:srgbClr val="DBD2B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9" name="Shape 1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Název a pod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Čára"/>
          <p:cNvSpPr/>
          <p:nvPr/>
        </p:nvSpPr>
        <p:spPr>
          <a:xfrm>
            <a:off x="508000" y="51816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Text názvu"/>
          <p:cNvSpPr txBox="1"/>
          <p:nvPr>
            <p:ph type="title"/>
          </p:nvPr>
        </p:nvSpPr>
        <p:spPr>
          <a:xfrm>
            <a:off x="508000" y="3009900"/>
            <a:ext cx="11988800" cy="203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 názvu</a:t>
            </a:r>
          </a:p>
        </p:txBody>
      </p:sp>
      <p:sp>
        <p:nvSpPr>
          <p:cNvPr id="15" name="Text úrovně 1…"/>
          <p:cNvSpPr txBox="1"/>
          <p:nvPr>
            <p:ph type="body" sz="quarter" idx="1"/>
          </p:nvPr>
        </p:nvSpPr>
        <p:spPr>
          <a:xfrm>
            <a:off x="508000" y="5562600"/>
            <a:ext cx="11988800" cy="8255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6" name="Číslo snímku"/>
          <p:cNvSpPr txBox="1"/>
          <p:nvPr>
            <p:ph type="sldNum" sz="quarter" idx="2"/>
          </p:nvPr>
        </p:nvSpPr>
        <p:spPr>
          <a:xfrm>
            <a:off x="12132284" y="8763000"/>
            <a:ext cx="386335" cy="4191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á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–Josef Novák"/>
          <p:cNvSpPr txBox="1"/>
          <p:nvPr>
            <p:ph type="body" sz="quarter" idx="13"/>
          </p:nvPr>
        </p:nvSpPr>
        <p:spPr>
          <a:xfrm>
            <a:off x="508000" y="5918200"/>
            <a:ext cx="11988800" cy="6223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SzTx/>
              <a:buNone/>
              <a:defRPr i="1" sz="3000">
                <a:solidFill>
                  <a:srgbClr val="9D9D9D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pPr/>
            <a:r>
              <a:t>–Josef Novák</a:t>
            </a:r>
          </a:p>
        </p:txBody>
      </p:sp>
      <p:sp>
        <p:nvSpPr>
          <p:cNvPr id="106" name="„Sem napište citát.“"/>
          <p:cNvSpPr txBox="1"/>
          <p:nvPr>
            <p:ph type="body" sz="quarter" idx="14"/>
          </p:nvPr>
        </p:nvSpPr>
        <p:spPr>
          <a:xfrm>
            <a:off x="1270000" y="4248149"/>
            <a:ext cx="10464800" cy="7239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sz="3600"/>
            </a:lvl1pPr>
          </a:lstStyle>
          <a:p>
            <a:pPr/>
            <a:r>
              <a:t>„Sem napište citát.“ </a:t>
            </a:r>
          </a:p>
        </p:txBody>
      </p:sp>
      <p:sp>
        <p:nvSpPr>
          <p:cNvPr id="107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142761833_2880x1921.jpeg"/>
          <p:cNvSpPr/>
          <p:nvPr>
            <p:ph type="pic" idx="13"/>
          </p:nvPr>
        </p:nvSpPr>
        <p:spPr>
          <a:xfrm>
            <a:off x="-114300" y="0"/>
            <a:ext cx="14622784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grafie - na šíř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rázek"/>
          <p:cNvSpPr/>
          <p:nvPr>
            <p:ph type="pic" idx="13"/>
          </p:nvPr>
        </p:nvSpPr>
        <p:spPr>
          <a:xfrm>
            <a:off x="622300" y="101600"/>
            <a:ext cx="11760200" cy="7840134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4" name="Text názvu"/>
          <p:cNvSpPr txBox="1"/>
          <p:nvPr>
            <p:ph type="title"/>
          </p:nvPr>
        </p:nvSpPr>
        <p:spPr>
          <a:xfrm>
            <a:off x="508000" y="7099300"/>
            <a:ext cx="11988800" cy="11176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 názvu</a:t>
            </a:r>
          </a:p>
        </p:txBody>
      </p:sp>
      <p:sp>
        <p:nvSpPr>
          <p:cNvPr id="25" name="Text úrovně 1…"/>
          <p:cNvSpPr txBox="1"/>
          <p:nvPr>
            <p:ph type="body" sz="quarter" idx="1"/>
          </p:nvPr>
        </p:nvSpPr>
        <p:spPr>
          <a:xfrm>
            <a:off x="508000" y="8267700"/>
            <a:ext cx="119888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6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ázev - ve střed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názvu"/>
          <p:cNvSpPr txBox="1"/>
          <p:nvPr>
            <p:ph type="title"/>
          </p:nvPr>
        </p:nvSpPr>
        <p:spPr>
          <a:xfrm>
            <a:off x="508000" y="3860800"/>
            <a:ext cx="11988800" cy="2032000"/>
          </a:xfrm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34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grafie -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brázek"/>
          <p:cNvSpPr/>
          <p:nvPr>
            <p:ph type="pic" sz="half" idx="13"/>
          </p:nvPr>
        </p:nvSpPr>
        <p:spPr>
          <a:xfrm>
            <a:off x="6807200" y="596900"/>
            <a:ext cx="5575300" cy="832560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2" name="Text názvu"/>
          <p:cNvSpPr txBox="1"/>
          <p:nvPr>
            <p:ph type="title"/>
          </p:nvPr>
        </p:nvSpPr>
        <p:spPr>
          <a:xfrm>
            <a:off x="508000" y="2400300"/>
            <a:ext cx="5829300" cy="6070600"/>
          </a:xfrm>
          <a:prstGeom prst="rect">
            <a:avLst/>
          </a:prstGeom>
        </p:spPr>
        <p:txBody>
          <a:bodyPr anchor="t"/>
          <a:lstStyle/>
          <a:p>
            <a:pPr/>
            <a:r>
              <a:t>Text názvu</a:t>
            </a:r>
          </a:p>
        </p:txBody>
      </p:sp>
      <p:sp>
        <p:nvSpPr>
          <p:cNvPr id="43" name="Text úrovně 1…"/>
          <p:cNvSpPr txBox="1"/>
          <p:nvPr>
            <p:ph type="body" sz="quarter" idx="1"/>
          </p:nvPr>
        </p:nvSpPr>
        <p:spPr>
          <a:xfrm>
            <a:off x="508000" y="1168400"/>
            <a:ext cx="58293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4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Název -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Čára"/>
          <p:cNvSpPr/>
          <p:nvPr/>
        </p:nvSpPr>
        <p:spPr>
          <a:xfrm>
            <a:off x="508000" y="25781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" name="Čára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" name="Čára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5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Název a 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Čára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" name="Čára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4" name="Čára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66" name="Text úrovně 1…"/>
          <p:cNvSpPr txBox="1"/>
          <p:nvPr>
            <p:ph type="body" idx="1"/>
          </p:nvPr>
        </p:nvSpPr>
        <p:spPr>
          <a:xfrm>
            <a:off x="508000" y="3035300"/>
            <a:ext cx="11988800" cy="57277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67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Název, odrážky, 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Čára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" name="Čára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" name="Čára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" name="Obrázek"/>
          <p:cNvSpPr/>
          <p:nvPr>
            <p:ph type="pic" sz="half" idx="13"/>
          </p:nvPr>
        </p:nvSpPr>
        <p:spPr>
          <a:xfrm>
            <a:off x="-838200" y="2997200"/>
            <a:ext cx="8286750" cy="55245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8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79" name="Text úrovně 1…"/>
          <p:cNvSpPr txBox="1"/>
          <p:nvPr>
            <p:ph type="body" sz="half" idx="1"/>
          </p:nvPr>
        </p:nvSpPr>
        <p:spPr>
          <a:xfrm>
            <a:off x="6781800" y="2971800"/>
            <a:ext cx="5727700" cy="5524500"/>
          </a:xfrm>
          <a:prstGeom prst="rect">
            <a:avLst/>
          </a:prstGeom>
        </p:spPr>
        <p:txBody>
          <a:bodyPr/>
          <a:lstStyle>
            <a:lvl1pPr marL="3683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1pPr>
            <a:lvl2pPr marL="7366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2pPr>
            <a:lvl3pPr marL="11049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3pPr>
            <a:lvl4pPr marL="14732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4pPr>
            <a:lvl5pPr marL="18415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úrovně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grafie - 3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rázek"/>
          <p:cNvSpPr/>
          <p:nvPr>
            <p:ph type="pic" sz="quarter" idx="13"/>
          </p:nvPr>
        </p:nvSpPr>
        <p:spPr>
          <a:xfrm>
            <a:off x="6642100" y="914400"/>
            <a:ext cx="5727700" cy="382045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6" name="Obrázek"/>
          <p:cNvSpPr/>
          <p:nvPr>
            <p:ph type="pic" sz="quarter" idx="14"/>
          </p:nvPr>
        </p:nvSpPr>
        <p:spPr>
          <a:xfrm>
            <a:off x="6654800" y="4851400"/>
            <a:ext cx="5753100" cy="38354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7" name="Obrázek"/>
          <p:cNvSpPr/>
          <p:nvPr>
            <p:ph type="pic" sz="half" idx="15"/>
          </p:nvPr>
        </p:nvSpPr>
        <p:spPr>
          <a:xfrm>
            <a:off x="622300" y="584200"/>
            <a:ext cx="5575300" cy="832560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ára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Čára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Text úrovně 1…"/>
          <p:cNvSpPr txBox="1"/>
          <p:nvPr>
            <p:ph type="body" idx="1"/>
          </p:nvPr>
        </p:nvSpPr>
        <p:spPr>
          <a:xfrm>
            <a:off x="508000" y="977900"/>
            <a:ext cx="11988800" cy="77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5" name="Text názvu"/>
          <p:cNvSpPr txBox="1"/>
          <p:nvPr>
            <p:ph type="title"/>
          </p:nvPr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6" name="Číslo snímku"/>
          <p:cNvSpPr txBox="1"/>
          <p:nvPr>
            <p:ph type="sldNum" sz="quarter" idx="2"/>
          </p:nvPr>
        </p:nvSpPr>
        <p:spPr>
          <a:xfrm>
            <a:off x="12144984" y="8763000"/>
            <a:ext cx="386335" cy="4191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1pPr>
      <a:lvl2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2pPr>
      <a:lvl3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3pPr>
      <a:lvl4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4pPr>
      <a:lvl5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5pPr>
      <a:lvl6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6pPr>
      <a:lvl7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7pPr>
      <a:lvl8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8pPr>
      <a:lvl9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9pPr>
    </p:titleStyle>
    <p:bodyStyle>
      <a:lvl1pPr marL="4191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Avenir Next Medium"/>
        </a:defRPr>
      </a:lvl1pPr>
      <a:lvl2pPr marL="8382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Avenir Next Medium"/>
        </a:defRPr>
      </a:lvl2pPr>
      <a:lvl3pPr marL="12573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Avenir Next Medium"/>
        </a:defRPr>
      </a:lvl3pPr>
      <a:lvl4pPr marL="16764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Avenir Next Medium"/>
        </a:defRPr>
      </a:lvl4pPr>
      <a:lvl5pPr marL="20955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Avenir Next Medium"/>
        </a:defRPr>
      </a:lvl5pPr>
      <a:lvl6pPr marL="25146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Avenir Next Medium"/>
        </a:defRPr>
      </a:lvl6pPr>
      <a:lvl7pPr marL="29337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Avenir Next Medium"/>
        </a:defRPr>
      </a:lvl7pPr>
      <a:lvl8pPr marL="33528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Avenir Next Medium"/>
        </a:defRPr>
      </a:lvl8pPr>
      <a:lvl9pPr marL="37719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Avenir Next Medium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venir Next Medium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venir Next Medium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venir Next Medium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venir Next Medium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venir Next Medium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venir Next Medium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venir Next Medium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venir Next Medium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venir Next Medium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wikiskripta.eu/w/Index_lomu_sv%C4%9Btla" TargetMode="External"/><Relationship Id="rId3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Relationship Id="rId3" Type="http://schemas.openxmlformats.org/officeDocument/2006/relationships/hyperlink" Target="https://cs.wikipedia.org/wiki/Sinus" TargetMode="External"/><Relationship Id="rId4" Type="http://schemas.openxmlformats.org/officeDocument/2006/relationships/image" Target="../media/image2.jpeg"/><Relationship Id="rId5" Type="http://schemas.openxmlformats.org/officeDocument/2006/relationships/image" Target="../media/image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Relationship Id="rId3" Type="http://schemas.openxmlformats.org/officeDocument/2006/relationships/image" Target="../media/image4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www.microscopyu.com/microscopy-basics/numerical-aperture" TargetMode="External"/><Relationship Id="rId3" Type="http://schemas.openxmlformats.org/officeDocument/2006/relationships/hyperlink" Target="https://www.sci.muni.cz/~anatomy/mikroskop/olympus_clony.htm" TargetMode="External"/><Relationship Id="rId4" Type="http://schemas.openxmlformats.org/officeDocument/2006/relationships/hyperlink" Target="http://zeiss-campus.magnet.fsu.edu/print/basics/resolution-print.html" TargetMode="External"/><Relationship Id="rId5" Type="http://schemas.openxmlformats.org/officeDocument/2006/relationships/hyperlink" Target="http://regent.jcu.cz/blt-2.pdf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NUMERICKÁ APERTURA"/>
          <p:cNvSpPr txBox="1"/>
          <p:nvPr>
            <p:ph type="subTitle" sz="quarter" idx="1"/>
          </p:nvPr>
        </p:nvSpPr>
        <p:spPr>
          <a:xfrm>
            <a:off x="508000" y="5499098"/>
            <a:ext cx="11988800" cy="825501"/>
          </a:xfrm>
          <a:prstGeom prst="rect">
            <a:avLst/>
          </a:prstGeom>
        </p:spPr>
        <p:txBody>
          <a:bodyPr/>
          <a:lstStyle>
            <a:lvl1pPr algn="ctr">
              <a:defRPr b="1" sz="3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NUMERICKÁ APERTURA</a:t>
            </a:r>
          </a:p>
        </p:txBody>
      </p:sp>
      <p:pic>
        <p:nvPicPr>
          <p:cNvPr id="132" name="Olympus11.gif" descr="Olympus11.gif"/>
          <p:cNvPicPr>
            <a:picLocks noChangeAspect="1"/>
          </p:cNvPicPr>
          <p:nvPr/>
        </p:nvPicPr>
        <p:blipFill>
          <a:blip r:embed="rId2">
            <a:extLst/>
          </a:blip>
          <a:srcRect l="21866" t="0" r="37296" b="0"/>
          <a:stretch>
            <a:fillRect/>
          </a:stretch>
        </p:blipFill>
        <p:spPr>
          <a:xfrm>
            <a:off x="4742408" y="1276350"/>
            <a:ext cx="3199954" cy="387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numerická apertura"/>
          <p:cNvSpPr txBox="1"/>
          <p:nvPr/>
        </p:nvSpPr>
        <p:spPr>
          <a:xfrm>
            <a:off x="7988401" y="3403600"/>
            <a:ext cx="3047798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rgbClr val="0E0E0E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pPr/>
            <a:r>
              <a:t>numerická apertura</a:t>
            </a:r>
          </a:p>
        </p:txBody>
      </p:sp>
      <p:sp>
        <p:nvSpPr>
          <p:cNvPr id="134" name="zvětšení"/>
          <p:cNvSpPr txBox="1"/>
          <p:nvPr/>
        </p:nvSpPr>
        <p:spPr>
          <a:xfrm>
            <a:off x="3371604" y="2057400"/>
            <a:ext cx="132481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rgbClr val="0E0E0E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pPr/>
            <a:r>
              <a:t>zvětšení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NUMERICKÁ APERTURA (NA):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2">
              <a:defRPr sz="4000">
                <a:solidFill>
                  <a:srgbClr val="000000"/>
                </a:solidFill>
              </a:defRPr>
            </a:pPr>
            <a:r>
              <a:t> </a:t>
            </a:r>
            <a:r>
              <a:rPr>
                <a:latin typeface="Gill Sans"/>
                <a:ea typeface="Gill Sans"/>
                <a:cs typeface="Gill Sans"/>
                <a:sym typeface="Gill Sans"/>
              </a:rPr>
              <a:t>  NUMERICKÁ APERTURA (NA):</a:t>
            </a:r>
          </a:p>
        </p:txBody>
      </p:sp>
      <p:sp>
        <p:nvSpPr>
          <p:cNvPr id="137" name="Ernst Karl Abbe - zakladatel teorie optických přístrojů, tzv. Abbeho zákon – vztah mezi vlnovou délkou a maximálním rozlišením mikroskopu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322706" indent="-322706" defTabSz="449833">
              <a:buClr>
                <a:srgbClr val="BEBEBE"/>
              </a:buClr>
              <a:buSzPct val="125000"/>
              <a:buChar char="•"/>
              <a:defRPr sz="1770">
                <a:solidFill>
                  <a:srgbClr val="000000"/>
                </a:solidFill>
              </a:defRPr>
            </a:pPr>
            <a:r>
              <a:t>Ernst Karl Abbe - zakladatel teorie optických přístrojů, tzv. Abbeho zákon – vztah mezi vlnovou délkou a maximálním rozlišením mikroskopu </a:t>
            </a:r>
          </a:p>
          <a:p>
            <a:pPr marL="322706" indent="-322706" defTabSz="449833">
              <a:buClr>
                <a:srgbClr val="BEBEBE"/>
              </a:buClr>
              <a:buSzPct val="125000"/>
              <a:buChar char="•"/>
              <a:defRPr sz="1770">
                <a:solidFill>
                  <a:srgbClr val="000000"/>
                </a:solidFill>
              </a:defRPr>
            </a:pPr>
            <a:r>
              <a:rPr b="1">
                <a:latin typeface="Avenir Next"/>
                <a:ea typeface="Avenir Next"/>
                <a:cs typeface="Avenir Next"/>
                <a:sym typeface="Avenir Next"/>
              </a:rPr>
              <a:t>bezrozměrná</a:t>
            </a:r>
            <a:r>
              <a:t> hodnota</a:t>
            </a:r>
          </a:p>
          <a:p>
            <a:pPr marL="322706" indent="-322706" defTabSz="449833">
              <a:buClr>
                <a:srgbClr val="BEBEBE"/>
              </a:buClr>
              <a:buSzPct val="125000"/>
              <a:buChar char="•"/>
              <a:defRPr sz="1770">
                <a:solidFill>
                  <a:srgbClr val="000000"/>
                </a:solidFill>
              </a:defRPr>
            </a:pPr>
            <a:r>
              <a:t>udává </a:t>
            </a:r>
            <a:r>
              <a:rPr b="1">
                <a:latin typeface="Avenir Next"/>
                <a:ea typeface="Avenir Next"/>
                <a:cs typeface="Avenir Next"/>
                <a:sym typeface="Avenir Next"/>
              </a:rPr>
              <a:t>účinnou světelnost </a:t>
            </a:r>
            <a:r>
              <a:t>mikroskopu (jeho schopnost shromažďovat světlo a rozlišovat jemné detaily vzorku v pevné vzdálenosti objektu)</a:t>
            </a:r>
          </a:p>
          <a:p>
            <a:pPr marL="322706" indent="-322706" defTabSz="449833">
              <a:buClr>
                <a:srgbClr val="BEBEBE"/>
              </a:buClr>
              <a:buSzPct val="125000"/>
              <a:buChar char="•"/>
              <a:defRPr sz="1770">
                <a:solidFill>
                  <a:srgbClr val="000000"/>
                </a:solidFill>
              </a:defRPr>
            </a:pPr>
            <a:r>
              <a:t>je dána vztahem:</a:t>
            </a:r>
          </a:p>
          <a:p>
            <a:pPr marL="0" indent="0" algn="ctr" defTabSz="449833">
              <a:buSzTx/>
              <a:buNone/>
              <a:defRPr b="1" sz="177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NA = n . sin α</a:t>
            </a:r>
            <a:endParaRPr b="0" sz="924">
              <a:latin typeface="+mn-lt"/>
              <a:ea typeface="+mn-ea"/>
              <a:cs typeface="+mn-cs"/>
              <a:sym typeface="Avenir Next Medium"/>
            </a:endParaRPr>
          </a:p>
          <a:p>
            <a:pPr marL="0" indent="0" algn="ctr" defTabSz="352043">
              <a:spcBef>
                <a:spcPts val="0"/>
              </a:spcBef>
              <a:buSzTx/>
              <a:buNone/>
              <a:defRPr b="1" sz="157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b="0"/>
          </a:p>
          <a:p>
            <a:pPr marL="0" indent="0" algn="ctr" defTabSz="352043">
              <a:spcBef>
                <a:spcPts val="0"/>
              </a:spcBef>
              <a:buSzTx/>
              <a:buNone/>
              <a:defRPr sz="1493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n….</a:t>
            </a:r>
            <a:r>
              <a:rPr>
                <a:hlinkClick r:id="rId2" invalidUrl="" action="" tgtFrame="" tooltip="" history="1" highlightClick="0" endSnd="0"/>
              </a:rPr>
              <a:t> index lomu prostředí</a:t>
            </a:r>
            <a:r>
              <a:t> (mezi objektivem a preparátem) </a:t>
            </a:r>
          </a:p>
          <a:p>
            <a:pPr marL="0" indent="0" algn="ctr" defTabSz="352043">
              <a:spcBef>
                <a:spcPts val="0"/>
              </a:spcBef>
              <a:buSzTx/>
              <a:buNone/>
              <a:defRPr sz="1493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α…. úhel mezi středním a okrajovým paprskem světla vstupujícího do objektivu </a:t>
            </a:r>
            <a:endParaRPr sz="924"/>
          </a:p>
        </p:txBody>
      </p:sp>
      <p:pic>
        <p:nvPicPr>
          <p:cNvPr id="138" name="Numerical_aperture.svg.png" descr="Numerical_aperture.sv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8956" y="2919930"/>
            <a:ext cx="5558488" cy="3913740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Pozn.: Numerická apertura vzhledem k bodu P závisí na polovičním vrcholovém úhlu θ maximálního světelného kužele, který může do čočky vstoupit nebo z ní vystoupit."/>
          <p:cNvSpPr txBox="1"/>
          <p:nvPr/>
        </p:nvSpPr>
        <p:spPr>
          <a:xfrm>
            <a:off x="557311" y="7191978"/>
            <a:ext cx="6052147" cy="1098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1416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Pozn.: Numerická apertura vzhledem k bodu </a:t>
            </a:r>
            <a:r>
              <a:rPr i="1"/>
              <a:t>P</a:t>
            </a:r>
            <a:r>
              <a:t> závisí na polovičním vrcholovém úhlu </a:t>
            </a:r>
            <a:r>
              <a:rPr i="1"/>
              <a:t>θ</a:t>
            </a:r>
            <a:r>
              <a:t> maximálního světelného kužele, který může do čočky vstoupit nebo z ní vystoupit.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NA je tím větší, čím větší je sinus vrcholového úhlu kuželu paprsků, které může objektiv zpracovat a u nejkvalitnějších objektivů bývá asi 1,3 až 1,4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  <a:defRPr b="1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>
              <a:buBlip>
                <a:blip r:embed="rId2"/>
              </a:buBlip>
              <a:defRPr b="1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>
              <a:buBlip>
                <a:blip r:embed="rId2"/>
              </a:buBlip>
              <a:defRPr b="1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marL="0" indent="0">
              <a:buSzTx/>
              <a:buNone/>
              <a:defRPr b="1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b="1"/>
              <a:t>NA je tím větší</a:t>
            </a:r>
            <a:r>
              <a:t>, </a:t>
            </a:r>
            <a:r>
              <a:rPr b="1"/>
              <a:t>čím větší je </a:t>
            </a:r>
            <a:r>
              <a:rPr b="1">
                <a:hlinkClick r:id="rId3" invalidUrl="" action="" tgtFrame="" tooltip="" history="1" highlightClick="0" endSnd="0"/>
              </a:rPr>
              <a:t>sinus</a:t>
            </a:r>
            <a:r>
              <a:t> vrcholového úhlu kuželu paprsků, které může objektiv zpracovat a u nejkvalitnějších objektivů bývá asi 1,3 až 1,4</a:t>
            </a:r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suché objektivy mají maximální dosažitelnou NA = 0,95, vyšší NA lze získat zvýšením indexu lomu zobrazovacího média (n) mezi vzorkem a přední čočkou objektivu - např.: voda (n = 1,33), glycerin (n = 1,47) a imerzní olej (n = 1,51)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lepší kvalitu má ten objektiv (při totožném zvětšení), který má vyšší numerickou aperturu</a:t>
            </a:r>
          </a:p>
        </p:txBody>
      </p:sp>
      <p:pic>
        <p:nvPicPr>
          <p:cNvPr id="142" name="body-0.818A.jpg" descr="body-0.818A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3097" y="1103108"/>
            <a:ext cx="6783229" cy="3849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resolutionfigure2.jpg" descr="resolutionfigure2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84981" y="1103108"/>
            <a:ext cx="4882272" cy="38494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ři změně objektivu je vhodné upravit NA kondenzoru aperturní clonou: NA kondenzoru = 80% NA objektivu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  <a:defRPr b="1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marL="0" indent="0" defTabSz="457200">
              <a:lnSpc>
                <a:spcPts val="4900"/>
              </a:lnSpc>
              <a:spcBef>
                <a:spcPts val="1200"/>
              </a:spcBef>
              <a:buSzTx/>
              <a:buNone/>
              <a:defRPr sz="2133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</a:p>
          <a:p>
            <a:pPr marL="0" indent="0" defTabSz="457200">
              <a:lnSpc>
                <a:spcPts val="4900"/>
              </a:lnSpc>
              <a:spcBef>
                <a:spcPts val="1200"/>
              </a:spcBef>
              <a:buSzTx/>
              <a:buNone/>
              <a:defRPr sz="2133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</a:p>
          <a:p>
            <a:pPr marL="0" indent="0" defTabSz="457200">
              <a:lnSpc>
                <a:spcPts val="4900"/>
              </a:lnSpc>
              <a:spcBef>
                <a:spcPts val="1200"/>
              </a:spcBef>
              <a:buSzTx/>
              <a:buNone/>
              <a:defRPr sz="2133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při změně objektivu je vhodné upravit NA kondenzoru aperturní clonou: </a:t>
            </a:r>
            <a:r>
              <a:rPr b="1"/>
              <a:t>NA kondenzoru = 80% NA objektivu</a:t>
            </a:r>
            <a:endParaRPr b="1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b="1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s</a:t>
            </a:r>
            <a:r>
              <a:rPr b="1"/>
              <a:t> </a:t>
            </a:r>
            <a:r>
              <a:t>rostoucí numerickou aperturou objektivu hloubka ostrosti klesá </a:t>
            </a: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sz="1200"/>
          </a:p>
          <a:p>
            <a:pPr marL="246529" indent="-246529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definice rozlišovací schopnosti: </a:t>
            </a:r>
            <a:r>
              <a:rPr b="1"/>
              <a:t>a = 0,61</a:t>
            </a:r>
            <a:r>
              <a:rPr b="1"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/>
              <a:t>λ/(n . sin α)</a:t>
            </a:r>
            <a:r>
              <a:t>, kde n . sin α = NA (numericku apertura), λ je vlnová délka procházejícího světla, tj. zvýšení rozlišení = snížení λ nebo zvýšení NA, resp. n (imerzní olej) </a:t>
            </a:r>
          </a:p>
        </p:txBody>
      </p:sp>
      <p:pic>
        <p:nvPicPr>
          <p:cNvPr id="146" name="resolutionfigure1.jpg" descr="resolutionfigure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28900" y="1012863"/>
            <a:ext cx="7747000" cy="4343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OUŽITÉ ZDROJ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</a:defRPr>
            </a:pPr>
            <a:r>
              <a:t> </a:t>
            </a:r>
            <a:r>
              <a:rPr>
                <a:latin typeface="Gill Sans"/>
                <a:ea typeface="Gill Sans"/>
                <a:cs typeface="Gill Sans"/>
                <a:sym typeface="Gill Sans"/>
              </a:rPr>
              <a:t> POUŽITÉ ZDROJE</a:t>
            </a:r>
          </a:p>
        </p:txBody>
      </p:sp>
      <p:sp>
        <p:nvSpPr>
          <p:cNvPr id="149" name="https://www.microscopyu.com/microscopy-basics/numerical-apertur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137563" indent="-137563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</a:p>
          <a:p>
            <a:pPr marL="137563" indent="-137563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   </a:t>
            </a:r>
            <a:r>
              <a:rPr u="sng">
                <a:hlinkClick r:id="rId2" invalidUrl="" action="" tgtFrame="" tooltip="" history="1" highlightClick="0" endSnd="0"/>
              </a:rPr>
              <a:t>https://www.microscopyu.com/microscopy-basics/numerical-aperture</a:t>
            </a:r>
          </a:p>
          <a:p>
            <a:pPr marL="137563" indent="-137563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</a:p>
          <a:p>
            <a:pPr marL="137563" indent="-137563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   </a:t>
            </a:r>
            <a:r>
              <a:rPr u="sng">
                <a:hlinkClick r:id="rId3" invalidUrl="" action="" tgtFrame="" tooltip="" history="1" highlightClick="0" endSnd="0"/>
              </a:rPr>
              <a:t>https://www.sci.muni.cz/~anatomy/mikroskop/olympus_clony.htm</a:t>
            </a:r>
            <a:r>
              <a:rPr u="sng"/>
              <a:t>l</a:t>
            </a:r>
          </a:p>
          <a:p>
            <a:pPr marL="137563" indent="-137563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</a:p>
          <a:p>
            <a:pPr marL="137563" indent="-137563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   </a:t>
            </a:r>
            <a:r>
              <a:rPr u="sng">
                <a:hlinkClick r:id="rId4" invalidUrl="" action="" tgtFrame="" tooltip="" history="1" highlightClick="0" endSnd="0"/>
              </a:rPr>
              <a:t>http://zeiss-campus.magnet.fsu.edu/print/basics/resolution-print.html</a:t>
            </a:r>
          </a:p>
          <a:p>
            <a:pPr marL="137563" indent="-137563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</a:p>
          <a:p>
            <a:pPr marL="137563" indent="-137563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   </a:t>
            </a:r>
            <a:r>
              <a:rPr u="sng">
                <a:hlinkClick r:id="rId5" invalidUrl="" action="" tgtFrame="" tooltip="" history="1" highlightClick="0" endSnd="0"/>
              </a:rPr>
              <a:t>http://regent.jcu.cz/blt-2.pdf</a:t>
            </a:r>
          </a:p>
          <a:p>
            <a:pPr marL="137563" indent="-137563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</a:p>
          <a:p>
            <a:pPr marL="137563" indent="-137563" defTabSz="457200">
              <a:spcBef>
                <a:spcPts val="0"/>
              </a:spcBef>
              <a:buClr>
                <a:srgbClr val="BEBEBE"/>
              </a:buClr>
              <a:buSzPct val="125000"/>
              <a:buChar char="•"/>
              <a:defRPr sz="2000">
                <a:solidFill>
                  <a:srgbClr val="000000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   </a:t>
            </a:r>
            <a:r>
              <a:rPr u="sng"/>
              <a:t>https://cs.wikipedia.org/wiki/Numerická_apertura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3.png"/></Relationships>

</file>

<file path=ppt/theme/theme1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606060"/>
      </a:dk1>
      <a:lt1>
        <a:srgbClr val="006060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Avenir Next Medium"/>
        <a:ea typeface="Avenir Next Medium"/>
        <a:cs typeface="Avenir Next Medium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Avenir Next Medium"/>
        <a:ea typeface="Avenir Next Medium"/>
        <a:cs typeface="Avenir Next Medium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