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ink/ink2.xml" ContentType="application/inkml+xml"/>
  <Override PartName="/ppt/ink/ink3.xml" ContentType="application/inkml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77" r:id="rId4"/>
    <p:sldId id="290" r:id="rId5"/>
    <p:sldId id="310" r:id="rId6"/>
    <p:sldId id="281" r:id="rId7"/>
    <p:sldId id="280" r:id="rId8"/>
    <p:sldId id="274" r:id="rId9"/>
    <p:sldId id="311" r:id="rId10"/>
    <p:sldId id="301" r:id="rId11"/>
    <p:sldId id="294" r:id="rId12"/>
    <p:sldId id="291" r:id="rId13"/>
    <p:sldId id="292" r:id="rId14"/>
    <p:sldId id="293" r:id="rId15"/>
    <p:sldId id="309" r:id="rId16"/>
    <p:sldId id="313" r:id="rId17"/>
    <p:sldId id="261" r:id="rId18"/>
    <p:sldId id="315" r:id="rId19"/>
    <p:sldId id="279" r:id="rId20"/>
    <p:sldId id="316" r:id="rId21"/>
    <p:sldId id="259" r:id="rId22"/>
    <p:sldId id="282" r:id="rId23"/>
    <p:sldId id="283" r:id="rId24"/>
    <p:sldId id="262" r:id="rId25"/>
    <p:sldId id="263" r:id="rId26"/>
    <p:sldId id="264" r:id="rId27"/>
    <p:sldId id="265" r:id="rId28"/>
    <p:sldId id="296" r:id="rId29"/>
    <p:sldId id="295" r:id="rId30"/>
    <p:sldId id="306" r:id="rId31"/>
    <p:sldId id="304" r:id="rId32"/>
    <p:sldId id="305" r:id="rId33"/>
    <p:sldId id="307" r:id="rId34"/>
    <p:sldId id="308" r:id="rId35"/>
    <p:sldId id="320" r:id="rId36"/>
    <p:sldId id="321" r:id="rId37"/>
    <p:sldId id="266" r:id="rId38"/>
    <p:sldId id="267" r:id="rId39"/>
    <p:sldId id="268" r:id="rId40"/>
    <p:sldId id="270" r:id="rId41"/>
    <p:sldId id="285" r:id="rId42"/>
    <p:sldId id="317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1"/>
    <p:restoredTop sz="95288"/>
  </p:normalViewPr>
  <p:slideViewPr>
    <p:cSldViewPr snapToGrid="0" snapToObjects="1">
      <p:cViewPr>
        <p:scale>
          <a:sx n="90" d="100"/>
          <a:sy n="90" d="100"/>
        </p:scale>
        <p:origin x="74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3.svg"/><Relationship Id="rId1" Type="http://schemas.openxmlformats.org/officeDocument/2006/relationships/image" Target="../media/image68.png"/><Relationship Id="rId6" Type="http://schemas.openxmlformats.org/officeDocument/2006/relationships/image" Target="../media/image67.svg"/><Relationship Id="rId5" Type="http://schemas.openxmlformats.org/officeDocument/2006/relationships/image" Target="../media/image70.png"/><Relationship Id="rId4" Type="http://schemas.openxmlformats.org/officeDocument/2006/relationships/image" Target="../media/image6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8.png"/><Relationship Id="rId6" Type="http://schemas.openxmlformats.org/officeDocument/2006/relationships/image" Target="../media/image47.svg"/><Relationship Id="rId5" Type="http://schemas.openxmlformats.org/officeDocument/2006/relationships/image" Target="../media/image49.png"/><Relationship Id="rId4" Type="http://schemas.openxmlformats.org/officeDocument/2006/relationships/image" Target="../media/image45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svg"/><Relationship Id="rId1" Type="http://schemas.openxmlformats.org/officeDocument/2006/relationships/image" Target="../media/image59.png"/><Relationship Id="rId6" Type="http://schemas.openxmlformats.org/officeDocument/2006/relationships/image" Target="../media/image58.svg"/><Relationship Id="rId5" Type="http://schemas.openxmlformats.org/officeDocument/2006/relationships/image" Target="../media/image61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49393-4C1E-4F16-B3C6-42BCB32D5CD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026EEF-1CDC-466D-9D09-A6A76380D4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Molekula</a:t>
          </a:r>
          <a:r>
            <a:rPr lang="cs-CZ" sz="1600" dirty="0"/>
            <a:t> </a:t>
          </a:r>
          <a:r>
            <a:rPr lang="cs-CZ" sz="1600" b="1" dirty="0"/>
            <a:t>a její stav </a:t>
          </a:r>
          <a:r>
            <a:rPr lang="cs-CZ" sz="1600" dirty="0"/>
            <a:t>(mutace DNA, hodnota exprese </a:t>
          </a:r>
          <a:r>
            <a:rPr lang="cs-CZ" sz="1600" dirty="0" err="1"/>
            <a:t>miRNA</a:t>
          </a:r>
          <a:r>
            <a:rPr lang="cs-CZ" sz="1600" dirty="0"/>
            <a:t>, zvýšená hladina proteinu…)</a:t>
          </a:r>
          <a:endParaRPr lang="en-US" sz="1600" dirty="0"/>
        </a:p>
      </dgm:t>
    </dgm:pt>
    <dgm:pt modelId="{AA6A2998-26CA-42C3-B4E9-E551C9D3889E}" type="parTrans" cxnId="{CB67C051-8B03-42F6-99A3-2B45DA106C9D}">
      <dgm:prSet/>
      <dgm:spPr/>
      <dgm:t>
        <a:bodyPr/>
        <a:lstStyle/>
        <a:p>
          <a:endParaRPr lang="en-US"/>
        </a:p>
      </dgm:t>
    </dgm:pt>
    <dgm:pt modelId="{8B5FFA97-0D8D-4061-AE60-1E3424B9894B}" type="sibTrans" cxnId="{CB67C051-8B03-42F6-99A3-2B45DA106C9D}">
      <dgm:prSet/>
      <dgm:spPr/>
      <dgm:t>
        <a:bodyPr/>
        <a:lstStyle/>
        <a:p>
          <a:endParaRPr lang="en-US"/>
        </a:p>
      </dgm:t>
    </dgm:pt>
    <dgm:pt modelId="{DFF8810E-C931-4118-B001-88BA4E5AB7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Aktivita buněk </a:t>
          </a:r>
          <a:r>
            <a:rPr lang="cs-CZ" sz="1600" dirty="0"/>
            <a:t>v konkrétních oblastech (lymfocyty v invazivním frontu nádoru)</a:t>
          </a:r>
          <a:endParaRPr lang="en-US" sz="1600" dirty="0"/>
        </a:p>
      </dgm:t>
    </dgm:pt>
    <dgm:pt modelId="{8BE83ED4-6A9A-4370-BF97-81A8D7A3FE1D}" type="parTrans" cxnId="{6218E90D-DCEC-4D3D-9DC4-502AE1C91954}">
      <dgm:prSet/>
      <dgm:spPr/>
      <dgm:t>
        <a:bodyPr/>
        <a:lstStyle/>
        <a:p>
          <a:endParaRPr lang="en-US"/>
        </a:p>
      </dgm:t>
    </dgm:pt>
    <dgm:pt modelId="{173F16D8-A40F-4570-9487-41020B6272D1}" type="sibTrans" cxnId="{6218E90D-DCEC-4D3D-9DC4-502AE1C91954}">
      <dgm:prSet/>
      <dgm:spPr/>
      <dgm:t>
        <a:bodyPr/>
        <a:lstStyle/>
        <a:p>
          <a:endParaRPr lang="en-US"/>
        </a:p>
      </dgm:t>
    </dgm:pt>
    <dgm:pt modelId="{F2916767-3E4F-462C-A6FF-E4CA967D58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Přítomnost mikroorganizmu</a:t>
          </a:r>
          <a:endParaRPr lang="en-US" sz="1600" b="1" dirty="0"/>
        </a:p>
      </dgm:t>
    </dgm:pt>
    <dgm:pt modelId="{D47372F4-841C-4792-BD1F-06A02BBDBEC9}" type="parTrans" cxnId="{8B3FBA49-6532-41E0-92DB-D23872630289}">
      <dgm:prSet/>
      <dgm:spPr/>
      <dgm:t>
        <a:bodyPr/>
        <a:lstStyle/>
        <a:p>
          <a:endParaRPr lang="en-US"/>
        </a:p>
      </dgm:t>
    </dgm:pt>
    <dgm:pt modelId="{900A31B4-8412-45EC-A030-044F3E453BF4}" type="sibTrans" cxnId="{8B3FBA49-6532-41E0-92DB-D23872630289}">
      <dgm:prSet/>
      <dgm:spPr/>
      <dgm:t>
        <a:bodyPr/>
        <a:lstStyle/>
        <a:p>
          <a:endParaRPr lang="en-US"/>
        </a:p>
      </dgm:t>
    </dgm:pt>
    <dgm:pt modelId="{357879DD-90EA-4964-B6F1-F727E23E69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Proces</a:t>
          </a:r>
          <a:r>
            <a:rPr lang="cs-CZ" sz="1600" dirty="0"/>
            <a:t> (zvýšená proliferace, přítomnost </a:t>
          </a:r>
          <a:r>
            <a:rPr lang="cs-CZ" sz="1600" dirty="0" err="1"/>
            <a:t>stromální</a:t>
          </a:r>
          <a:r>
            <a:rPr lang="cs-CZ" sz="1600" dirty="0"/>
            <a:t> reakce v nádoru, …)</a:t>
          </a:r>
          <a:endParaRPr lang="en-US" sz="1600" dirty="0"/>
        </a:p>
      </dgm:t>
    </dgm:pt>
    <dgm:pt modelId="{09A8E194-14E6-4524-8FDB-322301F11D58}" type="parTrans" cxnId="{6284BC09-95C6-46A7-8180-E71B7956609A}">
      <dgm:prSet/>
      <dgm:spPr/>
      <dgm:t>
        <a:bodyPr/>
        <a:lstStyle/>
        <a:p>
          <a:endParaRPr lang="en-US"/>
        </a:p>
      </dgm:t>
    </dgm:pt>
    <dgm:pt modelId="{0D04F6EC-638E-4434-8F98-BCB384588B2F}" type="sibTrans" cxnId="{6284BC09-95C6-46A7-8180-E71B7956609A}">
      <dgm:prSet/>
      <dgm:spPr/>
      <dgm:t>
        <a:bodyPr/>
        <a:lstStyle/>
        <a:p>
          <a:endParaRPr lang="en-US"/>
        </a:p>
      </dgm:t>
    </dgm:pt>
    <dgm:pt modelId="{88949182-FFC4-4D22-BBB0-8CB5B8EFAD8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.... </a:t>
          </a:r>
          <a:endParaRPr lang="en-US" dirty="0"/>
        </a:p>
      </dgm:t>
    </dgm:pt>
    <dgm:pt modelId="{D34520D0-5043-4AF1-B383-C17C4F7FC18E}" type="parTrans" cxnId="{2A834EBF-92DB-41A2-9323-E0F12570BC94}">
      <dgm:prSet/>
      <dgm:spPr/>
      <dgm:t>
        <a:bodyPr/>
        <a:lstStyle/>
        <a:p>
          <a:endParaRPr lang="en-US"/>
        </a:p>
      </dgm:t>
    </dgm:pt>
    <dgm:pt modelId="{C42A30A8-7BCB-4D29-BE9D-CD6A9CE51FB1}" type="sibTrans" cxnId="{2A834EBF-92DB-41A2-9323-E0F12570BC94}">
      <dgm:prSet/>
      <dgm:spPr/>
      <dgm:t>
        <a:bodyPr/>
        <a:lstStyle/>
        <a:p>
          <a:endParaRPr lang="en-US"/>
        </a:p>
      </dgm:t>
    </dgm:pt>
    <dgm:pt modelId="{2EBE6527-2774-4EAB-895C-EE411FE096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>
              <a:solidFill>
                <a:srgbClr val="FF0000"/>
              </a:solidFill>
            </a:rPr>
            <a:t>Využití jednotlivých biomarkerů v rozhodovacím PRAVIDLE (modelu/testu)</a:t>
          </a:r>
          <a:endParaRPr lang="en-US" sz="1600" b="1" dirty="0">
            <a:solidFill>
              <a:srgbClr val="FF0000"/>
            </a:solidFill>
          </a:endParaRPr>
        </a:p>
      </dgm:t>
    </dgm:pt>
    <dgm:pt modelId="{C2573D99-D652-413C-BB4B-513848BE718D}" type="parTrans" cxnId="{382FD474-F25E-4EDC-AC01-25976738F9E7}">
      <dgm:prSet/>
      <dgm:spPr/>
      <dgm:t>
        <a:bodyPr/>
        <a:lstStyle/>
        <a:p>
          <a:endParaRPr lang="en-US"/>
        </a:p>
      </dgm:t>
    </dgm:pt>
    <dgm:pt modelId="{823CEAB4-2B38-4D20-ACD4-FE2196D319CC}" type="sibTrans" cxnId="{382FD474-F25E-4EDC-AC01-25976738F9E7}">
      <dgm:prSet/>
      <dgm:spPr/>
      <dgm:t>
        <a:bodyPr/>
        <a:lstStyle/>
        <a:p>
          <a:endParaRPr lang="en-US"/>
        </a:p>
      </dgm:t>
    </dgm:pt>
    <dgm:pt modelId="{2B747EBB-875A-46DD-93B4-2AB444346CA1}" type="pres">
      <dgm:prSet presAssocID="{43F49393-4C1E-4F16-B3C6-42BCB32D5CD7}" presName="root" presStyleCnt="0">
        <dgm:presLayoutVars>
          <dgm:dir/>
          <dgm:resizeHandles val="exact"/>
        </dgm:presLayoutVars>
      </dgm:prSet>
      <dgm:spPr/>
    </dgm:pt>
    <dgm:pt modelId="{CF276B63-EF5E-4C1A-BB83-2E7FD91F3B76}" type="pres">
      <dgm:prSet presAssocID="{0B026EEF-1CDC-466D-9D09-A6A76380D43D}" presName="compNode" presStyleCnt="0"/>
      <dgm:spPr/>
    </dgm:pt>
    <dgm:pt modelId="{F97C35E4-A9AF-4EC0-AD50-6B0A80969FB7}" type="pres">
      <dgm:prSet presAssocID="{0B026EEF-1CDC-466D-9D09-A6A76380D43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1E9BA28D-BA17-4AF5-B6DF-94C6472F6A7A}" type="pres">
      <dgm:prSet presAssocID="{0B026EEF-1CDC-466D-9D09-A6A76380D43D}" presName="spaceRect" presStyleCnt="0"/>
      <dgm:spPr/>
    </dgm:pt>
    <dgm:pt modelId="{6FA8737A-3B90-4714-9CD0-E0D1A8C2C03F}" type="pres">
      <dgm:prSet presAssocID="{0B026EEF-1CDC-466D-9D09-A6A76380D43D}" presName="textRect" presStyleLbl="revTx" presStyleIdx="0" presStyleCnt="6">
        <dgm:presLayoutVars>
          <dgm:chMax val="1"/>
          <dgm:chPref val="1"/>
        </dgm:presLayoutVars>
      </dgm:prSet>
      <dgm:spPr/>
    </dgm:pt>
    <dgm:pt modelId="{87CA5853-2966-451E-A58D-E4ECA10E29FC}" type="pres">
      <dgm:prSet presAssocID="{8B5FFA97-0D8D-4061-AE60-1E3424B9894B}" presName="sibTrans" presStyleCnt="0"/>
      <dgm:spPr/>
    </dgm:pt>
    <dgm:pt modelId="{3719833D-1567-45CA-A065-D23EDBBFC6A6}" type="pres">
      <dgm:prSet presAssocID="{DFF8810E-C931-4118-B001-88BA4E5AB732}" presName="compNode" presStyleCnt="0"/>
      <dgm:spPr/>
    </dgm:pt>
    <dgm:pt modelId="{45A50F0D-2E36-4EFE-8B41-B7B9B0E487C1}" type="pres">
      <dgm:prSet presAssocID="{DFF8810E-C931-4118-B001-88BA4E5AB73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EBE0BA0-1AAB-4C5A-BFAF-6465046063CA}" type="pres">
      <dgm:prSet presAssocID="{DFF8810E-C931-4118-B001-88BA4E5AB732}" presName="spaceRect" presStyleCnt="0"/>
      <dgm:spPr/>
    </dgm:pt>
    <dgm:pt modelId="{B97B1602-F7E8-4DCB-84B9-FD07D7A64E19}" type="pres">
      <dgm:prSet presAssocID="{DFF8810E-C931-4118-B001-88BA4E5AB732}" presName="textRect" presStyleLbl="revTx" presStyleIdx="1" presStyleCnt="6">
        <dgm:presLayoutVars>
          <dgm:chMax val="1"/>
          <dgm:chPref val="1"/>
        </dgm:presLayoutVars>
      </dgm:prSet>
      <dgm:spPr/>
    </dgm:pt>
    <dgm:pt modelId="{E3AFBEA0-B9F6-418C-B9BA-4CB852C37D1F}" type="pres">
      <dgm:prSet presAssocID="{173F16D8-A40F-4570-9487-41020B6272D1}" presName="sibTrans" presStyleCnt="0"/>
      <dgm:spPr/>
    </dgm:pt>
    <dgm:pt modelId="{43EB255E-BB23-4647-99E1-467AE0906A3D}" type="pres">
      <dgm:prSet presAssocID="{F2916767-3E4F-462C-A6FF-E4CA967D58D2}" presName="compNode" presStyleCnt="0"/>
      <dgm:spPr/>
    </dgm:pt>
    <dgm:pt modelId="{FB6E96BE-27EA-41F4-9C25-F78F46EC9629}" type="pres">
      <dgm:prSet presAssocID="{F2916767-3E4F-462C-A6FF-E4CA967D58D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7FB6ADC-4C66-485A-A6C8-7E3CFF335575}" type="pres">
      <dgm:prSet presAssocID="{F2916767-3E4F-462C-A6FF-E4CA967D58D2}" presName="spaceRect" presStyleCnt="0"/>
      <dgm:spPr/>
    </dgm:pt>
    <dgm:pt modelId="{C7AB1A41-786B-4AD4-A777-C6E463419E0A}" type="pres">
      <dgm:prSet presAssocID="{F2916767-3E4F-462C-A6FF-E4CA967D58D2}" presName="textRect" presStyleLbl="revTx" presStyleIdx="2" presStyleCnt="6">
        <dgm:presLayoutVars>
          <dgm:chMax val="1"/>
          <dgm:chPref val="1"/>
        </dgm:presLayoutVars>
      </dgm:prSet>
      <dgm:spPr/>
    </dgm:pt>
    <dgm:pt modelId="{1D4D3FD8-06C5-4370-BC69-ED9D267868C4}" type="pres">
      <dgm:prSet presAssocID="{900A31B4-8412-45EC-A030-044F3E453BF4}" presName="sibTrans" presStyleCnt="0"/>
      <dgm:spPr/>
    </dgm:pt>
    <dgm:pt modelId="{FAC9A26C-8118-41D3-A53A-4736CEA8F7E2}" type="pres">
      <dgm:prSet presAssocID="{357879DD-90EA-4964-B6F1-F727E23E69B5}" presName="compNode" presStyleCnt="0"/>
      <dgm:spPr/>
    </dgm:pt>
    <dgm:pt modelId="{AB665059-7A45-4370-AD8E-B020A4F4571A}" type="pres">
      <dgm:prSet presAssocID="{357879DD-90EA-4964-B6F1-F727E23E69B5}" presName="iconRect" presStyleLbl="node1" presStyleIdx="3" presStyleCnt="6" custLinFactNeighborX="-185" custLinFactNeighborY="811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8E89C7D8-4FFE-452A-AF98-1FCCDAD29D4D}" type="pres">
      <dgm:prSet presAssocID="{357879DD-90EA-4964-B6F1-F727E23E69B5}" presName="spaceRect" presStyleCnt="0"/>
      <dgm:spPr/>
    </dgm:pt>
    <dgm:pt modelId="{20589967-8478-4E1B-A1C9-8254B962DCFB}" type="pres">
      <dgm:prSet presAssocID="{357879DD-90EA-4964-B6F1-F727E23E69B5}" presName="textRect" presStyleLbl="revTx" presStyleIdx="3" presStyleCnt="6" custLinFactNeighborX="-1638" custLinFactNeighborY="-2152">
        <dgm:presLayoutVars>
          <dgm:chMax val="1"/>
          <dgm:chPref val="1"/>
        </dgm:presLayoutVars>
      </dgm:prSet>
      <dgm:spPr/>
    </dgm:pt>
    <dgm:pt modelId="{F3D1F9C2-2C45-434E-A170-7AD40B74C755}" type="pres">
      <dgm:prSet presAssocID="{0D04F6EC-638E-4434-8F98-BCB384588B2F}" presName="sibTrans" presStyleCnt="0"/>
      <dgm:spPr/>
    </dgm:pt>
    <dgm:pt modelId="{8DEB0A0F-842B-4981-A4BE-EC323C524758}" type="pres">
      <dgm:prSet presAssocID="{88949182-FFC4-4D22-BBB0-8CB5B8EFAD8F}" presName="compNode" presStyleCnt="0"/>
      <dgm:spPr/>
    </dgm:pt>
    <dgm:pt modelId="{899BA070-B14D-4484-85D3-3372275B0E07}" type="pres">
      <dgm:prSet presAssocID="{88949182-FFC4-4D22-BBB0-8CB5B8EFAD8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232428A-3443-472E-8C4E-8D331D648857}" type="pres">
      <dgm:prSet presAssocID="{88949182-FFC4-4D22-BBB0-8CB5B8EFAD8F}" presName="spaceRect" presStyleCnt="0"/>
      <dgm:spPr/>
    </dgm:pt>
    <dgm:pt modelId="{9E1084BB-A6A7-4FB8-BA4B-2C8E52685849}" type="pres">
      <dgm:prSet presAssocID="{88949182-FFC4-4D22-BBB0-8CB5B8EFAD8F}" presName="textRect" presStyleLbl="revTx" presStyleIdx="4" presStyleCnt="6">
        <dgm:presLayoutVars>
          <dgm:chMax val="1"/>
          <dgm:chPref val="1"/>
        </dgm:presLayoutVars>
      </dgm:prSet>
      <dgm:spPr/>
    </dgm:pt>
    <dgm:pt modelId="{6217F779-3C1F-4F89-916A-0584EB977201}" type="pres">
      <dgm:prSet presAssocID="{C42A30A8-7BCB-4D29-BE9D-CD6A9CE51FB1}" presName="sibTrans" presStyleCnt="0"/>
      <dgm:spPr/>
    </dgm:pt>
    <dgm:pt modelId="{AF268FE0-CD6F-47B8-8770-DE46654C2A67}" type="pres">
      <dgm:prSet presAssocID="{2EBE6527-2774-4EAB-895C-EE411FE09639}" presName="compNode" presStyleCnt="0"/>
      <dgm:spPr/>
    </dgm:pt>
    <dgm:pt modelId="{35A24CB7-3673-49FE-8F0C-D80D01DB6B5C}" type="pres">
      <dgm:prSet presAssocID="{2EBE6527-2774-4EAB-895C-EE411FE0963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AD0724E9-50DB-447B-93E7-8F359338AC20}" type="pres">
      <dgm:prSet presAssocID="{2EBE6527-2774-4EAB-895C-EE411FE09639}" presName="spaceRect" presStyleCnt="0"/>
      <dgm:spPr/>
    </dgm:pt>
    <dgm:pt modelId="{047B6282-E1C0-42CE-9E9A-7F420E42B722}" type="pres">
      <dgm:prSet presAssocID="{2EBE6527-2774-4EAB-895C-EE411FE0963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284BC09-95C6-46A7-8180-E71B7956609A}" srcId="{43F49393-4C1E-4F16-B3C6-42BCB32D5CD7}" destId="{357879DD-90EA-4964-B6F1-F727E23E69B5}" srcOrd="3" destOrd="0" parTransId="{09A8E194-14E6-4524-8FDB-322301F11D58}" sibTransId="{0D04F6EC-638E-4434-8F98-BCB384588B2F}"/>
    <dgm:cxn modelId="{6218E90D-DCEC-4D3D-9DC4-502AE1C91954}" srcId="{43F49393-4C1E-4F16-B3C6-42BCB32D5CD7}" destId="{DFF8810E-C931-4118-B001-88BA4E5AB732}" srcOrd="1" destOrd="0" parTransId="{8BE83ED4-6A9A-4370-BF97-81A8D7A3FE1D}" sibTransId="{173F16D8-A40F-4570-9487-41020B6272D1}"/>
    <dgm:cxn modelId="{A5B6031C-3BA7-1D46-9855-92AFA985C3EF}" type="presOf" srcId="{43F49393-4C1E-4F16-B3C6-42BCB32D5CD7}" destId="{2B747EBB-875A-46DD-93B4-2AB444346CA1}" srcOrd="0" destOrd="0" presId="urn:microsoft.com/office/officeart/2018/2/layout/IconLabelList"/>
    <dgm:cxn modelId="{8B3FBA49-6532-41E0-92DB-D23872630289}" srcId="{43F49393-4C1E-4F16-B3C6-42BCB32D5CD7}" destId="{F2916767-3E4F-462C-A6FF-E4CA967D58D2}" srcOrd="2" destOrd="0" parTransId="{D47372F4-841C-4792-BD1F-06A02BBDBEC9}" sibTransId="{900A31B4-8412-45EC-A030-044F3E453BF4}"/>
    <dgm:cxn modelId="{CB67C051-8B03-42F6-99A3-2B45DA106C9D}" srcId="{43F49393-4C1E-4F16-B3C6-42BCB32D5CD7}" destId="{0B026EEF-1CDC-466D-9D09-A6A76380D43D}" srcOrd="0" destOrd="0" parTransId="{AA6A2998-26CA-42C3-B4E9-E551C9D3889E}" sibTransId="{8B5FFA97-0D8D-4061-AE60-1E3424B9894B}"/>
    <dgm:cxn modelId="{3BEFAE5C-1488-3F48-8069-40CAD74F19E3}" type="presOf" srcId="{F2916767-3E4F-462C-A6FF-E4CA967D58D2}" destId="{C7AB1A41-786B-4AD4-A777-C6E463419E0A}" srcOrd="0" destOrd="0" presId="urn:microsoft.com/office/officeart/2018/2/layout/IconLabelList"/>
    <dgm:cxn modelId="{CF20B363-3085-854C-ACFF-1FEE09E3FC3C}" type="presOf" srcId="{88949182-FFC4-4D22-BBB0-8CB5B8EFAD8F}" destId="{9E1084BB-A6A7-4FB8-BA4B-2C8E52685849}" srcOrd="0" destOrd="0" presId="urn:microsoft.com/office/officeart/2018/2/layout/IconLabelList"/>
    <dgm:cxn modelId="{E3D7D369-8891-EF49-A406-745C127CEDC6}" type="presOf" srcId="{357879DD-90EA-4964-B6F1-F727E23E69B5}" destId="{20589967-8478-4E1B-A1C9-8254B962DCFB}" srcOrd="0" destOrd="0" presId="urn:microsoft.com/office/officeart/2018/2/layout/IconLabelList"/>
    <dgm:cxn modelId="{9570416D-0E47-0A44-9074-D1C16D464916}" type="presOf" srcId="{DFF8810E-C931-4118-B001-88BA4E5AB732}" destId="{B97B1602-F7E8-4DCB-84B9-FD07D7A64E19}" srcOrd="0" destOrd="0" presId="urn:microsoft.com/office/officeart/2018/2/layout/IconLabelList"/>
    <dgm:cxn modelId="{382FD474-F25E-4EDC-AC01-25976738F9E7}" srcId="{43F49393-4C1E-4F16-B3C6-42BCB32D5CD7}" destId="{2EBE6527-2774-4EAB-895C-EE411FE09639}" srcOrd="5" destOrd="0" parTransId="{C2573D99-D652-413C-BB4B-513848BE718D}" sibTransId="{823CEAB4-2B38-4D20-ACD4-FE2196D319CC}"/>
    <dgm:cxn modelId="{D6B69891-1A77-6641-A358-673A8FECB3D1}" type="presOf" srcId="{0B026EEF-1CDC-466D-9D09-A6A76380D43D}" destId="{6FA8737A-3B90-4714-9CD0-E0D1A8C2C03F}" srcOrd="0" destOrd="0" presId="urn:microsoft.com/office/officeart/2018/2/layout/IconLabelList"/>
    <dgm:cxn modelId="{43AF66A8-54E9-7A48-9EF4-A416C66CA592}" type="presOf" srcId="{2EBE6527-2774-4EAB-895C-EE411FE09639}" destId="{047B6282-E1C0-42CE-9E9A-7F420E42B722}" srcOrd="0" destOrd="0" presId="urn:microsoft.com/office/officeart/2018/2/layout/IconLabelList"/>
    <dgm:cxn modelId="{2A834EBF-92DB-41A2-9323-E0F12570BC94}" srcId="{43F49393-4C1E-4F16-B3C6-42BCB32D5CD7}" destId="{88949182-FFC4-4D22-BBB0-8CB5B8EFAD8F}" srcOrd="4" destOrd="0" parTransId="{D34520D0-5043-4AF1-B383-C17C4F7FC18E}" sibTransId="{C42A30A8-7BCB-4D29-BE9D-CD6A9CE51FB1}"/>
    <dgm:cxn modelId="{8ED21276-D487-FE41-B727-F3039F14DA1B}" type="presParOf" srcId="{2B747EBB-875A-46DD-93B4-2AB444346CA1}" destId="{CF276B63-EF5E-4C1A-BB83-2E7FD91F3B76}" srcOrd="0" destOrd="0" presId="urn:microsoft.com/office/officeart/2018/2/layout/IconLabelList"/>
    <dgm:cxn modelId="{0AB4335D-F720-BA4B-9046-B6E1B4136FF9}" type="presParOf" srcId="{CF276B63-EF5E-4C1A-BB83-2E7FD91F3B76}" destId="{F97C35E4-A9AF-4EC0-AD50-6B0A80969FB7}" srcOrd="0" destOrd="0" presId="urn:microsoft.com/office/officeart/2018/2/layout/IconLabelList"/>
    <dgm:cxn modelId="{81D95C85-89EB-4F44-B50E-94A9E72ADD1E}" type="presParOf" srcId="{CF276B63-EF5E-4C1A-BB83-2E7FD91F3B76}" destId="{1E9BA28D-BA17-4AF5-B6DF-94C6472F6A7A}" srcOrd="1" destOrd="0" presId="urn:microsoft.com/office/officeart/2018/2/layout/IconLabelList"/>
    <dgm:cxn modelId="{FF442DF9-1584-6047-8C6C-8B22C5D8BD4E}" type="presParOf" srcId="{CF276B63-EF5E-4C1A-BB83-2E7FD91F3B76}" destId="{6FA8737A-3B90-4714-9CD0-E0D1A8C2C03F}" srcOrd="2" destOrd="0" presId="urn:microsoft.com/office/officeart/2018/2/layout/IconLabelList"/>
    <dgm:cxn modelId="{74FDE378-C3D0-FF46-B299-F73E5FBA4273}" type="presParOf" srcId="{2B747EBB-875A-46DD-93B4-2AB444346CA1}" destId="{87CA5853-2966-451E-A58D-E4ECA10E29FC}" srcOrd="1" destOrd="0" presId="urn:microsoft.com/office/officeart/2018/2/layout/IconLabelList"/>
    <dgm:cxn modelId="{221CC220-1C66-F840-8FEE-E05255E9F799}" type="presParOf" srcId="{2B747EBB-875A-46DD-93B4-2AB444346CA1}" destId="{3719833D-1567-45CA-A065-D23EDBBFC6A6}" srcOrd="2" destOrd="0" presId="urn:microsoft.com/office/officeart/2018/2/layout/IconLabelList"/>
    <dgm:cxn modelId="{9C753F1D-4502-2440-AD89-6C2C7EEE55FC}" type="presParOf" srcId="{3719833D-1567-45CA-A065-D23EDBBFC6A6}" destId="{45A50F0D-2E36-4EFE-8B41-B7B9B0E487C1}" srcOrd="0" destOrd="0" presId="urn:microsoft.com/office/officeart/2018/2/layout/IconLabelList"/>
    <dgm:cxn modelId="{95D153F9-B23F-1D42-AB29-E827066D2F8F}" type="presParOf" srcId="{3719833D-1567-45CA-A065-D23EDBBFC6A6}" destId="{AEBE0BA0-1AAB-4C5A-BFAF-6465046063CA}" srcOrd="1" destOrd="0" presId="urn:microsoft.com/office/officeart/2018/2/layout/IconLabelList"/>
    <dgm:cxn modelId="{7FBB48D8-35E2-4A40-A571-55119D320758}" type="presParOf" srcId="{3719833D-1567-45CA-A065-D23EDBBFC6A6}" destId="{B97B1602-F7E8-4DCB-84B9-FD07D7A64E19}" srcOrd="2" destOrd="0" presId="urn:microsoft.com/office/officeart/2018/2/layout/IconLabelList"/>
    <dgm:cxn modelId="{3830C94C-F0B5-8A4C-8173-0ABB793AD191}" type="presParOf" srcId="{2B747EBB-875A-46DD-93B4-2AB444346CA1}" destId="{E3AFBEA0-B9F6-418C-B9BA-4CB852C37D1F}" srcOrd="3" destOrd="0" presId="urn:microsoft.com/office/officeart/2018/2/layout/IconLabelList"/>
    <dgm:cxn modelId="{48EAEE56-260B-264A-B600-13FCA674CC57}" type="presParOf" srcId="{2B747EBB-875A-46DD-93B4-2AB444346CA1}" destId="{43EB255E-BB23-4647-99E1-467AE0906A3D}" srcOrd="4" destOrd="0" presId="urn:microsoft.com/office/officeart/2018/2/layout/IconLabelList"/>
    <dgm:cxn modelId="{63757F38-AAA0-DA4E-B10C-EAD80251E28E}" type="presParOf" srcId="{43EB255E-BB23-4647-99E1-467AE0906A3D}" destId="{FB6E96BE-27EA-41F4-9C25-F78F46EC9629}" srcOrd="0" destOrd="0" presId="urn:microsoft.com/office/officeart/2018/2/layout/IconLabelList"/>
    <dgm:cxn modelId="{8F135F1E-D274-7541-94DF-ADB772AF6CC0}" type="presParOf" srcId="{43EB255E-BB23-4647-99E1-467AE0906A3D}" destId="{77FB6ADC-4C66-485A-A6C8-7E3CFF335575}" srcOrd="1" destOrd="0" presId="urn:microsoft.com/office/officeart/2018/2/layout/IconLabelList"/>
    <dgm:cxn modelId="{0D444104-FD48-1648-873D-73443F61A0EB}" type="presParOf" srcId="{43EB255E-BB23-4647-99E1-467AE0906A3D}" destId="{C7AB1A41-786B-4AD4-A777-C6E463419E0A}" srcOrd="2" destOrd="0" presId="urn:microsoft.com/office/officeart/2018/2/layout/IconLabelList"/>
    <dgm:cxn modelId="{19ACBA84-241D-4E4D-AC4D-7ADEAB9452DA}" type="presParOf" srcId="{2B747EBB-875A-46DD-93B4-2AB444346CA1}" destId="{1D4D3FD8-06C5-4370-BC69-ED9D267868C4}" srcOrd="5" destOrd="0" presId="urn:microsoft.com/office/officeart/2018/2/layout/IconLabelList"/>
    <dgm:cxn modelId="{58671C3F-185E-C448-9AB3-53BFAA666A70}" type="presParOf" srcId="{2B747EBB-875A-46DD-93B4-2AB444346CA1}" destId="{FAC9A26C-8118-41D3-A53A-4736CEA8F7E2}" srcOrd="6" destOrd="0" presId="urn:microsoft.com/office/officeart/2018/2/layout/IconLabelList"/>
    <dgm:cxn modelId="{EB9C54EC-4A31-A948-8669-9BF7185C6F46}" type="presParOf" srcId="{FAC9A26C-8118-41D3-A53A-4736CEA8F7E2}" destId="{AB665059-7A45-4370-AD8E-B020A4F4571A}" srcOrd="0" destOrd="0" presId="urn:microsoft.com/office/officeart/2018/2/layout/IconLabelList"/>
    <dgm:cxn modelId="{6B71D937-B5EC-7344-9495-2EF64929AF00}" type="presParOf" srcId="{FAC9A26C-8118-41D3-A53A-4736CEA8F7E2}" destId="{8E89C7D8-4FFE-452A-AF98-1FCCDAD29D4D}" srcOrd="1" destOrd="0" presId="urn:microsoft.com/office/officeart/2018/2/layout/IconLabelList"/>
    <dgm:cxn modelId="{9ACF6EA8-7E0B-1643-82C2-96BBDBC0EC38}" type="presParOf" srcId="{FAC9A26C-8118-41D3-A53A-4736CEA8F7E2}" destId="{20589967-8478-4E1B-A1C9-8254B962DCFB}" srcOrd="2" destOrd="0" presId="urn:microsoft.com/office/officeart/2018/2/layout/IconLabelList"/>
    <dgm:cxn modelId="{16096DE9-B467-B446-9194-87D4DE0CA56A}" type="presParOf" srcId="{2B747EBB-875A-46DD-93B4-2AB444346CA1}" destId="{F3D1F9C2-2C45-434E-A170-7AD40B74C755}" srcOrd="7" destOrd="0" presId="urn:microsoft.com/office/officeart/2018/2/layout/IconLabelList"/>
    <dgm:cxn modelId="{C682D9B2-52ED-6D49-BF84-94544CB6CFF4}" type="presParOf" srcId="{2B747EBB-875A-46DD-93B4-2AB444346CA1}" destId="{8DEB0A0F-842B-4981-A4BE-EC323C524758}" srcOrd="8" destOrd="0" presId="urn:microsoft.com/office/officeart/2018/2/layout/IconLabelList"/>
    <dgm:cxn modelId="{618B02CB-4A8D-864A-8B85-FBC0943933A1}" type="presParOf" srcId="{8DEB0A0F-842B-4981-A4BE-EC323C524758}" destId="{899BA070-B14D-4484-85D3-3372275B0E07}" srcOrd="0" destOrd="0" presId="urn:microsoft.com/office/officeart/2018/2/layout/IconLabelList"/>
    <dgm:cxn modelId="{A814EC1F-072A-4F4C-8978-F548D0FB37BA}" type="presParOf" srcId="{8DEB0A0F-842B-4981-A4BE-EC323C524758}" destId="{5232428A-3443-472E-8C4E-8D331D648857}" srcOrd="1" destOrd="0" presId="urn:microsoft.com/office/officeart/2018/2/layout/IconLabelList"/>
    <dgm:cxn modelId="{1A94FC84-A895-B840-9AE6-321828E44567}" type="presParOf" srcId="{8DEB0A0F-842B-4981-A4BE-EC323C524758}" destId="{9E1084BB-A6A7-4FB8-BA4B-2C8E52685849}" srcOrd="2" destOrd="0" presId="urn:microsoft.com/office/officeart/2018/2/layout/IconLabelList"/>
    <dgm:cxn modelId="{A68DCA18-57C7-FC41-A8C1-998DD7D310C3}" type="presParOf" srcId="{2B747EBB-875A-46DD-93B4-2AB444346CA1}" destId="{6217F779-3C1F-4F89-916A-0584EB977201}" srcOrd="9" destOrd="0" presId="urn:microsoft.com/office/officeart/2018/2/layout/IconLabelList"/>
    <dgm:cxn modelId="{DCFEA69E-0BC7-3047-AEB5-1E742B1D510C}" type="presParOf" srcId="{2B747EBB-875A-46DD-93B4-2AB444346CA1}" destId="{AF268FE0-CD6F-47B8-8770-DE46654C2A67}" srcOrd="10" destOrd="0" presId="urn:microsoft.com/office/officeart/2018/2/layout/IconLabelList"/>
    <dgm:cxn modelId="{E59996C7-B5DC-9B4D-8AC7-C2F07B9EDC7C}" type="presParOf" srcId="{AF268FE0-CD6F-47B8-8770-DE46654C2A67}" destId="{35A24CB7-3673-49FE-8F0C-D80D01DB6B5C}" srcOrd="0" destOrd="0" presId="urn:microsoft.com/office/officeart/2018/2/layout/IconLabelList"/>
    <dgm:cxn modelId="{0ED0B82E-9284-8A40-9930-1AA3406FBA94}" type="presParOf" srcId="{AF268FE0-CD6F-47B8-8770-DE46654C2A67}" destId="{AD0724E9-50DB-447B-93E7-8F359338AC20}" srcOrd="1" destOrd="0" presId="urn:microsoft.com/office/officeart/2018/2/layout/IconLabelList"/>
    <dgm:cxn modelId="{1F287B91-A342-7E47-B64F-20CDE969D7D4}" type="presParOf" srcId="{AF268FE0-CD6F-47B8-8770-DE46654C2A67}" destId="{047B6282-E1C0-42CE-9E9A-7F420E42B72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4000CF-0B8B-4798-B6A3-031BB162AE9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892CD8-C193-4901-9558-F17CC2902389}">
      <dgm:prSet/>
      <dgm:spPr/>
      <dgm:t>
        <a:bodyPr/>
        <a:lstStyle/>
        <a:p>
          <a:r>
            <a:rPr lang="cs-CZ"/>
            <a:t>Když se nedá test založený na omics biomarkerech biologicky odůvodnit, je o to důležitější ho správně VYTVOŘIT a poté správně VALIDOVAT, aby byla zajištěna vědecká spolehlivost! </a:t>
          </a:r>
          <a:endParaRPr lang="en-US"/>
        </a:p>
      </dgm:t>
    </dgm:pt>
    <dgm:pt modelId="{7A4E5427-9C6B-464C-A231-FDBBD4F8F7CC}" type="parTrans" cxnId="{1AB6CEA5-03FE-43DA-9940-4251E55FB9B9}">
      <dgm:prSet/>
      <dgm:spPr/>
      <dgm:t>
        <a:bodyPr/>
        <a:lstStyle/>
        <a:p>
          <a:endParaRPr lang="en-US"/>
        </a:p>
      </dgm:t>
    </dgm:pt>
    <dgm:pt modelId="{0F297C83-E561-4CC9-A94A-831C5AF30FAD}" type="sibTrans" cxnId="{1AB6CEA5-03FE-43DA-9940-4251E55FB9B9}">
      <dgm:prSet/>
      <dgm:spPr/>
      <dgm:t>
        <a:bodyPr/>
        <a:lstStyle/>
        <a:p>
          <a:endParaRPr lang="en-US"/>
        </a:p>
      </dgm:t>
    </dgm:pt>
    <dgm:pt modelId="{3AA11FA8-E3F4-4A86-B654-DD3D7D01F7E8}">
      <dgm:prSet/>
      <dgm:spPr/>
      <dgm:t>
        <a:bodyPr/>
        <a:lstStyle/>
        <a:p>
          <a:r>
            <a:rPr lang="cs-CZ"/>
            <a:t>Z důvodů vyššího rizika „přetrénování“ těchto testů je potřeba přísných kritérií, validace a odpovědnosti ještě vyšší než u samostatných testů založených na biomarkerech.</a:t>
          </a:r>
          <a:endParaRPr lang="en-US"/>
        </a:p>
      </dgm:t>
    </dgm:pt>
    <dgm:pt modelId="{5EAF795C-0538-4D4F-BE10-DD310B927F2C}" type="parTrans" cxnId="{1815FCB6-BF92-4804-9704-28523B56F10A}">
      <dgm:prSet/>
      <dgm:spPr/>
      <dgm:t>
        <a:bodyPr/>
        <a:lstStyle/>
        <a:p>
          <a:endParaRPr lang="en-US"/>
        </a:p>
      </dgm:t>
    </dgm:pt>
    <dgm:pt modelId="{72DD4920-1745-4EA3-A53A-18B9DFADD8D8}" type="sibTrans" cxnId="{1815FCB6-BF92-4804-9704-28523B56F10A}">
      <dgm:prSet/>
      <dgm:spPr/>
      <dgm:t>
        <a:bodyPr/>
        <a:lstStyle/>
        <a:p>
          <a:endParaRPr lang="en-US"/>
        </a:p>
      </dgm:t>
    </dgm:pt>
    <dgm:pt modelId="{F01D390C-B42F-4246-BB21-91FF69D76933}" type="pres">
      <dgm:prSet presAssocID="{F74000CF-0B8B-4798-B6A3-031BB162AE9B}" presName="vert0" presStyleCnt="0">
        <dgm:presLayoutVars>
          <dgm:dir/>
          <dgm:animOne val="branch"/>
          <dgm:animLvl val="lvl"/>
        </dgm:presLayoutVars>
      </dgm:prSet>
      <dgm:spPr/>
    </dgm:pt>
    <dgm:pt modelId="{4EB324F3-B1E2-6C45-AA7E-F7E2D26594D4}" type="pres">
      <dgm:prSet presAssocID="{D5892CD8-C193-4901-9558-F17CC2902389}" presName="thickLine" presStyleLbl="alignNode1" presStyleIdx="0" presStyleCnt="2"/>
      <dgm:spPr/>
    </dgm:pt>
    <dgm:pt modelId="{8C75A263-5CB0-824A-BF75-15CB2EAF1FCA}" type="pres">
      <dgm:prSet presAssocID="{D5892CD8-C193-4901-9558-F17CC2902389}" presName="horz1" presStyleCnt="0"/>
      <dgm:spPr/>
    </dgm:pt>
    <dgm:pt modelId="{168B1F92-7FD1-644B-A2A6-08FC671E2875}" type="pres">
      <dgm:prSet presAssocID="{D5892CD8-C193-4901-9558-F17CC2902389}" presName="tx1" presStyleLbl="revTx" presStyleIdx="0" presStyleCnt="2"/>
      <dgm:spPr/>
    </dgm:pt>
    <dgm:pt modelId="{A1E4F3E4-F401-924F-AFE3-926947C95A44}" type="pres">
      <dgm:prSet presAssocID="{D5892CD8-C193-4901-9558-F17CC2902389}" presName="vert1" presStyleCnt="0"/>
      <dgm:spPr/>
    </dgm:pt>
    <dgm:pt modelId="{13E608A6-59D0-064B-9D65-57F5E967BBAB}" type="pres">
      <dgm:prSet presAssocID="{3AA11FA8-E3F4-4A86-B654-DD3D7D01F7E8}" presName="thickLine" presStyleLbl="alignNode1" presStyleIdx="1" presStyleCnt="2"/>
      <dgm:spPr/>
    </dgm:pt>
    <dgm:pt modelId="{B4AEB3E4-AD9A-2C42-A248-A47C175C7244}" type="pres">
      <dgm:prSet presAssocID="{3AA11FA8-E3F4-4A86-B654-DD3D7D01F7E8}" presName="horz1" presStyleCnt="0"/>
      <dgm:spPr/>
    </dgm:pt>
    <dgm:pt modelId="{C50FAE9D-C4DB-4448-970B-7BCC4C5F0706}" type="pres">
      <dgm:prSet presAssocID="{3AA11FA8-E3F4-4A86-B654-DD3D7D01F7E8}" presName="tx1" presStyleLbl="revTx" presStyleIdx="1" presStyleCnt="2"/>
      <dgm:spPr/>
    </dgm:pt>
    <dgm:pt modelId="{B88BA31A-EFA6-3340-99DA-0EA3ED921140}" type="pres">
      <dgm:prSet presAssocID="{3AA11FA8-E3F4-4A86-B654-DD3D7D01F7E8}" presName="vert1" presStyleCnt="0"/>
      <dgm:spPr/>
    </dgm:pt>
  </dgm:ptLst>
  <dgm:cxnLst>
    <dgm:cxn modelId="{75F87D09-A29C-ED4E-ADCB-4D00E3F601F1}" type="presOf" srcId="{F74000CF-0B8B-4798-B6A3-031BB162AE9B}" destId="{F01D390C-B42F-4246-BB21-91FF69D76933}" srcOrd="0" destOrd="0" presId="urn:microsoft.com/office/officeart/2008/layout/LinedList"/>
    <dgm:cxn modelId="{905AEA72-2A4E-6E4E-A510-1722664BF77F}" type="presOf" srcId="{D5892CD8-C193-4901-9558-F17CC2902389}" destId="{168B1F92-7FD1-644B-A2A6-08FC671E2875}" srcOrd="0" destOrd="0" presId="urn:microsoft.com/office/officeart/2008/layout/LinedList"/>
    <dgm:cxn modelId="{0C335E8F-2408-D54A-998E-D1A7A3FDA1E3}" type="presOf" srcId="{3AA11FA8-E3F4-4A86-B654-DD3D7D01F7E8}" destId="{C50FAE9D-C4DB-4448-970B-7BCC4C5F0706}" srcOrd="0" destOrd="0" presId="urn:microsoft.com/office/officeart/2008/layout/LinedList"/>
    <dgm:cxn modelId="{1AB6CEA5-03FE-43DA-9940-4251E55FB9B9}" srcId="{F74000CF-0B8B-4798-B6A3-031BB162AE9B}" destId="{D5892CD8-C193-4901-9558-F17CC2902389}" srcOrd="0" destOrd="0" parTransId="{7A4E5427-9C6B-464C-A231-FDBBD4F8F7CC}" sibTransId="{0F297C83-E561-4CC9-A94A-831C5AF30FAD}"/>
    <dgm:cxn modelId="{1815FCB6-BF92-4804-9704-28523B56F10A}" srcId="{F74000CF-0B8B-4798-B6A3-031BB162AE9B}" destId="{3AA11FA8-E3F4-4A86-B654-DD3D7D01F7E8}" srcOrd="1" destOrd="0" parTransId="{5EAF795C-0538-4D4F-BE10-DD310B927F2C}" sibTransId="{72DD4920-1745-4EA3-A53A-18B9DFADD8D8}"/>
    <dgm:cxn modelId="{019F6F38-CFA1-5844-BD60-E864EA6721DA}" type="presParOf" srcId="{F01D390C-B42F-4246-BB21-91FF69D76933}" destId="{4EB324F3-B1E2-6C45-AA7E-F7E2D26594D4}" srcOrd="0" destOrd="0" presId="urn:microsoft.com/office/officeart/2008/layout/LinedList"/>
    <dgm:cxn modelId="{02A64E8B-D512-A24C-8A32-984EE931F656}" type="presParOf" srcId="{F01D390C-B42F-4246-BB21-91FF69D76933}" destId="{8C75A263-5CB0-824A-BF75-15CB2EAF1FCA}" srcOrd="1" destOrd="0" presId="urn:microsoft.com/office/officeart/2008/layout/LinedList"/>
    <dgm:cxn modelId="{B9CCBBB7-9179-2D48-9F4E-145E3A923D41}" type="presParOf" srcId="{8C75A263-5CB0-824A-BF75-15CB2EAF1FCA}" destId="{168B1F92-7FD1-644B-A2A6-08FC671E2875}" srcOrd="0" destOrd="0" presId="urn:microsoft.com/office/officeart/2008/layout/LinedList"/>
    <dgm:cxn modelId="{DFFE1E81-A155-8149-9C67-790A5F39BE31}" type="presParOf" srcId="{8C75A263-5CB0-824A-BF75-15CB2EAF1FCA}" destId="{A1E4F3E4-F401-924F-AFE3-926947C95A44}" srcOrd="1" destOrd="0" presId="urn:microsoft.com/office/officeart/2008/layout/LinedList"/>
    <dgm:cxn modelId="{91C0ADEF-E44A-6C4A-9C1A-C350F1EF771B}" type="presParOf" srcId="{F01D390C-B42F-4246-BB21-91FF69D76933}" destId="{13E608A6-59D0-064B-9D65-57F5E967BBAB}" srcOrd="2" destOrd="0" presId="urn:microsoft.com/office/officeart/2008/layout/LinedList"/>
    <dgm:cxn modelId="{DB3DDC12-B975-8249-BAFF-FA1ED8E43C2B}" type="presParOf" srcId="{F01D390C-B42F-4246-BB21-91FF69D76933}" destId="{B4AEB3E4-AD9A-2C42-A248-A47C175C7244}" srcOrd="3" destOrd="0" presId="urn:microsoft.com/office/officeart/2008/layout/LinedList"/>
    <dgm:cxn modelId="{4713BF40-4010-DB4F-AD50-46AFD927030C}" type="presParOf" srcId="{B4AEB3E4-AD9A-2C42-A248-A47C175C7244}" destId="{C50FAE9D-C4DB-4448-970B-7BCC4C5F0706}" srcOrd="0" destOrd="0" presId="urn:microsoft.com/office/officeart/2008/layout/LinedList"/>
    <dgm:cxn modelId="{263D85ED-BAA0-D243-8927-BBEC9361A169}" type="presParOf" srcId="{B4AEB3E4-AD9A-2C42-A248-A47C175C7244}" destId="{B88BA31A-EFA6-3340-99DA-0EA3ED9211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2A7611-0509-43BC-A3EB-89F54A0864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5238F9C-F2BB-4CE5-BCC4-CCB1E83AA72C}">
      <dgm:prSet/>
      <dgm:spPr/>
      <dgm:t>
        <a:bodyPr/>
        <a:lstStyle/>
        <a:p>
          <a:r>
            <a:rPr lang="cs-CZ" dirty="0"/>
            <a:t>K dispozici jsou databázové úložiště pro soubory </a:t>
          </a:r>
          <a:r>
            <a:rPr lang="cs-CZ" dirty="0" err="1"/>
            <a:t>omicsových</a:t>
          </a:r>
          <a:r>
            <a:rPr lang="cs-CZ" dirty="0"/>
            <a:t> dat, ale sdílení dat není rutinní a bez přístupu k datům a přesně definovanému výpočetnímu modelu je replikace a ověření obtížnější než pro biomarkery založené na jednotlivých analytech. </a:t>
          </a:r>
          <a:endParaRPr lang="en-US" dirty="0"/>
        </a:p>
      </dgm:t>
    </dgm:pt>
    <dgm:pt modelId="{537FE8FE-B819-42F9-AE8F-CB82B8A9DF73}" type="parTrans" cxnId="{1DCA053B-CFA2-42C7-8499-28F57C5AE3A5}">
      <dgm:prSet/>
      <dgm:spPr/>
      <dgm:t>
        <a:bodyPr/>
        <a:lstStyle/>
        <a:p>
          <a:endParaRPr lang="en-US"/>
        </a:p>
      </dgm:t>
    </dgm:pt>
    <dgm:pt modelId="{310CF8E5-7125-43FA-9D0D-4D07D35E1FF7}" type="sibTrans" cxnId="{1DCA053B-CFA2-42C7-8499-28F57C5AE3A5}">
      <dgm:prSet/>
      <dgm:spPr/>
      <dgm:t>
        <a:bodyPr/>
        <a:lstStyle/>
        <a:p>
          <a:endParaRPr lang="en-US"/>
        </a:p>
      </dgm:t>
    </dgm:pt>
    <dgm:pt modelId="{0D97F0AB-B816-44B0-B4D0-857C1916B730}">
      <dgm:prSet/>
      <dgm:spPr/>
      <dgm:t>
        <a:bodyPr/>
        <a:lstStyle/>
        <a:p>
          <a:r>
            <a:rPr lang="cs-CZ"/>
            <a:t>I když nezávislé validační studie jsou drahé, potřeba replikace v omicsových studiích je nutná vzhledem ke složitosti dat, které mohou vést k chybám (od jednoduchých chyb správy dat až po nesprávně navržené výpočetní modely). </a:t>
          </a:r>
          <a:endParaRPr lang="en-US"/>
        </a:p>
      </dgm:t>
    </dgm:pt>
    <dgm:pt modelId="{2C38ED33-47E3-4177-8790-378E8E2C65B2}" type="parTrans" cxnId="{7BAD86C0-0DD9-44C9-B0B8-3F354B51BD10}">
      <dgm:prSet/>
      <dgm:spPr/>
      <dgm:t>
        <a:bodyPr/>
        <a:lstStyle/>
        <a:p>
          <a:endParaRPr lang="en-US"/>
        </a:p>
      </dgm:t>
    </dgm:pt>
    <dgm:pt modelId="{713FFC90-270F-4106-B63D-1F0182A09399}" type="sibTrans" cxnId="{7BAD86C0-0DD9-44C9-B0B8-3F354B51BD10}">
      <dgm:prSet/>
      <dgm:spPr/>
      <dgm:t>
        <a:bodyPr/>
        <a:lstStyle/>
        <a:p>
          <a:endParaRPr lang="en-US"/>
        </a:p>
      </dgm:t>
    </dgm:pt>
    <dgm:pt modelId="{DE00B144-2596-4D29-8672-2181DF06C752}">
      <dgm:prSet/>
      <dgm:spPr/>
      <dgm:t>
        <a:bodyPr/>
        <a:lstStyle/>
        <a:p>
          <a:r>
            <a:rPr lang="cs-CZ"/>
            <a:t>Tato úroveň složitosti neexistuje pro výzkum, vývoj a validaci testů s jedním biomarkerem.</a:t>
          </a:r>
          <a:endParaRPr lang="en-US"/>
        </a:p>
      </dgm:t>
    </dgm:pt>
    <dgm:pt modelId="{218A74A3-F964-441A-8C7E-F207B95CB369}" type="parTrans" cxnId="{FD8EAAFA-DEDD-49E8-B4C8-108A29B38106}">
      <dgm:prSet/>
      <dgm:spPr/>
      <dgm:t>
        <a:bodyPr/>
        <a:lstStyle/>
        <a:p>
          <a:endParaRPr lang="en-US"/>
        </a:p>
      </dgm:t>
    </dgm:pt>
    <dgm:pt modelId="{38E9F52A-E44F-4950-840B-0E3256A0A30C}" type="sibTrans" cxnId="{FD8EAAFA-DEDD-49E8-B4C8-108A29B38106}">
      <dgm:prSet/>
      <dgm:spPr/>
      <dgm:t>
        <a:bodyPr/>
        <a:lstStyle/>
        <a:p>
          <a:endParaRPr lang="en-US"/>
        </a:p>
      </dgm:t>
    </dgm:pt>
    <dgm:pt modelId="{524D3DC0-8BC1-4135-B8EB-E7EEA524A028}" type="pres">
      <dgm:prSet presAssocID="{212A7611-0509-43BC-A3EB-89F54A08646E}" presName="root" presStyleCnt="0">
        <dgm:presLayoutVars>
          <dgm:dir/>
          <dgm:resizeHandles val="exact"/>
        </dgm:presLayoutVars>
      </dgm:prSet>
      <dgm:spPr/>
    </dgm:pt>
    <dgm:pt modelId="{70B88161-F530-4E56-AC89-3D8FF7724A01}" type="pres">
      <dgm:prSet presAssocID="{65238F9C-F2BB-4CE5-BCC4-CCB1E83AA72C}" presName="compNode" presStyleCnt="0"/>
      <dgm:spPr/>
    </dgm:pt>
    <dgm:pt modelId="{BEDB4CBE-5D4A-4B2B-8242-8FA014EA104B}" type="pres">
      <dgm:prSet presAssocID="{65238F9C-F2BB-4CE5-BCC4-CCB1E83AA72C}" presName="bgRect" presStyleLbl="bgShp" presStyleIdx="0" presStyleCnt="3"/>
      <dgm:spPr/>
    </dgm:pt>
    <dgm:pt modelId="{1C35D104-1F76-4975-A436-B702BD812E67}" type="pres">
      <dgm:prSet presAssocID="{65238F9C-F2BB-4CE5-BCC4-CCB1E83AA7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59C986C-E195-4BE8-B452-477D84867256}" type="pres">
      <dgm:prSet presAssocID="{65238F9C-F2BB-4CE5-BCC4-CCB1E83AA72C}" presName="spaceRect" presStyleCnt="0"/>
      <dgm:spPr/>
    </dgm:pt>
    <dgm:pt modelId="{6DF74DE1-DA99-409C-A640-82B01E4F5B02}" type="pres">
      <dgm:prSet presAssocID="{65238F9C-F2BB-4CE5-BCC4-CCB1E83AA72C}" presName="parTx" presStyleLbl="revTx" presStyleIdx="0" presStyleCnt="3">
        <dgm:presLayoutVars>
          <dgm:chMax val="0"/>
          <dgm:chPref val="0"/>
        </dgm:presLayoutVars>
      </dgm:prSet>
      <dgm:spPr/>
    </dgm:pt>
    <dgm:pt modelId="{7E4AD52A-5853-4B44-83FA-7D09499B284B}" type="pres">
      <dgm:prSet presAssocID="{310CF8E5-7125-43FA-9D0D-4D07D35E1FF7}" presName="sibTrans" presStyleCnt="0"/>
      <dgm:spPr/>
    </dgm:pt>
    <dgm:pt modelId="{2D8433B9-4E0B-40A1-9199-0556DEC951DA}" type="pres">
      <dgm:prSet presAssocID="{0D97F0AB-B816-44B0-B4D0-857C1916B730}" presName="compNode" presStyleCnt="0"/>
      <dgm:spPr/>
    </dgm:pt>
    <dgm:pt modelId="{BB6E37B7-7EF9-45D1-AAF3-E04FEBBB1A10}" type="pres">
      <dgm:prSet presAssocID="{0D97F0AB-B816-44B0-B4D0-857C1916B730}" presName="bgRect" presStyleLbl="bgShp" presStyleIdx="1" presStyleCnt="3"/>
      <dgm:spPr/>
    </dgm:pt>
    <dgm:pt modelId="{382AF2BF-0F28-4E96-8B52-BC8FD5B8C2D4}" type="pres">
      <dgm:prSet presAssocID="{0D97F0AB-B816-44B0-B4D0-857C1916B7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A984286-E7E4-4764-8AD4-C2E38B74A797}" type="pres">
      <dgm:prSet presAssocID="{0D97F0AB-B816-44B0-B4D0-857C1916B730}" presName="spaceRect" presStyleCnt="0"/>
      <dgm:spPr/>
    </dgm:pt>
    <dgm:pt modelId="{117125F1-A009-4CE6-B83C-B2016B5FE765}" type="pres">
      <dgm:prSet presAssocID="{0D97F0AB-B816-44B0-B4D0-857C1916B730}" presName="parTx" presStyleLbl="revTx" presStyleIdx="1" presStyleCnt="3">
        <dgm:presLayoutVars>
          <dgm:chMax val="0"/>
          <dgm:chPref val="0"/>
        </dgm:presLayoutVars>
      </dgm:prSet>
      <dgm:spPr/>
    </dgm:pt>
    <dgm:pt modelId="{94295A19-30DA-4F42-8C04-6650682BDC3C}" type="pres">
      <dgm:prSet presAssocID="{713FFC90-270F-4106-B63D-1F0182A09399}" presName="sibTrans" presStyleCnt="0"/>
      <dgm:spPr/>
    </dgm:pt>
    <dgm:pt modelId="{7DAA0FA7-A8EB-45E9-A525-9F4928DDE08A}" type="pres">
      <dgm:prSet presAssocID="{DE00B144-2596-4D29-8672-2181DF06C752}" presName="compNode" presStyleCnt="0"/>
      <dgm:spPr/>
    </dgm:pt>
    <dgm:pt modelId="{CD06E65C-350C-4565-B0DF-0C9CE53AA3C6}" type="pres">
      <dgm:prSet presAssocID="{DE00B144-2596-4D29-8672-2181DF06C752}" presName="bgRect" presStyleLbl="bgShp" presStyleIdx="2" presStyleCnt="3"/>
      <dgm:spPr/>
    </dgm:pt>
    <dgm:pt modelId="{6DAAF5D0-9626-40F1-8083-0D90773849AB}" type="pres">
      <dgm:prSet presAssocID="{DE00B144-2596-4D29-8672-2181DF06C7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694FFC9-CF5B-4508-AA8A-73EE26C0D2CD}" type="pres">
      <dgm:prSet presAssocID="{DE00B144-2596-4D29-8672-2181DF06C752}" presName="spaceRect" presStyleCnt="0"/>
      <dgm:spPr/>
    </dgm:pt>
    <dgm:pt modelId="{4C3F01A7-75AB-4353-859B-6EFF51596006}" type="pres">
      <dgm:prSet presAssocID="{DE00B144-2596-4D29-8672-2181DF06C75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DCA053B-CFA2-42C7-8499-28F57C5AE3A5}" srcId="{212A7611-0509-43BC-A3EB-89F54A08646E}" destId="{65238F9C-F2BB-4CE5-BCC4-CCB1E83AA72C}" srcOrd="0" destOrd="0" parTransId="{537FE8FE-B819-42F9-AE8F-CB82B8A9DF73}" sibTransId="{310CF8E5-7125-43FA-9D0D-4D07D35E1FF7}"/>
    <dgm:cxn modelId="{6A96903D-01ED-4DBC-A826-55DE62C2AE2B}" type="presOf" srcId="{DE00B144-2596-4D29-8672-2181DF06C752}" destId="{4C3F01A7-75AB-4353-859B-6EFF51596006}" srcOrd="0" destOrd="0" presId="urn:microsoft.com/office/officeart/2018/2/layout/IconVerticalSolidList"/>
    <dgm:cxn modelId="{1F2BA9A9-038D-465D-8E5D-9B84E696F45B}" type="presOf" srcId="{65238F9C-F2BB-4CE5-BCC4-CCB1E83AA72C}" destId="{6DF74DE1-DA99-409C-A640-82B01E4F5B02}" srcOrd="0" destOrd="0" presId="urn:microsoft.com/office/officeart/2018/2/layout/IconVerticalSolidList"/>
    <dgm:cxn modelId="{7BAD86C0-0DD9-44C9-B0B8-3F354B51BD10}" srcId="{212A7611-0509-43BC-A3EB-89F54A08646E}" destId="{0D97F0AB-B816-44B0-B4D0-857C1916B730}" srcOrd="1" destOrd="0" parTransId="{2C38ED33-47E3-4177-8790-378E8E2C65B2}" sibTransId="{713FFC90-270F-4106-B63D-1F0182A09399}"/>
    <dgm:cxn modelId="{61EC39CA-7214-45B7-A09B-E37E15FA4B05}" type="presOf" srcId="{212A7611-0509-43BC-A3EB-89F54A08646E}" destId="{524D3DC0-8BC1-4135-B8EB-E7EEA524A028}" srcOrd="0" destOrd="0" presId="urn:microsoft.com/office/officeart/2018/2/layout/IconVerticalSolidList"/>
    <dgm:cxn modelId="{7FE56DEA-F14C-4C55-9375-E40A8FD035A4}" type="presOf" srcId="{0D97F0AB-B816-44B0-B4D0-857C1916B730}" destId="{117125F1-A009-4CE6-B83C-B2016B5FE765}" srcOrd="0" destOrd="0" presId="urn:microsoft.com/office/officeart/2018/2/layout/IconVerticalSolidList"/>
    <dgm:cxn modelId="{FD8EAAFA-DEDD-49E8-B4C8-108A29B38106}" srcId="{212A7611-0509-43BC-A3EB-89F54A08646E}" destId="{DE00B144-2596-4D29-8672-2181DF06C752}" srcOrd="2" destOrd="0" parTransId="{218A74A3-F964-441A-8C7E-F207B95CB369}" sibTransId="{38E9F52A-E44F-4950-840B-0E3256A0A30C}"/>
    <dgm:cxn modelId="{DCBEF3D0-D0EC-4AED-B450-1C4E36A265ED}" type="presParOf" srcId="{524D3DC0-8BC1-4135-B8EB-E7EEA524A028}" destId="{70B88161-F530-4E56-AC89-3D8FF7724A01}" srcOrd="0" destOrd="0" presId="urn:microsoft.com/office/officeart/2018/2/layout/IconVerticalSolidList"/>
    <dgm:cxn modelId="{815D65EF-2DCB-4946-9266-DC7B561C3018}" type="presParOf" srcId="{70B88161-F530-4E56-AC89-3D8FF7724A01}" destId="{BEDB4CBE-5D4A-4B2B-8242-8FA014EA104B}" srcOrd="0" destOrd="0" presId="urn:microsoft.com/office/officeart/2018/2/layout/IconVerticalSolidList"/>
    <dgm:cxn modelId="{24195FE5-5103-4DE3-BFE6-C43A0B329ADD}" type="presParOf" srcId="{70B88161-F530-4E56-AC89-3D8FF7724A01}" destId="{1C35D104-1F76-4975-A436-B702BD812E67}" srcOrd="1" destOrd="0" presId="urn:microsoft.com/office/officeart/2018/2/layout/IconVerticalSolidList"/>
    <dgm:cxn modelId="{08922360-71DD-4687-89CC-B0248EC506B0}" type="presParOf" srcId="{70B88161-F530-4E56-AC89-3D8FF7724A01}" destId="{959C986C-E195-4BE8-B452-477D84867256}" srcOrd="2" destOrd="0" presId="urn:microsoft.com/office/officeart/2018/2/layout/IconVerticalSolidList"/>
    <dgm:cxn modelId="{06563BD3-96D9-4928-9AFD-3C637F5B2DF2}" type="presParOf" srcId="{70B88161-F530-4E56-AC89-3D8FF7724A01}" destId="{6DF74DE1-DA99-409C-A640-82B01E4F5B02}" srcOrd="3" destOrd="0" presId="urn:microsoft.com/office/officeart/2018/2/layout/IconVerticalSolidList"/>
    <dgm:cxn modelId="{7A594CEF-2E13-4029-BD05-526F5CD67BE9}" type="presParOf" srcId="{524D3DC0-8BC1-4135-B8EB-E7EEA524A028}" destId="{7E4AD52A-5853-4B44-83FA-7D09499B284B}" srcOrd="1" destOrd="0" presId="urn:microsoft.com/office/officeart/2018/2/layout/IconVerticalSolidList"/>
    <dgm:cxn modelId="{F75A47E4-02F6-461A-921E-060D6CBB852C}" type="presParOf" srcId="{524D3DC0-8BC1-4135-B8EB-E7EEA524A028}" destId="{2D8433B9-4E0B-40A1-9199-0556DEC951DA}" srcOrd="2" destOrd="0" presId="urn:microsoft.com/office/officeart/2018/2/layout/IconVerticalSolidList"/>
    <dgm:cxn modelId="{E208C242-AB0E-4D1A-8047-48F3A988D5D9}" type="presParOf" srcId="{2D8433B9-4E0B-40A1-9199-0556DEC951DA}" destId="{BB6E37B7-7EF9-45D1-AAF3-E04FEBBB1A10}" srcOrd="0" destOrd="0" presId="urn:microsoft.com/office/officeart/2018/2/layout/IconVerticalSolidList"/>
    <dgm:cxn modelId="{18938BD7-3ABE-4F41-B119-BC99EFF919DF}" type="presParOf" srcId="{2D8433B9-4E0B-40A1-9199-0556DEC951DA}" destId="{382AF2BF-0F28-4E96-8B52-BC8FD5B8C2D4}" srcOrd="1" destOrd="0" presId="urn:microsoft.com/office/officeart/2018/2/layout/IconVerticalSolidList"/>
    <dgm:cxn modelId="{E6CE3C59-75B2-4810-A6AE-FA437BE921AF}" type="presParOf" srcId="{2D8433B9-4E0B-40A1-9199-0556DEC951DA}" destId="{3A984286-E7E4-4764-8AD4-C2E38B74A797}" srcOrd="2" destOrd="0" presId="urn:microsoft.com/office/officeart/2018/2/layout/IconVerticalSolidList"/>
    <dgm:cxn modelId="{F1233DF4-9C90-475B-BD86-09015838DABF}" type="presParOf" srcId="{2D8433B9-4E0B-40A1-9199-0556DEC951DA}" destId="{117125F1-A009-4CE6-B83C-B2016B5FE765}" srcOrd="3" destOrd="0" presId="urn:microsoft.com/office/officeart/2018/2/layout/IconVerticalSolidList"/>
    <dgm:cxn modelId="{C2845838-FABC-44A9-BCDC-F2B80E977D1B}" type="presParOf" srcId="{524D3DC0-8BC1-4135-B8EB-E7EEA524A028}" destId="{94295A19-30DA-4F42-8C04-6650682BDC3C}" srcOrd="3" destOrd="0" presId="urn:microsoft.com/office/officeart/2018/2/layout/IconVerticalSolidList"/>
    <dgm:cxn modelId="{DBE90219-F16C-4306-86E4-B612C5BAD664}" type="presParOf" srcId="{524D3DC0-8BC1-4135-B8EB-E7EEA524A028}" destId="{7DAA0FA7-A8EB-45E9-A525-9F4928DDE08A}" srcOrd="4" destOrd="0" presId="urn:microsoft.com/office/officeart/2018/2/layout/IconVerticalSolidList"/>
    <dgm:cxn modelId="{CEE54930-C4E9-4DEF-A447-C4D6E0A39B01}" type="presParOf" srcId="{7DAA0FA7-A8EB-45E9-A525-9F4928DDE08A}" destId="{CD06E65C-350C-4565-B0DF-0C9CE53AA3C6}" srcOrd="0" destOrd="0" presId="urn:microsoft.com/office/officeart/2018/2/layout/IconVerticalSolidList"/>
    <dgm:cxn modelId="{A45088B5-3CFD-4B66-8D69-7CD04B0558E7}" type="presParOf" srcId="{7DAA0FA7-A8EB-45E9-A525-9F4928DDE08A}" destId="{6DAAF5D0-9626-40F1-8083-0D90773849AB}" srcOrd="1" destOrd="0" presId="urn:microsoft.com/office/officeart/2018/2/layout/IconVerticalSolidList"/>
    <dgm:cxn modelId="{79029C14-91A7-4F5F-8E55-63079492936C}" type="presParOf" srcId="{7DAA0FA7-A8EB-45E9-A525-9F4928DDE08A}" destId="{9694FFC9-CF5B-4508-AA8A-73EE26C0D2CD}" srcOrd="2" destOrd="0" presId="urn:microsoft.com/office/officeart/2018/2/layout/IconVerticalSolidList"/>
    <dgm:cxn modelId="{234A2F26-86EC-45DE-9016-A813DE6A6099}" type="presParOf" srcId="{7DAA0FA7-A8EB-45E9-A525-9F4928DDE08A}" destId="{4C3F01A7-75AB-4353-859B-6EFF515960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08C832-07EB-4D35-B622-B389E4F5D080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EE305E-E3CC-4526-84D5-4C9F83C0A5E7}">
      <dgm:prSet/>
      <dgm:spPr/>
      <dgm:t>
        <a:bodyPr/>
        <a:lstStyle/>
        <a:p>
          <a:r>
            <a:rPr lang="cs-CZ"/>
            <a:t>Data obsahují velké množství technického i biologického šumu, který je nutné odstranit</a:t>
          </a:r>
          <a:endParaRPr lang="en-US"/>
        </a:p>
      </dgm:t>
    </dgm:pt>
    <dgm:pt modelId="{DE72A317-0490-40F9-B58D-0A66D654474B}" type="parTrans" cxnId="{DD957D97-E999-40EF-8DAB-AFB06C36CF63}">
      <dgm:prSet/>
      <dgm:spPr/>
      <dgm:t>
        <a:bodyPr/>
        <a:lstStyle/>
        <a:p>
          <a:endParaRPr lang="en-US"/>
        </a:p>
      </dgm:t>
    </dgm:pt>
    <dgm:pt modelId="{51615B2F-BC2B-4132-B0F3-C293FBDAC237}" type="sibTrans" cxnId="{DD957D97-E999-40EF-8DAB-AFB06C36CF63}">
      <dgm:prSet/>
      <dgm:spPr/>
      <dgm:t>
        <a:bodyPr/>
        <a:lstStyle/>
        <a:p>
          <a:endParaRPr lang="en-US"/>
        </a:p>
      </dgm:t>
    </dgm:pt>
    <dgm:pt modelId="{94FC4151-BC08-4C10-B16F-153192570A30}">
      <dgm:prSet/>
      <dgm:spPr/>
      <dgm:t>
        <a:bodyPr/>
        <a:lstStyle/>
        <a:p>
          <a:r>
            <a:rPr lang="cs-CZ"/>
            <a:t>Protože jedno spuštění přístroje obvykle není schopno analyzovat všechny vzorky, vytváří se nežádoucí matoucí efekty (efekty dávky), které je nutno odstranit</a:t>
          </a:r>
          <a:endParaRPr lang="en-US"/>
        </a:p>
      </dgm:t>
    </dgm:pt>
    <dgm:pt modelId="{9CE73EE4-C817-4193-8888-DDDEA2FABC89}" type="parTrans" cxnId="{120CA2E6-6DE1-45AB-A5FB-B9FE497829FD}">
      <dgm:prSet/>
      <dgm:spPr/>
      <dgm:t>
        <a:bodyPr/>
        <a:lstStyle/>
        <a:p>
          <a:endParaRPr lang="en-US"/>
        </a:p>
      </dgm:t>
    </dgm:pt>
    <dgm:pt modelId="{E2D4C4B7-F592-4115-B749-B63FFB514AEF}" type="sibTrans" cxnId="{120CA2E6-6DE1-45AB-A5FB-B9FE497829FD}">
      <dgm:prSet/>
      <dgm:spPr/>
      <dgm:t>
        <a:bodyPr/>
        <a:lstStyle/>
        <a:p>
          <a:endParaRPr lang="en-US"/>
        </a:p>
      </dgm:t>
    </dgm:pt>
    <dgm:pt modelId="{11F528A0-6D8C-4183-9B65-336FC032C296}">
      <dgm:prSet/>
      <dgm:spPr/>
      <dgm:t>
        <a:bodyPr/>
        <a:lstStyle/>
        <a:p>
          <a:r>
            <a:rPr lang="cs-CZ"/>
            <a:t>Technologie jsou velice nové (a vznikají stále!) a algoritmy pro optimální zpracování jejich dat se vytvářejí a testují i 5-10 let  - neexistují zlaté standardy a mnohé implementace jsou plné chyb</a:t>
          </a:r>
          <a:endParaRPr lang="en-US"/>
        </a:p>
      </dgm:t>
    </dgm:pt>
    <dgm:pt modelId="{70BA4F30-4F39-4A53-9C8F-DDDE76E01534}" type="parTrans" cxnId="{07C2FE3E-2A26-4A61-8708-8E4CDD82D1C8}">
      <dgm:prSet/>
      <dgm:spPr/>
      <dgm:t>
        <a:bodyPr/>
        <a:lstStyle/>
        <a:p>
          <a:endParaRPr lang="en-US"/>
        </a:p>
      </dgm:t>
    </dgm:pt>
    <dgm:pt modelId="{5C5F0162-D2D8-43A2-BCB5-7D9EAF652BBB}" type="sibTrans" cxnId="{07C2FE3E-2A26-4A61-8708-8E4CDD82D1C8}">
      <dgm:prSet/>
      <dgm:spPr/>
      <dgm:t>
        <a:bodyPr/>
        <a:lstStyle/>
        <a:p>
          <a:endParaRPr lang="en-US"/>
        </a:p>
      </dgm:t>
    </dgm:pt>
    <dgm:pt modelId="{863F9692-590C-3E4F-BB04-3240260D4F12}" type="pres">
      <dgm:prSet presAssocID="{9808C832-07EB-4D35-B622-B389E4F5D080}" presName="vert0" presStyleCnt="0">
        <dgm:presLayoutVars>
          <dgm:dir/>
          <dgm:animOne val="branch"/>
          <dgm:animLvl val="lvl"/>
        </dgm:presLayoutVars>
      </dgm:prSet>
      <dgm:spPr/>
    </dgm:pt>
    <dgm:pt modelId="{1A942E11-0C0D-584C-A26B-84F140207F5A}" type="pres">
      <dgm:prSet presAssocID="{24EE305E-E3CC-4526-84D5-4C9F83C0A5E7}" presName="thickLine" presStyleLbl="alignNode1" presStyleIdx="0" presStyleCnt="3"/>
      <dgm:spPr/>
    </dgm:pt>
    <dgm:pt modelId="{B18417D1-F614-194A-B8E0-025B305CE66E}" type="pres">
      <dgm:prSet presAssocID="{24EE305E-E3CC-4526-84D5-4C9F83C0A5E7}" presName="horz1" presStyleCnt="0"/>
      <dgm:spPr/>
    </dgm:pt>
    <dgm:pt modelId="{32EF794E-F55D-B044-8378-81D8E3B62FA4}" type="pres">
      <dgm:prSet presAssocID="{24EE305E-E3CC-4526-84D5-4C9F83C0A5E7}" presName="tx1" presStyleLbl="revTx" presStyleIdx="0" presStyleCnt="3"/>
      <dgm:spPr/>
    </dgm:pt>
    <dgm:pt modelId="{798DE0BE-20CA-904C-9D21-F36500344F11}" type="pres">
      <dgm:prSet presAssocID="{24EE305E-E3CC-4526-84D5-4C9F83C0A5E7}" presName="vert1" presStyleCnt="0"/>
      <dgm:spPr/>
    </dgm:pt>
    <dgm:pt modelId="{566639F5-CA71-A543-84C6-CD74C09FA3E1}" type="pres">
      <dgm:prSet presAssocID="{94FC4151-BC08-4C10-B16F-153192570A30}" presName="thickLine" presStyleLbl="alignNode1" presStyleIdx="1" presStyleCnt="3"/>
      <dgm:spPr/>
    </dgm:pt>
    <dgm:pt modelId="{8F3465D6-DC88-7B4C-B594-F8020A09C01D}" type="pres">
      <dgm:prSet presAssocID="{94FC4151-BC08-4C10-B16F-153192570A30}" presName="horz1" presStyleCnt="0"/>
      <dgm:spPr/>
    </dgm:pt>
    <dgm:pt modelId="{35C34DE8-F59B-204F-81B5-1F98553193BF}" type="pres">
      <dgm:prSet presAssocID="{94FC4151-BC08-4C10-B16F-153192570A30}" presName="tx1" presStyleLbl="revTx" presStyleIdx="1" presStyleCnt="3"/>
      <dgm:spPr/>
    </dgm:pt>
    <dgm:pt modelId="{1EB2C514-DB86-EF4B-83D0-D18369730D76}" type="pres">
      <dgm:prSet presAssocID="{94FC4151-BC08-4C10-B16F-153192570A30}" presName="vert1" presStyleCnt="0"/>
      <dgm:spPr/>
    </dgm:pt>
    <dgm:pt modelId="{2A468F2B-E70D-8542-9CFE-E0D6E65437D7}" type="pres">
      <dgm:prSet presAssocID="{11F528A0-6D8C-4183-9B65-336FC032C296}" presName="thickLine" presStyleLbl="alignNode1" presStyleIdx="2" presStyleCnt="3"/>
      <dgm:spPr/>
    </dgm:pt>
    <dgm:pt modelId="{1E0E54C8-8267-784E-9BF1-6C196C455C34}" type="pres">
      <dgm:prSet presAssocID="{11F528A0-6D8C-4183-9B65-336FC032C296}" presName="horz1" presStyleCnt="0"/>
      <dgm:spPr/>
    </dgm:pt>
    <dgm:pt modelId="{ED4A80CB-8647-7C4F-958D-2C2557FFD865}" type="pres">
      <dgm:prSet presAssocID="{11F528A0-6D8C-4183-9B65-336FC032C296}" presName="tx1" presStyleLbl="revTx" presStyleIdx="2" presStyleCnt="3"/>
      <dgm:spPr/>
    </dgm:pt>
    <dgm:pt modelId="{03AE2FD7-658C-AC49-B0B8-B0938A1AE598}" type="pres">
      <dgm:prSet presAssocID="{11F528A0-6D8C-4183-9B65-336FC032C296}" presName="vert1" presStyleCnt="0"/>
      <dgm:spPr/>
    </dgm:pt>
  </dgm:ptLst>
  <dgm:cxnLst>
    <dgm:cxn modelId="{6B66090F-469E-7341-BBE9-BF5157B9AE6E}" type="presOf" srcId="{24EE305E-E3CC-4526-84D5-4C9F83C0A5E7}" destId="{32EF794E-F55D-B044-8378-81D8E3B62FA4}" srcOrd="0" destOrd="0" presId="urn:microsoft.com/office/officeart/2008/layout/LinedList"/>
    <dgm:cxn modelId="{07C2FE3E-2A26-4A61-8708-8E4CDD82D1C8}" srcId="{9808C832-07EB-4D35-B622-B389E4F5D080}" destId="{11F528A0-6D8C-4183-9B65-336FC032C296}" srcOrd="2" destOrd="0" parTransId="{70BA4F30-4F39-4A53-9C8F-DDDE76E01534}" sibTransId="{5C5F0162-D2D8-43A2-BCB5-7D9EAF652BBB}"/>
    <dgm:cxn modelId="{67D92A6A-A8F1-4440-9F0B-A490E623BB7F}" type="presOf" srcId="{94FC4151-BC08-4C10-B16F-153192570A30}" destId="{35C34DE8-F59B-204F-81B5-1F98553193BF}" srcOrd="0" destOrd="0" presId="urn:microsoft.com/office/officeart/2008/layout/LinedList"/>
    <dgm:cxn modelId="{A9A6D97F-885F-0F42-9EA5-E9E62756DFFB}" type="presOf" srcId="{11F528A0-6D8C-4183-9B65-336FC032C296}" destId="{ED4A80CB-8647-7C4F-958D-2C2557FFD865}" srcOrd="0" destOrd="0" presId="urn:microsoft.com/office/officeart/2008/layout/LinedList"/>
    <dgm:cxn modelId="{DD957D97-E999-40EF-8DAB-AFB06C36CF63}" srcId="{9808C832-07EB-4D35-B622-B389E4F5D080}" destId="{24EE305E-E3CC-4526-84D5-4C9F83C0A5E7}" srcOrd="0" destOrd="0" parTransId="{DE72A317-0490-40F9-B58D-0A66D654474B}" sibTransId="{51615B2F-BC2B-4132-B0F3-C293FBDAC237}"/>
    <dgm:cxn modelId="{0C84FFA2-504C-7E46-9D4B-C2F049262311}" type="presOf" srcId="{9808C832-07EB-4D35-B622-B389E4F5D080}" destId="{863F9692-590C-3E4F-BB04-3240260D4F12}" srcOrd="0" destOrd="0" presId="urn:microsoft.com/office/officeart/2008/layout/LinedList"/>
    <dgm:cxn modelId="{120CA2E6-6DE1-45AB-A5FB-B9FE497829FD}" srcId="{9808C832-07EB-4D35-B622-B389E4F5D080}" destId="{94FC4151-BC08-4C10-B16F-153192570A30}" srcOrd="1" destOrd="0" parTransId="{9CE73EE4-C817-4193-8888-DDDEA2FABC89}" sibTransId="{E2D4C4B7-F592-4115-B749-B63FFB514AEF}"/>
    <dgm:cxn modelId="{E181BC5C-3436-A44B-933B-1C9F713F25F1}" type="presParOf" srcId="{863F9692-590C-3E4F-BB04-3240260D4F12}" destId="{1A942E11-0C0D-584C-A26B-84F140207F5A}" srcOrd="0" destOrd="0" presId="urn:microsoft.com/office/officeart/2008/layout/LinedList"/>
    <dgm:cxn modelId="{8A1AE639-0F65-2E4F-9EE4-BB35935BEC83}" type="presParOf" srcId="{863F9692-590C-3E4F-BB04-3240260D4F12}" destId="{B18417D1-F614-194A-B8E0-025B305CE66E}" srcOrd="1" destOrd="0" presId="urn:microsoft.com/office/officeart/2008/layout/LinedList"/>
    <dgm:cxn modelId="{412A294E-190F-F244-A622-65FA73DA7676}" type="presParOf" srcId="{B18417D1-F614-194A-B8E0-025B305CE66E}" destId="{32EF794E-F55D-B044-8378-81D8E3B62FA4}" srcOrd="0" destOrd="0" presId="urn:microsoft.com/office/officeart/2008/layout/LinedList"/>
    <dgm:cxn modelId="{AA3116AE-6CA3-3F45-9BD9-A563503FE13F}" type="presParOf" srcId="{B18417D1-F614-194A-B8E0-025B305CE66E}" destId="{798DE0BE-20CA-904C-9D21-F36500344F11}" srcOrd="1" destOrd="0" presId="urn:microsoft.com/office/officeart/2008/layout/LinedList"/>
    <dgm:cxn modelId="{C2233F00-D46D-9C43-B5DE-523547B6C022}" type="presParOf" srcId="{863F9692-590C-3E4F-BB04-3240260D4F12}" destId="{566639F5-CA71-A543-84C6-CD74C09FA3E1}" srcOrd="2" destOrd="0" presId="urn:microsoft.com/office/officeart/2008/layout/LinedList"/>
    <dgm:cxn modelId="{8751B673-DA94-EE42-B0CA-065CB64A8ED6}" type="presParOf" srcId="{863F9692-590C-3E4F-BB04-3240260D4F12}" destId="{8F3465D6-DC88-7B4C-B594-F8020A09C01D}" srcOrd="3" destOrd="0" presId="urn:microsoft.com/office/officeart/2008/layout/LinedList"/>
    <dgm:cxn modelId="{AFCE35BC-4662-6E41-B11F-800D801898EF}" type="presParOf" srcId="{8F3465D6-DC88-7B4C-B594-F8020A09C01D}" destId="{35C34DE8-F59B-204F-81B5-1F98553193BF}" srcOrd="0" destOrd="0" presId="urn:microsoft.com/office/officeart/2008/layout/LinedList"/>
    <dgm:cxn modelId="{E2EA20EE-C193-3740-A229-5E2D149A2C2F}" type="presParOf" srcId="{8F3465D6-DC88-7B4C-B594-F8020A09C01D}" destId="{1EB2C514-DB86-EF4B-83D0-D18369730D76}" srcOrd="1" destOrd="0" presId="urn:microsoft.com/office/officeart/2008/layout/LinedList"/>
    <dgm:cxn modelId="{C8ECA4C3-339F-4A41-8F3B-185C624F93C5}" type="presParOf" srcId="{863F9692-590C-3E4F-BB04-3240260D4F12}" destId="{2A468F2B-E70D-8542-9CFE-E0D6E65437D7}" srcOrd="4" destOrd="0" presId="urn:microsoft.com/office/officeart/2008/layout/LinedList"/>
    <dgm:cxn modelId="{04ACB6AC-3D67-4B4E-A2CA-B84F26AA83DA}" type="presParOf" srcId="{863F9692-590C-3E4F-BB04-3240260D4F12}" destId="{1E0E54C8-8267-784E-9BF1-6C196C455C34}" srcOrd="5" destOrd="0" presId="urn:microsoft.com/office/officeart/2008/layout/LinedList"/>
    <dgm:cxn modelId="{A110D446-C5D4-3446-A817-7E11623BEFD7}" type="presParOf" srcId="{1E0E54C8-8267-784E-9BF1-6C196C455C34}" destId="{ED4A80CB-8647-7C4F-958D-2C2557FFD865}" srcOrd="0" destOrd="0" presId="urn:microsoft.com/office/officeart/2008/layout/LinedList"/>
    <dgm:cxn modelId="{3519A10F-895C-554A-BA9B-D8491FF0092F}" type="presParOf" srcId="{1E0E54C8-8267-784E-9BF1-6C196C455C34}" destId="{03AE2FD7-658C-AC49-B0B8-B0938A1AE5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6F335A-13E4-499C-B954-5F7DB83A8E9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384C52-E749-4DF2-ABF0-E987E888577C}">
      <dgm:prSet/>
      <dgm:spPr/>
      <dgm:t>
        <a:bodyPr/>
        <a:lstStyle/>
        <a:p>
          <a:r>
            <a:rPr lang="cs-CZ"/>
            <a:t>Jsou často komplexní:</a:t>
          </a:r>
          <a:endParaRPr lang="en-US"/>
        </a:p>
      </dgm:t>
    </dgm:pt>
    <dgm:pt modelId="{563966C9-4365-4F53-A6E7-E050093608F8}" type="parTrans" cxnId="{F2CBFD30-DBD1-4058-8B43-F47E9DFA2738}">
      <dgm:prSet/>
      <dgm:spPr/>
      <dgm:t>
        <a:bodyPr/>
        <a:lstStyle/>
        <a:p>
          <a:endParaRPr lang="en-US"/>
        </a:p>
      </dgm:t>
    </dgm:pt>
    <dgm:pt modelId="{F8FF7E17-96F2-4B44-94D3-82241A7B2468}" type="sibTrans" cxnId="{F2CBFD30-DBD1-4058-8B43-F47E9DFA2738}">
      <dgm:prSet/>
      <dgm:spPr/>
      <dgm:t>
        <a:bodyPr/>
        <a:lstStyle/>
        <a:p>
          <a:endParaRPr lang="en-US"/>
        </a:p>
      </dgm:t>
    </dgm:pt>
    <dgm:pt modelId="{00859409-EDB5-4F5F-BA16-A2C236D14553}">
      <dgm:prSet/>
      <dgm:spPr/>
      <dgm:t>
        <a:bodyPr/>
        <a:lstStyle/>
        <a:p>
          <a:r>
            <a:rPr lang="cs-CZ" b="1" dirty="0"/>
            <a:t>Složené z více charakteristik </a:t>
          </a:r>
          <a:r>
            <a:rPr lang="cs-CZ" dirty="0"/>
            <a:t>(více genů, proteinů…)</a:t>
          </a:r>
          <a:endParaRPr lang="en-US" dirty="0"/>
        </a:p>
      </dgm:t>
    </dgm:pt>
    <dgm:pt modelId="{C4C346A9-D132-465F-8268-53230525AA8F}" type="parTrans" cxnId="{05DB7641-049C-43F8-B164-64FB61CECB6B}">
      <dgm:prSet/>
      <dgm:spPr/>
      <dgm:t>
        <a:bodyPr/>
        <a:lstStyle/>
        <a:p>
          <a:endParaRPr lang="en-US"/>
        </a:p>
      </dgm:t>
    </dgm:pt>
    <dgm:pt modelId="{81B9D3EE-B164-4F9D-8162-ABDAE8A9FB0F}" type="sibTrans" cxnId="{05DB7641-049C-43F8-B164-64FB61CECB6B}">
      <dgm:prSet/>
      <dgm:spPr/>
      <dgm:t>
        <a:bodyPr/>
        <a:lstStyle/>
        <a:p>
          <a:endParaRPr lang="en-US"/>
        </a:p>
      </dgm:t>
    </dgm:pt>
    <dgm:pt modelId="{325D6518-6FA3-4B42-B236-D2F7363AEC34}">
      <dgm:prSet/>
      <dgm:spPr/>
      <dgm:t>
        <a:bodyPr/>
        <a:lstStyle/>
        <a:p>
          <a:r>
            <a:rPr lang="cs-CZ" b="1" dirty="0"/>
            <a:t>Bez</a:t>
          </a:r>
          <a:r>
            <a:rPr lang="cs-CZ" b="0" dirty="0"/>
            <a:t> jasně definovaného </a:t>
          </a:r>
          <a:r>
            <a:rPr lang="cs-CZ" b="1" dirty="0"/>
            <a:t>biologického</a:t>
          </a:r>
          <a:r>
            <a:rPr lang="cs-CZ" b="0" dirty="0"/>
            <a:t> </a:t>
          </a:r>
          <a:r>
            <a:rPr lang="cs-CZ" b="1" dirty="0"/>
            <a:t>zdůvodnění</a:t>
          </a:r>
          <a:endParaRPr lang="en-US" b="1" dirty="0"/>
        </a:p>
      </dgm:t>
    </dgm:pt>
    <dgm:pt modelId="{944566F1-6644-4455-B1AD-3DF91E71B88F}" type="parTrans" cxnId="{49B04FFD-5002-4471-910C-F0202145443E}">
      <dgm:prSet/>
      <dgm:spPr/>
      <dgm:t>
        <a:bodyPr/>
        <a:lstStyle/>
        <a:p>
          <a:endParaRPr lang="en-US"/>
        </a:p>
      </dgm:t>
    </dgm:pt>
    <dgm:pt modelId="{CC3B3823-FB3A-41FA-803E-B416DF1D65FC}" type="sibTrans" cxnId="{49B04FFD-5002-4471-910C-F0202145443E}">
      <dgm:prSet/>
      <dgm:spPr/>
      <dgm:t>
        <a:bodyPr/>
        <a:lstStyle/>
        <a:p>
          <a:endParaRPr lang="en-US"/>
        </a:p>
      </dgm:t>
    </dgm:pt>
    <dgm:pt modelId="{2C616476-677A-44AB-B48C-633AC09B31EF}">
      <dgm:prSet/>
      <dgm:spPr/>
      <dgm:t>
        <a:bodyPr/>
        <a:lstStyle/>
        <a:p>
          <a:r>
            <a:rPr lang="cs-CZ"/>
            <a:t>Pocházejí z dat:</a:t>
          </a:r>
          <a:endParaRPr lang="en-US"/>
        </a:p>
      </dgm:t>
    </dgm:pt>
    <dgm:pt modelId="{6A7FECD5-34B4-48BB-8239-12AD2C795325}" type="parTrans" cxnId="{CA1C0144-7D51-453F-9126-E2788928A642}">
      <dgm:prSet/>
      <dgm:spPr/>
      <dgm:t>
        <a:bodyPr/>
        <a:lstStyle/>
        <a:p>
          <a:endParaRPr lang="en-US"/>
        </a:p>
      </dgm:t>
    </dgm:pt>
    <dgm:pt modelId="{11B4F225-649A-4A67-A9D7-5123619FD36F}" type="sibTrans" cxnId="{CA1C0144-7D51-453F-9126-E2788928A642}">
      <dgm:prSet/>
      <dgm:spPr/>
      <dgm:t>
        <a:bodyPr/>
        <a:lstStyle/>
        <a:p>
          <a:endParaRPr lang="en-US"/>
        </a:p>
      </dgm:t>
    </dgm:pt>
    <dgm:pt modelId="{A631ABD7-B8A0-47BE-9A18-A2CD7FC5E9CD}">
      <dgm:prSet/>
      <dgm:spPr/>
      <dgm:t>
        <a:bodyPr/>
        <a:lstStyle/>
        <a:p>
          <a:r>
            <a:rPr lang="cs-CZ" dirty="0"/>
            <a:t>zatížených </a:t>
          </a:r>
          <a:r>
            <a:rPr lang="cs-CZ" b="1" dirty="0"/>
            <a:t>významným technickým šumem </a:t>
          </a:r>
          <a:r>
            <a:rPr lang="cs-CZ" dirty="0"/>
            <a:t>z různých zdrojů</a:t>
          </a:r>
          <a:endParaRPr lang="en-US" dirty="0"/>
        </a:p>
      </dgm:t>
    </dgm:pt>
    <dgm:pt modelId="{6CBF1B73-E8C2-400C-979F-013F130D290D}" type="parTrans" cxnId="{3ED10534-C87B-41E6-8BDB-F152A8AB09A0}">
      <dgm:prSet/>
      <dgm:spPr/>
      <dgm:t>
        <a:bodyPr/>
        <a:lstStyle/>
        <a:p>
          <a:endParaRPr lang="en-US"/>
        </a:p>
      </dgm:t>
    </dgm:pt>
    <dgm:pt modelId="{73920326-5BA3-4144-B619-7404DF55C88E}" type="sibTrans" cxnId="{3ED10534-C87B-41E6-8BDB-F152A8AB09A0}">
      <dgm:prSet/>
      <dgm:spPr/>
      <dgm:t>
        <a:bodyPr/>
        <a:lstStyle/>
        <a:p>
          <a:endParaRPr lang="en-US"/>
        </a:p>
      </dgm:t>
    </dgm:pt>
    <dgm:pt modelId="{063C3308-5003-4DD0-95E4-9620A545FD2B}">
      <dgm:prSet/>
      <dgm:spPr/>
      <dgm:t>
        <a:bodyPr/>
        <a:lstStyle/>
        <a:p>
          <a:r>
            <a:rPr lang="cs-CZ" dirty="0"/>
            <a:t>analyzovaných </a:t>
          </a:r>
          <a:r>
            <a:rPr lang="cs-CZ" b="1" dirty="0"/>
            <a:t>metodami</a:t>
          </a:r>
          <a:r>
            <a:rPr lang="cs-CZ" dirty="0"/>
            <a:t>, které </a:t>
          </a:r>
          <a:r>
            <a:rPr lang="cs-CZ" b="1" dirty="0"/>
            <a:t>nejsou standardizované</a:t>
          </a:r>
          <a:endParaRPr lang="en-US" b="1" dirty="0"/>
        </a:p>
      </dgm:t>
    </dgm:pt>
    <dgm:pt modelId="{1BB16EB7-5BF7-4F01-8750-E43504B947BD}" type="parTrans" cxnId="{F328CC39-1A5A-4AEA-802B-F67915FD3881}">
      <dgm:prSet/>
      <dgm:spPr/>
      <dgm:t>
        <a:bodyPr/>
        <a:lstStyle/>
        <a:p>
          <a:endParaRPr lang="en-US"/>
        </a:p>
      </dgm:t>
    </dgm:pt>
    <dgm:pt modelId="{106BBB20-CDF0-4376-A405-422951C40705}" type="sibTrans" cxnId="{F328CC39-1A5A-4AEA-802B-F67915FD3881}">
      <dgm:prSet/>
      <dgm:spPr/>
      <dgm:t>
        <a:bodyPr/>
        <a:lstStyle/>
        <a:p>
          <a:endParaRPr lang="en-US"/>
        </a:p>
      </dgm:t>
    </dgm:pt>
    <dgm:pt modelId="{6EE19317-7394-45BB-B764-E6C6FA37FEC2}">
      <dgm:prSet/>
      <dgm:spPr/>
      <dgm:t>
        <a:bodyPr/>
        <a:lstStyle/>
        <a:p>
          <a:r>
            <a:rPr lang="cs-CZ" dirty="0"/>
            <a:t>které jsou pouze </a:t>
          </a:r>
          <a:r>
            <a:rPr lang="cs-CZ" b="1" dirty="0"/>
            <a:t>korelované</a:t>
          </a:r>
          <a:r>
            <a:rPr lang="cs-CZ" dirty="0"/>
            <a:t> s měřenou proměnnou (např. nejsou koncentrace ani počty molekul)</a:t>
          </a:r>
          <a:endParaRPr lang="en-US" dirty="0"/>
        </a:p>
      </dgm:t>
    </dgm:pt>
    <dgm:pt modelId="{7A33162B-7131-4B2E-91DF-B16666DFC9C5}" type="parTrans" cxnId="{9D4EED59-F923-432A-9486-F7D78EAA956A}">
      <dgm:prSet/>
      <dgm:spPr/>
      <dgm:t>
        <a:bodyPr/>
        <a:lstStyle/>
        <a:p>
          <a:endParaRPr lang="en-US"/>
        </a:p>
      </dgm:t>
    </dgm:pt>
    <dgm:pt modelId="{FBB0B036-CACD-424F-AC0C-4E346EB118E9}" type="sibTrans" cxnId="{9D4EED59-F923-432A-9486-F7D78EAA956A}">
      <dgm:prSet/>
      <dgm:spPr/>
      <dgm:t>
        <a:bodyPr/>
        <a:lstStyle/>
        <a:p>
          <a:endParaRPr lang="en-US"/>
        </a:p>
      </dgm:t>
    </dgm:pt>
    <dgm:pt modelId="{1C91525E-972B-4748-BD22-ECB4A4B8947D}">
      <dgm:prSet/>
      <dgm:spPr/>
      <dgm:t>
        <a:bodyPr/>
        <a:lstStyle/>
        <a:p>
          <a:r>
            <a:rPr lang="cs-CZ" dirty="0"/>
            <a:t>které jsou </a:t>
          </a:r>
          <a:r>
            <a:rPr lang="cs-CZ" b="1" dirty="0"/>
            <a:t>komplexní</a:t>
          </a:r>
          <a:r>
            <a:rPr lang="cs-CZ" dirty="0"/>
            <a:t> a </a:t>
          </a:r>
          <a:r>
            <a:rPr lang="cs-CZ" b="1" dirty="0"/>
            <a:t>obtížně se sdílejí</a:t>
          </a:r>
          <a:endParaRPr lang="en-US" b="1" dirty="0"/>
        </a:p>
      </dgm:t>
    </dgm:pt>
    <dgm:pt modelId="{B82A2112-2D6C-4706-AECA-705FA14C5B5C}" type="parTrans" cxnId="{483188F9-872B-43D1-A303-3EFE52194580}">
      <dgm:prSet/>
      <dgm:spPr/>
      <dgm:t>
        <a:bodyPr/>
        <a:lstStyle/>
        <a:p>
          <a:endParaRPr lang="en-US"/>
        </a:p>
      </dgm:t>
    </dgm:pt>
    <dgm:pt modelId="{9FEF338C-7A77-45A1-BC83-341E333B2502}" type="sibTrans" cxnId="{483188F9-872B-43D1-A303-3EFE52194580}">
      <dgm:prSet/>
      <dgm:spPr/>
      <dgm:t>
        <a:bodyPr/>
        <a:lstStyle/>
        <a:p>
          <a:endParaRPr lang="en-US"/>
        </a:p>
      </dgm:t>
    </dgm:pt>
    <dgm:pt modelId="{1434CB6B-6A43-DA49-9A8E-14B766977F4B}" type="pres">
      <dgm:prSet presAssocID="{D86F335A-13E4-499C-B954-5F7DB83A8E94}" presName="linear" presStyleCnt="0">
        <dgm:presLayoutVars>
          <dgm:dir/>
          <dgm:animLvl val="lvl"/>
          <dgm:resizeHandles val="exact"/>
        </dgm:presLayoutVars>
      </dgm:prSet>
      <dgm:spPr/>
    </dgm:pt>
    <dgm:pt modelId="{A59515DC-4944-7C43-BFCE-3D1227510533}" type="pres">
      <dgm:prSet presAssocID="{C8384C52-E749-4DF2-ABF0-E987E888577C}" presName="parentLin" presStyleCnt="0"/>
      <dgm:spPr/>
    </dgm:pt>
    <dgm:pt modelId="{425D765B-A919-CD4B-8D27-877D1AB59B80}" type="pres">
      <dgm:prSet presAssocID="{C8384C52-E749-4DF2-ABF0-E987E888577C}" presName="parentLeftMargin" presStyleLbl="node1" presStyleIdx="0" presStyleCnt="2"/>
      <dgm:spPr/>
    </dgm:pt>
    <dgm:pt modelId="{32C402C3-E017-A34E-B476-2803CB696395}" type="pres">
      <dgm:prSet presAssocID="{C8384C52-E749-4DF2-ABF0-E987E88857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25ACA4-7EEF-D948-8B53-1C2288EEDC5D}" type="pres">
      <dgm:prSet presAssocID="{C8384C52-E749-4DF2-ABF0-E987E888577C}" presName="negativeSpace" presStyleCnt="0"/>
      <dgm:spPr/>
    </dgm:pt>
    <dgm:pt modelId="{2692CBAB-978C-9041-92D6-0FD026EFC27D}" type="pres">
      <dgm:prSet presAssocID="{C8384C52-E749-4DF2-ABF0-E987E888577C}" presName="childText" presStyleLbl="conFgAcc1" presStyleIdx="0" presStyleCnt="2">
        <dgm:presLayoutVars>
          <dgm:bulletEnabled val="1"/>
        </dgm:presLayoutVars>
      </dgm:prSet>
      <dgm:spPr/>
    </dgm:pt>
    <dgm:pt modelId="{3A4315CA-553A-8E41-93AE-41B0AEFD6258}" type="pres">
      <dgm:prSet presAssocID="{F8FF7E17-96F2-4B44-94D3-82241A7B2468}" presName="spaceBetweenRectangles" presStyleCnt="0"/>
      <dgm:spPr/>
    </dgm:pt>
    <dgm:pt modelId="{4896D204-E9E5-0C4E-8EEA-E83393AC9240}" type="pres">
      <dgm:prSet presAssocID="{2C616476-677A-44AB-B48C-633AC09B31EF}" presName="parentLin" presStyleCnt="0"/>
      <dgm:spPr/>
    </dgm:pt>
    <dgm:pt modelId="{C58FDBB0-9824-8F4A-AE3D-C537BE4B1782}" type="pres">
      <dgm:prSet presAssocID="{2C616476-677A-44AB-B48C-633AC09B31EF}" presName="parentLeftMargin" presStyleLbl="node1" presStyleIdx="0" presStyleCnt="2"/>
      <dgm:spPr/>
    </dgm:pt>
    <dgm:pt modelId="{0CE8BAA7-D18D-E948-AC42-CC28B0D265AB}" type="pres">
      <dgm:prSet presAssocID="{2C616476-677A-44AB-B48C-633AC09B31E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FA60D6-31C2-E146-A6E7-418FADA49490}" type="pres">
      <dgm:prSet presAssocID="{2C616476-677A-44AB-B48C-633AC09B31EF}" presName="negativeSpace" presStyleCnt="0"/>
      <dgm:spPr/>
    </dgm:pt>
    <dgm:pt modelId="{FA7B8891-9A99-2C4E-88DF-F15342D73592}" type="pres">
      <dgm:prSet presAssocID="{2C616476-677A-44AB-B48C-633AC09B31E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8158D0D-164D-AF4A-9019-441589D6D0B2}" type="presOf" srcId="{A631ABD7-B8A0-47BE-9A18-A2CD7FC5E9CD}" destId="{FA7B8891-9A99-2C4E-88DF-F15342D73592}" srcOrd="0" destOrd="0" presId="urn:microsoft.com/office/officeart/2005/8/layout/list1"/>
    <dgm:cxn modelId="{F475751D-C4DD-CF4C-989B-75AAEC1510D0}" type="presOf" srcId="{C8384C52-E749-4DF2-ABF0-E987E888577C}" destId="{32C402C3-E017-A34E-B476-2803CB696395}" srcOrd="1" destOrd="0" presId="urn:microsoft.com/office/officeart/2005/8/layout/list1"/>
    <dgm:cxn modelId="{F2CBFD30-DBD1-4058-8B43-F47E9DFA2738}" srcId="{D86F335A-13E4-499C-B954-5F7DB83A8E94}" destId="{C8384C52-E749-4DF2-ABF0-E987E888577C}" srcOrd="0" destOrd="0" parTransId="{563966C9-4365-4F53-A6E7-E050093608F8}" sibTransId="{F8FF7E17-96F2-4B44-94D3-82241A7B2468}"/>
    <dgm:cxn modelId="{272DD233-611C-4149-85E8-1D851EABB9C6}" type="presOf" srcId="{C8384C52-E749-4DF2-ABF0-E987E888577C}" destId="{425D765B-A919-CD4B-8D27-877D1AB59B80}" srcOrd="0" destOrd="0" presId="urn:microsoft.com/office/officeart/2005/8/layout/list1"/>
    <dgm:cxn modelId="{3ED10534-C87B-41E6-8BDB-F152A8AB09A0}" srcId="{2C616476-677A-44AB-B48C-633AC09B31EF}" destId="{A631ABD7-B8A0-47BE-9A18-A2CD7FC5E9CD}" srcOrd="0" destOrd="0" parTransId="{6CBF1B73-E8C2-400C-979F-013F130D290D}" sibTransId="{73920326-5BA3-4144-B619-7404DF55C88E}"/>
    <dgm:cxn modelId="{6E2FC935-446E-4743-8193-0D70123CB79B}" type="presOf" srcId="{D86F335A-13E4-499C-B954-5F7DB83A8E94}" destId="{1434CB6B-6A43-DA49-9A8E-14B766977F4B}" srcOrd="0" destOrd="0" presId="urn:microsoft.com/office/officeart/2005/8/layout/list1"/>
    <dgm:cxn modelId="{B2DAD035-0972-1A49-BE66-82BDBA48057A}" type="presOf" srcId="{2C616476-677A-44AB-B48C-633AC09B31EF}" destId="{C58FDBB0-9824-8F4A-AE3D-C537BE4B1782}" srcOrd="0" destOrd="0" presId="urn:microsoft.com/office/officeart/2005/8/layout/list1"/>
    <dgm:cxn modelId="{F328CC39-1A5A-4AEA-802B-F67915FD3881}" srcId="{2C616476-677A-44AB-B48C-633AC09B31EF}" destId="{063C3308-5003-4DD0-95E4-9620A545FD2B}" srcOrd="1" destOrd="0" parTransId="{1BB16EB7-5BF7-4F01-8750-E43504B947BD}" sibTransId="{106BBB20-CDF0-4376-A405-422951C40705}"/>
    <dgm:cxn modelId="{05DB7641-049C-43F8-B164-64FB61CECB6B}" srcId="{C8384C52-E749-4DF2-ABF0-E987E888577C}" destId="{00859409-EDB5-4F5F-BA16-A2C236D14553}" srcOrd="0" destOrd="0" parTransId="{C4C346A9-D132-465F-8268-53230525AA8F}" sibTransId="{81B9D3EE-B164-4F9D-8162-ABDAE8A9FB0F}"/>
    <dgm:cxn modelId="{CA1C0144-7D51-453F-9126-E2788928A642}" srcId="{D86F335A-13E4-499C-B954-5F7DB83A8E94}" destId="{2C616476-677A-44AB-B48C-633AC09B31EF}" srcOrd="1" destOrd="0" parTransId="{6A7FECD5-34B4-48BB-8239-12AD2C795325}" sibTransId="{11B4F225-649A-4A67-A9D7-5123619FD36F}"/>
    <dgm:cxn modelId="{B483DF44-AD86-5E44-8C1A-AD7368BDFBDF}" type="presOf" srcId="{063C3308-5003-4DD0-95E4-9620A545FD2B}" destId="{FA7B8891-9A99-2C4E-88DF-F15342D73592}" srcOrd="0" destOrd="1" presId="urn:microsoft.com/office/officeart/2005/8/layout/list1"/>
    <dgm:cxn modelId="{9D4EED59-F923-432A-9486-F7D78EAA956A}" srcId="{2C616476-677A-44AB-B48C-633AC09B31EF}" destId="{6EE19317-7394-45BB-B764-E6C6FA37FEC2}" srcOrd="2" destOrd="0" parTransId="{7A33162B-7131-4B2E-91DF-B16666DFC9C5}" sibTransId="{FBB0B036-CACD-424F-AC0C-4E346EB118E9}"/>
    <dgm:cxn modelId="{7F7B6074-1528-6E4F-9943-C45052AF12A6}" type="presOf" srcId="{1C91525E-972B-4748-BD22-ECB4A4B8947D}" destId="{FA7B8891-9A99-2C4E-88DF-F15342D73592}" srcOrd="0" destOrd="3" presId="urn:microsoft.com/office/officeart/2005/8/layout/list1"/>
    <dgm:cxn modelId="{F2F6437C-1B3E-FF42-9CF9-266CEE70A18B}" type="presOf" srcId="{00859409-EDB5-4F5F-BA16-A2C236D14553}" destId="{2692CBAB-978C-9041-92D6-0FD026EFC27D}" srcOrd="0" destOrd="0" presId="urn:microsoft.com/office/officeart/2005/8/layout/list1"/>
    <dgm:cxn modelId="{AA5E288E-EE55-7E49-A14A-E69F21AF6960}" type="presOf" srcId="{325D6518-6FA3-4B42-B236-D2F7363AEC34}" destId="{2692CBAB-978C-9041-92D6-0FD026EFC27D}" srcOrd="0" destOrd="1" presId="urn:microsoft.com/office/officeart/2005/8/layout/list1"/>
    <dgm:cxn modelId="{5C4E34CA-71F6-F047-9688-7EE8E6A922B9}" type="presOf" srcId="{2C616476-677A-44AB-B48C-633AC09B31EF}" destId="{0CE8BAA7-D18D-E948-AC42-CC28B0D265AB}" srcOrd="1" destOrd="0" presId="urn:microsoft.com/office/officeart/2005/8/layout/list1"/>
    <dgm:cxn modelId="{A0DBA8D5-1815-EB4A-9278-2B36E88B954D}" type="presOf" srcId="{6EE19317-7394-45BB-B764-E6C6FA37FEC2}" destId="{FA7B8891-9A99-2C4E-88DF-F15342D73592}" srcOrd="0" destOrd="2" presId="urn:microsoft.com/office/officeart/2005/8/layout/list1"/>
    <dgm:cxn modelId="{483188F9-872B-43D1-A303-3EFE52194580}" srcId="{2C616476-677A-44AB-B48C-633AC09B31EF}" destId="{1C91525E-972B-4748-BD22-ECB4A4B8947D}" srcOrd="3" destOrd="0" parTransId="{B82A2112-2D6C-4706-AECA-705FA14C5B5C}" sibTransId="{9FEF338C-7A77-45A1-BC83-341E333B2502}"/>
    <dgm:cxn modelId="{49B04FFD-5002-4471-910C-F0202145443E}" srcId="{C8384C52-E749-4DF2-ABF0-E987E888577C}" destId="{325D6518-6FA3-4B42-B236-D2F7363AEC34}" srcOrd="1" destOrd="0" parTransId="{944566F1-6644-4455-B1AD-3DF91E71B88F}" sibTransId="{CC3B3823-FB3A-41FA-803E-B416DF1D65FC}"/>
    <dgm:cxn modelId="{7D8BB89A-D3CA-F04D-966F-EB0F62C711EE}" type="presParOf" srcId="{1434CB6B-6A43-DA49-9A8E-14B766977F4B}" destId="{A59515DC-4944-7C43-BFCE-3D1227510533}" srcOrd="0" destOrd="0" presId="urn:microsoft.com/office/officeart/2005/8/layout/list1"/>
    <dgm:cxn modelId="{94082640-FA82-EB4E-AD78-06C1C4AAF7BD}" type="presParOf" srcId="{A59515DC-4944-7C43-BFCE-3D1227510533}" destId="{425D765B-A919-CD4B-8D27-877D1AB59B80}" srcOrd="0" destOrd="0" presId="urn:microsoft.com/office/officeart/2005/8/layout/list1"/>
    <dgm:cxn modelId="{019312EA-501A-7643-B093-66F902542F75}" type="presParOf" srcId="{A59515DC-4944-7C43-BFCE-3D1227510533}" destId="{32C402C3-E017-A34E-B476-2803CB696395}" srcOrd="1" destOrd="0" presId="urn:microsoft.com/office/officeart/2005/8/layout/list1"/>
    <dgm:cxn modelId="{128962A1-1EC4-0546-A043-9C322122B06F}" type="presParOf" srcId="{1434CB6B-6A43-DA49-9A8E-14B766977F4B}" destId="{1925ACA4-7EEF-D948-8B53-1C2288EEDC5D}" srcOrd="1" destOrd="0" presId="urn:microsoft.com/office/officeart/2005/8/layout/list1"/>
    <dgm:cxn modelId="{AEBC4752-7A09-434B-AB19-36FCD25D96A6}" type="presParOf" srcId="{1434CB6B-6A43-DA49-9A8E-14B766977F4B}" destId="{2692CBAB-978C-9041-92D6-0FD026EFC27D}" srcOrd="2" destOrd="0" presId="urn:microsoft.com/office/officeart/2005/8/layout/list1"/>
    <dgm:cxn modelId="{5500EECE-5D10-AF4F-94CB-2CFF7F974A90}" type="presParOf" srcId="{1434CB6B-6A43-DA49-9A8E-14B766977F4B}" destId="{3A4315CA-553A-8E41-93AE-41B0AEFD6258}" srcOrd="3" destOrd="0" presId="urn:microsoft.com/office/officeart/2005/8/layout/list1"/>
    <dgm:cxn modelId="{C0346320-6FED-D747-9530-BB02F93F47AC}" type="presParOf" srcId="{1434CB6B-6A43-DA49-9A8E-14B766977F4B}" destId="{4896D204-E9E5-0C4E-8EEA-E83393AC9240}" srcOrd="4" destOrd="0" presId="urn:microsoft.com/office/officeart/2005/8/layout/list1"/>
    <dgm:cxn modelId="{72266200-32E8-DD4A-8EA8-2725CC2DB894}" type="presParOf" srcId="{4896D204-E9E5-0C4E-8EEA-E83393AC9240}" destId="{C58FDBB0-9824-8F4A-AE3D-C537BE4B1782}" srcOrd="0" destOrd="0" presId="urn:microsoft.com/office/officeart/2005/8/layout/list1"/>
    <dgm:cxn modelId="{A60F0650-46FA-3149-A22D-7E5012FF384C}" type="presParOf" srcId="{4896D204-E9E5-0C4E-8EEA-E83393AC9240}" destId="{0CE8BAA7-D18D-E948-AC42-CC28B0D265AB}" srcOrd="1" destOrd="0" presId="urn:microsoft.com/office/officeart/2005/8/layout/list1"/>
    <dgm:cxn modelId="{4BD6B792-6D92-F741-AD5D-02E42E41CD61}" type="presParOf" srcId="{1434CB6B-6A43-DA49-9A8E-14B766977F4B}" destId="{A2FA60D6-31C2-E146-A6E7-418FADA49490}" srcOrd="5" destOrd="0" presId="urn:microsoft.com/office/officeart/2005/8/layout/list1"/>
    <dgm:cxn modelId="{BD081F33-3624-6A44-91C1-A0D5CF426158}" type="presParOf" srcId="{1434CB6B-6A43-DA49-9A8E-14B766977F4B}" destId="{FA7B8891-9A99-2C4E-88DF-F15342D735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9EF8B0-8062-4F98-85ED-D49D96EE8CA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B9380EA-94B2-41D8-B06A-AF407A10EC0F}">
      <dgm:prSet/>
      <dgm:spPr/>
      <dgm:t>
        <a:bodyPr/>
        <a:lstStyle/>
        <a:p>
          <a:r>
            <a:rPr lang="en-US" dirty="0" err="1"/>
            <a:t>Obsahují</a:t>
          </a:r>
          <a:r>
            <a:rPr lang="en-US" dirty="0"/>
            <a:t> </a:t>
          </a:r>
          <a:r>
            <a:rPr lang="en-US" b="1" dirty="0" err="1"/>
            <a:t>množství</a:t>
          </a:r>
          <a:r>
            <a:rPr lang="en-US" b="1" dirty="0"/>
            <a:t> </a:t>
          </a:r>
          <a:r>
            <a:rPr lang="en-US" b="1" dirty="0" err="1"/>
            <a:t>šumu</a:t>
          </a:r>
          <a:r>
            <a:rPr lang="en-US" b="1" dirty="0"/>
            <a:t> </a:t>
          </a:r>
          <a:r>
            <a:rPr lang="en-US" dirty="0"/>
            <a:t>(</a:t>
          </a:r>
          <a:r>
            <a:rPr lang="en-US" dirty="0" err="1"/>
            <a:t>technická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biologická</a:t>
          </a:r>
          <a:r>
            <a:rPr lang="en-US" dirty="0"/>
            <a:t> </a:t>
          </a:r>
          <a:r>
            <a:rPr lang="en-US" dirty="0" err="1"/>
            <a:t>variabilita</a:t>
          </a:r>
          <a:r>
            <a:rPr lang="en-US" dirty="0"/>
            <a:t>)</a:t>
          </a:r>
        </a:p>
      </dgm:t>
    </dgm:pt>
    <dgm:pt modelId="{0C5465BD-9260-4E36-8939-31CC01575C7B}" type="parTrans" cxnId="{021BF16E-B6B1-48F2-818D-BCAA51F8264F}">
      <dgm:prSet/>
      <dgm:spPr/>
      <dgm:t>
        <a:bodyPr/>
        <a:lstStyle/>
        <a:p>
          <a:endParaRPr lang="en-US"/>
        </a:p>
      </dgm:t>
    </dgm:pt>
    <dgm:pt modelId="{D3505BF6-1132-4C52-BAD4-1E69A42128CF}" type="sibTrans" cxnId="{021BF16E-B6B1-48F2-818D-BCAA51F8264F}">
      <dgm:prSet/>
      <dgm:spPr/>
      <dgm:t>
        <a:bodyPr/>
        <a:lstStyle/>
        <a:p>
          <a:endParaRPr lang="en-US"/>
        </a:p>
      </dgm:t>
    </dgm:pt>
    <dgm:pt modelId="{5E96F516-D90F-4FDE-B402-20B79EA85280}">
      <dgm:prSet/>
      <dgm:spPr/>
      <dgm:t>
        <a:bodyPr/>
        <a:lstStyle/>
        <a:p>
          <a:r>
            <a:rPr lang="en-US" dirty="0" err="1"/>
            <a:t>Jejich</a:t>
          </a:r>
          <a:r>
            <a:rPr lang="en-US" dirty="0"/>
            <a:t> </a:t>
          </a:r>
          <a:r>
            <a:rPr lang="en-US" dirty="0" err="1"/>
            <a:t>předzpracování</a:t>
          </a:r>
          <a:r>
            <a:rPr lang="en-US" dirty="0"/>
            <a:t> je </a:t>
          </a:r>
          <a:r>
            <a:rPr lang="en-US" b="1" dirty="0" err="1"/>
            <a:t>náročné</a:t>
          </a:r>
          <a:r>
            <a:rPr lang="en-US" dirty="0"/>
            <a:t> a </a:t>
          </a:r>
          <a:r>
            <a:rPr lang="en-US" b="1" dirty="0" err="1"/>
            <a:t>vysoce</a:t>
          </a:r>
          <a:r>
            <a:rPr lang="en-US" b="1" dirty="0"/>
            <a:t> </a:t>
          </a:r>
          <a:r>
            <a:rPr lang="en-US" b="1" dirty="0" err="1"/>
            <a:t>specifické</a:t>
          </a:r>
          <a:r>
            <a:rPr lang="en-US" b="1" dirty="0"/>
            <a:t> </a:t>
          </a:r>
          <a:r>
            <a:rPr lang="en-US" dirty="0"/>
            <a:t>pro </a:t>
          </a:r>
          <a:r>
            <a:rPr lang="en-US" dirty="0" err="1"/>
            <a:t>daný</a:t>
          </a:r>
          <a:r>
            <a:rPr lang="en-US" dirty="0"/>
            <a:t> </a:t>
          </a:r>
          <a:r>
            <a:rPr lang="en-US" dirty="0" err="1"/>
            <a:t>typ</a:t>
          </a:r>
          <a:r>
            <a:rPr lang="en-US" dirty="0"/>
            <a:t> platformy</a:t>
          </a:r>
        </a:p>
      </dgm:t>
    </dgm:pt>
    <dgm:pt modelId="{B8506FF8-6372-4803-9827-1C36192ECB8F}" type="parTrans" cxnId="{C3811E0E-B616-4322-B7E6-15BB2B8BB865}">
      <dgm:prSet/>
      <dgm:spPr/>
      <dgm:t>
        <a:bodyPr/>
        <a:lstStyle/>
        <a:p>
          <a:endParaRPr lang="en-US"/>
        </a:p>
      </dgm:t>
    </dgm:pt>
    <dgm:pt modelId="{D08FFD16-29D6-42DB-8ABB-50420CC72E39}" type="sibTrans" cxnId="{C3811E0E-B616-4322-B7E6-15BB2B8BB865}">
      <dgm:prSet/>
      <dgm:spPr/>
      <dgm:t>
        <a:bodyPr/>
        <a:lstStyle/>
        <a:p>
          <a:endParaRPr lang="en-US"/>
        </a:p>
      </dgm:t>
    </dgm:pt>
    <dgm:pt modelId="{18D888CE-0ED6-41F7-890B-42E10AD73038}">
      <dgm:prSet/>
      <dgm:spPr/>
      <dgm:t>
        <a:bodyPr/>
        <a:lstStyle/>
        <a:p>
          <a:r>
            <a:rPr lang="en-US" b="1" dirty="0" err="1"/>
            <a:t>Počet</a:t>
          </a:r>
          <a:r>
            <a:rPr lang="en-US" b="1" dirty="0"/>
            <a:t> </a:t>
          </a:r>
          <a:r>
            <a:rPr lang="en-US" b="1" dirty="0" err="1"/>
            <a:t>vzorků</a:t>
          </a:r>
          <a:r>
            <a:rPr lang="en-US" b="1" dirty="0"/>
            <a:t> </a:t>
          </a:r>
          <a:r>
            <a:rPr lang="en-US" dirty="0"/>
            <a:t>je </a:t>
          </a:r>
          <a:r>
            <a:rPr lang="en-US" dirty="0" err="1"/>
            <a:t>mnohem</a:t>
          </a:r>
          <a:r>
            <a:rPr lang="en-US" dirty="0"/>
            <a:t> </a:t>
          </a:r>
          <a:r>
            <a:rPr lang="en-US" b="1" dirty="0" err="1"/>
            <a:t>menší</a:t>
          </a:r>
          <a:r>
            <a:rPr lang="en-US" dirty="0"/>
            <a:t> </a:t>
          </a:r>
          <a:r>
            <a:rPr lang="en-US" b="1" dirty="0" err="1"/>
            <a:t>než</a:t>
          </a:r>
          <a:r>
            <a:rPr lang="en-US" dirty="0"/>
            <a:t> </a:t>
          </a:r>
          <a:r>
            <a:rPr lang="en-US" dirty="0" err="1"/>
            <a:t>počet</a:t>
          </a:r>
          <a:r>
            <a:rPr lang="en-US" dirty="0"/>
            <a:t> </a:t>
          </a:r>
          <a:r>
            <a:rPr lang="en-US" dirty="0" err="1"/>
            <a:t>sledovaných</a:t>
          </a:r>
          <a:r>
            <a:rPr lang="en-US" dirty="0"/>
            <a:t> </a:t>
          </a:r>
          <a:r>
            <a:rPr lang="en-US" b="1" dirty="0" err="1"/>
            <a:t>proměnných</a:t>
          </a:r>
          <a:r>
            <a:rPr lang="en-US" dirty="0"/>
            <a:t>.</a:t>
          </a:r>
        </a:p>
      </dgm:t>
    </dgm:pt>
    <dgm:pt modelId="{1FF83931-21D0-4CDC-98B3-B4576054487C}" type="parTrans" cxnId="{C0803A50-FC56-4D4A-9F09-C4EC9B7A5B62}">
      <dgm:prSet/>
      <dgm:spPr/>
      <dgm:t>
        <a:bodyPr/>
        <a:lstStyle/>
        <a:p>
          <a:endParaRPr lang="en-US"/>
        </a:p>
      </dgm:t>
    </dgm:pt>
    <dgm:pt modelId="{FD79B87B-2F6A-4601-B20F-043D4FBFBBB4}" type="sibTrans" cxnId="{C0803A50-FC56-4D4A-9F09-C4EC9B7A5B62}">
      <dgm:prSet/>
      <dgm:spPr/>
      <dgm:t>
        <a:bodyPr/>
        <a:lstStyle/>
        <a:p>
          <a:endParaRPr lang="en-US"/>
        </a:p>
      </dgm:t>
    </dgm:pt>
    <dgm:pt modelId="{D9EA4F69-155F-42F8-B887-33885F28B5CD}">
      <dgm:prSet/>
      <dgm:spPr/>
      <dgm:t>
        <a:bodyPr/>
        <a:lstStyle/>
        <a:p>
          <a:r>
            <a:rPr lang="en-US" dirty="0" err="1"/>
            <a:t>Zkoumané</a:t>
          </a:r>
          <a:r>
            <a:rPr lang="en-US" dirty="0"/>
            <a:t> </a:t>
          </a:r>
          <a:r>
            <a:rPr lang="en-US" b="1" dirty="0" err="1"/>
            <a:t>proměnné</a:t>
          </a:r>
          <a:r>
            <a:rPr lang="en-US" b="1" dirty="0"/>
            <a:t> </a:t>
          </a:r>
          <a:r>
            <a:rPr lang="en-US" b="1" dirty="0" err="1"/>
            <a:t>jsou</a:t>
          </a:r>
          <a:r>
            <a:rPr lang="en-US" b="1" dirty="0"/>
            <a:t> </a:t>
          </a:r>
          <a:r>
            <a:rPr lang="en-US" b="1" dirty="0" err="1"/>
            <a:t>často</a:t>
          </a:r>
          <a:r>
            <a:rPr lang="en-US" b="1" dirty="0"/>
            <a:t> </a:t>
          </a:r>
          <a:r>
            <a:rPr lang="en-US" b="1" dirty="0" err="1"/>
            <a:t>korelované</a:t>
          </a:r>
          <a:r>
            <a:rPr lang="en-US" b="1" dirty="0"/>
            <a:t> </a:t>
          </a:r>
          <a:r>
            <a:rPr lang="en-US" dirty="0"/>
            <a:t>a </a:t>
          </a:r>
          <a:r>
            <a:rPr lang="en-US" dirty="0" err="1"/>
            <a:t>mají</a:t>
          </a:r>
          <a:r>
            <a:rPr lang="en-US" dirty="0"/>
            <a:t> </a:t>
          </a:r>
          <a:r>
            <a:rPr lang="en-US" dirty="0" err="1"/>
            <a:t>mezi</a:t>
          </a:r>
          <a:r>
            <a:rPr lang="en-US" dirty="0"/>
            <a:t> </a:t>
          </a:r>
          <a:r>
            <a:rPr lang="en-US" dirty="0" err="1"/>
            <a:t>sebou</a:t>
          </a:r>
          <a:r>
            <a:rPr lang="en-US" dirty="0"/>
            <a:t> </a:t>
          </a:r>
          <a:r>
            <a:rPr lang="en-US" dirty="0" err="1"/>
            <a:t>komplexní</a:t>
          </a:r>
          <a:r>
            <a:rPr lang="en-US" dirty="0"/>
            <a:t> </a:t>
          </a:r>
          <a:r>
            <a:rPr lang="en-US" dirty="0" err="1"/>
            <a:t>vztahy</a:t>
          </a:r>
          <a:r>
            <a:rPr lang="en-US" dirty="0"/>
            <a:t> (</a:t>
          </a:r>
          <a:r>
            <a:rPr lang="en-US" dirty="0" err="1"/>
            <a:t>geny</a:t>
          </a:r>
          <a:r>
            <a:rPr lang="en-US" dirty="0"/>
            <a:t>, </a:t>
          </a:r>
          <a:r>
            <a:rPr lang="en-US" dirty="0" err="1"/>
            <a:t>proteiny</a:t>
          </a:r>
          <a:r>
            <a:rPr lang="en-US" dirty="0"/>
            <a:t>…)</a:t>
          </a:r>
        </a:p>
      </dgm:t>
    </dgm:pt>
    <dgm:pt modelId="{C044BA21-7FD0-4ACD-9C1B-17F2D25DED98}" type="parTrans" cxnId="{9EB135A4-020D-42BF-B148-97274F2A4429}">
      <dgm:prSet/>
      <dgm:spPr/>
      <dgm:t>
        <a:bodyPr/>
        <a:lstStyle/>
        <a:p>
          <a:endParaRPr lang="en-US"/>
        </a:p>
      </dgm:t>
    </dgm:pt>
    <dgm:pt modelId="{E60BDF87-0F15-47F0-AFB7-D8F8ED6EF2CF}" type="sibTrans" cxnId="{9EB135A4-020D-42BF-B148-97274F2A4429}">
      <dgm:prSet/>
      <dgm:spPr/>
      <dgm:t>
        <a:bodyPr/>
        <a:lstStyle/>
        <a:p>
          <a:endParaRPr lang="en-US"/>
        </a:p>
      </dgm:t>
    </dgm:pt>
    <dgm:pt modelId="{A5ED55B4-10CB-7F4B-A5D9-DFFDA89F50F6}">
      <dgm:prSet/>
      <dgm:spPr/>
      <dgm:t>
        <a:bodyPr/>
        <a:lstStyle/>
        <a:p>
          <a:r>
            <a:rPr lang="en-GB" dirty="0" err="1"/>
            <a:t>Pocházejí</a:t>
          </a:r>
          <a:r>
            <a:rPr lang="en-GB" dirty="0"/>
            <a:t> z </a:t>
          </a:r>
          <a:r>
            <a:rPr lang="en-GB" dirty="0" err="1"/>
            <a:t>komplexních</a:t>
          </a:r>
          <a:r>
            <a:rPr lang="en-GB" dirty="0"/>
            <a:t> </a:t>
          </a:r>
          <a:r>
            <a:rPr lang="en-GB" dirty="0" err="1"/>
            <a:t>technologií</a:t>
          </a:r>
          <a:r>
            <a:rPr lang="en-GB" dirty="0"/>
            <a:t>, </a:t>
          </a:r>
          <a:r>
            <a:rPr lang="en-GB" dirty="0" err="1"/>
            <a:t>které</a:t>
          </a:r>
          <a:r>
            <a:rPr lang="en-GB" dirty="0"/>
            <a:t> </a:t>
          </a:r>
          <a:r>
            <a:rPr lang="en-GB" dirty="0" err="1"/>
            <a:t>bývají</a:t>
          </a:r>
          <a:r>
            <a:rPr lang="en-GB" dirty="0"/>
            <a:t> </a:t>
          </a:r>
          <a:r>
            <a:rPr lang="en-GB" b="1" dirty="0" err="1"/>
            <a:t>velice</a:t>
          </a:r>
          <a:r>
            <a:rPr lang="en-GB" b="1" dirty="0"/>
            <a:t> </a:t>
          </a:r>
          <a:r>
            <a:rPr lang="en-GB" b="1" dirty="0" err="1"/>
            <a:t>citlivé</a:t>
          </a:r>
          <a:r>
            <a:rPr lang="en-GB" b="1" dirty="0"/>
            <a:t> </a:t>
          </a:r>
          <a:r>
            <a:rPr lang="en-GB" b="1" dirty="0" err="1"/>
            <a:t>na</a:t>
          </a:r>
          <a:r>
            <a:rPr lang="en-GB" b="1" dirty="0"/>
            <a:t> </a:t>
          </a:r>
          <a:r>
            <a:rPr lang="en-GB" b="1" dirty="0" err="1"/>
            <a:t>vnější</a:t>
          </a:r>
          <a:r>
            <a:rPr lang="en-GB" b="1" dirty="0"/>
            <a:t> </a:t>
          </a:r>
          <a:r>
            <a:rPr lang="en-GB" b="1" dirty="0" err="1"/>
            <a:t>vlivy</a:t>
          </a:r>
          <a:endParaRPr lang="en-GB" b="1" dirty="0"/>
        </a:p>
      </dgm:t>
    </dgm:pt>
    <dgm:pt modelId="{6AA6F294-9C27-5049-8BCB-C6628AE6713B}" type="parTrans" cxnId="{375880AA-692C-E94A-96EB-AA5310FA31AA}">
      <dgm:prSet/>
      <dgm:spPr/>
      <dgm:t>
        <a:bodyPr/>
        <a:lstStyle/>
        <a:p>
          <a:endParaRPr lang="en-GB"/>
        </a:p>
      </dgm:t>
    </dgm:pt>
    <dgm:pt modelId="{EF1F0116-F5C9-DF47-875E-2BDC453731B3}" type="sibTrans" cxnId="{375880AA-692C-E94A-96EB-AA5310FA31AA}">
      <dgm:prSet/>
      <dgm:spPr/>
      <dgm:t>
        <a:bodyPr/>
        <a:lstStyle/>
        <a:p>
          <a:endParaRPr lang="en-GB"/>
        </a:p>
      </dgm:t>
    </dgm:pt>
    <dgm:pt modelId="{1E10D1B9-103A-E64A-8565-F3A2D77E776C}">
      <dgm:prSet/>
      <dgm:spPr/>
      <dgm:t>
        <a:bodyPr/>
        <a:lstStyle/>
        <a:p>
          <a:r>
            <a:rPr lang="en-GB" dirty="0" err="1"/>
            <a:t>Nereprezentují</a:t>
          </a:r>
          <a:r>
            <a:rPr lang="en-GB" dirty="0"/>
            <a:t> </a:t>
          </a:r>
          <a:r>
            <a:rPr lang="en-GB" dirty="0" err="1"/>
            <a:t>skutečné</a:t>
          </a:r>
          <a:r>
            <a:rPr lang="en-GB" dirty="0"/>
            <a:t> </a:t>
          </a:r>
          <a:r>
            <a:rPr lang="en-GB" dirty="0" err="1"/>
            <a:t>hodnoty</a:t>
          </a:r>
          <a:r>
            <a:rPr lang="en-GB" dirty="0"/>
            <a:t> (</a:t>
          </a:r>
          <a:r>
            <a:rPr lang="en-GB" dirty="0" err="1"/>
            <a:t>koncentrace</a:t>
          </a:r>
          <a:r>
            <a:rPr lang="en-GB" dirty="0"/>
            <a:t>, </a:t>
          </a:r>
          <a:r>
            <a:rPr lang="en-GB" dirty="0" err="1"/>
            <a:t>počty</a:t>
          </a:r>
          <a:r>
            <a:rPr lang="en-GB" dirty="0"/>
            <a:t>) </a:t>
          </a:r>
          <a:r>
            <a:rPr lang="en-GB" dirty="0" err="1"/>
            <a:t>sledovaných</a:t>
          </a:r>
          <a:r>
            <a:rPr lang="en-GB" dirty="0"/>
            <a:t> </a:t>
          </a:r>
          <a:r>
            <a:rPr lang="en-GB" dirty="0" err="1"/>
            <a:t>molekul</a:t>
          </a:r>
          <a:r>
            <a:rPr lang="en-GB" dirty="0"/>
            <a:t> </a:t>
          </a:r>
        </a:p>
      </dgm:t>
    </dgm:pt>
    <dgm:pt modelId="{D2FA80F6-C36D-554C-B9E9-DADA8DBAB0E3}" type="parTrans" cxnId="{08F00077-2616-5E40-BA6B-15E90FB42C67}">
      <dgm:prSet/>
      <dgm:spPr/>
      <dgm:t>
        <a:bodyPr/>
        <a:lstStyle/>
        <a:p>
          <a:endParaRPr lang="en-GB"/>
        </a:p>
      </dgm:t>
    </dgm:pt>
    <dgm:pt modelId="{FC510D81-5C20-1447-A77B-70D95BAE1F99}" type="sibTrans" cxnId="{08F00077-2616-5E40-BA6B-15E90FB42C67}">
      <dgm:prSet/>
      <dgm:spPr/>
      <dgm:t>
        <a:bodyPr/>
        <a:lstStyle/>
        <a:p>
          <a:endParaRPr lang="en-GB"/>
        </a:p>
      </dgm:t>
    </dgm:pt>
    <dgm:pt modelId="{9D6791D5-3122-F549-902C-E7A6E66E2806}" type="pres">
      <dgm:prSet presAssocID="{F29EF8B0-8062-4F98-85ED-D49D96EE8CAF}" presName="vert0" presStyleCnt="0">
        <dgm:presLayoutVars>
          <dgm:dir/>
          <dgm:animOne val="branch"/>
          <dgm:animLvl val="lvl"/>
        </dgm:presLayoutVars>
      </dgm:prSet>
      <dgm:spPr/>
    </dgm:pt>
    <dgm:pt modelId="{F10DC336-98EC-F141-84C3-F5D51C0053C6}" type="pres">
      <dgm:prSet presAssocID="{CB9380EA-94B2-41D8-B06A-AF407A10EC0F}" presName="thickLine" presStyleLbl="alignNode1" presStyleIdx="0" presStyleCnt="6"/>
      <dgm:spPr/>
    </dgm:pt>
    <dgm:pt modelId="{3B5DE53A-D4DB-834A-891F-B24375135240}" type="pres">
      <dgm:prSet presAssocID="{CB9380EA-94B2-41D8-B06A-AF407A10EC0F}" presName="horz1" presStyleCnt="0"/>
      <dgm:spPr/>
    </dgm:pt>
    <dgm:pt modelId="{3B25408E-E1EF-CB4B-8910-B422BC4CE106}" type="pres">
      <dgm:prSet presAssocID="{CB9380EA-94B2-41D8-B06A-AF407A10EC0F}" presName="tx1" presStyleLbl="revTx" presStyleIdx="0" presStyleCnt="6"/>
      <dgm:spPr/>
    </dgm:pt>
    <dgm:pt modelId="{93E6C41E-F430-9047-974D-F2BBE2ADFEC9}" type="pres">
      <dgm:prSet presAssocID="{CB9380EA-94B2-41D8-B06A-AF407A10EC0F}" presName="vert1" presStyleCnt="0"/>
      <dgm:spPr/>
    </dgm:pt>
    <dgm:pt modelId="{93D38CA8-D7EE-B64E-BEDA-01361E6295C9}" type="pres">
      <dgm:prSet presAssocID="{1E10D1B9-103A-E64A-8565-F3A2D77E776C}" presName="thickLine" presStyleLbl="alignNode1" presStyleIdx="1" presStyleCnt="6"/>
      <dgm:spPr/>
    </dgm:pt>
    <dgm:pt modelId="{F8D1E858-BE08-0143-964C-2D34763A411B}" type="pres">
      <dgm:prSet presAssocID="{1E10D1B9-103A-E64A-8565-F3A2D77E776C}" presName="horz1" presStyleCnt="0"/>
      <dgm:spPr/>
    </dgm:pt>
    <dgm:pt modelId="{0A86E84B-4C00-864F-A5FD-79B1B7F82319}" type="pres">
      <dgm:prSet presAssocID="{1E10D1B9-103A-E64A-8565-F3A2D77E776C}" presName="tx1" presStyleLbl="revTx" presStyleIdx="1" presStyleCnt="6"/>
      <dgm:spPr/>
    </dgm:pt>
    <dgm:pt modelId="{58411BDD-E471-3B45-99B6-1AB80C1876D5}" type="pres">
      <dgm:prSet presAssocID="{1E10D1B9-103A-E64A-8565-F3A2D77E776C}" presName="vert1" presStyleCnt="0"/>
      <dgm:spPr/>
    </dgm:pt>
    <dgm:pt modelId="{323F4276-1EA9-4F4F-AB24-E3688C9355B9}" type="pres">
      <dgm:prSet presAssocID="{A5ED55B4-10CB-7F4B-A5D9-DFFDA89F50F6}" presName="thickLine" presStyleLbl="alignNode1" presStyleIdx="2" presStyleCnt="6"/>
      <dgm:spPr/>
    </dgm:pt>
    <dgm:pt modelId="{FD0E295C-4324-CB4C-8345-939A64A797D4}" type="pres">
      <dgm:prSet presAssocID="{A5ED55B4-10CB-7F4B-A5D9-DFFDA89F50F6}" presName="horz1" presStyleCnt="0"/>
      <dgm:spPr/>
    </dgm:pt>
    <dgm:pt modelId="{A840D8E5-BF30-7A4B-9557-D4D14D9F0DE8}" type="pres">
      <dgm:prSet presAssocID="{A5ED55B4-10CB-7F4B-A5D9-DFFDA89F50F6}" presName="tx1" presStyleLbl="revTx" presStyleIdx="2" presStyleCnt="6"/>
      <dgm:spPr/>
    </dgm:pt>
    <dgm:pt modelId="{1B883079-6917-E040-874E-CE8FE542105B}" type="pres">
      <dgm:prSet presAssocID="{A5ED55B4-10CB-7F4B-A5D9-DFFDA89F50F6}" presName="vert1" presStyleCnt="0"/>
      <dgm:spPr/>
    </dgm:pt>
    <dgm:pt modelId="{C5BBACEE-D75E-434D-A05D-F8CC52740882}" type="pres">
      <dgm:prSet presAssocID="{5E96F516-D90F-4FDE-B402-20B79EA85280}" presName="thickLine" presStyleLbl="alignNode1" presStyleIdx="3" presStyleCnt="6"/>
      <dgm:spPr/>
    </dgm:pt>
    <dgm:pt modelId="{DF1244B6-F388-BC44-BE90-6C376D80B772}" type="pres">
      <dgm:prSet presAssocID="{5E96F516-D90F-4FDE-B402-20B79EA85280}" presName="horz1" presStyleCnt="0"/>
      <dgm:spPr/>
    </dgm:pt>
    <dgm:pt modelId="{A5C5CB4E-4C8F-6D44-8709-58ADD0505389}" type="pres">
      <dgm:prSet presAssocID="{5E96F516-D90F-4FDE-B402-20B79EA85280}" presName="tx1" presStyleLbl="revTx" presStyleIdx="3" presStyleCnt="6"/>
      <dgm:spPr/>
    </dgm:pt>
    <dgm:pt modelId="{903FF167-250B-0C40-B3F2-FE7534A8D46E}" type="pres">
      <dgm:prSet presAssocID="{5E96F516-D90F-4FDE-B402-20B79EA85280}" presName="vert1" presStyleCnt="0"/>
      <dgm:spPr/>
    </dgm:pt>
    <dgm:pt modelId="{B53651F4-7973-DF4A-970D-5DBC052F6F3D}" type="pres">
      <dgm:prSet presAssocID="{18D888CE-0ED6-41F7-890B-42E10AD73038}" presName="thickLine" presStyleLbl="alignNode1" presStyleIdx="4" presStyleCnt="6"/>
      <dgm:spPr/>
    </dgm:pt>
    <dgm:pt modelId="{EF18F879-CF49-A44F-8FD3-2BA176196877}" type="pres">
      <dgm:prSet presAssocID="{18D888CE-0ED6-41F7-890B-42E10AD73038}" presName="horz1" presStyleCnt="0"/>
      <dgm:spPr/>
    </dgm:pt>
    <dgm:pt modelId="{C9ED3413-C6CF-234D-9BC2-68A6D16287C4}" type="pres">
      <dgm:prSet presAssocID="{18D888CE-0ED6-41F7-890B-42E10AD73038}" presName="tx1" presStyleLbl="revTx" presStyleIdx="4" presStyleCnt="6"/>
      <dgm:spPr/>
    </dgm:pt>
    <dgm:pt modelId="{D87A8A91-29DA-0C47-99CE-FEB71BC20C66}" type="pres">
      <dgm:prSet presAssocID="{18D888CE-0ED6-41F7-890B-42E10AD73038}" presName="vert1" presStyleCnt="0"/>
      <dgm:spPr/>
    </dgm:pt>
    <dgm:pt modelId="{45090C2D-183A-E044-AB01-DBEA8C336D9C}" type="pres">
      <dgm:prSet presAssocID="{D9EA4F69-155F-42F8-B887-33885F28B5CD}" presName="thickLine" presStyleLbl="alignNode1" presStyleIdx="5" presStyleCnt="6"/>
      <dgm:spPr/>
    </dgm:pt>
    <dgm:pt modelId="{E70E2C07-708B-4E4A-9A4D-B0B89C705097}" type="pres">
      <dgm:prSet presAssocID="{D9EA4F69-155F-42F8-B887-33885F28B5CD}" presName="horz1" presStyleCnt="0"/>
      <dgm:spPr/>
    </dgm:pt>
    <dgm:pt modelId="{4DDB30F8-3A28-0240-A5E9-DD079FE60195}" type="pres">
      <dgm:prSet presAssocID="{D9EA4F69-155F-42F8-B887-33885F28B5CD}" presName="tx1" presStyleLbl="revTx" presStyleIdx="5" presStyleCnt="6"/>
      <dgm:spPr/>
    </dgm:pt>
    <dgm:pt modelId="{E9C7424B-A2E6-FB42-B3B9-6D1044943172}" type="pres">
      <dgm:prSet presAssocID="{D9EA4F69-155F-42F8-B887-33885F28B5CD}" presName="vert1" presStyleCnt="0"/>
      <dgm:spPr/>
    </dgm:pt>
  </dgm:ptLst>
  <dgm:cxnLst>
    <dgm:cxn modelId="{33343B03-DAD3-6942-9BA2-35882E35B022}" type="presOf" srcId="{1E10D1B9-103A-E64A-8565-F3A2D77E776C}" destId="{0A86E84B-4C00-864F-A5FD-79B1B7F82319}" srcOrd="0" destOrd="0" presId="urn:microsoft.com/office/officeart/2008/layout/LinedList"/>
    <dgm:cxn modelId="{002D0C06-EF21-4849-83E7-FD244955C8A9}" type="presOf" srcId="{CB9380EA-94B2-41D8-B06A-AF407A10EC0F}" destId="{3B25408E-E1EF-CB4B-8910-B422BC4CE106}" srcOrd="0" destOrd="0" presId="urn:microsoft.com/office/officeart/2008/layout/LinedList"/>
    <dgm:cxn modelId="{C3811E0E-B616-4322-B7E6-15BB2B8BB865}" srcId="{F29EF8B0-8062-4F98-85ED-D49D96EE8CAF}" destId="{5E96F516-D90F-4FDE-B402-20B79EA85280}" srcOrd="3" destOrd="0" parTransId="{B8506FF8-6372-4803-9827-1C36192ECB8F}" sibTransId="{D08FFD16-29D6-42DB-8ABB-50420CC72E39}"/>
    <dgm:cxn modelId="{C0803A50-FC56-4D4A-9F09-C4EC9B7A5B62}" srcId="{F29EF8B0-8062-4F98-85ED-D49D96EE8CAF}" destId="{18D888CE-0ED6-41F7-890B-42E10AD73038}" srcOrd="4" destOrd="0" parTransId="{1FF83931-21D0-4CDC-98B3-B4576054487C}" sibTransId="{FD79B87B-2F6A-4601-B20F-043D4FBFBBB4}"/>
    <dgm:cxn modelId="{021BF16E-B6B1-48F2-818D-BCAA51F8264F}" srcId="{F29EF8B0-8062-4F98-85ED-D49D96EE8CAF}" destId="{CB9380EA-94B2-41D8-B06A-AF407A10EC0F}" srcOrd="0" destOrd="0" parTransId="{0C5465BD-9260-4E36-8939-31CC01575C7B}" sibTransId="{D3505BF6-1132-4C52-BAD4-1E69A42128CF}"/>
    <dgm:cxn modelId="{6EEDEA71-EE34-104B-AAAF-1BED43904A57}" type="presOf" srcId="{D9EA4F69-155F-42F8-B887-33885F28B5CD}" destId="{4DDB30F8-3A28-0240-A5E9-DD079FE60195}" srcOrd="0" destOrd="0" presId="urn:microsoft.com/office/officeart/2008/layout/LinedList"/>
    <dgm:cxn modelId="{08F00077-2616-5E40-BA6B-15E90FB42C67}" srcId="{F29EF8B0-8062-4F98-85ED-D49D96EE8CAF}" destId="{1E10D1B9-103A-E64A-8565-F3A2D77E776C}" srcOrd="1" destOrd="0" parTransId="{D2FA80F6-C36D-554C-B9E9-DADA8DBAB0E3}" sibTransId="{FC510D81-5C20-1447-A77B-70D95BAE1F99}"/>
    <dgm:cxn modelId="{38641F9D-38D4-664F-9C98-84E889E69FE9}" type="presOf" srcId="{A5ED55B4-10CB-7F4B-A5D9-DFFDA89F50F6}" destId="{A840D8E5-BF30-7A4B-9557-D4D14D9F0DE8}" srcOrd="0" destOrd="0" presId="urn:microsoft.com/office/officeart/2008/layout/LinedList"/>
    <dgm:cxn modelId="{9EB135A4-020D-42BF-B148-97274F2A4429}" srcId="{F29EF8B0-8062-4F98-85ED-D49D96EE8CAF}" destId="{D9EA4F69-155F-42F8-B887-33885F28B5CD}" srcOrd="5" destOrd="0" parTransId="{C044BA21-7FD0-4ACD-9C1B-17F2D25DED98}" sibTransId="{E60BDF87-0F15-47F0-AFB7-D8F8ED6EF2CF}"/>
    <dgm:cxn modelId="{1AFD3EAA-7E51-644E-8F62-D346BFE831F3}" type="presOf" srcId="{F29EF8B0-8062-4F98-85ED-D49D96EE8CAF}" destId="{9D6791D5-3122-F549-902C-E7A6E66E2806}" srcOrd="0" destOrd="0" presId="urn:microsoft.com/office/officeart/2008/layout/LinedList"/>
    <dgm:cxn modelId="{375880AA-692C-E94A-96EB-AA5310FA31AA}" srcId="{F29EF8B0-8062-4F98-85ED-D49D96EE8CAF}" destId="{A5ED55B4-10CB-7F4B-A5D9-DFFDA89F50F6}" srcOrd="2" destOrd="0" parTransId="{6AA6F294-9C27-5049-8BCB-C6628AE6713B}" sibTransId="{EF1F0116-F5C9-DF47-875E-2BDC453731B3}"/>
    <dgm:cxn modelId="{FE1DEEC2-D344-044B-8B30-CC172BBC3224}" type="presOf" srcId="{5E96F516-D90F-4FDE-B402-20B79EA85280}" destId="{A5C5CB4E-4C8F-6D44-8709-58ADD0505389}" srcOrd="0" destOrd="0" presId="urn:microsoft.com/office/officeart/2008/layout/LinedList"/>
    <dgm:cxn modelId="{E542B2DA-E16C-984D-B5C1-B135F0670348}" type="presOf" srcId="{18D888CE-0ED6-41F7-890B-42E10AD73038}" destId="{C9ED3413-C6CF-234D-9BC2-68A6D16287C4}" srcOrd="0" destOrd="0" presId="urn:microsoft.com/office/officeart/2008/layout/LinedList"/>
    <dgm:cxn modelId="{7E8108F0-5F48-7C4B-AE3A-42C976F4596B}" type="presParOf" srcId="{9D6791D5-3122-F549-902C-E7A6E66E2806}" destId="{F10DC336-98EC-F141-84C3-F5D51C0053C6}" srcOrd="0" destOrd="0" presId="urn:microsoft.com/office/officeart/2008/layout/LinedList"/>
    <dgm:cxn modelId="{3DF6530A-24D2-1644-9C66-E8B7367F012C}" type="presParOf" srcId="{9D6791D5-3122-F549-902C-E7A6E66E2806}" destId="{3B5DE53A-D4DB-834A-891F-B24375135240}" srcOrd="1" destOrd="0" presId="urn:microsoft.com/office/officeart/2008/layout/LinedList"/>
    <dgm:cxn modelId="{74A86A84-73A2-5343-BD2D-F5B3C2068A7C}" type="presParOf" srcId="{3B5DE53A-D4DB-834A-891F-B24375135240}" destId="{3B25408E-E1EF-CB4B-8910-B422BC4CE106}" srcOrd="0" destOrd="0" presId="urn:microsoft.com/office/officeart/2008/layout/LinedList"/>
    <dgm:cxn modelId="{E2564F24-4B96-9B44-B14F-CDAC9AAE9BA1}" type="presParOf" srcId="{3B5DE53A-D4DB-834A-891F-B24375135240}" destId="{93E6C41E-F430-9047-974D-F2BBE2ADFEC9}" srcOrd="1" destOrd="0" presId="urn:microsoft.com/office/officeart/2008/layout/LinedList"/>
    <dgm:cxn modelId="{58381708-44D2-404A-8A30-86026BAC1A2A}" type="presParOf" srcId="{9D6791D5-3122-F549-902C-E7A6E66E2806}" destId="{93D38CA8-D7EE-B64E-BEDA-01361E6295C9}" srcOrd="2" destOrd="0" presId="urn:microsoft.com/office/officeart/2008/layout/LinedList"/>
    <dgm:cxn modelId="{7FF0628A-69E4-4643-A8D1-210BBC5D4640}" type="presParOf" srcId="{9D6791D5-3122-F549-902C-E7A6E66E2806}" destId="{F8D1E858-BE08-0143-964C-2D34763A411B}" srcOrd="3" destOrd="0" presId="urn:microsoft.com/office/officeart/2008/layout/LinedList"/>
    <dgm:cxn modelId="{9FEFA836-685B-CB46-863E-10CF5ED46124}" type="presParOf" srcId="{F8D1E858-BE08-0143-964C-2D34763A411B}" destId="{0A86E84B-4C00-864F-A5FD-79B1B7F82319}" srcOrd="0" destOrd="0" presId="urn:microsoft.com/office/officeart/2008/layout/LinedList"/>
    <dgm:cxn modelId="{1E16F5B9-78F3-FB43-B8C9-380DAE4450D5}" type="presParOf" srcId="{F8D1E858-BE08-0143-964C-2D34763A411B}" destId="{58411BDD-E471-3B45-99B6-1AB80C1876D5}" srcOrd="1" destOrd="0" presId="urn:microsoft.com/office/officeart/2008/layout/LinedList"/>
    <dgm:cxn modelId="{EFAF415B-2FC5-0D4F-8932-E56DDEF4461F}" type="presParOf" srcId="{9D6791D5-3122-F549-902C-E7A6E66E2806}" destId="{323F4276-1EA9-4F4F-AB24-E3688C9355B9}" srcOrd="4" destOrd="0" presId="urn:microsoft.com/office/officeart/2008/layout/LinedList"/>
    <dgm:cxn modelId="{3BDF783E-F47A-864B-9668-1F0AB369E9F0}" type="presParOf" srcId="{9D6791D5-3122-F549-902C-E7A6E66E2806}" destId="{FD0E295C-4324-CB4C-8345-939A64A797D4}" srcOrd="5" destOrd="0" presId="urn:microsoft.com/office/officeart/2008/layout/LinedList"/>
    <dgm:cxn modelId="{EEBAD096-5794-3F48-B42E-A873A5D8A630}" type="presParOf" srcId="{FD0E295C-4324-CB4C-8345-939A64A797D4}" destId="{A840D8E5-BF30-7A4B-9557-D4D14D9F0DE8}" srcOrd="0" destOrd="0" presId="urn:microsoft.com/office/officeart/2008/layout/LinedList"/>
    <dgm:cxn modelId="{653B1B94-1DE7-AE49-8813-B7F5BE572EC0}" type="presParOf" srcId="{FD0E295C-4324-CB4C-8345-939A64A797D4}" destId="{1B883079-6917-E040-874E-CE8FE542105B}" srcOrd="1" destOrd="0" presId="urn:microsoft.com/office/officeart/2008/layout/LinedList"/>
    <dgm:cxn modelId="{F141D988-F5F9-8744-822B-D66C3624EBBD}" type="presParOf" srcId="{9D6791D5-3122-F549-902C-E7A6E66E2806}" destId="{C5BBACEE-D75E-434D-A05D-F8CC52740882}" srcOrd="6" destOrd="0" presId="urn:microsoft.com/office/officeart/2008/layout/LinedList"/>
    <dgm:cxn modelId="{5B13C8E0-E8FA-C044-BE9B-F377B994B960}" type="presParOf" srcId="{9D6791D5-3122-F549-902C-E7A6E66E2806}" destId="{DF1244B6-F388-BC44-BE90-6C376D80B772}" srcOrd="7" destOrd="0" presId="urn:microsoft.com/office/officeart/2008/layout/LinedList"/>
    <dgm:cxn modelId="{BF9D9845-BDA1-D444-98EE-98A4E974077E}" type="presParOf" srcId="{DF1244B6-F388-BC44-BE90-6C376D80B772}" destId="{A5C5CB4E-4C8F-6D44-8709-58ADD0505389}" srcOrd="0" destOrd="0" presId="urn:microsoft.com/office/officeart/2008/layout/LinedList"/>
    <dgm:cxn modelId="{850A1208-F469-D444-9D63-3250C041C0F8}" type="presParOf" srcId="{DF1244B6-F388-BC44-BE90-6C376D80B772}" destId="{903FF167-250B-0C40-B3F2-FE7534A8D46E}" srcOrd="1" destOrd="0" presId="urn:microsoft.com/office/officeart/2008/layout/LinedList"/>
    <dgm:cxn modelId="{A60CE3B8-FA48-CF4E-ABF8-000852C7015D}" type="presParOf" srcId="{9D6791D5-3122-F549-902C-E7A6E66E2806}" destId="{B53651F4-7973-DF4A-970D-5DBC052F6F3D}" srcOrd="8" destOrd="0" presId="urn:microsoft.com/office/officeart/2008/layout/LinedList"/>
    <dgm:cxn modelId="{15CD1681-9A7B-6041-842A-1F9239C4A94D}" type="presParOf" srcId="{9D6791D5-3122-F549-902C-E7A6E66E2806}" destId="{EF18F879-CF49-A44F-8FD3-2BA176196877}" srcOrd="9" destOrd="0" presId="urn:microsoft.com/office/officeart/2008/layout/LinedList"/>
    <dgm:cxn modelId="{310E0FAE-47A3-DC4B-8428-24F2E9D80F44}" type="presParOf" srcId="{EF18F879-CF49-A44F-8FD3-2BA176196877}" destId="{C9ED3413-C6CF-234D-9BC2-68A6D16287C4}" srcOrd="0" destOrd="0" presId="urn:microsoft.com/office/officeart/2008/layout/LinedList"/>
    <dgm:cxn modelId="{8DC62B27-30D0-3E4B-B195-3B43D16D300E}" type="presParOf" srcId="{EF18F879-CF49-A44F-8FD3-2BA176196877}" destId="{D87A8A91-29DA-0C47-99CE-FEB71BC20C66}" srcOrd="1" destOrd="0" presId="urn:microsoft.com/office/officeart/2008/layout/LinedList"/>
    <dgm:cxn modelId="{E0BA5DC8-B50C-FE4B-A30A-A2BF24D1D150}" type="presParOf" srcId="{9D6791D5-3122-F549-902C-E7A6E66E2806}" destId="{45090C2D-183A-E044-AB01-DBEA8C336D9C}" srcOrd="10" destOrd="0" presId="urn:microsoft.com/office/officeart/2008/layout/LinedList"/>
    <dgm:cxn modelId="{D9006008-EBCB-424D-830E-6F1EB0F50851}" type="presParOf" srcId="{9D6791D5-3122-F549-902C-E7A6E66E2806}" destId="{E70E2C07-708B-4E4A-9A4D-B0B89C705097}" srcOrd="11" destOrd="0" presId="urn:microsoft.com/office/officeart/2008/layout/LinedList"/>
    <dgm:cxn modelId="{BB3F9751-11A0-7747-B60E-13AAB53FB500}" type="presParOf" srcId="{E70E2C07-708B-4E4A-9A4D-B0B89C705097}" destId="{4DDB30F8-3A28-0240-A5E9-DD079FE60195}" srcOrd="0" destOrd="0" presId="urn:microsoft.com/office/officeart/2008/layout/LinedList"/>
    <dgm:cxn modelId="{2718F47A-77E5-D747-B049-4334E85DF3FD}" type="presParOf" srcId="{E70E2C07-708B-4E4A-9A4D-B0B89C705097}" destId="{E9C7424B-A2E6-FB42-B3B9-6D10449431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0D358-3257-4727-91FF-54E6ED1CB35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D3FB55-7364-4AE4-A38A-00C4EFAE2764}">
      <dgm:prSet/>
      <dgm:spPr/>
      <dgm:t>
        <a:bodyPr/>
        <a:lstStyle/>
        <a:p>
          <a:r>
            <a:rPr lang="en-US" dirty="0"/>
            <a:t>2006 – Anil </a:t>
          </a:r>
          <a:r>
            <a:rPr lang="en-US" dirty="0" err="1"/>
            <a:t>Potti</a:t>
          </a:r>
          <a:r>
            <a:rPr lang="en-US" dirty="0"/>
            <a:t>, </a:t>
          </a:r>
          <a:r>
            <a:rPr lang="en-US" dirty="0" err="1"/>
            <a:t>nadějný</a:t>
          </a:r>
          <a:r>
            <a:rPr lang="en-US" dirty="0"/>
            <a:t> </a:t>
          </a:r>
          <a:r>
            <a:rPr lang="en-US" dirty="0" err="1"/>
            <a:t>vědec</a:t>
          </a:r>
          <a:r>
            <a:rPr lang="en-US" dirty="0"/>
            <a:t> z Duke University </a:t>
          </a:r>
          <a:r>
            <a:rPr lang="en-US" dirty="0" err="1"/>
            <a:t>publikuje</a:t>
          </a:r>
          <a:r>
            <a:rPr lang="en-US" dirty="0"/>
            <a:t> v Nature Medicine s </a:t>
          </a:r>
          <a:r>
            <a:rPr lang="en-US" dirty="0" err="1"/>
            <a:t>kolegy</a:t>
          </a:r>
          <a:r>
            <a:rPr lang="en-US" dirty="0"/>
            <a:t> </a:t>
          </a:r>
          <a:r>
            <a:rPr lang="en-US" dirty="0" err="1"/>
            <a:t>článek</a:t>
          </a:r>
          <a:r>
            <a:rPr lang="en-US" dirty="0"/>
            <a:t> o </a:t>
          </a:r>
          <a:r>
            <a:rPr lang="en-US" b="1" u="sng" dirty="0" err="1"/>
            <a:t>biomarkerech</a:t>
          </a:r>
          <a:r>
            <a:rPr lang="en-US" b="1" u="sng" dirty="0"/>
            <a:t> </a:t>
          </a:r>
          <a:r>
            <a:rPr lang="en-US" b="1" u="sng" dirty="0" err="1"/>
            <a:t>rezistence</a:t>
          </a:r>
          <a:r>
            <a:rPr lang="en-US" b="1" u="sng" dirty="0"/>
            <a:t> </a:t>
          </a:r>
          <a:r>
            <a:rPr lang="en-US" b="1" u="sng" dirty="0" err="1"/>
            <a:t>na</a:t>
          </a:r>
          <a:r>
            <a:rPr lang="en-US" b="1" u="sng" dirty="0"/>
            <a:t> </a:t>
          </a:r>
          <a:r>
            <a:rPr lang="en-US" b="1" u="sng" dirty="0" err="1"/>
            <a:t>chemoterapeutika</a:t>
          </a:r>
          <a:r>
            <a:rPr lang="en-US" b="1" u="sng" dirty="0"/>
            <a:t> v </a:t>
          </a:r>
          <a:r>
            <a:rPr lang="en-US" b="1" u="sng" dirty="0" err="1"/>
            <a:t>onkologii</a:t>
          </a:r>
          <a:r>
            <a:rPr lang="en-US" u="sng" dirty="0"/>
            <a:t>.</a:t>
          </a:r>
        </a:p>
      </dgm:t>
    </dgm:pt>
    <dgm:pt modelId="{E24029CB-AC13-4470-A085-012F11BAFE00}" type="parTrans" cxnId="{A53178DD-75FA-4767-8245-8176CE77D78D}">
      <dgm:prSet/>
      <dgm:spPr/>
      <dgm:t>
        <a:bodyPr/>
        <a:lstStyle/>
        <a:p>
          <a:endParaRPr lang="en-US"/>
        </a:p>
      </dgm:t>
    </dgm:pt>
    <dgm:pt modelId="{20333A55-860A-4D08-B8EA-18EB4E5AB3BE}" type="sibTrans" cxnId="{A53178DD-75FA-4767-8245-8176CE77D78D}">
      <dgm:prSet/>
      <dgm:spPr/>
      <dgm:t>
        <a:bodyPr/>
        <a:lstStyle/>
        <a:p>
          <a:endParaRPr lang="en-US"/>
        </a:p>
      </dgm:t>
    </dgm:pt>
    <dgm:pt modelId="{6E5965A3-4DB0-435E-BAA3-DBA5F924E84E}">
      <dgm:prSet/>
      <dgm:spPr/>
      <dgm:t>
        <a:bodyPr/>
        <a:lstStyle/>
        <a:p>
          <a:r>
            <a:rPr lang="en-US"/>
            <a:t>Genomické signatury byly odvozeny z analýzy exprese (mikročipy) senzitivních a rezistentních buněčných linií, výsledky validovány na pacientech.</a:t>
          </a:r>
        </a:p>
      </dgm:t>
    </dgm:pt>
    <dgm:pt modelId="{347C9D47-4879-4C16-96F9-DB1F2CF09AB9}" type="parTrans" cxnId="{7C8A0D42-464A-4C9A-98CF-7F4A9CC8335A}">
      <dgm:prSet/>
      <dgm:spPr/>
      <dgm:t>
        <a:bodyPr/>
        <a:lstStyle/>
        <a:p>
          <a:endParaRPr lang="en-US"/>
        </a:p>
      </dgm:t>
    </dgm:pt>
    <dgm:pt modelId="{449E46FB-C9FC-45F3-B82B-3EACB171AE00}" type="sibTrans" cxnId="{7C8A0D42-464A-4C9A-98CF-7F4A9CC8335A}">
      <dgm:prSet/>
      <dgm:spPr/>
      <dgm:t>
        <a:bodyPr/>
        <a:lstStyle/>
        <a:p>
          <a:endParaRPr lang="en-US"/>
        </a:p>
      </dgm:t>
    </dgm:pt>
    <dgm:pt modelId="{71E2C5A7-183D-4912-98D8-D9CA9A2FC6DC}">
      <dgm:prSet/>
      <dgm:spPr/>
      <dgm:t>
        <a:bodyPr/>
        <a:lstStyle/>
        <a:p>
          <a:r>
            <a:rPr lang="en-US" dirty="0" err="1"/>
            <a:t>Obrovský</a:t>
          </a:r>
          <a:r>
            <a:rPr lang="en-US" dirty="0"/>
            <a:t> </a:t>
          </a:r>
          <a:r>
            <a:rPr lang="en-US" dirty="0" err="1"/>
            <a:t>ohlas</a:t>
          </a:r>
          <a:r>
            <a:rPr lang="en-US" dirty="0"/>
            <a:t>, v </a:t>
          </a:r>
          <a:r>
            <a:rPr lang="en-US" dirty="0" err="1"/>
            <a:t>roce</a:t>
          </a:r>
          <a:r>
            <a:rPr lang="en-US" dirty="0"/>
            <a:t> 2006 </a:t>
          </a:r>
          <a:r>
            <a:rPr lang="en-US" dirty="0" err="1"/>
            <a:t>článek</a:t>
          </a:r>
          <a:r>
            <a:rPr lang="en-US" dirty="0"/>
            <a:t> </a:t>
          </a:r>
          <a:r>
            <a:rPr lang="en-US" dirty="0" err="1"/>
            <a:t>zařazen</a:t>
          </a:r>
          <a:r>
            <a:rPr lang="en-US" dirty="0"/>
            <a:t> </a:t>
          </a:r>
          <a:r>
            <a:rPr lang="en-US" dirty="0" err="1"/>
            <a:t>mezi</a:t>
          </a:r>
          <a:r>
            <a:rPr lang="en-US" dirty="0"/>
            <a:t> </a:t>
          </a:r>
        </a:p>
        <a:p>
          <a:r>
            <a:rPr lang="en-US" dirty="0"/>
            <a:t>“The Top 6 Genetic Stories of 2006”</a:t>
          </a:r>
        </a:p>
      </dgm:t>
    </dgm:pt>
    <dgm:pt modelId="{A2F9572E-CFCC-471F-85D2-F94288410717}" type="parTrans" cxnId="{F217F8D3-DF34-4F02-9CEC-1ECDF7CE368E}">
      <dgm:prSet/>
      <dgm:spPr/>
      <dgm:t>
        <a:bodyPr/>
        <a:lstStyle/>
        <a:p>
          <a:endParaRPr lang="en-US"/>
        </a:p>
      </dgm:t>
    </dgm:pt>
    <dgm:pt modelId="{A02432FF-1238-4B39-9492-5D01BB971108}" type="sibTrans" cxnId="{F217F8D3-DF34-4F02-9CEC-1ECDF7CE368E}">
      <dgm:prSet/>
      <dgm:spPr/>
      <dgm:t>
        <a:bodyPr/>
        <a:lstStyle/>
        <a:p>
          <a:endParaRPr lang="en-US"/>
        </a:p>
      </dgm:t>
    </dgm:pt>
    <dgm:pt modelId="{12A7B988-5A7F-AD41-9DB1-CB5EAB02E4D2}" type="pres">
      <dgm:prSet presAssocID="{7400D358-3257-4727-91FF-54E6ED1CB351}" presName="Name0" presStyleCnt="0">
        <dgm:presLayoutVars>
          <dgm:dir/>
          <dgm:animLvl val="lvl"/>
          <dgm:resizeHandles val="exact"/>
        </dgm:presLayoutVars>
      </dgm:prSet>
      <dgm:spPr/>
    </dgm:pt>
    <dgm:pt modelId="{44E3F415-4D93-E542-B536-141A2344A2D8}" type="pres">
      <dgm:prSet presAssocID="{71E2C5A7-183D-4912-98D8-D9CA9A2FC6DC}" presName="boxAndChildren" presStyleCnt="0"/>
      <dgm:spPr/>
    </dgm:pt>
    <dgm:pt modelId="{46C36553-0755-464F-B14C-7F555924A040}" type="pres">
      <dgm:prSet presAssocID="{71E2C5A7-183D-4912-98D8-D9CA9A2FC6DC}" presName="parentTextBox" presStyleLbl="node1" presStyleIdx="0" presStyleCnt="3"/>
      <dgm:spPr/>
    </dgm:pt>
    <dgm:pt modelId="{78AF6188-4EFE-2E43-8AA1-72B1F7A3723E}" type="pres">
      <dgm:prSet presAssocID="{449E46FB-C9FC-45F3-B82B-3EACB171AE00}" presName="sp" presStyleCnt="0"/>
      <dgm:spPr/>
    </dgm:pt>
    <dgm:pt modelId="{828A8B16-FD8D-F540-83A2-F6BFC3159E2E}" type="pres">
      <dgm:prSet presAssocID="{6E5965A3-4DB0-435E-BAA3-DBA5F924E84E}" presName="arrowAndChildren" presStyleCnt="0"/>
      <dgm:spPr/>
    </dgm:pt>
    <dgm:pt modelId="{C68D4E4D-E3D4-8849-B76B-B6B93D28A74D}" type="pres">
      <dgm:prSet presAssocID="{6E5965A3-4DB0-435E-BAA3-DBA5F924E84E}" presName="parentTextArrow" presStyleLbl="node1" presStyleIdx="1" presStyleCnt="3"/>
      <dgm:spPr/>
    </dgm:pt>
    <dgm:pt modelId="{CF920774-87FA-D64B-8191-9E2ADA81CCC7}" type="pres">
      <dgm:prSet presAssocID="{20333A55-860A-4D08-B8EA-18EB4E5AB3BE}" presName="sp" presStyleCnt="0"/>
      <dgm:spPr/>
    </dgm:pt>
    <dgm:pt modelId="{45A44937-B61F-074C-99DA-50A6995C5242}" type="pres">
      <dgm:prSet presAssocID="{1CD3FB55-7364-4AE4-A38A-00C4EFAE2764}" presName="arrowAndChildren" presStyleCnt="0"/>
      <dgm:spPr/>
    </dgm:pt>
    <dgm:pt modelId="{C8A93814-D578-B644-9667-3AD7E9DD1939}" type="pres">
      <dgm:prSet presAssocID="{1CD3FB55-7364-4AE4-A38A-00C4EFAE2764}" presName="parentTextArrow" presStyleLbl="node1" presStyleIdx="2" presStyleCnt="3"/>
      <dgm:spPr/>
    </dgm:pt>
  </dgm:ptLst>
  <dgm:cxnLst>
    <dgm:cxn modelId="{DEC6C52C-309A-7E43-B96A-3BDAA83FF621}" type="presOf" srcId="{71E2C5A7-183D-4912-98D8-D9CA9A2FC6DC}" destId="{46C36553-0755-464F-B14C-7F555924A040}" srcOrd="0" destOrd="0" presId="urn:microsoft.com/office/officeart/2005/8/layout/process4"/>
    <dgm:cxn modelId="{7C8A0D42-464A-4C9A-98CF-7F4A9CC8335A}" srcId="{7400D358-3257-4727-91FF-54E6ED1CB351}" destId="{6E5965A3-4DB0-435E-BAA3-DBA5F924E84E}" srcOrd="1" destOrd="0" parTransId="{347C9D47-4879-4C16-96F9-DB1F2CF09AB9}" sibTransId="{449E46FB-C9FC-45F3-B82B-3EACB171AE00}"/>
    <dgm:cxn modelId="{9B2A4B4B-4956-C446-91AD-6C11FFA31F27}" type="presOf" srcId="{1CD3FB55-7364-4AE4-A38A-00C4EFAE2764}" destId="{C8A93814-D578-B644-9667-3AD7E9DD1939}" srcOrd="0" destOrd="0" presId="urn:microsoft.com/office/officeart/2005/8/layout/process4"/>
    <dgm:cxn modelId="{4FAE1858-2199-8C4E-AF02-AB768A2900EB}" type="presOf" srcId="{6E5965A3-4DB0-435E-BAA3-DBA5F924E84E}" destId="{C68D4E4D-E3D4-8849-B76B-B6B93D28A74D}" srcOrd="0" destOrd="0" presId="urn:microsoft.com/office/officeart/2005/8/layout/process4"/>
    <dgm:cxn modelId="{F217F8D3-DF34-4F02-9CEC-1ECDF7CE368E}" srcId="{7400D358-3257-4727-91FF-54E6ED1CB351}" destId="{71E2C5A7-183D-4912-98D8-D9CA9A2FC6DC}" srcOrd="2" destOrd="0" parTransId="{A2F9572E-CFCC-471F-85D2-F94288410717}" sibTransId="{A02432FF-1238-4B39-9492-5D01BB971108}"/>
    <dgm:cxn modelId="{A53178DD-75FA-4767-8245-8176CE77D78D}" srcId="{7400D358-3257-4727-91FF-54E6ED1CB351}" destId="{1CD3FB55-7364-4AE4-A38A-00C4EFAE2764}" srcOrd="0" destOrd="0" parTransId="{E24029CB-AC13-4470-A085-012F11BAFE00}" sibTransId="{20333A55-860A-4D08-B8EA-18EB4E5AB3BE}"/>
    <dgm:cxn modelId="{7910C9E3-8B84-AD4F-BC08-BB11902F5672}" type="presOf" srcId="{7400D358-3257-4727-91FF-54E6ED1CB351}" destId="{12A7B988-5A7F-AD41-9DB1-CB5EAB02E4D2}" srcOrd="0" destOrd="0" presId="urn:microsoft.com/office/officeart/2005/8/layout/process4"/>
    <dgm:cxn modelId="{5829912E-C3B3-DC44-9C23-06B16D9F6316}" type="presParOf" srcId="{12A7B988-5A7F-AD41-9DB1-CB5EAB02E4D2}" destId="{44E3F415-4D93-E542-B536-141A2344A2D8}" srcOrd="0" destOrd="0" presId="urn:microsoft.com/office/officeart/2005/8/layout/process4"/>
    <dgm:cxn modelId="{9F02A5C5-AF3F-B34E-82E6-627BD6CD71BA}" type="presParOf" srcId="{44E3F415-4D93-E542-B536-141A2344A2D8}" destId="{46C36553-0755-464F-B14C-7F555924A040}" srcOrd="0" destOrd="0" presId="urn:microsoft.com/office/officeart/2005/8/layout/process4"/>
    <dgm:cxn modelId="{DF811D96-6895-6D44-8B8F-12671776ECE2}" type="presParOf" srcId="{12A7B988-5A7F-AD41-9DB1-CB5EAB02E4D2}" destId="{78AF6188-4EFE-2E43-8AA1-72B1F7A3723E}" srcOrd="1" destOrd="0" presId="urn:microsoft.com/office/officeart/2005/8/layout/process4"/>
    <dgm:cxn modelId="{E234DB4A-3E55-0743-989C-2EB7696DA1C2}" type="presParOf" srcId="{12A7B988-5A7F-AD41-9DB1-CB5EAB02E4D2}" destId="{828A8B16-FD8D-F540-83A2-F6BFC3159E2E}" srcOrd="2" destOrd="0" presId="urn:microsoft.com/office/officeart/2005/8/layout/process4"/>
    <dgm:cxn modelId="{78F2CD89-018B-EA46-95EC-7613D76794CA}" type="presParOf" srcId="{828A8B16-FD8D-F540-83A2-F6BFC3159E2E}" destId="{C68D4E4D-E3D4-8849-B76B-B6B93D28A74D}" srcOrd="0" destOrd="0" presId="urn:microsoft.com/office/officeart/2005/8/layout/process4"/>
    <dgm:cxn modelId="{7D20132A-E455-C74F-A013-B2BFCE0C708B}" type="presParOf" srcId="{12A7B988-5A7F-AD41-9DB1-CB5EAB02E4D2}" destId="{CF920774-87FA-D64B-8191-9E2ADA81CCC7}" srcOrd="3" destOrd="0" presId="urn:microsoft.com/office/officeart/2005/8/layout/process4"/>
    <dgm:cxn modelId="{53E3343E-5670-454D-BF2A-FDA96B11B8E3}" type="presParOf" srcId="{12A7B988-5A7F-AD41-9DB1-CB5EAB02E4D2}" destId="{45A44937-B61F-074C-99DA-50A6995C5242}" srcOrd="4" destOrd="0" presId="urn:microsoft.com/office/officeart/2005/8/layout/process4"/>
    <dgm:cxn modelId="{72D10C3C-0919-4A43-98C8-3F19B7603F9F}" type="presParOf" srcId="{45A44937-B61F-074C-99DA-50A6995C5242}" destId="{C8A93814-D578-B644-9667-3AD7E9DD19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4AE7A2-EA49-4290-ADA4-BBB9C2ACD7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5C10AA-48A8-42F4-A637-D66E2150AF43}">
      <dgm:prSet/>
      <dgm:spPr/>
      <dgm:t>
        <a:bodyPr/>
        <a:lstStyle/>
        <a:p>
          <a:r>
            <a:rPr lang="en-US" b="1"/>
            <a:t>2006</a:t>
          </a:r>
          <a:r>
            <a:rPr lang="en-US"/>
            <a:t> – Biostatistici K. Coombes, J. Wang and K.A. Baggerly se snaží o aplikaci signatur na data výzkumníků z jejich univerzity, ovšem bez úspěchu.</a:t>
          </a:r>
        </a:p>
      </dgm:t>
    </dgm:pt>
    <dgm:pt modelId="{EF01327A-491B-4C0F-B2EC-7524331B42AF}" type="parTrans" cxnId="{73379FA8-A244-46BF-8756-038089A3A6CF}">
      <dgm:prSet/>
      <dgm:spPr/>
      <dgm:t>
        <a:bodyPr/>
        <a:lstStyle/>
        <a:p>
          <a:endParaRPr lang="en-US"/>
        </a:p>
      </dgm:t>
    </dgm:pt>
    <dgm:pt modelId="{802C6B0E-4971-49DE-9952-B048E1A8C0C5}" type="sibTrans" cxnId="{73379FA8-A244-46BF-8756-038089A3A6CF}">
      <dgm:prSet/>
      <dgm:spPr/>
      <dgm:t>
        <a:bodyPr/>
        <a:lstStyle/>
        <a:p>
          <a:endParaRPr lang="en-US"/>
        </a:p>
      </dgm:t>
    </dgm:pt>
    <dgm:pt modelId="{A725323D-3A48-4915-85CC-FECC66ACF68C}">
      <dgm:prSet/>
      <dgm:spPr/>
      <dgm:t>
        <a:bodyPr/>
        <a:lstStyle/>
        <a:p>
          <a:r>
            <a:rPr lang="en-US"/>
            <a:t>Aktivně konzultují s autory článku.</a:t>
          </a:r>
        </a:p>
      </dgm:t>
    </dgm:pt>
    <dgm:pt modelId="{39B65F87-845D-4021-9761-747D3C68A30F}" type="parTrans" cxnId="{5552B76A-1B4E-4E34-8993-535D07518F48}">
      <dgm:prSet/>
      <dgm:spPr/>
      <dgm:t>
        <a:bodyPr/>
        <a:lstStyle/>
        <a:p>
          <a:endParaRPr lang="en-US"/>
        </a:p>
      </dgm:t>
    </dgm:pt>
    <dgm:pt modelId="{8610C1B4-F29F-40C4-A4BE-92ABF162B0DF}" type="sibTrans" cxnId="{5552B76A-1B4E-4E34-8993-535D07518F48}">
      <dgm:prSet/>
      <dgm:spPr/>
      <dgm:t>
        <a:bodyPr/>
        <a:lstStyle/>
        <a:p>
          <a:endParaRPr lang="en-US"/>
        </a:p>
      </dgm:t>
    </dgm:pt>
    <dgm:pt modelId="{36BB0039-9C68-419D-B9CD-57711BA1601D}">
      <dgm:prSet/>
      <dgm:spPr/>
      <dgm:t>
        <a:bodyPr/>
        <a:lstStyle/>
        <a:p>
          <a:r>
            <a:rPr lang="en-US"/>
            <a:t>Čím více se noří do dat, tím více mají pochybností o validitě závěrů a správnosti samotných dat!</a:t>
          </a:r>
        </a:p>
      </dgm:t>
    </dgm:pt>
    <dgm:pt modelId="{757C39B9-30D4-4B7D-93AD-226BD6166EE6}" type="parTrans" cxnId="{D85430C7-6CCB-4F4C-9D32-8BF5C7C01965}">
      <dgm:prSet/>
      <dgm:spPr/>
      <dgm:t>
        <a:bodyPr/>
        <a:lstStyle/>
        <a:p>
          <a:endParaRPr lang="en-US"/>
        </a:p>
      </dgm:t>
    </dgm:pt>
    <dgm:pt modelId="{7ECCF518-2334-42F4-8ACA-205999956442}" type="sibTrans" cxnId="{D85430C7-6CCB-4F4C-9D32-8BF5C7C01965}">
      <dgm:prSet/>
      <dgm:spPr/>
      <dgm:t>
        <a:bodyPr/>
        <a:lstStyle/>
        <a:p>
          <a:endParaRPr lang="en-US"/>
        </a:p>
      </dgm:t>
    </dgm:pt>
    <dgm:pt modelId="{FE2788FA-D817-44E3-B248-0D155B9DC30F}" type="pres">
      <dgm:prSet presAssocID="{8B4AE7A2-EA49-4290-ADA4-BBB9C2ACD74C}" presName="root" presStyleCnt="0">
        <dgm:presLayoutVars>
          <dgm:dir/>
          <dgm:resizeHandles val="exact"/>
        </dgm:presLayoutVars>
      </dgm:prSet>
      <dgm:spPr/>
    </dgm:pt>
    <dgm:pt modelId="{A27CD19F-9A5A-4B5B-8820-B63781AB2ECB}" type="pres">
      <dgm:prSet presAssocID="{3C5C10AA-48A8-42F4-A637-D66E2150AF43}" presName="compNode" presStyleCnt="0"/>
      <dgm:spPr/>
    </dgm:pt>
    <dgm:pt modelId="{D97F4684-A699-4280-8E3B-BB946462628C}" type="pres">
      <dgm:prSet presAssocID="{3C5C10AA-48A8-42F4-A637-D66E2150AF43}" presName="bgRect" presStyleLbl="bgShp" presStyleIdx="0" presStyleCnt="3"/>
      <dgm:spPr/>
    </dgm:pt>
    <dgm:pt modelId="{1E5F6664-4D85-4AAA-9351-D5A2F8AC49BD}" type="pres">
      <dgm:prSet presAssocID="{3C5C10AA-48A8-42F4-A637-D66E2150AF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B06B61C-5819-4E1A-A52C-F3578A2A61B3}" type="pres">
      <dgm:prSet presAssocID="{3C5C10AA-48A8-42F4-A637-D66E2150AF43}" presName="spaceRect" presStyleCnt="0"/>
      <dgm:spPr/>
    </dgm:pt>
    <dgm:pt modelId="{BF9C9A9C-0514-4B22-A495-A17AE22A091C}" type="pres">
      <dgm:prSet presAssocID="{3C5C10AA-48A8-42F4-A637-D66E2150AF43}" presName="parTx" presStyleLbl="revTx" presStyleIdx="0" presStyleCnt="3">
        <dgm:presLayoutVars>
          <dgm:chMax val="0"/>
          <dgm:chPref val="0"/>
        </dgm:presLayoutVars>
      </dgm:prSet>
      <dgm:spPr/>
    </dgm:pt>
    <dgm:pt modelId="{D49BCD20-B978-4429-B1C8-B8E6B0266AB8}" type="pres">
      <dgm:prSet presAssocID="{802C6B0E-4971-49DE-9952-B048E1A8C0C5}" presName="sibTrans" presStyleCnt="0"/>
      <dgm:spPr/>
    </dgm:pt>
    <dgm:pt modelId="{85BD759E-D5EB-4BE9-B4F5-D03AD5388B70}" type="pres">
      <dgm:prSet presAssocID="{A725323D-3A48-4915-85CC-FECC66ACF68C}" presName="compNode" presStyleCnt="0"/>
      <dgm:spPr/>
    </dgm:pt>
    <dgm:pt modelId="{EF0198A8-93D6-478C-8B5C-4DEE618635F4}" type="pres">
      <dgm:prSet presAssocID="{A725323D-3A48-4915-85CC-FECC66ACF68C}" presName="bgRect" presStyleLbl="bgShp" presStyleIdx="1" presStyleCnt="3"/>
      <dgm:spPr/>
    </dgm:pt>
    <dgm:pt modelId="{0A12642D-8F76-4C97-B6B0-317C3EF57480}" type="pres">
      <dgm:prSet presAssocID="{A725323D-3A48-4915-85CC-FECC66ACF6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C2F4B312-F4FC-4EE8-944C-2C7B6B6FCA2C}" type="pres">
      <dgm:prSet presAssocID="{A725323D-3A48-4915-85CC-FECC66ACF68C}" presName="spaceRect" presStyleCnt="0"/>
      <dgm:spPr/>
    </dgm:pt>
    <dgm:pt modelId="{16532B0D-2327-49E2-BF1D-60C1358663D9}" type="pres">
      <dgm:prSet presAssocID="{A725323D-3A48-4915-85CC-FECC66ACF68C}" presName="parTx" presStyleLbl="revTx" presStyleIdx="1" presStyleCnt="3">
        <dgm:presLayoutVars>
          <dgm:chMax val="0"/>
          <dgm:chPref val="0"/>
        </dgm:presLayoutVars>
      </dgm:prSet>
      <dgm:spPr/>
    </dgm:pt>
    <dgm:pt modelId="{9FA88FBE-B339-42E9-84FC-2A653FE9C345}" type="pres">
      <dgm:prSet presAssocID="{8610C1B4-F29F-40C4-A4BE-92ABF162B0DF}" presName="sibTrans" presStyleCnt="0"/>
      <dgm:spPr/>
    </dgm:pt>
    <dgm:pt modelId="{0D9B2E51-1E7A-4067-8BB3-00EE76BA9A1C}" type="pres">
      <dgm:prSet presAssocID="{36BB0039-9C68-419D-B9CD-57711BA1601D}" presName="compNode" presStyleCnt="0"/>
      <dgm:spPr/>
    </dgm:pt>
    <dgm:pt modelId="{92BE59F4-DD69-431F-AB48-657DB2317AA1}" type="pres">
      <dgm:prSet presAssocID="{36BB0039-9C68-419D-B9CD-57711BA1601D}" presName="bgRect" presStyleLbl="bgShp" presStyleIdx="2" presStyleCnt="3"/>
      <dgm:spPr/>
    </dgm:pt>
    <dgm:pt modelId="{E2C93F0F-F93E-4DCC-84B1-887E4B153B05}" type="pres">
      <dgm:prSet presAssocID="{36BB0039-9C68-419D-B9CD-57711BA160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3ADF1644-CC71-4F8A-A102-C998A7E2CED9}" type="pres">
      <dgm:prSet presAssocID="{36BB0039-9C68-419D-B9CD-57711BA1601D}" presName="spaceRect" presStyleCnt="0"/>
      <dgm:spPr/>
    </dgm:pt>
    <dgm:pt modelId="{3F60182D-74DC-4E1E-A9EE-BBA81767EF71}" type="pres">
      <dgm:prSet presAssocID="{36BB0039-9C68-419D-B9CD-57711BA1601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552B76A-1B4E-4E34-8993-535D07518F48}" srcId="{8B4AE7A2-EA49-4290-ADA4-BBB9C2ACD74C}" destId="{A725323D-3A48-4915-85CC-FECC66ACF68C}" srcOrd="1" destOrd="0" parTransId="{39B65F87-845D-4021-9761-747D3C68A30F}" sibTransId="{8610C1B4-F29F-40C4-A4BE-92ABF162B0DF}"/>
    <dgm:cxn modelId="{7EA9DF79-3E55-4066-B88D-FCA20EE3B07E}" type="presOf" srcId="{8B4AE7A2-EA49-4290-ADA4-BBB9C2ACD74C}" destId="{FE2788FA-D817-44E3-B248-0D155B9DC30F}" srcOrd="0" destOrd="0" presId="urn:microsoft.com/office/officeart/2018/2/layout/IconVerticalSolidList"/>
    <dgm:cxn modelId="{D94C1488-79E7-489F-893D-0CE7B0C27421}" type="presOf" srcId="{3C5C10AA-48A8-42F4-A637-D66E2150AF43}" destId="{BF9C9A9C-0514-4B22-A495-A17AE22A091C}" srcOrd="0" destOrd="0" presId="urn:microsoft.com/office/officeart/2018/2/layout/IconVerticalSolidList"/>
    <dgm:cxn modelId="{73379FA8-A244-46BF-8756-038089A3A6CF}" srcId="{8B4AE7A2-EA49-4290-ADA4-BBB9C2ACD74C}" destId="{3C5C10AA-48A8-42F4-A637-D66E2150AF43}" srcOrd="0" destOrd="0" parTransId="{EF01327A-491B-4C0F-B2EC-7524331B42AF}" sibTransId="{802C6B0E-4971-49DE-9952-B048E1A8C0C5}"/>
    <dgm:cxn modelId="{DAFB78BF-2763-4228-883D-234542228C9D}" type="presOf" srcId="{A725323D-3A48-4915-85CC-FECC66ACF68C}" destId="{16532B0D-2327-49E2-BF1D-60C1358663D9}" srcOrd="0" destOrd="0" presId="urn:microsoft.com/office/officeart/2018/2/layout/IconVerticalSolidList"/>
    <dgm:cxn modelId="{D85430C7-6CCB-4F4C-9D32-8BF5C7C01965}" srcId="{8B4AE7A2-EA49-4290-ADA4-BBB9C2ACD74C}" destId="{36BB0039-9C68-419D-B9CD-57711BA1601D}" srcOrd="2" destOrd="0" parTransId="{757C39B9-30D4-4B7D-93AD-226BD6166EE6}" sibTransId="{7ECCF518-2334-42F4-8ACA-205999956442}"/>
    <dgm:cxn modelId="{B20294C7-6F15-4C36-A778-7F14A220E6F0}" type="presOf" srcId="{36BB0039-9C68-419D-B9CD-57711BA1601D}" destId="{3F60182D-74DC-4E1E-A9EE-BBA81767EF71}" srcOrd="0" destOrd="0" presId="urn:microsoft.com/office/officeart/2018/2/layout/IconVerticalSolidList"/>
    <dgm:cxn modelId="{B9FEC2AD-1E26-4E81-8D30-000FDA73BB59}" type="presParOf" srcId="{FE2788FA-D817-44E3-B248-0D155B9DC30F}" destId="{A27CD19F-9A5A-4B5B-8820-B63781AB2ECB}" srcOrd="0" destOrd="0" presId="urn:microsoft.com/office/officeart/2018/2/layout/IconVerticalSolidList"/>
    <dgm:cxn modelId="{5E972ABC-E319-466D-ACAA-EB2DBAC74BCE}" type="presParOf" srcId="{A27CD19F-9A5A-4B5B-8820-B63781AB2ECB}" destId="{D97F4684-A699-4280-8E3B-BB946462628C}" srcOrd="0" destOrd="0" presId="urn:microsoft.com/office/officeart/2018/2/layout/IconVerticalSolidList"/>
    <dgm:cxn modelId="{314DCD3E-CC64-4A0E-A48B-C5BD3C9AB59B}" type="presParOf" srcId="{A27CD19F-9A5A-4B5B-8820-B63781AB2ECB}" destId="{1E5F6664-4D85-4AAA-9351-D5A2F8AC49BD}" srcOrd="1" destOrd="0" presId="urn:microsoft.com/office/officeart/2018/2/layout/IconVerticalSolidList"/>
    <dgm:cxn modelId="{7CF9D104-4E77-4980-8699-08D5B43DD3D7}" type="presParOf" srcId="{A27CD19F-9A5A-4B5B-8820-B63781AB2ECB}" destId="{BB06B61C-5819-4E1A-A52C-F3578A2A61B3}" srcOrd="2" destOrd="0" presId="urn:microsoft.com/office/officeart/2018/2/layout/IconVerticalSolidList"/>
    <dgm:cxn modelId="{FC359017-D680-4948-B1E6-76742DB6175B}" type="presParOf" srcId="{A27CD19F-9A5A-4B5B-8820-B63781AB2ECB}" destId="{BF9C9A9C-0514-4B22-A495-A17AE22A091C}" srcOrd="3" destOrd="0" presId="urn:microsoft.com/office/officeart/2018/2/layout/IconVerticalSolidList"/>
    <dgm:cxn modelId="{BB89C614-D758-4E28-AA7C-85891B65482B}" type="presParOf" srcId="{FE2788FA-D817-44E3-B248-0D155B9DC30F}" destId="{D49BCD20-B978-4429-B1C8-B8E6B0266AB8}" srcOrd="1" destOrd="0" presId="urn:microsoft.com/office/officeart/2018/2/layout/IconVerticalSolidList"/>
    <dgm:cxn modelId="{CECBB111-687C-4D63-8E65-6B42873A6CFE}" type="presParOf" srcId="{FE2788FA-D817-44E3-B248-0D155B9DC30F}" destId="{85BD759E-D5EB-4BE9-B4F5-D03AD5388B70}" srcOrd="2" destOrd="0" presId="urn:microsoft.com/office/officeart/2018/2/layout/IconVerticalSolidList"/>
    <dgm:cxn modelId="{0B723428-68A3-4D6A-8D7F-AF556D27329D}" type="presParOf" srcId="{85BD759E-D5EB-4BE9-B4F5-D03AD5388B70}" destId="{EF0198A8-93D6-478C-8B5C-4DEE618635F4}" srcOrd="0" destOrd="0" presId="urn:microsoft.com/office/officeart/2018/2/layout/IconVerticalSolidList"/>
    <dgm:cxn modelId="{FE9BAA21-1100-4255-A818-61BAB45E3F43}" type="presParOf" srcId="{85BD759E-D5EB-4BE9-B4F5-D03AD5388B70}" destId="{0A12642D-8F76-4C97-B6B0-317C3EF57480}" srcOrd="1" destOrd="0" presId="urn:microsoft.com/office/officeart/2018/2/layout/IconVerticalSolidList"/>
    <dgm:cxn modelId="{8884899E-C5D9-46C3-97D2-85BF70B00B32}" type="presParOf" srcId="{85BD759E-D5EB-4BE9-B4F5-D03AD5388B70}" destId="{C2F4B312-F4FC-4EE8-944C-2C7B6B6FCA2C}" srcOrd="2" destOrd="0" presId="urn:microsoft.com/office/officeart/2018/2/layout/IconVerticalSolidList"/>
    <dgm:cxn modelId="{D7E53D49-560C-4D52-A8DD-4545A35F17E1}" type="presParOf" srcId="{85BD759E-D5EB-4BE9-B4F5-D03AD5388B70}" destId="{16532B0D-2327-49E2-BF1D-60C1358663D9}" srcOrd="3" destOrd="0" presId="urn:microsoft.com/office/officeart/2018/2/layout/IconVerticalSolidList"/>
    <dgm:cxn modelId="{D52DF11E-9F33-44EA-A646-328EBDF57EB8}" type="presParOf" srcId="{FE2788FA-D817-44E3-B248-0D155B9DC30F}" destId="{9FA88FBE-B339-42E9-84FC-2A653FE9C345}" srcOrd="3" destOrd="0" presId="urn:microsoft.com/office/officeart/2018/2/layout/IconVerticalSolidList"/>
    <dgm:cxn modelId="{83761F3D-CCF7-4FF8-B08F-BD3309182D1B}" type="presParOf" srcId="{FE2788FA-D817-44E3-B248-0D155B9DC30F}" destId="{0D9B2E51-1E7A-4067-8BB3-00EE76BA9A1C}" srcOrd="4" destOrd="0" presId="urn:microsoft.com/office/officeart/2018/2/layout/IconVerticalSolidList"/>
    <dgm:cxn modelId="{D3A3E8F5-5368-4FCD-AC6D-3B30BB39883D}" type="presParOf" srcId="{0D9B2E51-1E7A-4067-8BB3-00EE76BA9A1C}" destId="{92BE59F4-DD69-431F-AB48-657DB2317AA1}" srcOrd="0" destOrd="0" presId="urn:microsoft.com/office/officeart/2018/2/layout/IconVerticalSolidList"/>
    <dgm:cxn modelId="{B2A79847-5F9F-44B3-909C-60ADCE48D489}" type="presParOf" srcId="{0D9B2E51-1E7A-4067-8BB3-00EE76BA9A1C}" destId="{E2C93F0F-F93E-4DCC-84B1-887E4B153B05}" srcOrd="1" destOrd="0" presId="urn:microsoft.com/office/officeart/2018/2/layout/IconVerticalSolidList"/>
    <dgm:cxn modelId="{FEF34CA8-5D2C-4BB4-8482-505BED58684E}" type="presParOf" srcId="{0D9B2E51-1E7A-4067-8BB3-00EE76BA9A1C}" destId="{3ADF1644-CC71-4F8A-A102-C998A7E2CED9}" srcOrd="2" destOrd="0" presId="urn:microsoft.com/office/officeart/2018/2/layout/IconVerticalSolidList"/>
    <dgm:cxn modelId="{952E5F3A-9ED3-49EF-B73C-542D3930211D}" type="presParOf" srcId="{0D9B2E51-1E7A-4067-8BB3-00EE76BA9A1C}" destId="{3F60182D-74DC-4E1E-A9EE-BBA81767EF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2DB7AE-9233-4AD1-87AA-7CA6BD603C2F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34CDE0-BA2B-4881-A8C4-79DE57722885}">
      <dgm:prSet/>
      <dgm:spPr/>
      <dgm:t>
        <a:bodyPr/>
        <a:lstStyle/>
        <a:p>
          <a:r>
            <a:rPr lang="en-US" b="1" dirty="0"/>
            <a:t>2007 – Coombes a </a:t>
          </a:r>
          <a:r>
            <a:rPr lang="en-US" b="1" dirty="0" err="1"/>
            <a:t>kol</a:t>
          </a:r>
          <a:r>
            <a:rPr lang="en-US" b="1" dirty="0"/>
            <a:t>.</a:t>
          </a:r>
          <a:r>
            <a:rPr lang="en-US" dirty="0"/>
            <a:t> </a:t>
          </a:r>
          <a:r>
            <a:rPr lang="en-US" dirty="0" err="1"/>
            <a:t>publikují</a:t>
          </a:r>
          <a:r>
            <a:rPr lang="en-US" dirty="0"/>
            <a:t> v Nature Medicine </a:t>
          </a:r>
          <a:r>
            <a:rPr lang="en-US" dirty="0" err="1"/>
            <a:t>dopis</a:t>
          </a:r>
          <a:r>
            <a:rPr lang="en-US" dirty="0"/>
            <a:t> </a:t>
          </a:r>
          <a:r>
            <a:rPr lang="en-US" dirty="0" err="1"/>
            <a:t>zpochybňující</a:t>
          </a:r>
          <a:r>
            <a:rPr lang="en-US" dirty="0"/>
            <a:t> </a:t>
          </a:r>
          <a:r>
            <a:rPr lang="en-US" dirty="0" err="1"/>
            <a:t>Pottiho</a:t>
          </a:r>
          <a:r>
            <a:rPr lang="en-US" dirty="0"/>
            <a:t> </a:t>
          </a:r>
          <a:r>
            <a:rPr lang="en-US" dirty="0" err="1"/>
            <a:t>výzkum</a:t>
          </a:r>
          <a:r>
            <a:rPr lang="en-US" dirty="0"/>
            <a:t> </a:t>
          </a:r>
        </a:p>
        <a:p>
          <a:r>
            <a:rPr lang="en-US" dirty="0"/>
            <a:t>(</a:t>
          </a:r>
          <a:r>
            <a:rPr lang="en-US" i="1" dirty="0"/>
            <a:t>Coombes, Wang, </a:t>
          </a:r>
          <a:r>
            <a:rPr lang="en-US" i="1" dirty="0" err="1"/>
            <a:t>Baggerly</a:t>
          </a:r>
          <a:r>
            <a:rPr lang="en-US" i="1" dirty="0"/>
            <a:t>. Microarrays: retracing steps, Nature Medicine, 2007</a:t>
          </a:r>
          <a:r>
            <a:rPr lang="en-US" dirty="0"/>
            <a:t>)</a:t>
          </a:r>
        </a:p>
      </dgm:t>
    </dgm:pt>
    <dgm:pt modelId="{1DBB52F2-5A8E-4181-833E-1C8B0D910C1A}" type="parTrans" cxnId="{CA6964A0-2CB7-41AB-AE59-474F66F66D96}">
      <dgm:prSet/>
      <dgm:spPr/>
      <dgm:t>
        <a:bodyPr/>
        <a:lstStyle/>
        <a:p>
          <a:endParaRPr lang="en-US"/>
        </a:p>
      </dgm:t>
    </dgm:pt>
    <dgm:pt modelId="{9BD28B8F-90B2-461B-8CEF-7BCAB2227C98}" type="sibTrans" cxnId="{CA6964A0-2CB7-41AB-AE59-474F66F66D96}">
      <dgm:prSet/>
      <dgm:spPr/>
      <dgm:t>
        <a:bodyPr/>
        <a:lstStyle/>
        <a:p>
          <a:endParaRPr lang="en-US"/>
        </a:p>
      </dgm:t>
    </dgm:pt>
    <dgm:pt modelId="{3B95D69E-7500-4628-A2CB-F1048B4C78F6}">
      <dgm:prSet/>
      <dgm:spPr/>
      <dgm:t>
        <a:bodyPr/>
        <a:lstStyle/>
        <a:p>
          <a:r>
            <a:rPr lang="en-US" dirty="0" err="1"/>
            <a:t>Reportují</a:t>
          </a:r>
          <a:r>
            <a:rPr lang="en-US" dirty="0"/>
            <a:t> </a:t>
          </a:r>
          <a:r>
            <a:rPr lang="en-US" dirty="0" err="1"/>
            <a:t>tyto</a:t>
          </a:r>
          <a:r>
            <a:rPr lang="en-US" dirty="0"/>
            <a:t> </a:t>
          </a:r>
          <a:r>
            <a:rPr lang="en-US" dirty="0" err="1"/>
            <a:t>chyby</a:t>
          </a:r>
          <a:r>
            <a:rPr lang="en-US" dirty="0"/>
            <a:t>:</a:t>
          </a:r>
        </a:p>
        <a:p>
          <a:endParaRPr lang="en-US" dirty="0"/>
        </a:p>
      </dgm:t>
    </dgm:pt>
    <dgm:pt modelId="{3FE0C3C4-40AA-4908-9AA7-8EE35C979384}" type="parTrans" cxnId="{E6A45DC6-3C40-4BE5-B258-5770362AEF52}">
      <dgm:prSet/>
      <dgm:spPr/>
      <dgm:t>
        <a:bodyPr/>
        <a:lstStyle/>
        <a:p>
          <a:endParaRPr lang="en-US"/>
        </a:p>
      </dgm:t>
    </dgm:pt>
    <dgm:pt modelId="{FA444479-3CEB-4443-A98B-5FBFAAA6921A}" type="sibTrans" cxnId="{E6A45DC6-3C40-4BE5-B258-5770362AEF52}">
      <dgm:prSet/>
      <dgm:spPr/>
      <dgm:t>
        <a:bodyPr/>
        <a:lstStyle/>
        <a:p>
          <a:endParaRPr lang="en-US"/>
        </a:p>
      </dgm:t>
    </dgm:pt>
    <dgm:pt modelId="{C6D8041D-AE0D-4AB9-84C1-61974DA29424}">
      <dgm:prSet custT="1"/>
      <dgm:spPr/>
      <dgm:t>
        <a:bodyPr/>
        <a:lstStyle/>
        <a:p>
          <a:r>
            <a:rPr lang="en-US" sz="1600" dirty="0" err="1"/>
            <a:t>označení</a:t>
          </a:r>
          <a:r>
            <a:rPr lang="en-US" sz="1600" dirty="0"/>
            <a:t> </a:t>
          </a:r>
          <a:r>
            <a:rPr lang="en-US" sz="1600" dirty="0" err="1"/>
            <a:t>senzitivních</a:t>
          </a:r>
          <a:r>
            <a:rPr lang="en-US" sz="1600" dirty="0"/>
            <a:t> a </a:t>
          </a:r>
          <a:r>
            <a:rPr lang="en-US" sz="1600" dirty="0" err="1"/>
            <a:t>rezistentních</a:t>
          </a:r>
          <a:r>
            <a:rPr lang="en-US" sz="1600" dirty="0"/>
            <a:t> </a:t>
          </a:r>
          <a:r>
            <a:rPr lang="en-US" sz="1600" dirty="0" err="1"/>
            <a:t>buněčných</a:t>
          </a:r>
          <a:r>
            <a:rPr lang="en-US" sz="1600" dirty="0"/>
            <a:t> </a:t>
          </a:r>
          <a:r>
            <a:rPr lang="en-US" sz="1600" dirty="0" err="1"/>
            <a:t>linií</a:t>
          </a:r>
          <a:r>
            <a:rPr lang="en-US" sz="1600" dirty="0"/>
            <a:t> </a:t>
          </a:r>
          <a:r>
            <a:rPr lang="en-US" sz="1600" dirty="0" err="1"/>
            <a:t>nesedí</a:t>
          </a:r>
          <a:r>
            <a:rPr lang="en-US" sz="1600" dirty="0"/>
            <a:t>!</a:t>
          </a:r>
        </a:p>
      </dgm:t>
    </dgm:pt>
    <dgm:pt modelId="{54E0950C-4A37-45A0-87FD-3FA6FEBFA2E1}" type="parTrans" cxnId="{77FFA842-58D5-4389-BDD5-7C2F0F3FABE0}">
      <dgm:prSet/>
      <dgm:spPr/>
      <dgm:t>
        <a:bodyPr/>
        <a:lstStyle/>
        <a:p>
          <a:endParaRPr lang="en-US"/>
        </a:p>
      </dgm:t>
    </dgm:pt>
    <dgm:pt modelId="{6CFA4005-3AD4-4A45-8F76-8BC43D161AC4}" type="sibTrans" cxnId="{77FFA842-58D5-4389-BDD5-7C2F0F3FABE0}">
      <dgm:prSet/>
      <dgm:spPr/>
      <dgm:t>
        <a:bodyPr/>
        <a:lstStyle/>
        <a:p>
          <a:endParaRPr lang="en-US"/>
        </a:p>
      </dgm:t>
    </dgm:pt>
    <dgm:pt modelId="{3F77BBAC-66BD-4E88-8C9E-F03E2256D754}">
      <dgm:prSet custT="1"/>
      <dgm:spPr/>
      <dgm:t>
        <a:bodyPr/>
        <a:lstStyle/>
        <a:p>
          <a:r>
            <a:rPr lang="en-US" sz="1600" dirty="0" err="1"/>
            <a:t>tabulka</a:t>
          </a:r>
          <a:r>
            <a:rPr lang="en-US" sz="1600" dirty="0"/>
            <a:t> se </a:t>
          </a:r>
          <a:r>
            <a:rPr lang="en-US" sz="1600" dirty="0" err="1"/>
            <a:t>seznamem</a:t>
          </a:r>
          <a:r>
            <a:rPr lang="en-US" sz="1600" dirty="0"/>
            <a:t> </a:t>
          </a:r>
          <a:r>
            <a:rPr lang="en-US" sz="1600" dirty="0" err="1"/>
            <a:t>významných</a:t>
          </a:r>
          <a:r>
            <a:rPr lang="en-US" sz="1600" dirty="0"/>
            <a:t> </a:t>
          </a:r>
          <a:r>
            <a:rPr lang="en-US" sz="1600" dirty="0" err="1"/>
            <a:t>genů</a:t>
          </a:r>
          <a:r>
            <a:rPr lang="en-US" sz="1600" dirty="0"/>
            <a:t> a </a:t>
          </a:r>
          <a:r>
            <a:rPr lang="en-US" sz="1600" dirty="0" err="1"/>
            <a:t>jejich</a:t>
          </a:r>
          <a:r>
            <a:rPr lang="en-US" sz="1600" dirty="0"/>
            <a:t> </a:t>
          </a:r>
          <a:r>
            <a:rPr lang="en-US" sz="1600" dirty="0" err="1"/>
            <a:t>sond</a:t>
          </a:r>
          <a:r>
            <a:rPr lang="en-US" sz="1600" dirty="0"/>
            <a:t> </a:t>
          </a:r>
          <a:r>
            <a:rPr lang="en-US" sz="1600" dirty="0" err="1"/>
            <a:t>obsahuje</a:t>
          </a:r>
          <a:r>
            <a:rPr lang="en-US" sz="1600" dirty="0"/>
            <a:t> </a:t>
          </a:r>
          <a:r>
            <a:rPr lang="en-US" sz="1600" dirty="0" err="1"/>
            <a:t>systematickou</a:t>
          </a:r>
          <a:r>
            <a:rPr lang="en-US" sz="1600" dirty="0"/>
            <a:t> </a:t>
          </a:r>
          <a:r>
            <a:rPr lang="en-US" sz="1600" dirty="0" err="1"/>
            <a:t>chybu</a:t>
          </a:r>
          <a:r>
            <a:rPr lang="en-US" sz="1600" dirty="0"/>
            <a:t> (</a:t>
          </a:r>
          <a:r>
            <a:rPr lang="en-US" sz="1600" dirty="0" err="1"/>
            <a:t>posun</a:t>
          </a:r>
          <a:r>
            <a:rPr lang="en-US" sz="1600" dirty="0"/>
            <a:t> o </a:t>
          </a:r>
          <a:r>
            <a:rPr lang="en-US" sz="1600" dirty="0" err="1"/>
            <a:t>políčko</a:t>
          </a:r>
          <a:r>
            <a:rPr lang="en-US" sz="1600" dirty="0"/>
            <a:t>) – </a:t>
          </a:r>
          <a:r>
            <a:rPr lang="en-US" sz="1600" dirty="0" err="1"/>
            <a:t>geny</a:t>
          </a:r>
          <a:r>
            <a:rPr lang="en-US" sz="1600" dirty="0"/>
            <a:t> </a:t>
          </a:r>
          <a:r>
            <a:rPr lang="en-US" sz="1600" dirty="0" err="1"/>
            <a:t>nesedí</a:t>
          </a:r>
          <a:r>
            <a:rPr lang="en-US" sz="1600" dirty="0"/>
            <a:t> se </a:t>
          </a:r>
          <a:r>
            <a:rPr lang="en-US" sz="1600" dirty="0" err="1"/>
            <a:t>sondami</a:t>
          </a:r>
          <a:r>
            <a:rPr lang="en-US" sz="1600" dirty="0"/>
            <a:t>, po </a:t>
          </a:r>
          <a:r>
            <a:rPr lang="en-US" sz="1600" dirty="0" err="1"/>
            <a:t>korekci</a:t>
          </a:r>
          <a:r>
            <a:rPr lang="en-US" sz="1600" dirty="0"/>
            <a:t> </a:t>
          </a:r>
          <a:r>
            <a:rPr lang="en-US" sz="1600" dirty="0" err="1"/>
            <a:t>tabulky</a:t>
          </a:r>
          <a:r>
            <a:rPr lang="en-US" sz="1600" dirty="0"/>
            <a:t> se </a:t>
          </a:r>
          <a:r>
            <a:rPr lang="en-US" sz="1600" dirty="0" err="1"/>
            <a:t>podařilo</a:t>
          </a:r>
          <a:r>
            <a:rPr lang="en-US" sz="1600" dirty="0"/>
            <a:t> </a:t>
          </a:r>
          <a:r>
            <a:rPr lang="en-US" sz="1600" dirty="0" err="1"/>
            <a:t>reprodukovat</a:t>
          </a:r>
          <a:r>
            <a:rPr lang="en-US" sz="1600" dirty="0"/>
            <a:t> </a:t>
          </a:r>
          <a:r>
            <a:rPr lang="en-US" sz="1600" dirty="0" err="1"/>
            <a:t>pouze</a:t>
          </a:r>
          <a:r>
            <a:rPr lang="en-US" sz="1600" dirty="0"/>
            <a:t> 3 ze 7 </a:t>
          </a:r>
          <a:r>
            <a:rPr lang="en-US" sz="1600" dirty="0" err="1"/>
            <a:t>seznamů</a:t>
          </a:r>
          <a:r>
            <a:rPr lang="en-US" sz="1600" dirty="0"/>
            <a:t> a </a:t>
          </a:r>
          <a:r>
            <a:rPr lang="en-US" sz="1600" dirty="0" err="1"/>
            <a:t>výsledků</a:t>
          </a:r>
          <a:r>
            <a:rPr lang="en-US" sz="1600" dirty="0"/>
            <a:t> </a:t>
          </a:r>
          <a:r>
            <a:rPr lang="en-US" sz="1600" dirty="0" err="1"/>
            <a:t>senzitivity</a:t>
          </a:r>
          <a:endParaRPr lang="en-US" sz="1600" dirty="0"/>
        </a:p>
      </dgm:t>
    </dgm:pt>
    <dgm:pt modelId="{6D366A21-ED45-492F-8493-3E0FAAEED590}" type="parTrans" cxnId="{09C01D1E-127A-4759-95C7-779519D41588}">
      <dgm:prSet/>
      <dgm:spPr/>
      <dgm:t>
        <a:bodyPr/>
        <a:lstStyle/>
        <a:p>
          <a:endParaRPr lang="en-US"/>
        </a:p>
      </dgm:t>
    </dgm:pt>
    <dgm:pt modelId="{8CC8333A-4C36-4209-A48D-4C6843E93B2C}" type="sibTrans" cxnId="{09C01D1E-127A-4759-95C7-779519D41588}">
      <dgm:prSet/>
      <dgm:spPr/>
      <dgm:t>
        <a:bodyPr/>
        <a:lstStyle/>
        <a:p>
          <a:endParaRPr lang="en-US"/>
        </a:p>
      </dgm:t>
    </dgm:pt>
    <dgm:pt modelId="{A2CEA712-719C-43D1-945F-276E1F501C82}">
      <dgm:prSet custT="1"/>
      <dgm:spPr/>
      <dgm:t>
        <a:bodyPr/>
        <a:lstStyle/>
        <a:p>
          <a:r>
            <a:rPr lang="en-US" sz="1600" dirty="0"/>
            <a:t>Model </a:t>
          </a:r>
          <a:r>
            <a:rPr lang="en-US" sz="1600" dirty="0" err="1"/>
            <a:t>rezistence</a:t>
          </a:r>
          <a:r>
            <a:rPr lang="en-US" sz="1600" dirty="0"/>
            <a:t> </a:t>
          </a:r>
          <a:r>
            <a:rPr lang="en-US" sz="1600" dirty="0" err="1"/>
            <a:t>na</a:t>
          </a:r>
          <a:r>
            <a:rPr lang="en-US" sz="1600" dirty="0"/>
            <a:t> </a:t>
          </a:r>
          <a:r>
            <a:rPr lang="en-US" sz="1600" dirty="0" err="1"/>
            <a:t>doxacel</a:t>
          </a:r>
          <a:r>
            <a:rPr lang="en-US" sz="1600" dirty="0"/>
            <a:t> – </a:t>
          </a:r>
          <a:r>
            <a:rPr lang="en-US" sz="1600" dirty="0" err="1"/>
            <a:t>podařilo</a:t>
          </a:r>
          <a:r>
            <a:rPr lang="en-US" sz="1600" dirty="0"/>
            <a:t> se </a:t>
          </a:r>
          <a:r>
            <a:rPr lang="en-US" sz="1600" dirty="0" err="1"/>
            <a:t>zreprodukovat</a:t>
          </a:r>
          <a:r>
            <a:rPr lang="en-US" sz="1600" dirty="0"/>
            <a:t> </a:t>
          </a:r>
          <a:r>
            <a:rPr lang="en-US" sz="1600" dirty="0" err="1"/>
            <a:t>pouze</a:t>
          </a:r>
          <a:r>
            <a:rPr lang="en-US" sz="1600" dirty="0"/>
            <a:t> 31 z 50 </a:t>
          </a:r>
          <a:r>
            <a:rPr lang="en-US" sz="1600" dirty="0" err="1"/>
            <a:t>genů</a:t>
          </a:r>
          <a:r>
            <a:rPr lang="en-US" sz="1600" dirty="0"/>
            <a:t> </a:t>
          </a:r>
          <a:r>
            <a:rPr lang="en-US" sz="1600" dirty="0" err="1"/>
            <a:t>publikovaných</a:t>
          </a:r>
          <a:r>
            <a:rPr lang="en-US" sz="1600" dirty="0"/>
            <a:t> v </a:t>
          </a:r>
          <a:r>
            <a:rPr lang="en-US" sz="1600" dirty="0" err="1"/>
            <a:t>článku</a:t>
          </a:r>
          <a:r>
            <a:rPr lang="en-US" sz="1600" dirty="0"/>
            <a:t>, </a:t>
          </a:r>
          <a:r>
            <a:rPr lang="en-US" sz="1600" dirty="0" err="1"/>
            <a:t>ostatních</a:t>
          </a:r>
          <a:r>
            <a:rPr lang="en-US" sz="1600" dirty="0"/>
            <a:t> 19 </a:t>
          </a:r>
          <a:r>
            <a:rPr lang="en-US" sz="1600" dirty="0" err="1"/>
            <a:t>bylo</a:t>
          </a:r>
          <a:r>
            <a:rPr lang="en-US" sz="1600" dirty="0"/>
            <a:t> </a:t>
          </a:r>
          <a:r>
            <a:rPr lang="en-US" sz="1600" dirty="0" err="1"/>
            <a:t>zřejmě</a:t>
          </a:r>
          <a:r>
            <a:rPr lang="en-US" sz="1600" dirty="0"/>
            <a:t> </a:t>
          </a:r>
          <a:r>
            <a:rPr lang="en-US" sz="1600" dirty="0" err="1"/>
            <a:t>přidáno</a:t>
          </a:r>
          <a:r>
            <a:rPr lang="en-US" sz="1600" dirty="0"/>
            <a:t> </a:t>
          </a:r>
          <a:r>
            <a:rPr lang="en-US" sz="1600" dirty="0" err="1"/>
            <a:t>ručně</a:t>
          </a:r>
          <a:r>
            <a:rPr lang="en-US" sz="1600" dirty="0"/>
            <a:t> “aby </a:t>
          </a:r>
          <a:r>
            <a:rPr lang="en-US" sz="1600" dirty="0" err="1"/>
            <a:t>byla</a:t>
          </a:r>
          <a:r>
            <a:rPr lang="en-US" sz="1600" dirty="0"/>
            <a:t> </a:t>
          </a:r>
          <a:r>
            <a:rPr lang="en-US" sz="1600" dirty="0" err="1"/>
            <a:t>validace</a:t>
          </a:r>
          <a:r>
            <a:rPr lang="en-US" sz="1600" dirty="0"/>
            <a:t> </a:t>
          </a:r>
          <a:r>
            <a:rPr lang="en-US" sz="1600" dirty="0" err="1"/>
            <a:t>úspěšná</a:t>
          </a:r>
          <a:r>
            <a:rPr lang="en-US" sz="1600" dirty="0"/>
            <a:t>”</a:t>
          </a:r>
        </a:p>
      </dgm:t>
    </dgm:pt>
    <dgm:pt modelId="{26AEFBF7-F4D8-4056-AA90-6A7FAA2BCFE0}" type="parTrans" cxnId="{84DE6995-DDB3-4188-B802-2B8A18197303}">
      <dgm:prSet/>
      <dgm:spPr/>
      <dgm:t>
        <a:bodyPr/>
        <a:lstStyle/>
        <a:p>
          <a:endParaRPr lang="en-US"/>
        </a:p>
      </dgm:t>
    </dgm:pt>
    <dgm:pt modelId="{999C4078-13EC-4099-9F8F-AC8382087D71}" type="sibTrans" cxnId="{84DE6995-DDB3-4188-B802-2B8A18197303}">
      <dgm:prSet/>
      <dgm:spPr/>
      <dgm:t>
        <a:bodyPr/>
        <a:lstStyle/>
        <a:p>
          <a:endParaRPr lang="en-US"/>
        </a:p>
      </dgm:t>
    </dgm:pt>
    <dgm:pt modelId="{4F98C702-FE6A-44D0-94FE-A95E2F80B574}">
      <dgm:prSet custT="1"/>
      <dgm:spPr/>
      <dgm:t>
        <a:bodyPr/>
        <a:lstStyle/>
        <a:p>
          <a:r>
            <a:rPr lang="en-US" sz="1600" dirty="0" err="1"/>
            <a:t>Autorský</a:t>
          </a:r>
          <a:r>
            <a:rPr lang="en-US" sz="1600" dirty="0"/>
            <a:t> SW (</a:t>
          </a:r>
          <a:r>
            <a:rPr lang="en-US" sz="1600" dirty="0" err="1"/>
            <a:t>algoritmus</a:t>
          </a:r>
          <a:r>
            <a:rPr lang="en-US" sz="1600" dirty="0"/>
            <a:t>), </a:t>
          </a:r>
          <a:r>
            <a:rPr lang="en-US" sz="1600" dirty="0" err="1"/>
            <a:t>který</a:t>
          </a:r>
          <a:r>
            <a:rPr lang="en-US" sz="1600" dirty="0"/>
            <a:t> </a:t>
          </a:r>
          <a:r>
            <a:rPr lang="en-US" sz="1600" dirty="0" err="1"/>
            <a:t>Potti</a:t>
          </a:r>
          <a:r>
            <a:rPr lang="en-US" sz="1600" dirty="0"/>
            <a:t> </a:t>
          </a:r>
          <a:r>
            <a:rPr lang="en-US" sz="1600" dirty="0" err="1"/>
            <a:t>používá</a:t>
          </a:r>
          <a:r>
            <a:rPr lang="en-US" sz="1600" dirty="0"/>
            <a:t>, </a:t>
          </a:r>
          <a:r>
            <a:rPr lang="en-US" sz="1600" dirty="0" err="1"/>
            <a:t>pracuje</a:t>
          </a:r>
          <a:r>
            <a:rPr lang="en-US" sz="1600" dirty="0"/>
            <a:t> s </a:t>
          </a:r>
          <a:r>
            <a:rPr lang="en-US" sz="1600" dirty="0" err="1"/>
            <a:t>validačními</a:t>
          </a:r>
          <a:r>
            <a:rPr lang="en-US" sz="1600" dirty="0"/>
            <a:t> a </a:t>
          </a:r>
          <a:r>
            <a:rPr lang="en-US" sz="1600" dirty="0" err="1"/>
            <a:t>testovacími</a:t>
          </a:r>
          <a:r>
            <a:rPr lang="en-US" sz="1600" dirty="0"/>
            <a:t> </a:t>
          </a:r>
          <a:r>
            <a:rPr lang="en-US" sz="1600" dirty="0" err="1"/>
            <a:t>daty</a:t>
          </a:r>
          <a:r>
            <a:rPr lang="en-US" sz="1600" dirty="0"/>
            <a:t> </a:t>
          </a:r>
          <a:r>
            <a:rPr lang="en-US" sz="1600" dirty="0" err="1"/>
            <a:t>společně</a:t>
          </a:r>
          <a:r>
            <a:rPr lang="en-US" sz="1600" dirty="0"/>
            <a:t>. Po </a:t>
          </a:r>
          <a:r>
            <a:rPr lang="en-US" sz="1600" dirty="0" err="1"/>
            <a:t>korekci</a:t>
          </a:r>
          <a:r>
            <a:rPr lang="en-US" sz="1600" dirty="0"/>
            <a:t> </a:t>
          </a:r>
          <a:r>
            <a:rPr lang="en-US" sz="1600" dirty="0" err="1"/>
            <a:t>této</a:t>
          </a:r>
          <a:r>
            <a:rPr lang="en-US" sz="1600" dirty="0"/>
            <a:t> </a:t>
          </a:r>
          <a:r>
            <a:rPr lang="en-US" sz="1600" dirty="0" err="1"/>
            <a:t>chyby</a:t>
          </a:r>
          <a:r>
            <a:rPr lang="en-US" sz="1600" dirty="0"/>
            <a:t> </a:t>
          </a:r>
          <a:r>
            <a:rPr lang="en-US" sz="1600" dirty="0" err="1"/>
            <a:t>jsou</a:t>
          </a:r>
          <a:r>
            <a:rPr lang="en-US" sz="1600" dirty="0"/>
            <a:t> </a:t>
          </a:r>
          <a:r>
            <a:rPr lang="en-US" sz="1600" dirty="0" err="1"/>
            <a:t>výsledky</a:t>
          </a:r>
          <a:r>
            <a:rPr lang="en-US" sz="1600" dirty="0"/>
            <a:t> </a:t>
          </a:r>
          <a:r>
            <a:rPr lang="en-US" sz="1600" dirty="0" err="1"/>
            <a:t>validace</a:t>
          </a:r>
          <a:r>
            <a:rPr lang="en-US" sz="1600" dirty="0"/>
            <a:t> </a:t>
          </a:r>
          <a:r>
            <a:rPr lang="en-US" sz="1600" dirty="0" err="1"/>
            <a:t>klasifikátorů</a:t>
          </a:r>
          <a:r>
            <a:rPr lang="en-US" sz="1600" dirty="0"/>
            <a:t> </a:t>
          </a:r>
          <a:r>
            <a:rPr lang="en-US" sz="1600" dirty="0" err="1"/>
            <a:t>špatné</a:t>
          </a:r>
          <a:r>
            <a:rPr lang="en-US" sz="1600" dirty="0"/>
            <a:t> – </a:t>
          </a:r>
          <a:r>
            <a:rPr lang="en-US" sz="1600" dirty="0" err="1"/>
            <a:t>na</a:t>
          </a:r>
          <a:r>
            <a:rPr lang="en-US" sz="1600" dirty="0"/>
            <a:t> </a:t>
          </a:r>
          <a:r>
            <a:rPr lang="en-US" sz="1600" dirty="0" err="1"/>
            <a:t>validačních</a:t>
          </a:r>
          <a:r>
            <a:rPr lang="en-US" sz="1600" dirty="0"/>
            <a:t> </a:t>
          </a:r>
          <a:r>
            <a:rPr lang="en-US" sz="1600" dirty="0" err="1"/>
            <a:t>datech</a:t>
          </a:r>
          <a:r>
            <a:rPr lang="en-US" sz="1600" dirty="0"/>
            <a:t> </a:t>
          </a:r>
          <a:r>
            <a:rPr lang="en-US" sz="1600" dirty="0" err="1"/>
            <a:t>téměř</a:t>
          </a:r>
          <a:r>
            <a:rPr lang="en-US" sz="1600" dirty="0"/>
            <a:t> </a:t>
          </a:r>
          <a:r>
            <a:rPr lang="en-US" sz="1600" dirty="0" err="1"/>
            <a:t>rovné</a:t>
          </a:r>
          <a:r>
            <a:rPr lang="en-US" sz="1600" dirty="0"/>
            <a:t> </a:t>
          </a:r>
          <a:r>
            <a:rPr lang="en-US" sz="1600" dirty="0" err="1"/>
            <a:t>náhodě</a:t>
          </a:r>
          <a:r>
            <a:rPr lang="en-US" sz="1600" dirty="0"/>
            <a:t>.</a:t>
          </a:r>
        </a:p>
      </dgm:t>
    </dgm:pt>
    <dgm:pt modelId="{E0B2723F-696E-4C77-887D-B211050B7F77}" type="parTrans" cxnId="{79EA9841-90D8-4EAC-906C-366B50833C99}">
      <dgm:prSet/>
      <dgm:spPr/>
      <dgm:t>
        <a:bodyPr/>
        <a:lstStyle/>
        <a:p>
          <a:endParaRPr lang="en-US"/>
        </a:p>
      </dgm:t>
    </dgm:pt>
    <dgm:pt modelId="{61A5DB75-5FB6-447C-9274-F3EBB4D0B13B}" type="sibTrans" cxnId="{79EA9841-90D8-4EAC-906C-366B50833C99}">
      <dgm:prSet/>
      <dgm:spPr/>
      <dgm:t>
        <a:bodyPr/>
        <a:lstStyle/>
        <a:p>
          <a:endParaRPr lang="en-US"/>
        </a:p>
      </dgm:t>
    </dgm:pt>
    <dgm:pt modelId="{44B5EC35-4DA3-A645-B358-ACE316E4448C}" type="pres">
      <dgm:prSet presAssocID="{F22DB7AE-9233-4AD1-87AA-7CA6BD603C2F}" presName="Name0" presStyleCnt="0">
        <dgm:presLayoutVars>
          <dgm:dir/>
          <dgm:animLvl val="lvl"/>
          <dgm:resizeHandles val="exact"/>
        </dgm:presLayoutVars>
      </dgm:prSet>
      <dgm:spPr/>
    </dgm:pt>
    <dgm:pt modelId="{6B13527E-4DDA-384C-9FC3-132344EDC070}" type="pres">
      <dgm:prSet presAssocID="{3B95D69E-7500-4628-A2CB-F1048B4C78F6}" presName="boxAndChildren" presStyleCnt="0"/>
      <dgm:spPr/>
    </dgm:pt>
    <dgm:pt modelId="{C2D9A45B-7386-9242-A094-394A03E9E940}" type="pres">
      <dgm:prSet presAssocID="{3B95D69E-7500-4628-A2CB-F1048B4C78F6}" presName="parentTextBox" presStyleLbl="node1" presStyleIdx="0" presStyleCnt="2"/>
      <dgm:spPr/>
    </dgm:pt>
    <dgm:pt modelId="{D5E519B7-E105-3944-BAD5-863F295A23EA}" type="pres">
      <dgm:prSet presAssocID="{3B95D69E-7500-4628-A2CB-F1048B4C78F6}" presName="entireBox" presStyleLbl="node1" presStyleIdx="0" presStyleCnt="2" custScaleY="194129"/>
      <dgm:spPr/>
    </dgm:pt>
    <dgm:pt modelId="{36BBBE0B-5B9D-E847-8BC2-870E2D74309D}" type="pres">
      <dgm:prSet presAssocID="{3B95D69E-7500-4628-A2CB-F1048B4C78F6}" presName="descendantBox" presStyleCnt="0"/>
      <dgm:spPr/>
    </dgm:pt>
    <dgm:pt modelId="{EEAC63F8-20DB-D84E-9DC2-0D1147A7E8BB}" type="pres">
      <dgm:prSet presAssocID="{C6D8041D-AE0D-4AB9-84C1-61974DA29424}" presName="childTextBox" presStyleLbl="fgAccFollowNode1" presStyleIdx="0" presStyleCnt="4" custScaleY="298753">
        <dgm:presLayoutVars>
          <dgm:bulletEnabled val="1"/>
        </dgm:presLayoutVars>
      </dgm:prSet>
      <dgm:spPr/>
    </dgm:pt>
    <dgm:pt modelId="{0FDF7035-2B10-9B47-855B-A3BEC53D7013}" type="pres">
      <dgm:prSet presAssocID="{3F77BBAC-66BD-4E88-8C9E-F03E2256D754}" presName="childTextBox" presStyleLbl="fgAccFollowNode1" presStyleIdx="1" presStyleCnt="4" custScaleY="296356">
        <dgm:presLayoutVars>
          <dgm:bulletEnabled val="1"/>
        </dgm:presLayoutVars>
      </dgm:prSet>
      <dgm:spPr/>
    </dgm:pt>
    <dgm:pt modelId="{013EB5F2-82EA-AD42-A833-EE696FFFD751}" type="pres">
      <dgm:prSet presAssocID="{A2CEA712-719C-43D1-945F-276E1F501C82}" presName="childTextBox" presStyleLbl="fgAccFollowNode1" presStyleIdx="2" presStyleCnt="4" custScaleY="296356">
        <dgm:presLayoutVars>
          <dgm:bulletEnabled val="1"/>
        </dgm:presLayoutVars>
      </dgm:prSet>
      <dgm:spPr/>
    </dgm:pt>
    <dgm:pt modelId="{B0137E98-C1E7-BA4E-AB5F-9807D6DAEC99}" type="pres">
      <dgm:prSet presAssocID="{4F98C702-FE6A-44D0-94FE-A95E2F80B574}" presName="childTextBox" presStyleLbl="fgAccFollowNode1" presStyleIdx="3" presStyleCnt="4" custScaleY="296356">
        <dgm:presLayoutVars>
          <dgm:bulletEnabled val="1"/>
        </dgm:presLayoutVars>
      </dgm:prSet>
      <dgm:spPr/>
    </dgm:pt>
    <dgm:pt modelId="{B1705CBB-2A18-A946-B87C-6EACE13BF83B}" type="pres">
      <dgm:prSet presAssocID="{9BD28B8F-90B2-461B-8CEF-7BCAB2227C98}" presName="sp" presStyleCnt="0"/>
      <dgm:spPr/>
    </dgm:pt>
    <dgm:pt modelId="{B222BF0B-EA86-BE44-B55C-E28FE39CA5EF}" type="pres">
      <dgm:prSet presAssocID="{ED34CDE0-BA2B-4881-A8C4-79DE57722885}" presName="arrowAndChildren" presStyleCnt="0"/>
      <dgm:spPr/>
    </dgm:pt>
    <dgm:pt modelId="{2AF6E490-D811-F146-ACE4-68E47C0E55CA}" type="pres">
      <dgm:prSet presAssocID="{ED34CDE0-BA2B-4881-A8C4-79DE57722885}" presName="parentTextArrow" presStyleLbl="node1" presStyleIdx="1" presStyleCnt="2" custLinFactNeighborY="-39573"/>
      <dgm:spPr/>
    </dgm:pt>
  </dgm:ptLst>
  <dgm:cxnLst>
    <dgm:cxn modelId="{09C01D1E-127A-4759-95C7-779519D41588}" srcId="{3B95D69E-7500-4628-A2CB-F1048B4C78F6}" destId="{3F77BBAC-66BD-4E88-8C9E-F03E2256D754}" srcOrd="1" destOrd="0" parTransId="{6D366A21-ED45-492F-8493-3E0FAAEED590}" sibTransId="{8CC8333A-4C36-4209-A48D-4C6843E93B2C}"/>
    <dgm:cxn modelId="{79EA9841-90D8-4EAC-906C-366B50833C99}" srcId="{3B95D69E-7500-4628-A2CB-F1048B4C78F6}" destId="{4F98C702-FE6A-44D0-94FE-A95E2F80B574}" srcOrd="3" destOrd="0" parTransId="{E0B2723F-696E-4C77-887D-B211050B7F77}" sibTransId="{61A5DB75-5FB6-447C-9274-F3EBB4D0B13B}"/>
    <dgm:cxn modelId="{77FFA842-58D5-4389-BDD5-7C2F0F3FABE0}" srcId="{3B95D69E-7500-4628-A2CB-F1048B4C78F6}" destId="{C6D8041D-AE0D-4AB9-84C1-61974DA29424}" srcOrd="0" destOrd="0" parTransId="{54E0950C-4A37-45A0-87FD-3FA6FEBFA2E1}" sibTransId="{6CFA4005-3AD4-4A45-8F76-8BC43D161AC4}"/>
    <dgm:cxn modelId="{2A89FE49-6A16-694F-AD94-EE8C54209D8D}" type="presOf" srcId="{C6D8041D-AE0D-4AB9-84C1-61974DA29424}" destId="{EEAC63F8-20DB-D84E-9DC2-0D1147A7E8BB}" srcOrd="0" destOrd="0" presId="urn:microsoft.com/office/officeart/2005/8/layout/process4"/>
    <dgm:cxn modelId="{6E1D4450-2A2B-5B4D-97E6-37A74966C72A}" type="presOf" srcId="{ED34CDE0-BA2B-4881-A8C4-79DE57722885}" destId="{2AF6E490-D811-F146-ACE4-68E47C0E55CA}" srcOrd="0" destOrd="0" presId="urn:microsoft.com/office/officeart/2005/8/layout/process4"/>
    <dgm:cxn modelId="{A5DA1453-C663-8548-A3B5-9B6478E40D62}" type="presOf" srcId="{3F77BBAC-66BD-4E88-8C9E-F03E2256D754}" destId="{0FDF7035-2B10-9B47-855B-A3BEC53D7013}" srcOrd="0" destOrd="0" presId="urn:microsoft.com/office/officeart/2005/8/layout/process4"/>
    <dgm:cxn modelId="{D632896B-75D8-9F42-B396-1F7DBF96438E}" type="presOf" srcId="{F22DB7AE-9233-4AD1-87AA-7CA6BD603C2F}" destId="{44B5EC35-4DA3-A645-B358-ACE316E4448C}" srcOrd="0" destOrd="0" presId="urn:microsoft.com/office/officeart/2005/8/layout/process4"/>
    <dgm:cxn modelId="{84DE6995-DDB3-4188-B802-2B8A18197303}" srcId="{3B95D69E-7500-4628-A2CB-F1048B4C78F6}" destId="{A2CEA712-719C-43D1-945F-276E1F501C82}" srcOrd="2" destOrd="0" parTransId="{26AEFBF7-F4D8-4056-AA90-6A7FAA2BCFE0}" sibTransId="{999C4078-13EC-4099-9F8F-AC8382087D71}"/>
    <dgm:cxn modelId="{1F9F279D-F413-6247-8514-7CBF8FDFA8A8}" type="presOf" srcId="{4F98C702-FE6A-44D0-94FE-A95E2F80B574}" destId="{B0137E98-C1E7-BA4E-AB5F-9807D6DAEC99}" srcOrd="0" destOrd="0" presId="urn:microsoft.com/office/officeart/2005/8/layout/process4"/>
    <dgm:cxn modelId="{CA6964A0-2CB7-41AB-AE59-474F66F66D96}" srcId="{F22DB7AE-9233-4AD1-87AA-7CA6BD603C2F}" destId="{ED34CDE0-BA2B-4881-A8C4-79DE57722885}" srcOrd="0" destOrd="0" parTransId="{1DBB52F2-5A8E-4181-833E-1C8B0D910C1A}" sibTransId="{9BD28B8F-90B2-461B-8CEF-7BCAB2227C98}"/>
    <dgm:cxn modelId="{E6A45DC6-3C40-4BE5-B258-5770362AEF52}" srcId="{F22DB7AE-9233-4AD1-87AA-7CA6BD603C2F}" destId="{3B95D69E-7500-4628-A2CB-F1048B4C78F6}" srcOrd="1" destOrd="0" parTransId="{3FE0C3C4-40AA-4908-9AA7-8EE35C979384}" sibTransId="{FA444479-3CEB-4443-A98B-5FBFAAA6921A}"/>
    <dgm:cxn modelId="{74BFA9D4-AE6E-2E41-AF52-1C8C8BEF0515}" type="presOf" srcId="{A2CEA712-719C-43D1-945F-276E1F501C82}" destId="{013EB5F2-82EA-AD42-A833-EE696FFFD751}" srcOrd="0" destOrd="0" presId="urn:microsoft.com/office/officeart/2005/8/layout/process4"/>
    <dgm:cxn modelId="{E84A9FD9-8396-8B47-A325-5B342F2D2A02}" type="presOf" srcId="{3B95D69E-7500-4628-A2CB-F1048B4C78F6}" destId="{C2D9A45B-7386-9242-A094-394A03E9E940}" srcOrd="0" destOrd="0" presId="urn:microsoft.com/office/officeart/2005/8/layout/process4"/>
    <dgm:cxn modelId="{9E14C8EE-49DB-D246-BE46-9BBA818BED1D}" type="presOf" srcId="{3B95D69E-7500-4628-A2CB-F1048B4C78F6}" destId="{D5E519B7-E105-3944-BAD5-863F295A23EA}" srcOrd="1" destOrd="0" presId="urn:microsoft.com/office/officeart/2005/8/layout/process4"/>
    <dgm:cxn modelId="{2938B646-A050-934D-960F-56D521643BE7}" type="presParOf" srcId="{44B5EC35-4DA3-A645-B358-ACE316E4448C}" destId="{6B13527E-4DDA-384C-9FC3-132344EDC070}" srcOrd="0" destOrd="0" presId="urn:microsoft.com/office/officeart/2005/8/layout/process4"/>
    <dgm:cxn modelId="{3AC30BC2-D53B-7347-A039-5FB91B14107D}" type="presParOf" srcId="{6B13527E-4DDA-384C-9FC3-132344EDC070}" destId="{C2D9A45B-7386-9242-A094-394A03E9E940}" srcOrd="0" destOrd="0" presId="urn:microsoft.com/office/officeart/2005/8/layout/process4"/>
    <dgm:cxn modelId="{CE1C385E-2478-274B-A5AF-282E33567809}" type="presParOf" srcId="{6B13527E-4DDA-384C-9FC3-132344EDC070}" destId="{D5E519B7-E105-3944-BAD5-863F295A23EA}" srcOrd="1" destOrd="0" presId="urn:microsoft.com/office/officeart/2005/8/layout/process4"/>
    <dgm:cxn modelId="{6FE040B8-E44A-2F44-8352-1F54530D2F4F}" type="presParOf" srcId="{6B13527E-4DDA-384C-9FC3-132344EDC070}" destId="{36BBBE0B-5B9D-E847-8BC2-870E2D74309D}" srcOrd="2" destOrd="0" presId="urn:microsoft.com/office/officeart/2005/8/layout/process4"/>
    <dgm:cxn modelId="{732875EB-81B3-B14E-A3E9-BE0B8E40F33E}" type="presParOf" srcId="{36BBBE0B-5B9D-E847-8BC2-870E2D74309D}" destId="{EEAC63F8-20DB-D84E-9DC2-0D1147A7E8BB}" srcOrd="0" destOrd="0" presId="urn:microsoft.com/office/officeart/2005/8/layout/process4"/>
    <dgm:cxn modelId="{5CF0CBF5-5263-004E-8275-3E698226D701}" type="presParOf" srcId="{36BBBE0B-5B9D-E847-8BC2-870E2D74309D}" destId="{0FDF7035-2B10-9B47-855B-A3BEC53D7013}" srcOrd="1" destOrd="0" presId="urn:microsoft.com/office/officeart/2005/8/layout/process4"/>
    <dgm:cxn modelId="{0D4B777C-8519-134A-88B0-35EDA51342C2}" type="presParOf" srcId="{36BBBE0B-5B9D-E847-8BC2-870E2D74309D}" destId="{013EB5F2-82EA-AD42-A833-EE696FFFD751}" srcOrd="2" destOrd="0" presId="urn:microsoft.com/office/officeart/2005/8/layout/process4"/>
    <dgm:cxn modelId="{C8A5AED6-C49B-D949-8F4C-9FC7DCEF5942}" type="presParOf" srcId="{36BBBE0B-5B9D-E847-8BC2-870E2D74309D}" destId="{B0137E98-C1E7-BA4E-AB5F-9807D6DAEC99}" srcOrd="3" destOrd="0" presId="urn:microsoft.com/office/officeart/2005/8/layout/process4"/>
    <dgm:cxn modelId="{F1F73218-5C86-FC44-ADE3-E254294EDC03}" type="presParOf" srcId="{44B5EC35-4DA3-A645-B358-ACE316E4448C}" destId="{B1705CBB-2A18-A946-B87C-6EACE13BF83B}" srcOrd="1" destOrd="0" presId="urn:microsoft.com/office/officeart/2005/8/layout/process4"/>
    <dgm:cxn modelId="{1A89B924-73E8-8245-A441-A88578F5ED89}" type="presParOf" srcId="{44B5EC35-4DA3-A645-B358-ACE316E4448C}" destId="{B222BF0B-EA86-BE44-B55C-E28FE39CA5EF}" srcOrd="2" destOrd="0" presId="urn:microsoft.com/office/officeart/2005/8/layout/process4"/>
    <dgm:cxn modelId="{2D56E75F-507C-8546-9578-F06B1E6397A1}" type="presParOf" srcId="{B222BF0B-EA86-BE44-B55C-E28FE39CA5EF}" destId="{2AF6E490-D811-F146-ACE4-68E47C0E55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4767F3-978A-4219-8E1B-422B24EDF0A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C8BC2D-3876-4F40-B5B0-B293A6028156}">
      <dgm:prSet/>
      <dgm:spPr/>
      <dgm:t>
        <a:bodyPr/>
        <a:lstStyle/>
        <a:p>
          <a:r>
            <a:rPr lang="en-US"/>
            <a:t>Mezitím vycházejí další články:  </a:t>
          </a:r>
        </a:p>
      </dgm:t>
    </dgm:pt>
    <dgm:pt modelId="{69C896D0-8961-4EE9-ADC8-6DB48D0B9400}" type="parTrans" cxnId="{1EDC1784-2E8F-46F7-A5AE-6F88888AC818}">
      <dgm:prSet/>
      <dgm:spPr/>
      <dgm:t>
        <a:bodyPr/>
        <a:lstStyle/>
        <a:p>
          <a:endParaRPr lang="en-US"/>
        </a:p>
      </dgm:t>
    </dgm:pt>
    <dgm:pt modelId="{7A1D49FC-E88C-4F2E-91DE-41D3039CE596}" type="sibTrans" cxnId="{1EDC1784-2E8F-46F7-A5AE-6F88888AC818}">
      <dgm:prSet/>
      <dgm:spPr/>
      <dgm:t>
        <a:bodyPr/>
        <a:lstStyle/>
        <a:p>
          <a:endParaRPr lang="en-US"/>
        </a:p>
      </dgm:t>
    </dgm:pt>
    <dgm:pt modelId="{1B19EA86-D85A-424B-A602-DFDDFDFEB88F}">
      <dgm:prSet/>
      <dgm:spPr/>
      <dgm:t>
        <a:bodyPr/>
        <a:lstStyle/>
        <a:p>
          <a:r>
            <a:rPr lang="en-US"/>
            <a:t>Blood (2006), NEJM (2006), JCO (2007), Lancet Oncology (2007), JAMA (2008), PLOS (2008), PNAS (2008), Clin Can Res (2009)</a:t>
          </a:r>
        </a:p>
      </dgm:t>
    </dgm:pt>
    <dgm:pt modelId="{5BA6B8E9-B874-4B78-A610-C0F439D3E927}" type="parTrans" cxnId="{6D1D7BB7-9F21-4990-96D4-10C1B4B36814}">
      <dgm:prSet/>
      <dgm:spPr/>
      <dgm:t>
        <a:bodyPr/>
        <a:lstStyle/>
        <a:p>
          <a:endParaRPr lang="en-US"/>
        </a:p>
      </dgm:t>
    </dgm:pt>
    <dgm:pt modelId="{D9B8F3A8-9460-4C31-AFE4-20F3EFD34A36}" type="sibTrans" cxnId="{6D1D7BB7-9F21-4990-96D4-10C1B4B36814}">
      <dgm:prSet/>
      <dgm:spPr/>
      <dgm:t>
        <a:bodyPr/>
        <a:lstStyle/>
        <a:p>
          <a:endParaRPr lang="en-US"/>
        </a:p>
      </dgm:t>
    </dgm:pt>
    <dgm:pt modelId="{E52B9D4E-403F-4CE9-8540-57FAEDD6DCA9}">
      <dgm:prSet/>
      <dgm:spPr/>
      <dgm:t>
        <a:bodyPr/>
        <a:lstStyle/>
        <a:p>
          <a:r>
            <a:rPr lang="en-US"/>
            <a:t>V roce 2009 již</a:t>
          </a:r>
          <a:r>
            <a:rPr lang="en-US" b="1"/>
            <a:t> 212 citací, několik </a:t>
          </a:r>
          <a:r>
            <a:rPr lang="en-US" b="1" u="sng"/>
            <a:t>klinických studií</a:t>
          </a:r>
          <a:r>
            <a:rPr lang="en-US" b="1"/>
            <a:t>, stovky  léčených pacientů</a:t>
          </a:r>
          <a:endParaRPr lang="en-US"/>
        </a:p>
      </dgm:t>
    </dgm:pt>
    <dgm:pt modelId="{B12D6BF2-AEE0-43B7-BD5E-EF2FB7A93E86}" type="parTrans" cxnId="{540BB527-6BD7-4431-8B9F-1BB80BFB812D}">
      <dgm:prSet/>
      <dgm:spPr/>
      <dgm:t>
        <a:bodyPr/>
        <a:lstStyle/>
        <a:p>
          <a:endParaRPr lang="en-US"/>
        </a:p>
      </dgm:t>
    </dgm:pt>
    <dgm:pt modelId="{D1E60718-A19F-4CC6-82D0-6E3DE3DF054B}" type="sibTrans" cxnId="{540BB527-6BD7-4431-8B9F-1BB80BFB812D}">
      <dgm:prSet/>
      <dgm:spPr/>
      <dgm:t>
        <a:bodyPr/>
        <a:lstStyle/>
        <a:p>
          <a:endParaRPr lang="en-US"/>
        </a:p>
      </dgm:t>
    </dgm:pt>
    <dgm:pt modelId="{8C4AC593-58AE-4E2E-8F5F-CE491893BA69}">
      <dgm:prSet/>
      <dgm:spPr/>
      <dgm:t>
        <a:bodyPr/>
        <a:lstStyle/>
        <a:p>
          <a:r>
            <a:rPr lang="en-US" b="1" dirty="0"/>
            <a:t>V </a:t>
          </a:r>
          <a:r>
            <a:rPr lang="en-US" b="1" dirty="0" err="1"/>
            <a:t>roce</a:t>
          </a:r>
          <a:r>
            <a:rPr lang="en-US" b="1" dirty="0"/>
            <a:t> 2010 – Anil </a:t>
          </a:r>
          <a:r>
            <a:rPr lang="en-US" b="1" dirty="0" err="1"/>
            <a:t>Potti</a:t>
          </a:r>
          <a:r>
            <a:rPr lang="en-US" b="1" dirty="0"/>
            <a:t> </a:t>
          </a:r>
          <a:r>
            <a:rPr lang="en-US" b="1" dirty="0" err="1"/>
            <a:t>obviněn</a:t>
          </a:r>
          <a:r>
            <a:rPr lang="en-US" b="1" dirty="0"/>
            <a:t> z </a:t>
          </a:r>
          <a:r>
            <a:rPr lang="en-US" b="1" dirty="0" err="1"/>
            <a:t>falzifikace</a:t>
          </a:r>
          <a:r>
            <a:rPr lang="en-US" b="1" dirty="0"/>
            <a:t> </a:t>
          </a:r>
          <a:r>
            <a:rPr lang="en-US" b="1" dirty="0" err="1"/>
            <a:t>výsledků</a:t>
          </a:r>
          <a:r>
            <a:rPr lang="en-US" b="1" dirty="0"/>
            <a:t> a </a:t>
          </a:r>
          <a:r>
            <a:rPr lang="en-US" b="1" dirty="0" err="1"/>
            <a:t>vyšetřován</a:t>
          </a:r>
          <a:endParaRPr lang="en-US" dirty="0"/>
        </a:p>
      </dgm:t>
    </dgm:pt>
    <dgm:pt modelId="{9D0E6C78-1E06-42AB-97BA-DCC80BF26A05}" type="parTrans" cxnId="{4812D2BD-2577-47BB-8AB9-CB629C056259}">
      <dgm:prSet/>
      <dgm:spPr/>
      <dgm:t>
        <a:bodyPr/>
        <a:lstStyle/>
        <a:p>
          <a:endParaRPr lang="en-US"/>
        </a:p>
      </dgm:t>
    </dgm:pt>
    <dgm:pt modelId="{6F67A539-56DF-4C40-85FD-5F56E4EC0B91}" type="sibTrans" cxnId="{4812D2BD-2577-47BB-8AB9-CB629C056259}">
      <dgm:prSet/>
      <dgm:spPr/>
      <dgm:t>
        <a:bodyPr/>
        <a:lstStyle/>
        <a:p>
          <a:endParaRPr lang="en-US"/>
        </a:p>
      </dgm:t>
    </dgm:pt>
    <dgm:pt modelId="{3FEDE453-900F-47F4-B2C8-748C5604B945}">
      <dgm:prSet/>
      <dgm:spPr/>
      <dgm:t>
        <a:bodyPr/>
        <a:lstStyle/>
        <a:p>
          <a:r>
            <a:rPr lang="en-US" dirty="0" err="1"/>
            <a:t>Trvá</a:t>
          </a:r>
          <a:r>
            <a:rPr lang="en-US" dirty="0"/>
            <a:t> 4 </a:t>
          </a:r>
          <a:r>
            <a:rPr lang="en-US" dirty="0" err="1"/>
            <a:t>roky</a:t>
          </a:r>
          <a:r>
            <a:rPr lang="en-US" dirty="0"/>
            <a:t> a </a:t>
          </a:r>
          <a:r>
            <a:rPr lang="en-US" dirty="0" err="1"/>
            <a:t>mnoho</a:t>
          </a:r>
          <a:r>
            <a:rPr lang="en-US" dirty="0"/>
            <a:t> </a:t>
          </a:r>
          <a:r>
            <a:rPr lang="en-US" dirty="0" err="1"/>
            <a:t>úsilí</a:t>
          </a:r>
          <a:r>
            <a:rPr lang="en-US" dirty="0"/>
            <a:t>, </a:t>
          </a:r>
          <a:r>
            <a:rPr lang="en-US" dirty="0" err="1"/>
            <a:t>než</a:t>
          </a:r>
          <a:r>
            <a:rPr lang="en-US" dirty="0"/>
            <a:t> </a:t>
          </a:r>
          <a:r>
            <a:rPr lang="en-US" dirty="0" err="1"/>
            <a:t>jsou</a:t>
          </a:r>
          <a:r>
            <a:rPr lang="en-US" dirty="0"/>
            <a:t> </a:t>
          </a:r>
          <a:r>
            <a:rPr lang="en-US" dirty="0" err="1"/>
            <a:t>chyby</a:t>
          </a:r>
          <a:r>
            <a:rPr lang="en-US" dirty="0"/>
            <a:t> </a:t>
          </a:r>
          <a:r>
            <a:rPr lang="en-US" dirty="0" err="1"/>
            <a:t>uznány</a:t>
          </a:r>
          <a:r>
            <a:rPr lang="en-US" dirty="0"/>
            <a:t> a </a:t>
          </a:r>
          <a:r>
            <a:rPr lang="en-US" dirty="0" err="1"/>
            <a:t>články</a:t>
          </a:r>
          <a:r>
            <a:rPr lang="en-US" dirty="0"/>
            <a:t> </a:t>
          </a:r>
          <a:r>
            <a:rPr lang="en-US" dirty="0" err="1"/>
            <a:t>staženy</a:t>
          </a:r>
          <a:r>
            <a:rPr lang="en-US" dirty="0"/>
            <a:t>!</a:t>
          </a:r>
        </a:p>
      </dgm:t>
    </dgm:pt>
    <dgm:pt modelId="{2D2613D1-03C0-4329-A8DB-0AA5507FABFA}" type="parTrans" cxnId="{E3C93D39-1554-4290-8A60-649D3BAD4E4C}">
      <dgm:prSet/>
      <dgm:spPr/>
      <dgm:t>
        <a:bodyPr/>
        <a:lstStyle/>
        <a:p>
          <a:endParaRPr lang="en-US"/>
        </a:p>
      </dgm:t>
    </dgm:pt>
    <dgm:pt modelId="{5F07F713-D3C4-4B8A-8E05-A93300451DE5}" type="sibTrans" cxnId="{E3C93D39-1554-4290-8A60-649D3BAD4E4C}">
      <dgm:prSet/>
      <dgm:spPr/>
      <dgm:t>
        <a:bodyPr/>
        <a:lstStyle/>
        <a:p>
          <a:endParaRPr lang="en-US"/>
        </a:p>
      </dgm:t>
    </dgm:pt>
    <dgm:pt modelId="{6885F7E5-F7F6-6E43-9554-BBD4579413F2}" type="pres">
      <dgm:prSet presAssocID="{684767F3-978A-4219-8E1B-422B24EDF0AE}" presName="linear" presStyleCnt="0">
        <dgm:presLayoutVars>
          <dgm:animLvl val="lvl"/>
          <dgm:resizeHandles val="exact"/>
        </dgm:presLayoutVars>
      </dgm:prSet>
      <dgm:spPr/>
    </dgm:pt>
    <dgm:pt modelId="{4D738004-CB41-334D-9772-13829964778D}" type="pres">
      <dgm:prSet presAssocID="{4CC8BC2D-3876-4F40-B5B0-B293A602815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4747EDA-B980-5C41-ABDB-E0BA20B63FCE}" type="pres">
      <dgm:prSet presAssocID="{7A1D49FC-E88C-4F2E-91DE-41D3039CE596}" presName="spacer" presStyleCnt="0"/>
      <dgm:spPr/>
    </dgm:pt>
    <dgm:pt modelId="{555499BF-D5D3-4741-BEFB-7616CE44E8F7}" type="pres">
      <dgm:prSet presAssocID="{1B19EA86-D85A-424B-A602-DFDDFDFEB88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F7DD97A-1394-BD48-AAE9-A830E8DAA12F}" type="pres">
      <dgm:prSet presAssocID="{D9B8F3A8-9460-4C31-AFE4-20F3EFD34A36}" presName="spacer" presStyleCnt="0"/>
      <dgm:spPr/>
    </dgm:pt>
    <dgm:pt modelId="{0C1F9E37-007C-A74C-8C2D-1D33571A4552}" type="pres">
      <dgm:prSet presAssocID="{E52B9D4E-403F-4CE9-8540-57FAEDD6DC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52BDDC-DED8-854C-BBB3-5596394411BC}" type="pres">
      <dgm:prSet presAssocID="{D1E60718-A19F-4CC6-82D0-6E3DE3DF054B}" presName="spacer" presStyleCnt="0"/>
      <dgm:spPr/>
    </dgm:pt>
    <dgm:pt modelId="{84716DA2-8F1D-3D4F-A414-5139ECC23EBA}" type="pres">
      <dgm:prSet presAssocID="{8C4AC593-58AE-4E2E-8F5F-CE491893BA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8879FC-0D12-084A-8623-7A3C8531411F}" type="pres">
      <dgm:prSet presAssocID="{6F67A539-56DF-4C40-85FD-5F56E4EC0B91}" presName="spacer" presStyleCnt="0"/>
      <dgm:spPr/>
    </dgm:pt>
    <dgm:pt modelId="{BC132EE1-2788-5047-AC3C-A585520B8BF1}" type="pres">
      <dgm:prSet presAssocID="{3FEDE453-900F-47F4-B2C8-748C5604B94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91D9425-636E-F940-A6F7-5DE50A28B8E8}" type="presOf" srcId="{684767F3-978A-4219-8E1B-422B24EDF0AE}" destId="{6885F7E5-F7F6-6E43-9554-BBD4579413F2}" srcOrd="0" destOrd="0" presId="urn:microsoft.com/office/officeart/2005/8/layout/vList2"/>
    <dgm:cxn modelId="{540BB527-6BD7-4431-8B9F-1BB80BFB812D}" srcId="{684767F3-978A-4219-8E1B-422B24EDF0AE}" destId="{E52B9D4E-403F-4CE9-8540-57FAEDD6DCA9}" srcOrd="2" destOrd="0" parTransId="{B12D6BF2-AEE0-43B7-BD5E-EF2FB7A93E86}" sibTransId="{D1E60718-A19F-4CC6-82D0-6E3DE3DF054B}"/>
    <dgm:cxn modelId="{E3C93D39-1554-4290-8A60-649D3BAD4E4C}" srcId="{684767F3-978A-4219-8E1B-422B24EDF0AE}" destId="{3FEDE453-900F-47F4-B2C8-748C5604B945}" srcOrd="4" destOrd="0" parTransId="{2D2613D1-03C0-4329-A8DB-0AA5507FABFA}" sibTransId="{5F07F713-D3C4-4B8A-8E05-A93300451DE5}"/>
    <dgm:cxn modelId="{1EDC1784-2E8F-46F7-A5AE-6F88888AC818}" srcId="{684767F3-978A-4219-8E1B-422B24EDF0AE}" destId="{4CC8BC2D-3876-4F40-B5B0-B293A6028156}" srcOrd="0" destOrd="0" parTransId="{69C896D0-8961-4EE9-ADC8-6DB48D0B9400}" sibTransId="{7A1D49FC-E88C-4F2E-91DE-41D3039CE596}"/>
    <dgm:cxn modelId="{CD5EDA88-FB8C-4645-9AC9-1480EA4848F2}" type="presOf" srcId="{1B19EA86-D85A-424B-A602-DFDDFDFEB88F}" destId="{555499BF-D5D3-4741-BEFB-7616CE44E8F7}" srcOrd="0" destOrd="0" presId="urn:microsoft.com/office/officeart/2005/8/layout/vList2"/>
    <dgm:cxn modelId="{507D789A-6A88-D848-B6EB-C234F9FC4AEC}" type="presOf" srcId="{3FEDE453-900F-47F4-B2C8-748C5604B945}" destId="{BC132EE1-2788-5047-AC3C-A585520B8BF1}" srcOrd="0" destOrd="0" presId="urn:microsoft.com/office/officeart/2005/8/layout/vList2"/>
    <dgm:cxn modelId="{C60030B2-D21F-714D-A228-67322E91F7E8}" type="presOf" srcId="{8C4AC593-58AE-4E2E-8F5F-CE491893BA69}" destId="{84716DA2-8F1D-3D4F-A414-5139ECC23EBA}" srcOrd="0" destOrd="0" presId="urn:microsoft.com/office/officeart/2005/8/layout/vList2"/>
    <dgm:cxn modelId="{6D1D7BB7-9F21-4990-96D4-10C1B4B36814}" srcId="{684767F3-978A-4219-8E1B-422B24EDF0AE}" destId="{1B19EA86-D85A-424B-A602-DFDDFDFEB88F}" srcOrd="1" destOrd="0" parTransId="{5BA6B8E9-B874-4B78-A610-C0F439D3E927}" sibTransId="{D9B8F3A8-9460-4C31-AFE4-20F3EFD34A36}"/>
    <dgm:cxn modelId="{4812D2BD-2577-47BB-8AB9-CB629C056259}" srcId="{684767F3-978A-4219-8E1B-422B24EDF0AE}" destId="{8C4AC593-58AE-4E2E-8F5F-CE491893BA69}" srcOrd="3" destOrd="0" parTransId="{9D0E6C78-1E06-42AB-97BA-DCC80BF26A05}" sibTransId="{6F67A539-56DF-4C40-85FD-5F56E4EC0B91}"/>
    <dgm:cxn modelId="{019BDAF9-8F35-B947-836A-6BB4AF44D272}" type="presOf" srcId="{4CC8BC2D-3876-4F40-B5B0-B293A6028156}" destId="{4D738004-CB41-334D-9772-13829964778D}" srcOrd="0" destOrd="0" presId="urn:microsoft.com/office/officeart/2005/8/layout/vList2"/>
    <dgm:cxn modelId="{785CD7FB-6CF4-BC40-B17D-768207899D0F}" type="presOf" srcId="{E52B9D4E-403F-4CE9-8540-57FAEDD6DCA9}" destId="{0C1F9E37-007C-A74C-8C2D-1D33571A4552}" srcOrd="0" destOrd="0" presId="urn:microsoft.com/office/officeart/2005/8/layout/vList2"/>
    <dgm:cxn modelId="{84B6C2C2-CE25-CC41-920C-A6B29995F99C}" type="presParOf" srcId="{6885F7E5-F7F6-6E43-9554-BBD4579413F2}" destId="{4D738004-CB41-334D-9772-13829964778D}" srcOrd="0" destOrd="0" presId="urn:microsoft.com/office/officeart/2005/8/layout/vList2"/>
    <dgm:cxn modelId="{C7720CFE-73F0-1F47-9932-57F74E9CA64D}" type="presParOf" srcId="{6885F7E5-F7F6-6E43-9554-BBD4579413F2}" destId="{94747EDA-B980-5C41-ABDB-E0BA20B63FCE}" srcOrd="1" destOrd="0" presId="urn:microsoft.com/office/officeart/2005/8/layout/vList2"/>
    <dgm:cxn modelId="{38E3057F-D296-1941-9ED2-DF408E622C80}" type="presParOf" srcId="{6885F7E5-F7F6-6E43-9554-BBD4579413F2}" destId="{555499BF-D5D3-4741-BEFB-7616CE44E8F7}" srcOrd="2" destOrd="0" presId="urn:microsoft.com/office/officeart/2005/8/layout/vList2"/>
    <dgm:cxn modelId="{865A5E0E-DC67-6440-9B58-F992E0C47A6A}" type="presParOf" srcId="{6885F7E5-F7F6-6E43-9554-BBD4579413F2}" destId="{2F7DD97A-1394-BD48-AAE9-A830E8DAA12F}" srcOrd="3" destOrd="0" presId="urn:microsoft.com/office/officeart/2005/8/layout/vList2"/>
    <dgm:cxn modelId="{0604AFF1-0F28-A045-B67C-F1BE24309DAD}" type="presParOf" srcId="{6885F7E5-F7F6-6E43-9554-BBD4579413F2}" destId="{0C1F9E37-007C-A74C-8C2D-1D33571A4552}" srcOrd="4" destOrd="0" presId="urn:microsoft.com/office/officeart/2005/8/layout/vList2"/>
    <dgm:cxn modelId="{2BC6CB27-47B3-324B-B46D-4A18C147DCBB}" type="presParOf" srcId="{6885F7E5-F7F6-6E43-9554-BBD4579413F2}" destId="{D352BDDC-DED8-854C-BBB3-5596394411BC}" srcOrd="5" destOrd="0" presId="urn:microsoft.com/office/officeart/2005/8/layout/vList2"/>
    <dgm:cxn modelId="{6C2DC260-3BD7-C641-B120-058F48F7D0E9}" type="presParOf" srcId="{6885F7E5-F7F6-6E43-9554-BBD4579413F2}" destId="{84716DA2-8F1D-3D4F-A414-5139ECC23EBA}" srcOrd="6" destOrd="0" presId="urn:microsoft.com/office/officeart/2005/8/layout/vList2"/>
    <dgm:cxn modelId="{B261DA93-465A-5142-B4AA-42D4C6C01CA7}" type="presParOf" srcId="{6885F7E5-F7F6-6E43-9554-BBD4579413F2}" destId="{708879FC-0D12-084A-8623-7A3C8531411F}" srcOrd="7" destOrd="0" presId="urn:microsoft.com/office/officeart/2005/8/layout/vList2"/>
    <dgm:cxn modelId="{C990F70B-C851-F745-9DBD-F96131026BCE}" type="presParOf" srcId="{6885F7E5-F7F6-6E43-9554-BBD4579413F2}" destId="{BC132EE1-2788-5047-AC3C-A585520B8B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827123-1A0A-4388-9504-B25F74C2FF4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6C340B-1921-4B23-A148-8C75A5CC696B}">
      <dgm:prSet/>
      <dgm:spPr/>
      <dgm:t>
        <a:bodyPr/>
        <a:lstStyle/>
        <a:p>
          <a:r>
            <a:rPr lang="cs-CZ" b="1" dirty="0"/>
            <a:t>Červenec 2010 </a:t>
          </a:r>
          <a:r>
            <a:rPr lang="cs-CZ" dirty="0"/>
            <a:t>– ředitel </a:t>
          </a:r>
          <a:r>
            <a:rPr lang="cs-CZ" dirty="0" err="1"/>
            <a:t>National</a:t>
          </a:r>
          <a:r>
            <a:rPr lang="cs-CZ" dirty="0"/>
            <a:t> </a:t>
          </a:r>
          <a:r>
            <a:rPr lang="cs-CZ" dirty="0" err="1"/>
            <a:t>Cancer</a:t>
          </a:r>
          <a:r>
            <a:rPr lang="cs-CZ" dirty="0"/>
            <a:t> Institute (NCI) Harold </a:t>
          </a:r>
          <a:r>
            <a:rPr lang="cs-CZ" dirty="0" err="1"/>
            <a:t>Varmus</a:t>
          </a:r>
          <a:r>
            <a:rPr lang="cs-CZ" dirty="0"/>
            <a:t> obdržel </a:t>
          </a:r>
          <a:r>
            <a:rPr lang="cs-CZ" b="1" dirty="0"/>
            <a:t>dopis</a:t>
          </a:r>
          <a:r>
            <a:rPr lang="cs-CZ" dirty="0"/>
            <a:t> od více než </a:t>
          </a:r>
          <a:r>
            <a:rPr lang="cs-CZ" b="1" dirty="0"/>
            <a:t>30 statistiků </a:t>
          </a:r>
          <a:r>
            <a:rPr lang="cs-CZ" dirty="0"/>
            <a:t>a bioinformatiků, ve kterém vyjádřili své obavy nad použitím několika testů založených na genové expresi, které se používali v již probíhajících klinických studiích na </a:t>
          </a:r>
          <a:r>
            <a:rPr lang="cs-CZ" dirty="0" err="1"/>
            <a:t>Duke</a:t>
          </a:r>
          <a:r>
            <a:rPr lang="cs-CZ" dirty="0"/>
            <a:t> University k predikci odpovědi na chemoterapii.</a:t>
          </a:r>
          <a:endParaRPr lang="en-US" dirty="0"/>
        </a:p>
      </dgm:t>
    </dgm:pt>
    <dgm:pt modelId="{148E09C1-AE37-4770-99C2-E93D5E204531}" type="parTrans" cxnId="{DD378A83-ABA8-4C59-BE08-4E3518D7C070}">
      <dgm:prSet/>
      <dgm:spPr/>
      <dgm:t>
        <a:bodyPr/>
        <a:lstStyle/>
        <a:p>
          <a:endParaRPr lang="en-US"/>
        </a:p>
      </dgm:t>
    </dgm:pt>
    <dgm:pt modelId="{4476AAD8-F864-4FFA-97FE-23631614D8C0}" type="sibTrans" cxnId="{DD378A83-ABA8-4C59-BE08-4E3518D7C070}">
      <dgm:prSet/>
      <dgm:spPr/>
      <dgm:t>
        <a:bodyPr/>
        <a:lstStyle/>
        <a:p>
          <a:endParaRPr lang="en-US"/>
        </a:p>
      </dgm:t>
    </dgm:pt>
    <dgm:pt modelId="{81A35142-3B74-4548-86AE-76D8FD99D685}">
      <dgm:prSet/>
      <dgm:spPr/>
      <dgm:t>
        <a:bodyPr/>
        <a:lstStyle/>
        <a:p>
          <a:r>
            <a:rPr lang="cs-CZ" dirty="0"/>
            <a:t>V důsledku vznikla komise Institutu medicíny (IOM), cílem které bylo sepsání doporučení pro vývoj testů z </a:t>
          </a:r>
          <a:r>
            <a:rPr lang="cs-CZ" dirty="0" err="1"/>
            <a:t>omicsových</a:t>
          </a:r>
          <a:r>
            <a:rPr lang="cs-CZ" dirty="0"/>
            <a:t> studií</a:t>
          </a:r>
          <a:endParaRPr lang="en-US" dirty="0"/>
        </a:p>
      </dgm:t>
    </dgm:pt>
    <dgm:pt modelId="{92C8AE86-3FAA-4C84-A870-8BD24FD29D99}" type="parTrans" cxnId="{EF356EE9-656F-49E3-86F3-9C2529F91730}">
      <dgm:prSet/>
      <dgm:spPr/>
      <dgm:t>
        <a:bodyPr/>
        <a:lstStyle/>
        <a:p>
          <a:endParaRPr lang="en-US"/>
        </a:p>
      </dgm:t>
    </dgm:pt>
    <dgm:pt modelId="{FEC9CD06-4B1D-4120-BF83-F40BD61274E8}" type="sibTrans" cxnId="{EF356EE9-656F-49E3-86F3-9C2529F91730}">
      <dgm:prSet/>
      <dgm:spPr/>
      <dgm:t>
        <a:bodyPr/>
        <a:lstStyle/>
        <a:p>
          <a:endParaRPr lang="en-US"/>
        </a:p>
      </dgm:t>
    </dgm:pt>
    <dgm:pt modelId="{854C61E2-5CE6-B142-A42C-7589E51AE5BB}" type="pres">
      <dgm:prSet presAssocID="{B9827123-1A0A-4388-9504-B25F74C2FF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BFC36A-C6C0-AD43-8453-0A520B2FEC5B}" type="pres">
      <dgm:prSet presAssocID="{6D6C340B-1921-4B23-A148-8C75A5CC696B}" presName="hierRoot1" presStyleCnt="0"/>
      <dgm:spPr/>
    </dgm:pt>
    <dgm:pt modelId="{1F498A32-C8D0-424B-9EDE-54FFB3D9FE44}" type="pres">
      <dgm:prSet presAssocID="{6D6C340B-1921-4B23-A148-8C75A5CC696B}" presName="composite" presStyleCnt="0"/>
      <dgm:spPr/>
    </dgm:pt>
    <dgm:pt modelId="{FAA2A717-705F-BB40-BE19-6FEE5E839D7F}" type="pres">
      <dgm:prSet presAssocID="{6D6C340B-1921-4B23-A148-8C75A5CC696B}" presName="background" presStyleLbl="node0" presStyleIdx="0" presStyleCnt="2"/>
      <dgm:spPr/>
    </dgm:pt>
    <dgm:pt modelId="{FCB9C458-8746-934D-9A96-E9D067EA12BD}" type="pres">
      <dgm:prSet presAssocID="{6D6C340B-1921-4B23-A148-8C75A5CC696B}" presName="text" presStyleLbl="fgAcc0" presStyleIdx="0" presStyleCnt="2">
        <dgm:presLayoutVars>
          <dgm:chPref val="3"/>
        </dgm:presLayoutVars>
      </dgm:prSet>
      <dgm:spPr/>
    </dgm:pt>
    <dgm:pt modelId="{9F37BFD5-7E00-B145-B18B-BE6A4A0CCE50}" type="pres">
      <dgm:prSet presAssocID="{6D6C340B-1921-4B23-A148-8C75A5CC696B}" presName="hierChild2" presStyleCnt="0"/>
      <dgm:spPr/>
    </dgm:pt>
    <dgm:pt modelId="{3CF3F307-7204-F64B-8B32-0B8A764E6946}" type="pres">
      <dgm:prSet presAssocID="{81A35142-3B74-4548-86AE-76D8FD99D685}" presName="hierRoot1" presStyleCnt="0"/>
      <dgm:spPr/>
    </dgm:pt>
    <dgm:pt modelId="{AD69BA2A-CA83-6144-A2F4-30D555A98113}" type="pres">
      <dgm:prSet presAssocID="{81A35142-3B74-4548-86AE-76D8FD99D685}" presName="composite" presStyleCnt="0"/>
      <dgm:spPr/>
    </dgm:pt>
    <dgm:pt modelId="{27FB091C-A68A-A946-BE3D-2290BC5D11F0}" type="pres">
      <dgm:prSet presAssocID="{81A35142-3B74-4548-86AE-76D8FD99D685}" presName="background" presStyleLbl="node0" presStyleIdx="1" presStyleCnt="2"/>
      <dgm:spPr/>
    </dgm:pt>
    <dgm:pt modelId="{528C9B16-3743-B34C-BBEB-F90338CAA895}" type="pres">
      <dgm:prSet presAssocID="{81A35142-3B74-4548-86AE-76D8FD99D685}" presName="text" presStyleLbl="fgAcc0" presStyleIdx="1" presStyleCnt="2">
        <dgm:presLayoutVars>
          <dgm:chPref val="3"/>
        </dgm:presLayoutVars>
      </dgm:prSet>
      <dgm:spPr/>
    </dgm:pt>
    <dgm:pt modelId="{21ED5F32-3E64-614C-A7D7-B2A0FD66DFC1}" type="pres">
      <dgm:prSet presAssocID="{81A35142-3B74-4548-86AE-76D8FD99D685}" presName="hierChild2" presStyleCnt="0"/>
      <dgm:spPr/>
    </dgm:pt>
  </dgm:ptLst>
  <dgm:cxnLst>
    <dgm:cxn modelId="{734A9B0B-617D-1448-BF9F-97FE63D0259F}" type="presOf" srcId="{81A35142-3B74-4548-86AE-76D8FD99D685}" destId="{528C9B16-3743-B34C-BBEB-F90338CAA895}" srcOrd="0" destOrd="0" presId="urn:microsoft.com/office/officeart/2005/8/layout/hierarchy1"/>
    <dgm:cxn modelId="{6E2C1419-8F94-D148-9EFA-6E617CE4532E}" type="presOf" srcId="{6D6C340B-1921-4B23-A148-8C75A5CC696B}" destId="{FCB9C458-8746-934D-9A96-E9D067EA12BD}" srcOrd="0" destOrd="0" presId="urn:microsoft.com/office/officeart/2005/8/layout/hierarchy1"/>
    <dgm:cxn modelId="{6C9F6E6F-98AA-CD41-822C-EAE241F0A04E}" type="presOf" srcId="{B9827123-1A0A-4388-9504-B25F74C2FF45}" destId="{854C61E2-5CE6-B142-A42C-7589E51AE5BB}" srcOrd="0" destOrd="0" presId="urn:microsoft.com/office/officeart/2005/8/layout/hierarchy1"/>
    <dgm:cxn modelId="{DD378A83-ABA8-4C59-BE08-4E3518D7C070}" srcId="{B9827123-1A0A-4388-9504-B25F74C2FF45}" destId="{6D6C340B-1921-4B23-A148-8C75A5CC696B}" srcOrd="0" destOrd="0" parTransId="{148E09C1-AE37-4770-99C2-E93D5E204531}" sibTransId="{4476AAD8-F864-4FFA-97FE-23631614D8C0}"/>
    <dgm:cxn modelId="{EF356EE9-656F-49E3-86F3-9C2529F91730}" srcId="{B9827123-1A0A-4388-9504-B25F74C2FF45}" destId="{81A35142-3B74-4548-86AE-76D8FD99D685}" srcOrd="1" destOrd="0" parTransId="{92C8AE86-3FAA-4C84-A870-8BD24FD29D99}" sibTransId="{FEC9CD06-4B1D-4120-BF83-F40BD61274E8}"/>
    <dgm:cxn modelId="{A6525232-61D8-DB4C-B4A2-97C411B1269C}" type="presParOf" srcId="{854C61E2-5CE6-B142-A42C-7589E51AE5BB}" destId="{82BFC36A-C6C0-AD43-8453-0A520B2FEC5B}" srcOrd="0" destOrd="0" presId="urn:microsoft.com/office/officeart/2005/8/layout/hierarchy1"/>
    <dgm:cxn modelId="{91D395BF-BDE4-6346-ACC8-0965993844AB}" type="presParOf" srcId="{82BFC36A-C6C0-AD43-8453-0A520B2FEC5B}" destId="{1F498A32-C8D0-424B-9EDE-54FFB3D9FE44}" srcOrd="0" destOrd="0" presId="urn:microsoft.com/office/officeart/2005/8/layout/hierarchy1"/>
    <dgm:cxn modelId="{2435E2BC-60B2-CB49-9DE5-3B78CFDAFCB7}" type="presParOf" srcId="{1F498A32-C8D0-424B-9EDE-54FFB3D9FE44}" destId="{FAA2A717-705F-BB40-BE19-6FEE5E839D7F}" srcOrd="0" destOrd="0" presId="urn:microsoft.com/office/officeart/2005/8/layout/hierarchy1"/>
    <dgm:cxn modelId="{D37DBF8D-66CD-E240-B45A-9E5D318F3CAE}" type="presParOf" srcId="{1F498A32-C8D0-424B-9EDE-54FFB3D9FE44}" destId="{FCB9C458-8746-934D-9A96-E9D067EA12BD}" srcOrd="1" destOrd="0" presId="urn:microsoft.com/office/officeart/2005/8/layout/hierarchy1"/>
    <dgm:cxn modelId="{D9A11429-11C1-4644-8E5F-F990A778554E}" type="presParOf" srcId="{82BFC36A-C6C0-AD43-8453-0A520B2FEC5B}" destId="{9F37BFD5-7E00-B145-B18B-BE6A4A0CCE50}" srcOrd="1" destOrd="0" presId="urn:microsoft.com/office/officeart/2005/8/layout/hierarchy1"/>
    <dgm:cxn modelId="{CB1603D8-D85D-A741-B997-880D8882A18F}" type="presParOf" srcId="{854C61E2-5CE6-B142-A42C-7589E51AE5BB}" destId="{3CF3F307-7204-F64B-8B32-0B8A764E6946}" srcOrd="1" destOrd="0" presId="urn:microsoft.com/office/officeart/2005/8/layout/hierarchy1"/>
    <dgm:cxn modelId="{248DB8C4-F988-924C-9D50-8B58316313C9}" type="presParOf" srcId="{3CF3F307-7204-F64B-8B32-0B8A764E6946}" destId="{AD69BA2A-CA83-6144-A2F4-30D555A98113}" srcOrd="0" destOrd="0" presId="urn:microsoft.com/office/officeart/2005/8/layout/hierarchy1"/>
    <dgm:cxn modelId="{4171EB5E-4D76-C94F-B924-B2DE47CA251C}" type="presParOf" srcId="{AD69BA2A-CA83-6144-A2F4-30D555A98113}" destId="{27FB091C-A68A-A946-BE3D-2290BC5D11F0}" srcOrd="0" destOrd="0" presId="urn:microsoft.com/office/officeart/2005/8/layout/hierarchy1"/>
    <dgm:cxn modelId="{E664720E-6F39-5F42-A1D7-14C5A52B9AC7}" type="presParOf" srcId="{AD69BA2A-CA83-6144-A2F4-30D555A98113}" destId="{528C9B16-3743-B34C-BBEB-F90338CAA895}" srcOrd="1" destOrd="0" presId="urn:microsoft.com/office/officeart/2005/8/layout/hierarchy1"/>
    <dgm:cxn modelId="{90721BAD-FD51-C049-86C2-67E9D31C318B}" type="presParOf" srcId="{3CF3F307-7204-F64B-8B32-0B8A764E6946}" destId="{21ED5F32-3E64-614C-A7D7-B2A0FD66DF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C1BDEE-C02A-4701-8EDC-4CC3F4871B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606ADC8-B139-4053-A330-6B3BA5DCEF86}">
      <dgm:prSet/>
      <dgm:spPr/>
      <dgm:t>
        <a:bodyPr/>
        <a:lstStyle/>
        <a:p>
          <a:r>
            <a:rPr lang="cs-CZ"/>
            <a:t>Testy na bázi omics a ve skutečnosti všechny klinické laboratorní testy podléhají </a:t>
          </a:r>
          <a:r>
            <a:rPr lang="cs-CZ" b="1"/>
            <a:t>odlišnému regulačnímu rámci </a:t>
          </a:r>
          <a:r>
            <a:rPr lang="cs-CZ"/>
            <a:t>než léky</a:t>
          </a:r>
          <a:endParaRPr lang="en-US"/>
        </a:p>
      </dgm:t>
    </dgm:pt>
    <dgm:pt modelId="{E2F83587-218F-4E08-B9FD-82F6EB471738}" type="parTrans" cxnId="{77D5EF96-1B91-4088-9424-1C52F15DD063}">
      <dgm:prSet/>
      <dgm:spPr/>
      <dgm:t>
        <a:bodyPr/>
        <a:lstStyle/>
        <a:p>
          <a:endParaRPr lang="en-US"/>
        </a:p>
      </dgm:t>
    </dgm:pt>
    <dgm:pt modelId="{EEDD1706-AE0F-40D1-B155-531AC96EAE65}" type="sibTrans" cxnId="{77D5EF96-1B91-4088-9424-1C52F15DD063}">
      <dgm:prSet/>
      <dgm:spPr/>
      <dgm:t>
        <a:bodyPr/>
        <a:lstStyle/>
        <a:p>
          <a:endParaRPr lang="en-US"/>
        </a:p>
      </dgm:t>
    </dgm:pt>
    <dgm:pt modelId="{FCE03875-316D-4F0C-989E-472B104FF7F8}">
      <dgm:prSet/>
      <dgm:spPr/>
      <dgm:t>
        <a:bodyPr/>
        <a:lstStyle/>
        <a:p>
          <a:r>
            <a:rPr lang="cs-CZ" b="1"/>
            <a:t>Absence jasného biologického zdůvodněn</a:t>
          </a:r>
          <a:r>
            <a:rPr lang="cs-CZ"/>
            <a:t>í na rozdíl od většiny ostatních klinických laboratorních testů založených na jediném analytu</a:t>
          </a:r>
          <a:endParaRPr lang="en-US"/>
        </a:p>
      </dgm:t>
    </dgm:pt>
    <dgm:pt modelId="{52A98F43-B8FE-4B5A-8CEE-B6ECA2E3FB35}" type="parTrans" cxnId="{241183DE-A2A6-411F-AE56-40A00460C577}">
      <dgm:prSet/>
      <dgm:spPr/>
      <dgm:t>
        <a:bodyPr/>
        <a:lstStyle/>
        <a:p>
          <a:endParaRPr lang="en-US"/>
        </a:p>
      </dgm:t>
    </dgm:pt>
    <dgm:pt modelId="{1A0C4B3A-E8DB-4A4B-923F-4089A08D8065}" type="sibTrans" cxnId="{241183DE-A2A6-411F-AE56-40A00460C577}">
      <dgm:prSet/>
      <dgm:spPr/>
      <dgm:t>
        <a:bodyPr/>
        <a:lstStyle/>
        <a:p>
          <a:endParaRPr lang="en-US"/>
        </a:p>
      </dgm:t>
    </dgm:pt>
    <dgm:pt modelId="{58A72725-EB5B-4E2E-AACE-FAC884B9223E}">
      <dgm:prSet/>
      <dgm:spPr/>
      <dgm:t>
        <a:bodyPr/>
        <a:lstStyle/>
        <a:p>
          <a:r>
            <a:rPr lang="cs-CZ" b="1"/>
            <a:t>Složitost</a:t>
          </a:r>
          <a:r>
            <a:rPr lang="cs-CZ"/>
            <a:t> omicsového výzkumu ztěžuje </a:t>
          </a:r>
          <a:r>
            <a:rPr lang="cs-CZ" b="1"/>
            <a:t>sdílení komplexních datových souborů a výpočetních modelů</a:t>
          </a:r>
          <a:r>
            <a:rPr lang="cs-CZ"/>
            <a:t>, což omezuje schopnost ostatních vědců replikovat a ověřovat zjištění a závěry těchto studií</a:t>
          </a:r>
          <a:endParaRPr lang="en-US"/>
        </a:p>
      </dgm:t>
    </dgm:pt>
    <dgm:pt modelId="{FC1B5F11-4E7F-4382-84B1-BC830F2525D8}" type="parTrans" cxnId="{62307715-3C69-404A-8908-8A3A9138588C}">
      <dgm:prSet/>
      <dgm:spPr/>
      <dgm:t>
        <a:bodyPr/>
        <a:lstStyle/>
        <a:p>
          <a:endParaRPr lang="en-US"/>
        </a:p>
      </dgm:t>
    </dgm:pt>
    <dgm:pt modelId="{D9210D79-D050-4AB2-BB8F-8274D0241271}" type="sibTrans" cxnId="{62307715-3C69-404A-8908-8A3A9138588C}">
      <dgm:prSet/>
      <dgm:spPr/>
      <dgm:t>
        <a:bodyPr/>
        <a:lstStyle/>
        <a:p>
          <a:endParaRPr lang="en-US"/>
        </a:p>
      </dgm:t>
    </dgm:pt>
    <dgm:pt modelId="{37AACCCC-29C1-4189-A11D-D123606FC080}" type="pres">
      <dgm:prSet presAssocID="{64C1BDEE-C02A-4701-8EDC-4CC3F4871B5D}" presName="root" presStyleCnt="0">
        <dgm:presLayoutVars>
          <dgm:dir/>
          <dgm:resizeHandles val="exact"/>
        </dgm:presLayoutVars>
      </dgm:prSet>
      <dgm:spPr/>
    </dgm:pt>
    <dgm:pt modelId="{59DDCA61-E7A2-4ED1-8F1E-AA10C12F64D4}" type="pres">
      <dgm:prSet presAssocID="{2606ADC8-B139-4053-A330-6B3BA5DCEF86}" presName="compNode" presStyleCnt="0"/>
      <dgm:spPr/>
    </dgm:pt>
    <dgm:pt modelId="{5CCAE9A7-75C6-46E2-B15F-EA433A0D8724}" type="pres">
      <dgm:prSet presAssocID="{2606ADC8-B139-4053-A330-6B3BA5DCEF86}" presName="bgRect" presStyleLbl="bgShp" presStyleIdx="0" presStyleCnt="3"/>
      <dgm:spPr/>
    </dgm:pt>
    <dgm:pt modelId="{5A2A5D5C-70F5-4CDE-8EFA-5AFB007361E7}" type="pres">
      <dgm:prSet presAssocID="{2606ADC8-B139-4053-A330-6B3BA5DCEF8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0279547-9F2D-40B1-80EF-65D383573387}" type="pres">
      <dgm:prSet presAssocID="{2606ADC8-B139-4053-A330-6B3BA5DCEF86}" presName="spaceRect" presStyleCnt="0"/>
      <dgm:spPr/>
    </dgm:pt>
    <dgm:pt modelId="{7D5C8BA4-577F-48C2-BA42-D1EFC30F62AD}" type="pres">
      <dgm:prSet presAssocID="{2606ADC8-B139-4053-A330-6B3BA5DCEF86}" presName="parTx" presStyleLbl="revTx" presStyleIdx="0" presStyleCnt="3">
        <dgm:presLayoutVars>
          <dgm:chMax val="0"/>
          <dgm:chPref val="0"/>
        </dgm:presLayoutVars>
      </dgm:prSet>
      <dgm:spPr/>
    </dgm:pt>
    <dgm:pt modelId="{BFC7D39B-FA74-4995-B0C6-5FAF9F9E9DB5}" type="pres">
      <dgm:prSet presAssocID="{EEDD1706-AE0F-40D1-B155-531AC96EAE65}" presName="sibTrans" presStyleCnt="0"/>
      <dgm:spPr/>
    </dgm:pt>
    <dgm:pt modelId="{9ECFD5AB-DB3F-4E47-B9A4-C450DDD5BB3F}" type="pres">
      <dgm:prSet presAssocID="{FCE03875-316D-4F0C-989E-472B104FF7F8}" presName="compNode" presStyleCnt="0"/>
      <dgm:spPr/>
    </dgm:pt>
    <dgm:pt modelId="{0F315B1E-2201-42CD-B43A-FE5A98FBDB1A}" type="pres">
      <dgm:prSet presAssocID="{FCE03875-316D-4F0C-989E-472B104FF7F8}" presName="bgRect" presStyleLbl="bgShp" presStyleIdx="1" presStyleCnt="3"/>
      <dgm:spPr/>
    </dgm:pt>
    <dgm:pt modelId="{19509839-023E-4F76-BD6E-C7A34E19764C}" type="pres">
      <dgm:prSet presAssocID="{FCE03875-316D-4F0C-989E-472B104FF7F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B89C61D-75CD-47FE-A97F-8AA5EF8D6EAF}" type="pres">
      <dgm:prSet presAssocID="{FCE03875-316D-4F0C-989E-472B104FF7F8}" presName="spaceRect" presStyleCnt="0"/>
      <dgm:spPr/>
    </dgm:pt>
    <dgm:pt modelId="{9455EF28-6280-42A9-98A4-AE48C25C0EA8}" type="pres">
      <dgm:prSet presAssocID="{FCE03875-316D-4F0C-989E-472B104FF7F8}" presName="parTx" presStyleLbl="revTx" presStyleIdx="1" presStyleCnt="3">
        <dgm:presLayoutVars>
          <dgm:chMax val="0"/>
          <dgm:chPref val="0"/>
        </dgm:presLayoutVars>
      </dgm:prSet>
      <dgm:spPr/>
    </dgm:pt>
    <dgm:pt modelId="{2609CA10-FBD9-470E-89BF-BDB7A15D059D}" type="pres">
      <dgm:prSet presAssocID="{1A0C4B3A-E8DB-4A4B-923F-4089A08D8065}" presName="sibTrans" presStyleCnt="0"/>
      <dgm:spPr/>
    </dgm:pt>
    <dgm:pt modelId="{4ED2D3E9-CAA4-4960-B70D-EBF2CD652D7C}" type="pres">
      <dgm:prSet presAssocID="{58A72725-EB5B-4E2E-AACE-FAC884B9223E}" presName="compNode" presStyleCnt="0"/>
      <dgm:spPr/>
    </dgm:pt>
    <dgm:pt modelId="{36660DF1-79CF-463A-8C4E-BECD03F7BD2F}" type="pres">
      <dgm:prSet presAssocID="{58A72725-EB5B-4E2E-AACE-FAC884B9223E}" presName="bgRect" presStyleLbl="bgShp" presStyleIdx="2" presStyleCnt="3"/>
      <dgm:spPr/>
    </dgm:pt>
    <dgm:pt modelId="{23EE9F78-9F04-4751-8EF9-D64AFAABDFE6}" type="pres">
      <dgm:prSet presAssocID="{58A72725-EB5B-4E2E-AACE-FAC884B922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69146FB-BDA4-4D2D-8DD9-B8A9B7B97847}" type="pres">
      <dgm:prSet presAssocID="{58A72725-EB5B-4E2E-AACE-FAC884B9223E}" presName="spaceRect" presStyleCnt="0"/>
      <dgm:spPr/>
    </dgm:pt>
    <dgm:pt modelId="{46D42430-DD51-41C6-B092-5848905715E6}" type="pres">
      <dgm:prSet presAssocID="{58A72725-EB5B-4E2E-AACE-FAC884B922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2307715-3C69-404A-8908-8A3A9138588C}" srcId="{64C1BDEE-C02A-4701-8EDC-4CC3F4871B5D}" destId="{58A72725-EB5B-4E2E-AACE-FAC884B9223E}" srcOrd="2" destOrd="0" parTransId="{FC1B5F11-4E7F-4382-84B1-BC830F2525D8}" sibTransId="{D9210D79-D050-4AB2-BB8F-8274D0241271}"/>
    <dgm:cxn modelId="{3C09C438-CFBD-4485-849D-DF2F5571C6FF}" type="presOf" srcId="{64C1BDEE-C02A-4701-8EDC-4CC3F4871B5D}" destId="{37AACCCC-29C1-4189-A11D-D123606FC080}" srcOrd="0" destOrd="0" presId="urn:microsoft.com/office/officeart/2018/2/layout/IconVerticalSolidList"/>
    <dgm:cxn modelId="{DB49EE6B-8E25-408B-AE04-F35B1A8F4CB1}" type="presOf" srcId="{FCE03875-316D-4F0C-989E-472B104FF7F8}" destId="{9455EF28-6280-42A9-98A4-AE48C25C0EA8}" srcOrd="0" destOrd="0" presId="urn:microsoft.com/office/officeart/2018/2/layout/IconVerticalSolidList"/>
    <dgm:cxn modelId="{77D5EF96-1B91-4088-9424-1C52F15DD063}" srcId="{64C1BDEE-C02A-4701-8EDC-4CC3F4871B5D}" destId="{2606ADC8-B139-4053-A330-6B3BA5DCEF86}" srcOrd="0" destOrd="0" parTransId="{E2F83587-218F-4E08-B9FD-82F6EB471738}" sibTransId="{EEDD1706-AE0F-40D1-B155-531AC96EAE65}"/>
    <dgm:cxn modelId="{6A92D8D0-FE0B-439A-8EA8-4828726030D7}" type="presOf" srcId="{58A72725-EB5B-4E2E-AACE-FAC884B9223E}" destId="{46D42430-DD51-41C6-B092-5848905715E6}" srcOrd="0" destOrd="0" presId="urn:microsoft.com/office/officeart/2018/2/layout/IconVerticalSolidList"/>
    <dgm:cxn modelId="{241183DE-A2A6-411F-AE56-40A00460C577}" srcId="{64C1BDEE-C02A-4701-8EDC-4CC3F4871B5D}" destId="{FCE03875-316D-4F0C-989E-472B104FF7F8}" srcOrd="1" destOrd="0" parTransId="{52A98F43-B8FE-4B5A-8CEE-B6ECA2E3FB35}" sibTransId="{1A0C4B3A-E8DB-4A4B-923F-4089A08D8065}"/>
    <dgm:cxn modelId="{9255EEFB-288A-42D7-A579-3E6F80D9957A}" type="presOf" srcId="{2606ADC8-B139-4053-A330-6B3BA5DCEF86}" destId="{7D5C8BA4-577F-48C2-BA42-D1EFC30F62AD}" srcOrd="0" destOrd="0" presId="urn:microsoft.com/office/officeart/2018/2/layout/IconVerticalSolidList"/>
    <dgm:cxn modelId="{7AE8BC7C-5591-4B8B-B06E-FD172BEDDA87}" type="presParOf" srcId="{37AACCCC-29C1-4189-A11D-D123606FC080}" destId="{59DDCA61-E7A2-4ED1-8F1E-AA10C12F64D4}" srcOrd="0" destOrd="0" presId="urn:microsoft.com/office/officeart/2018/2/layout/IconVerticalSolidList"/>
    <dgm:cxn modelId="{6F1207C7-D97C-4657-8842-3099E5ADB40F}" type="presParOf" srcId="{59DDCA61-E7A2-4ED1-8F1E-AA10C12F64D4}" destId="{5CCAE9A7-75C6-46E2-B15F-EA433A0D8724}" srcOrd="0" destOrd="0" presId="urn:microsoft.com/office/officeart/2018/2/layout/IconVerticalSolidList"/>
    <dgm:cxn modelId="{E204D554-0646-4E92-A562-A662503BE5F4}" type="presParOf" srcId="{59DDCA61-E7A2-4ED1-8F1E-AA10C12F64D4}" destId="{5A2A5D5C-70F5-4CDE-8EFA-5AFB007361E7}" srcOrd="1" destOrd="0" presId="urn:microsoft.com/office/officeart/2018/2/layout/IconVerticalSolidList"/>
    <dgm:cxn modelId="{1E6F7E7F-97AB-4D9E-937D-7367790AFD68}" type="presParOf" srcId="{59DDCA61-E7A2-4ED1-8F1E-AA10C12F64D4}" destId="{10279547-9F2D-40B1-80EF-65D383573387}" srcOrd="2" destOrd="0" presId="urn:microsoft.com/office/officeart/2018/2/layout/IconVerticalSolidList"/>
    <dgm:cxn modelId="{70B3D22F-B6F6-4568-A77B-18F95D15F9B9}" type="presParOf" srcId="{59DDCA61-E7A2-4ED1-8F1E-AA10C12F64D4}" destId="{7D5C8BA4-577F-48C2-BA42-D1EFC30F62AD}" srcOrd="3" destOrd="0" presId="urn:microsoft.com/office/officeart/2018/2/layout/IconVerticalSolidList"/>
    <dgm:cxn modelId="{8A34EE22-5414-42C9-93E0-9B932B06C839}" type="presParOf" srcId="{37AACCCC-29C1-4189-A11D-D123606FC080}" destId="{BFC7D39B-FA74-4995-B0C6-5FAF9F9E9DB5}" srcOrd="1" destOrd="0" presId="urn:microsoft.com/office/officeart/2018/2/layout/IconVerticalSolidList"/>
    <dgm:cxn modelId="{9CE5249B-3CA1-40B2-8666-5B9D4EE07565}" type="presParOf" srcId="{37AACCCC-29C1-4189-A11D-D123606FC080}" destId="{9ECFD5AB-DB3F-4E47-B9A4-C450DDD5BB3F}" srcOrd="2" destOrd="0" presId="urn:microsoft.com/office/officeart/2018/2/layout/IconVerticalSolidList"/>
    <dgm:cxn modelId="{C6DC67CC-F667-47C0-9BBC-B3F6AF9E7F52}" type="presParOf" srcId="{9ECFD5AB-DB3F-4E47-B9A4-C450DDD5BB3F}" destId="{0F315B1E-2201-42CD-B43A-FE5A98FBDB1A}" srcOrd="0" destOrd="0" presId="urn:microsoft.com/office/officeart/2018/2/layout/IconVerticalSolidList"/>
    <dgm:cxn modelId="{8DFC6DFD-E9AF-42B9-9875-4E76371F1081}" type="presParOf" srcId="{9ECFD5AB-DB3F-4E47-B9A4-C450DDD5BB3F}" destId="{19509839-023E-4F76-BD6E-C7A34E19764C}" srcOrd="1" destOrd="0" presId="urn:microsoft.com/office/officeart/2018/2/layout/IconVerticalSolidList"/>
    <dgm:cxn modelId="{B36CAE0C-7597-4623-AE10-679340638D35}" type="presParOf" srcId="{9ECFD5AB-DB3F-4E47-B9A4-C450DDD5BB3F}" destId="{1B89C61D-75CD-47FE-A97F-8AA5EF8D6EAF}" srcOrd="2" destOrd="0" presId="urn:microsoft.com/office/officeart/2018/2/layout/IconVerticalSolidList"/>
    <dgm:cxn modelId="{61A0F648-BF0E-47AB-8CE2-1616FC3B9C1D}" type="presParOf" srcId="{9ECFD5AB-DB3F-4E47-B9A4-C450DDD5BB3F}" destId="{9455EF28-6280-42A9-98A4-AE48C25C0EA8}" srcOrd="3" destOrd="0" presId="urn:microsoft.com/office/officeart/2018/2/layout/IconVerticalSolidList"/>
    <dgm:cxn modelId="{4D951075-D809-4553-843C-739DDC19383D}" type="presParOf" srcId="{37AACCCC-29C1-4189-A11D-D123606FC080}" destId="{2609CA10-FBD9-470E-89BF-BDB7A15D059D}" srcOrd="3" destOrd="0" presId="urn:microsoft.com/office/officeart/2018/2/layout/IconVerticalSolidList"/>
    <dgm:cxn modelId="{B7E0F7F4-C135-4DF1-B1A3-8796395D191B}" type="presParOf" srcId="{37AACCCC-29C1-4189-A11D-D123606FC080}" destId="{4ED2D3E9-CAA4-4960-B70D-EBF2CD652D7C}" srcOrd="4" destOrd="0" presId="urn:microsoft.com/office/officeart/2018/2/layout/IconVerticalSolidList"/>
    <dgm:cxn modelId="{24E51B3D-C9E3-46BA-8D7C-CAE7907949B1}" type="presParOf" srcId="{4ED2D3E9-CAA4-4960-B70D-EBF2CD652D7C}" destId="{36660DF1-79CF-463A-8C4E-BECD03F7BD2F}" srcOrd="0" destOrd="0" presId="urn:microsoft.com/office/officeart/2018/2/layout/IconVerticalSolidList"/>
    <dgm:cxn modelId="{315FF02F-FD3A-4849-AE0A-3F93BE268545}" type="presParOf" srcId="{4ED2D3E9-CAA4-4960-B70D-EBF2CD652D7C}" destId="{23EE9F78-9F04-4751-8EF9-D64AFAABDFE6}" srcOrd="1" destOrd="0" presId="urn:microsoft.com/office/officeart/2018/2/layout/IconVerticalSolidList"/>
    <dgm:cxn modelId="{D309786F-1CC5-46CE-9B11-5F009FDC4DE6}" type="presParOf" srcId="{4ED2D3E9-CAA4-4960-B70D-EBF2CD652D7C}" destId="{569146FB-BDA4-4D2D-8DD9-B8A9B7B97847}" srcOrd="2" destOrd="0" presId="urn:microsoft.com/office/officeart/2018/2/layout/IconVerticalSolidList"/>
    <dgm:cxn modelId="{4164CA5D-3348-4A0C-9B6B-C38879D67BB5}" type="presParOf" srcId="{4ED2D3E9-CAA4-4960-B70D-EBF2CD652D7C}" destId="{46D42430-DD51-41C6-B092-5848905715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995C4C-C05E-464B-B86E-AC02B1B85C7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5E99C3-E63A-43FB-AC55-2EBCE147F8EE}">
      <dgm:prSet/>
      <dgm:spPr/>
      <dgm:t>
        <a:bodyPr/>
        <a:lstStyle/>
        <a:p>
          <a:r>
            <a:rPr lang="cs-CZ" dirty="0"/>
            <a:t>Biologické zdůvodnění </a:t>
          </a:r>
          <a:r>
            <a:rPr lang="cs-CZ" b="1" dirty="0"/>
            <a:t>testu s jedním analytem </a:t>
          </a:r>
          <a:r>
            <a:rPr lang="cs-CZ" dirty="0"/>
            <a:t>je často zcela zřejmé: Test je užitečný, protože gen, RNA, protein nebo metabolit hraje </a:t>
          </a:r>
          <a:r>
            <a:rPr lang="cs-CZ" b="1" dirty="0"/>
            <a:t>pochopitelnou roli </a:t>
          </a:r>
          <a:r>
            <a:rPr lang="cs-CZ" dirty="0"/>
            <a:t>v patologii onemocnění nebo jiném vyšetřovaném biologickém procesu.</a:t>
          </a:r>
          <a:endParaRPr lang="en-US" dirty="0"/>
        </a:p>
      </dgm:t>
    </dgm:pt>
    <dgm:pt modelId="{109FA59E-41B1-4233-B7AA-00336CFB3F90}" type="parTrans" cxnId="{F7647CDA-2258-4993-B67E-77E1855C8E4C}">
      <dgm:prSet/>
      <dgm:spPr/>
      <dgm:t>
        <a:bodyPr/>
        <a:lstStyle/>
        <a:p>
          <a:endParaRPr lang="en-US"/>
        </a:p>
      </dgm:t>
    </dgm:pt>
    <dgm:pt modelId="{B9FE1B10-F990-49E8-B114-A642D66A7370}" type="sibTrans" cxnId="{F7647CDA-2258-4993-B67E-77E1855C8E4C}">
      <dgm:prSet/>
      <dgm:spPr/>
      <dgm:t>
        <a:bodyPr/>
        <a:lstStyle/>
        <a:p>
          <a:endParaRPr lang="en-US"/>
        </a:p>
      </dgm:t>
    </dgm:pt>
    <dgm:pt modelId="{ED842030-FF53-4AFD-84AF-2BBB4832A73D}">
      <dgm:prSet/>
      <dgm:spPr/>
      <dgm:t>
        <a:bodyPr/>
        <a:lstStyle/>
        <a:p>
          <a:r>
            <a:rPr lang="cs-CZ"/>
            <a:t>Příklady:</a:t>
          </a:r>
          <a:endParaRPr lang="en-US"/>
        </a:p>
      </dgm:t>
    </dgm:pt>
    <dgm:pt modelId="{AAB2F60C-279B-481C-8EB9-A49156E76879}" type="parTrans" cxnId="{771E1390-1D00-4CCF-AC48-B8CD319AEF45}">
      <dgm:prSet/>
      <dgm:spPr/>
      <dgm:t>
        <a:bodyPr/>
        <a:lstStyle/>
        <a:p>
          <a:endParaRPr lang="en-US"/>
        </a:p>
      </dgm:t>
    </dgm:pt>
    <dgm:pt modelId="{A65D65DC-69C2-4D2C-9909-1E55E0B17BC5}" type="sibTrans" cxnId="{771E1390-1D00-4CCF-AC48-B8CD319AEF45}">
      <dgm:prSet/>
      <dgm:spPr/>
      <dgm:t>
        <a:bodyPr/>
        <a:lstStyle/>
        <a:p>
          <a:endParaRPr lang="en-US"/>
        </a:p>
      </dgm:t>
    </dgm:pt>
    <dgm:pt modelId="{9464901D-AC6D-44CE-974F-30EB4F60D7D8}">
      <dgm:prSet/>
      <dgm:spPr/>
      <dgm:t>
        <a:bodyPr/>
        <a:lstStyle/>
        <a:p>
          <a:r>
            <a:rPr lang="cs-CZ"/>
            <a:t>Testování karcinomu prsu lidským epidermálním růstovým faktorem 2 (HER2) </a:t>
          </a:r>
          <a:endParaRPr lang="en-US"/>
        </a:p>
      </dgm:t>
    </dgm:pt>
    <dgm:pt modelId="{F54EE8B4-FEB8-47E4-8EE8-49B90B73D8C4}" type="parTrans" cxnId="{F9890B8B-D155-4403-8A79-A1374AD7B706}">
      <dgm:prSet/>
      <dgm:spPr/>
      <dgm:t>
        <a:bodyPr/>
        <a:lstStyle/>
        <a:p>
          <a:endParaRPr lang="en-US"/>
        </a:p>
      </dgm:t>
    </dgm:pt>
    <dgm:pt modelId="{53561F2D-61A7-4204-B8FD-0981FAB483AE}" type="sibTrans" cxnId="{F9890B8B-D155-4403-8A79-A1374AD7B706}">
      <dgm:prSet/>
      <dgm:spPr/>
      <dgm:t>
        <a:bodyPr/>
        <a:lstStyle/>
        <a:p>
          <a:endParaRPr lang="en-US"/>
        </a:p>
      </dgm:t>
    </dgm:pt>
    <dgm:pt modelId="{B7812038-3809-46AF-8699-CCDF239703C0}">
      <dgm:prSet/>
      <dgm:spPr/>
      <dgm:t>
        <a:bodyPr/>
        <a:lstStyle/>
        <a:p>
          <a:r>
            <a:rPr lang="cs-CZ"/>
            <a:t>Měření hladiny cholesterolu lipoproteinů s nízkou hustotou (LDL) pro hodnocení srdečního rizika</a:t>
          </a:r>
          <a:endParaRPr lang="en-US"/>
        </a:p>
      </dgm:t>
    </dgm:pt>
    <dgm:pt modelId="{C3978460-14DB-4EA3-BAD6-FC5CB83EEAC4}" type="parTrans" cxnId="{20162B69-0CB3-49FF-B2BE-111048B96FAA}">
      <dgm:prSet/>
      <dgm:spPr/>
      <dgm:t>
        <a:bodyPr/>
        <a:lstStyle/>
        <a:p>
          <a:endParaRPr lang="en-US"/>
        </a:p>
      </dgm:t>
    </dgm:pt>
    <dgm:pt modelId="{868AF21D-3F75-421C-9561-407720C85F17}" type="sibTrans" cxnId="{20162B69-0CB3-49FF-B2BE-111048B96FAA}">
      <dgm:prSet/>
      <dgm:spPr/>
      <dgm:t>
        <a:bodyPr/>
        <a:lstStyle/>
        <a:p>
          <a:endParaRPr lang="en-US"/>
        </a:p>
      </dgm:t>
    </dgm:pt>
    <dgm:pt modelId="{507F1D02-6638-1440-ACE4-D0FCB803536A}" type="pres">
      <dgm:prSet presAssocID="{B8995C4C-C05E-464B-B86E-AC02B1B85C7B}" presName="Name0" presStyleCnt="0">
        <dgm:presLayoutVars>
          <dgm:dir/>
          <dgm:animLvl val="lvl"/>
          <dgm:resizeHandles val="exact"/>
        </dgm:presLayoutVars>
      </dgm:prSet>
      <dgm:spPr/>
    </dgm:pt>
    <dgm:pt modelId="{A842961B-47F3-0846-AFAC-B63D6B6DF793}" type="pres">
      <dgm:prSet presAssocID="{ED842030-FF53-4AFD-84AF-2BBB4832A73D}" presName="boxAndChildren" presStyleCnt="0"/>
      <dgm:spPr/>
    </dgm:pt>
    <dgm:pt modelId="{7B89877F-302C-E14F-BC7F-A78B48945978}" type="pres">
      <dgm:prSet presAssocID="{ED842030-FF53-4AFD-84AF-2BBB4832A73D}" presName="parentTextBox" presStyleLbl="node1" presStyleIdx="0" presStyleCnt="2"/>
      <dgm:spPr/>
    </dgm:pt>
    <dgm:pt modelId="{E1BF30BB-12FF-A84B-AF36-CD08971B8015}" type="pres">
      <dgm:prSet presAssocID="{ED842030-FF53-4AFD-84AF-2BBB4832A73D}" presName="entireBox" presStyleLbl="node1" presStyleIdx="0" presStyleCnt="2"/>
      <dgm:spPr/>
    </dgm:pt>
    <dgm:pt modelId="{E392D450-1F9E-4741-BE86-B1AFE4704826}" type="pres">
      <dgm:prSet presAssocID="{ED842030-FF53-4AFD-84AF-2BBB4832A73D}" presName="descendantBox" presStyleCnt="0"/>
      <dgm:spPr/>
    </dgm:pt>
    <dgm:pt modelId="{93C822DF-E70F-8447-AC2D-3437593B7CF3}" type="pres">
      <dgm:prSet presAssocID="{9464901D-AC6D-44CE-974F-30EB4F60D7D8}" presName="childTextBox" presStyleLbl="fgAccFollowNode1" presStyleIdx="0" presStyleCnt="2">
        <dgm:presLayoutVars>
          <dgm:bulletEnabled val="1"/>
        </dgm:presLayoutVars>
      </dgm:prSet>
      <dgm:spPr/>
    </dgm:pt>
    <dgm:pt modelId="{757A68EB-2982-1448-9010-7996A2F225BD}" type="pres">
      <dgm:prSet presAssocID="{B7812038-3809-46AF-8699-CCDF239703C0}" presName="childTextBox" presStyleLbl="fgAccFollowNode1" presStyleIdx="1" presStyleCnt="2">
        <dgm:presLayoutVars>
          <dgm:bulletEnabled val="1"/>
        </dgm:presLayoutVars>
      </dgm:prSet>
      <dgm:spPr/>
    </dgm:pt>
    <dgm:pt modelId="{862B550C-205D-CC4F-AC53-A555E93F443E}" type="pres">
      <dgm:prSet presAssocID="{B9FE1B10-F990-49E8-B114-A642D66A7370}" presName="sp" presStyleCnt="0"/>
      <dgm:spPr/>
    </dgm:pt>
    <dgm:pt modelId="{17264002-F834-2A47-B139-6B8E88ADBB02}" type="pres">
      <dgm:prSet presAssocID="{FB5E99C3-E63A-43FB-AC55-2EBCE147F8EE}" presName="arrowAndChildren" presStyleCnt="0"/>
      <dgm:spPr/>
    </dgm:pt>
    <dgm:pt modelId="{4FA2309A-70B5-C448-BB58-1F687EFA354F}" type="pres">
      <dgm:prSet presAssocID="{FB5E99C3-E63A-43FB-AC55-2EBCE147F8EE}" presName="parentTextArrow" presStyleLbl="node1" presStyleIdx="1" presStyleCnt="2"/>
      <dgm:spPr/>
    </dgm:pt>
  </dgm:ptLst>
  <dgm:cxnLst>
    <dgm:cxn modelId="{CA7A3F0C-7832-6D4C-8A71-67E0759E703C}" type="presOf" srcId="{FB5E99C3-E63A-43FB-AC55-2EBCE147F8EE}" destId="{4FA2309A-70B5-C448-BB58-1F687EFA354F}" srcOrd="0" destOrd="0" presId="urn:microsoft.com/office/officeart/2005/8/layout/process4"/>
    <dgm:cxn modelId="{253D7B50-BF55-4149-A020-A0C25929DC99}" type="presOf" srcId="{9464901D-AC6D-44CE-974F-30EB4F60D7D8}" destId="{93C822DF-E70F-8447-AC2D-3437593B7CF3}" srcOrd="0" destOrd="0" presId="urn:microsoft.com/office/officeart/2005/8/layout/process4"/>
    <dgm:cxn modelId="{20162B69-0CB3-49FF-B2BE-111048B96FAA}" srcId="{ED842030-FF53-4AFD-84AF-2BBB4832A73D}" destId="{B7812038-3809-46AF-8699-CCDF239703C0}" srcOrd="1" destOrd="0" parTransId="{C3978460-14DB-4EA3-BAD6-FC5CB83EEAC4}" sibTransId="{868AF21D-3F75-421C-9561-407720C85F17}"/>
    <dgm:cxn modelId="{F9890B8B-D155-4403-8A79-A1374AD7B706}" srcId="{ED842030-FF53-4AFD-84AF-2BBB4832A73D}" destId="{9464901D-AC6D-44CE-974F-30EB4F60D7D8}" srcOrd="0" destOrd="0" parTransId="{F54EE8B4-FEB8-47E4-8EE8-49B90B73D8C4}" sibTransId="{53561F2D-61A7-4204-B8FD-0981FAB483AE}"/>
    <dgm:cxn modelId="{771E1390-1D00-4CCF-AC48-B8CD319AEF45}" srcId="{B8995C4C-C05E-464B-B86E-AC02B1B85C7B}" destId="{ED842030-FF53-4AFD-84AF-2BBB4832A73D}" srcOrd="1" destOrd="0" parTransId="{AAB2F60C-279B-481C-8EB9-A49156E76879}" sibTransId="{A65D65DC-69C2-4D2C-9909-1E55E0B17BC5}"/>
    <dgm:cxn modelId="{8CC2359A-E686-BE4F-AC86-5C151C107217}" type="presOf" srcId="{B8995C4C-C05E-464B-B86E-AC02B1B85C7B}" destId="{507F1D02-6638-1440-ACE4-D0FCB803536A}" srcOrd="0" destOrd="0" presId="urn:microsoft.com/office/officeart/2005/8/layout/process4"/>
    <dgm:cxn modelId="{56D81EB0-A411-944A-84A7-20FA27DB23B9}" type="presOf" srcId="{ED842030-FF53-4AFD-84AF-2BBB4832A73D}" destId="{7B89877F-302C-E14F-BC7F-A78B48945978}" srcOrd="0" destOrd="0" presId="urn:microsoft.com/office/officeart/2005/8/layout/process4"/>
    <dgm:cxn modelId="{785196C4-4F57-434A-885F-386C3AF87B76}" type="presOf" srcId="{ED842030-FF53-4AFD-84AF-2BBB4832A73D}" destId="{E1BF30BB-12FF-A84B-AF36-CD08971B8015}" srcOrd="1" destOrd="0" presId="urn:microsoft.com/office/officeart/2005/8/layout/process4"/>
    <dgm:cxn modelId="{F7647CDA-2258-4993-B67E-77E1855C8E4C}" srcId="{B8995C4C-C05E-464B-B86E-AC02B1B85C7B}" destId="{FB5E99C3-E63A-43FB-AC55-2EBCE147F8EE}" srcOrd="0" destOrd="0" parTransId="{109FA59E-41B1-4233-B7AA-00336CFB3F90}" sibTransId="{B9FE1B10-F990-49E8-B114-A642D66A7370}"/>
    <dgm:cxn modelId="{F4C783F4-E286-A043-B4F0-86AAC99FCBF4}" type="presOf" srcId="{B7812038-3809-46AF-8699-CCDF239703C0}" destId="{757A68EB-2982-1448-9010-7996A2F225BD}" srcOrd="0" destOrd="0" presId="urn:microsoft.com/office/officeart/2005/8/layout/process4"/>
    <dgm:cxn modelId="{1D0FE653-1A33-D245-8A32-25546C8E7164}" type="presParOf" srcId="{507F1D02-6638-1440-ACE4-D0FCB803536A}" destId="{A842961B-47F3-0846-AFAC-B63D6B6DF793}" srcOrd="0" destOrd="0" presId="urn:microsoft.com/office/officeart/2005/8/layout/process4"/>
    <dgm:cxn modelId="{69ECE81D-F441-5543-9540-263DFCEE5A0A}" type="presParOf" srcId="{A842961B-47F3-0846-AFAC-B63D6B6DF793}" destId="{7B89877F-302C-E14F-BC7F-A78B48945978}" srcOrd="0" destOrd="0" presId="urn:microsoft.com/office/officeart/2005/8/layout/process4"/>
    <dgm:cxn modelId="{4B751649-AEDE-1E4C-87BC-4C42574E80AC}" type="presParOf" srcId="{A842961B-47F3-0846-AFAC-B63D6B6DF793}" destId="{E1BF30BB-12FF-A84B-AF36-CD08971B8015}" srcOrd="1" destOrd="0" presId="urn:microsoft.com/office/officeart/2005/8/layout/process4"/>
    <dgm:cxn modelId="{755B856B-C53E-D740-BA34-507A25002DC7}" type="presParOf" srcId="{A842961B-47F3-0846-AFAC-B63D6B6DF793}" destId="{E392D450-1F9E-4741-BE86-B1AFE4704826}" srcOrd="2" destOrd="0" presId="urn:microsoft.com/office/officeart/2005/8/layout/process4"/>
    <dgm:cxn modelId="{3C74B222-FB66-5E4E-AB99-6958B2323291}" type="presParOf" srcId="{E392D450-1F9E-4741-BE86-B1AFE4704826}" destId="{93C822DF-E70F-8447-AC2D-3437593B7CF3}" srcOrd="0" destOrd="0" presId="urn:microsoft.com/office/officeart/2005/8/layout/process4"/>
    <dgm:cxn modelId="{9B9984FF-0C8D-C746-B35D-2FDACE6B528D}" type="presParOf" srcId="{E392D450-1F9E-4741-BE86-B1AFE4704826}" destId="{757A68EB-2982-1448-9010-7996A2F225BD}" srcOrd="1" destOrd="0" presId="urn:microsoft.com/office/officeart/2005/8/layout/process4"/>
    <dgm:cxn modelId="{ACDEADEA-E0C5-064B-A974-81C8022F6448}" type="presParOf" srcId="{507F1D02-6638-1440-ACE4-D0FCB803536A}" destId="{862B550C-205D-CC4F-AC53-A555E93F443E}" srcOrd="1" destOrd="0" presId="urn:microsoft.com/office/officeart/2005/8/layout/process4"/>
    <dgm:cxn modelId="{74A1F591-8455-814E-AC1F-DE8E2E44D435}" type="presParOf" srcId="{507F1D02-6638-1440-ACE4-D0FCB803536A}" destId="{17264002-F834-2A47-B139-6B8E88ADBB02}" srcOrd="2" destOrd="0" presId="urn:microsoft.com/office/officeart/2005/8/layout/process4"/>
    <dgm:cxn modelId="{8CA50C7D-3AC6-9343-87E4-E17DCA08A777}" type="presParOf" srcId="{17264002-F834-2A47-B139-6B8E88ADBB02}" destId="{4FA2309A-70B5-C448-BB58-1F687EFA35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C35E4-A9AF-4EC0-AD50-6B0A80969FB7}">
      <dsp:nvSpPr>
        <dsp:cNvPr id="0" name=""/>
        <dsp:cNvSpPr/>
      </dsp:nvSpPr>
      <dsp:spPr>
        <a:xfrm>
          <a:off x="773022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8737A-3B90-4714-9CD0-E0D1A8C2C03F}">
      <dsp:nvSpPr>
        <dsp:cNvPr id="0" name=""/>
        <dsp:cNvSpPr/>
      </dsp:nvSpPr>
      <dsp:spPr>
        <a:xfrm>
          <a:off x="288173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Molekula</a:t>
          </a:r>
          <a:r>
            <a:rPr lang="cs-CZ" sz="1600" kern="1200" dirty="0"/>
            <a:t> </a:t>
          </a:r>
          <a:r>
            <a:rPr lang="cs-CZ" sz="1600" b="1" kern="1200" dirty="0"/>
            <a:t>a její stav </a:t>
          </a:r>
          <a:r>
            <a:rPr lang="cs-CZ" sz="1600" kern="1200" dirty="0"/>
            <a:t>(mutace DNA, hodnota exprese </a:t>
          </a:r>
          <a:r>
            <a:rPr lang="cs-CZ" sz="1600" kern="1200" dirty="0" err="1"/>
            <a:t>miRNA</a:t>
          </a:r>
          <a:r>
            <a:rPr lang="cs-CZ" sz="1600" kern="1200" dirty="0"/>
            <a:t>, zvýšená hladina proteinu…)</a:t>
          </a:r>
          <a:endParaRPr lang="en-US" sz="1600" kern="1200" dirty="0"/>
        </a:p>
      </dsp:txBody>
      <dsp:txXfrm>
        <a:off x="288173" y="1425131"/>
        <a:ext cx="1763085" cy="1234160"/>
      </dsp:txXfrm>
    </dsp:sp>
    <dsp:sp modelId="{45A50F0D-2E36-4EFE-8B41-B7B9B0E487C1}">
      <dsp:nvSpPr>
        <dsp:cNvPr id="0" name=""/>
        <dsp:cNvSpPr/>
      </dsp:nvSpPr>
      <dsp:spPr>
        <a:xfrm>
          <a:off x="2844648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B1602-F7E8-4DCB-84B9-FD07D7A64E19}">
      <dsp:nvSpPr>
        <dsp:cNvPr id="0" name=""/>
        <dsp:cNvSpPr/>
      </dsp:nvSpPr>
      <dsp:spPr>
        <a:xfrm>
          <a:off x="2359799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Aktivita buněk </a:t>
          </a:r>
          <a:r>
            <a:rPr lang="cs-CZ" sz="1600" kern="1200" dirty="0"/>
            <a:t>v konkrétních oblastech (lymfocyty v invazivním frontu nádoru)</a:t>
          </a:r>
          <a:endParaRPr lang="en-US" sz="1600" kern="1200" dirty="0"/>
        </a:p>
      </dsp:txBody>
      <dsp:txXfrm>
        <a:off x="2359799" y="1425131"/>
        <a:ext cx="1763085" cy="1234160"/>
      </dsp:txXfrm>
    </dsp:sp>
    <dsp:sp modelId="{FB6E96BE-27EA-41F4-9C25-F78F46EC9629}">
      <dsp:nvSpPr>
        <dsp:cNvPr id="0" name=""/>
        <dsp:cNvSpPr/>
      </dsp:nvSpPr>
      <dsp:spPr>
        <a:xfrm>
          <a:off x="4916274" y="273695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B1A41-786B-4AD4-A777-C6E463419E0A}">
      <dsp:nvSpPr>
        <dsp:cNvPr id="0" name=""/>
        <dsp:cNvSpPr/>
      </dsp:nvSpPr>
      <dsp:spPr>
        <a:xfrm>
          <a:off x="4431425" y="1425131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Přítomnost mikroorganizmu</a:t>
          </a:r>
          <a:endParaRPr lang="en-US" sz="1600" b="1" kern="1200" dirty="0"/>
        </a:p>
      </dsp:txBody>
      <dsp:txXfrm>
        <a:off x="4431425" y="1425131"/>
        <a:ext cx="1763085" cy="1234160"/>
      </dsp:txXfrm>
    </dsp:sp>
    <dsp:sp modelId="{AB665059-7A45-4370-AD8E-B020A4F4571A}">
      <dsp:nvSpPr>
        <dsp:cNvPr id="0" name=""/>
        <dsp:cNvSpPr/>
      </dsp:nvSpPr>
      <dsp:spPr>
        <a:xfrm>
          <a:off x="771554" y="3164462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89967-8478-4E1B-A1C9-8254B962DCFB}">
      <dsp:nvSpPr>
        <dsp:cNvPr id="0" name=""/>
        <dsp:cNvSpPr/>
      </dsp:nvSpPr>
      <dsp:spPr>
        <a:xfrm>
          <a:off x="259294" y="4224939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Proces</a:t>
          </a:r>
          <a:r>
            <a:rPr lang="cs-CZ" sz="1600" kern="1200" dirty="0"/>
            <a:t> (zvýšená proliferace, přítomnost </a:t>
          </a:r>
          <a:r>
            <a:rPr lang="cs-CZ" sz="1600" kern="1200" dirty="0" err="1"/>
            <a:t>stromální</a:t>
          </a:r>
          <a:r>
            <a:rPr lang="cs-CZ" sz="1600" kern="1200" dirty="0"/>
            <a:t> reakce v nádoru, …)</a:t>
          </a:r>
          <a:endParaRPr lang="en-US" sz="1600" kern="1200" dirty="0"/>
        </a:p>
      </dsp:txBody>
      <dsp:txXfrm>
        <a:off x="259294" y="4224939"/>
        <a:ext cx="1763085" cy="1234160"/>
      </dsp:txXfrm>
    </dsp:sp>
    <dsp:sp modelId="{899BA070-B14D-4484-85D3-3372275B0E07}">
      <dsp:nvSpPr>
        <dsp:cNvPr id="0" name=""/>
        <dsp:cNvSpPr/>
      </dsp:nvSpPr>
      <dsp:spPr>
        <a:xfrm>
          <a:off x="2844648" y="3100062"/>
          <a:ext cx="793388" cy="793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084BB-A6A7-4FB8-BA4B-2C8E52685849}">
      <dsp:nvSpPr>
        <dsp:cNvPr id="0" name=""/>
        <dsp:cNvSpPr/>
      </dsp:nvSpPr>
      <dsp:spPr>
        <a:xfrm>
          <a:off x="2359799" y="4251498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.... </a:t>
          </a:r>
          <a:endParaRPr lang="en-US" sz="2400" kern="1200" dirty="0"/>
        </a:p>
      </dsp:txBody>
      <dsp:txXfrm>
        <a:off x="2359799" y="4251498"/>
        <a:ext cx="1763085" cy="1234160"/>
      </dsp:txXfrm>
    </dsp:sp>
    <dsp:sp modelId="{35A24CB7-3673-49FE-8F0C-D80D01DB6B5C}">
      <dsp:nvSpPr>
        <dsp:cNvPr id="0" name=""/>
        <dsp:cNvSpPr/>
      </dsp:nvSpPr>
      <dsp:spPr>
        <a:xfrm>
          <a:off x="4916274" y="3100062"/>
          <a:ext cx="793388" cy="79338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B6282-E1C0-42CE-9E9A-7F420E42B722}">
      <dsp:nvSpPr>
        <dsp:cNvPr id="0" name=""/>
        <dsp:cNvSpPr/>
      </dsp:nvSpPr>
      <dsp:spPr>
        <a:xfrm>
          <a:off x="4431425" y="4251498"/>
          <a:ext cx="1763085" cy="123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</a:rPr>
            <a:t>Využití jednotlivých biomarkerů v rozhodovacím PRAVIDLE (modelu/testu)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4431425" y="4251498"/>
        <a:ext cx="1763085" cy="12341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324F3-B1E2-6C45-AA7E-F7E2D26594D4}">
      <dsp:nvSpPr>
        <dsp:cNvPr id="0" name=""/>
        <dsp:cNvSpPr/>
      </dsp:nvSpPr>
      <dsp:spPr>
        <a:xfrm>
          <a:off x="0" y="0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B1F92-7FD1-644B-A2A6-08FC671E2875}">
      <dsp:nvSpPr>
        <dsp:cNvPr id="0" name=""/>
        <dsp:cNvSpPr/>
      </dsp:nvSpPr>
      <dsp:spPr>
        <a:xfrm>
          <a:off x="0" y="0"/>
          <a:ext cx="6513603" cy="2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Když se nedá test založený na omics biomarkerech biologicky odůvodnit, je o to důležitější ho správně VYTVOŘIT a poté správně VALIDOVAT, aby byla zajištěna vědecká spolehlivost! </a:t>
          </a:r>
          <a:endParaRPr lang="en-US" sz="3200" kern="1200"/>
        </a:p>
      </dsp:txBody>
      <dsp:txXfrm>
        <a:off x="0" y="0"/>
        <a:ext cx="6513603" cy="2942713"/>
      </dsp:txXfrm>
    </dsp:sp>
    <dsp:sp modelId="{13E608A6-59D0-064B-9D65-57F5E967BBAB}">
      <dsp:nvSpPr>
        <dsp:cNvPr id="0" name=""/>
        <dsp:cNvSpPr/>
      </dsp:nvSpPr>
      <dsp:spPr>
        <a:xfrm>
          <a:off x="0" y="2942713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FAE9D-C4DB-4448-970B-7BCC4C5F0706}">
      <dsp:nvSpPr>
        <dsp:cNvPr id="0" name=""/>
        <dsp:cNvSpPr/>
      </dsp:nvSpPr>
      <dsp:spPr>
        <a:xfrm>
          <a:off x="0" y="2942713"/>
          <a:ext cx="6513603" cy="2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Z důvodů vyššího rizika „přetrénování“ těchto testů je potřeba přísných kritérií, validace a odpovědnosti ještě vyšší než u samostatných testů založených na biomarkerech.</a:t>
          </a:r>
          <a:endParaRPr lang="en-US" sz="3200" kern="1200"/>
        </a:p>
      </dsp:txBody>
      <dsp:txXfrm>
        <a:off x="0" y="2942713"/>
        <a:ext cx="6513603" cy="29427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B4CBE-5D4A-4B2B-8242-8FA014EA104B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5D104-1F76-4975-A436-B702BD812E6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74DE1-DA99-409C-A640-82B01E4F5B02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 dispozici jsou databázové úložiště pro soubory </a:t>
          </a:r>
          <a:r>
            <a:rPr lang="cs-CZ" sz="1500" kern="1200" dirty="0" err="1"/>
            <a:t>omicsových</a:t>
          </a:r>
          <a:r>
            <a:rPr lang="cs-CZ" sz="1500" kern="1200" dirty="0"/>
            <a:t> dat, ale sdílení dat není rutinní a bez přístupu k datům a přesně definovanému výpočetnímu modelu je replikace a ověření obtížnější než pro biomarkery založené na jednotlivých analytech. </a:t>
          </a:r>
          <a:endParaRPr lang="en-US" sz="1500" kern="1200" dirty="0"/>
        </a:p>
      </dsp:txBody>
      <dsp:txXfrm>
        <a:off x="1941716" y="718"/>
        <a:ext cx="4571887" cy="1681139"/>
      </dsp:txXfrm>
    </dsp:sp>
    <dsp:sp modelId="{BB6E37B7-7EF9-45D1-AAF3-E04FEBBB1A1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AF2BF-0F28-4E96-8B52-BC8FD5B8C2D4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125F1-A009-4CE6-B83C-B2016B5FE765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I když nezávislé validační studie jsou drahé, potřeba replikace v omicsových studiích je nutná vzhledem ke složitosti dat, které mohou vést k chybám (od jednoduchých chyb správy dat až po nesprávně navržené výpočetní modely). </a:t>
          </a:r>
          <a:endParaRPr lang="en-US" sz="1500" kern="1200"/>
        </a:p>
      </dsp:txBody>
      <dsp:txXfrm>
        <a:off x="1941716" y="2102143"/>
        <a:ext cx="4571887" cy="1681139"/>
      </dsp:txXfrm>
    </dsp:sp>
    <dsp:sp modelId="{CD06E65C-350C-4565-B0DF-0C9CE53AA3C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AF5D0-9626-40F1-8083-0D90773849AB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F01A7-75AB-4353-859B-6EFF5159600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Tato úroveň složitosti neexistuje pro výzkum, vývoj a validaci testů s jedním biomarkerem.</a:t>
          </a:r>
          <a:endParaRPr lang="en-US" sz="1500" kern="1200"/>
        </a:p>
      </dsp:txBody>
      <dsp:txXfrm>
        <a:off x="1941716" y="4203567"/>
        <a:ext cx="4571887" cy="16811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42E11-0C0D-584C-A26B-84F140207F5A}">
      <dsp:nvSpPr>
        <dsp:cNvPr id="0" name=""/>
        <dsp:cNvSpPr/>
      </dsp:nvSpPr>
      <dsp:spPr>
        <a:xfrm>
          <a:off x="0" y="272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F794E-F55D-B044-8378-81D8E3B62FA4}">
      <dsp:nvSpPr>
        <dsp:cNvPr id="0" name=""/>
        <dsp:cNvSpPr/>
      </dsp:nvSpPr>
      <dsp:spPr>
        <a:xfrm>
          <a:off x="0" y="2720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Data obsahují velké množství technického i biologického šumu, který je nutné odstranit</a:t>
          </a:r>
          <a:endParaRPr lang="en-US" sz="2400" kern="1200"/>
        </a:p>
      </dsp:txBody>
      <dsp:txXfrm>
        <a:off x="0" y="2720"/>
        <a:ext cx="6269038" cy="1855561"/>
      </dsp:txXfrm>
    </dsp:sp>
    <dsp:sp modelId="{566639F5-CA71-A543-84C6-CD74C09FA3E1}">
      <dsp:nvSpPr>
        <dsp:cNvPr id="0" name=""/>
        <dsp:cNvSpPr/>
      </dsp:nvSpPr>
      <dsp:spPr>
        <a:xfrm>
          <a:off x="0" y="1858281"/>
          <a:ext cx="6269038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34DE8-F59B-204F-81B5-1F98553193BF}">
      <dsp:nvSpPr>
        <dsp:cNvPr id="0" name=""/>
        <dsp:cNvSpPr/>
      </dsp:nvSpPr>
      <dsp:spPr>
        <a:xfrm>
          <a:off x="0" y="1858281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Protože jedno spuštění přístroje obvykle není schopno analyzovat všechny vzorky, vytváří se nežádoucí matoucí efekty (efekty dávky), které je nutno odstranit</a:t>
          </a:r>
          <a:endParaRPr lang="en-US" sz="2400" kern="1200"/>
        </a:p>
      </dsp:txBody>
      <dsp:txXfrm>
        <a:off x="0" y="1858281"/>
        <a:ext cx="6269038" cy="1855561"/>
      </dsp:txXfrm>
    </dsp:sp>
    <dsp:sp modelId="{2A468F2B-E70D-8542-9CFE-E0D6E65437D7}">
      <dsp:nvSpPr>
        <dsp:cNvPr id="0" name=""/>
        <dsp:cNvSpPr/>
      </dsp:nvSpPr>
      <dsp:spPr>
        <a:xfrm>
          <a:off x="0" y="3713843"/>
          <a:ext cx="6269038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A80CB-8647-7C4F-958D-2C2557FFD865}">
      <dsp:nvSpPr>
        <dsp:cNvPr id="0" name=""/>
        <dsp:cNvSpPr/>
      </dsp:nvSpPr>
      <dsp:spPr>
        <a:xfrm>
          <a:off x="0" y="3713843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Technologie jsou velice nové (a vznikají stále!) a algoritmy pro optimální zpracování jejich dat se vytvářejí a testují i 5-10 let  - neexistují zlaté standardy a mnohé implementace jsou plné chyb</a:t>
          </a:r>
          <a:endParaRPr lang="en-US" sz="2400" kern="1200"/>
        </a:p>
      </dsp:txBody>
      <dsp:txXfrm>
        <a:off x="0" y="3713843"/>
        <a:ext cx="6269038" cy="18555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2CBAB-978C-9041-92D6-0FD026EFC27D}">
      <dsp:nvSpPr>
        <dsp:cNvPr id="0" name=""/>
        <dsp:cNvSpPr/>
      </dsp:nvSpPr>
      <dsp:spPr>
        <a:xfrm>
          <a:off x="0" y="421925"/>
          <a:ext cx="6513603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37388" rIns="5055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1" kern="1200" dirty="0"/>
            <a:t>Složené z více charakteristik </a:t>
          </a:r>
          <a:r>
            <a:rPr lang="cs-CZ" sz="2100" kern="1200" dirty="0"/>
            <a:t>(více genů, proteinů…)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1" kern="1200" dirty="0"/>
            <a:t>Bez</a:t>
          </a:r>
          <a:r>
            <a:rPr lang="cs-CZ" sz="2100" b="0" kern="1200" dirty="0"/>
            <a:t> jasně definovaného </a:t>
          </a:r>
          <a:r>
            <a:rPr lang="cs-CZ" sz="2100" b="1" kern="1200" dirty="0"/>
            <a:t>biologického</a:t>
          </a:r>
          <a:r>
            <a:rPr lang="cs-CZ" sz="2100" b="0" kern="1200" dirty="0"/>
            <a:t> </a:t>
          </a:r>
          <a:r>
            <a:rPr lang="cs-CZ" sz="2100" b="1" kern="1200" dirty="0"/>
            <a:t>zdůvodnění</a:t>
          </a:r>
          <a:endParaRPr lang="en-US" sz="2100" b="1" kern="1200" dirty="0"/>
        </a:p>
      </dsp:txBody>
      <dsp:txXfrm>
        <a:off x="0" y="421925"/>
        <a:ext cx="6513603" cy="1819125"/>
      </dsp:txXfrm>
    </dsp:sp>
    <dsp:sp modelId="{32C402C3-E017-A34E-B476-2803CB696395}">
      <dsp:nvSpPr>
        <dsp:cNvPr id="0" name=""/>
        <dsp:cNvSpPr/>
      </dsp:nvSpPr>
      <dsp:spPr>
        <a:xfrm>
          <a:off x="325680" y="111965"/>
          <a:ext cx="4559522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Jsou často komplexní:</a:t>
          </a:r>
          <a:endParaRPr lang="en-US" sz="2100" kern="1200"/>
        </a:p>
      </dsp:txBody>
      <dsp:txXfrm>
        <a:off x="355942" y="142227"/>
        <a:ext cx="4498998" cy="559396"/>
      </dsp:txXfrm>
    </dsp:sp>
    <dsp:sp modelId="{FA7B8891-9A99-2C4E-88DF-F15342D73592}">
      <dsp:nvSpPr>
        <dsp:cNvPr id="0" name=""/>
        <dsp:cNvSpPr/>
      </dsp:nvSpPr>
      <dsp:spPr>
        <a:xfrm>
          <a:off x="0" y="2664410"/>
          <a:ext cx="6513603" cy="310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37388" rIns="5055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zatížených </a:t>
          </a:r>
          <a:r>
            <a:rPr lang="cs-CZ" sz="2100" b="1" kern="1200" dirty="0"/>
            <a:t>významným technickým šumem </a:t>
          </a:r>
          <a:r>
            <a:rPr lang="cs-CZ" sz="2100" kern="1200" dirty="0"/>
            <a:t>z různých zdrojů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analyzovaných </a:t>
          </a:r>
          <a:r>
            <a:rPr lang="cs-CZ" sz="2100" b="1" kern="1200" dirty="0"/>
            <a:t>metodami</a:t>
          </a:r>
          <a:r>
            <a:rPr lang="cs-CZ" sz="2100" kern="1200" dirty="0"/>
            <a:t>, které </a:t>
          </a:r>
          <a:r>
            <a:rPr lang="cs-CZ" sz="2100" b="1" kern="1200" dirty="0"/>
            <a:t>nejsou standardizované</a:t>
          </a:r>
          <a:endParaRPr lang="en-US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které jsou pouze </a:t>
          </a:r>
          <a:r>
            <a:rPr lang="cs-CZ" sz="2100" b="1" kern="1200" dirty="0"/>
            <a:t>korelované</a:t>
          </a:r>
          <a:r>
            <a:rPr lang="cs-CZ" sz="2100" kern="1200" dirty="0"/>
            <a:t> s měřenou proměnnou (např. nejsou koncentrace ani počty molekul)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které jsou </a:t>
          </a:r>
          <a:r>
            <a:rPr lang="cs-CZ" sz="2100" b="1" kern="1200" dirty="0"/>
            <a:t>komplexní</a:t>
          </a:r>
          <a:r>
            <a:rPr lang="cs-CZ" sz="2100" kern="1200" dirty="0"/>
            <a:t> a </a:t>
          </a:r>
          <a:r>
            <a:rPr lang="cs-CZ" sz="2100" b="1" kern="1200" dirty="0"/>
            <a:t>obtížně se sdílejí</a:t>
          </a:r>
          <a:endParaRPr lang="en-US" sz="2100" b="1" kern="1200" dirty="0"/>
        </a:p>
      </dsp:txBody>
      <dsp:txXfrm>
        <a:off x="0" y="2664410"/>
        <a:ext cx="6513603" cy="3109050"/>
      </dsp:txXfrm>
    </dsp:sp>
    <dsp:sp modelId="{0CE8BAA7-D18D-E948-AC42-CC28B0D265AB}">
      <dsp:nvSpPr>
        <dsp:cNvPr id="0" name=""/>
        <dsp:cNvSpPr/>
      </dsp:nvSpPr>
      <dsp:spPr>
        <a:xfrm>
          <a:off x="325680" y="2354450"/>
          <a:ext cx="4559522" cy="619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Pocházejí z dat:</a:t>
          </a:r>
          <a:endParaRPr lang="en-US" sz="2100" kern="1200"/>
        </a:p>
      </dsp:txBody>
      <dsp:txXfrm>
        <a:off x="355942" y="2384712"/>
        <a:ext cx="4498998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DC336-98EC-F141-84C3-F5D51C0053C6}">
      <dsp:nvSpPr>
        <dsp:cNvPr id="0" name=""/>
        <dsp:cNvSpPr/>
      </dsp:nvSpPr>
      <dsp:spPr>
        <a:xfrm>
          <a:off x="0" y="1992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5408E-E1EF-CB4B-8910-B422BC4CE106}">
      <dsp:nvSpPr>
        <dsp:cNvPr id="0" name=""/>
        <dsp:cNvSpPr/>
      </dsp:nvSpPr>
      <dsp:spPr>
        <a:xfrm>
          <a:off x="0" y="1992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Obsahují</a:t>
          </a:r>
          <a:r>
            <a:rPr lang="en-US" sz="2000" kern="1200" dirty="0"/>
            <a:t> </a:t>
          </a:r>
          <a:r>
            <a:rPr lang="en-US" sz="2000" b="1" kern="1200" dirty="0" err="1"/>
            <a:t>množství</a:t>
          </a:r>
          <a:r>
            <a:rPr lang="en-US" sz="2000" b="1" kern="1200" dirty="0"/>
            <a:t> </a:t>
          </a:r>
          <a:r>
            <a:rPr lang="en-US" sz="2000" b="1" kern="1200" dirty="0" err="1"/>
            <a:t>šumu</a:t>
          </a:r>
          <a:r>
            <a:rPr lang="en-US" sz="2000" b="1" kern="1200" dirty="0"/>
            <a:t> </a:t>
          </a:r>
          <a:r>
            <a:rPr lang="en-US" sz="2000" kern="1200" dirty="0"/>
            <a:t>(</a:t>
          </a:r>
          <a:r>
            <a:rPr lang="en-US" sz="2000" kern="1200" dirty="0" err="1"/>
            <a:t>technická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biologická</a:t>
          </a:r>
          <a:r>
            <a:rPr lang="en-US" sz="2000" kern="1200" dirty="0"/>
            <a:t> </a:t>
          </a:r>
          <a:r>
            <a:rPr lang="en-US" sz="2000" kern="1200" dirty="0" err="1"/>
            <a:t>variabilita</a:t>
          </a:r>
          <a:r>
            <a:rPr lang="en-US" sz="2000" kern="1200" dirty="0"/>
            <a:t>)</a:t>
          </a:r>
        </a:p>
      </dsp:txBody>
      <dsp:txXfrm>
        <a:off x="0" y="1992"/>
        <a:ext cx="10515600" cy="679498"/>
      </dsp:txXfrm>
    </dsp:sp>
    <dsp:sp modelId="{93D38CA8-D7EE-B64E-BEDA-01361E6295C9}">
      <dsp:nvSpPr>
        <dsp:cNvPr id="0" name=""/>
        <dsp:cNvSpPr/>
      </dsp:nvSpPr>
      <dsp:spPr>
        <a:xfrm>
          <a:off x="0" y="681490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6E84B-4C00-864F-A5FD-79B1B7F82319}">
      <dsp:nvSpPr>
        <dsp:cNvPr id="0" name=""/>
        <dsp:cNvSpPr/>
      </dsp:nvSpPr>
      <dsp:spPr>
        <a:xfrm>
          <a:off x="0" y="681490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Nereprezentují</a:t>
          </a:r>
          <a:r>
            <a:rPr lang="en-GB" sz="2000" kern="1200" dirty="0"/>
            <a:t> </a:t>
          </a:r>
          <a:r>
            <a:rPr lang="en-GB" sz="2000" kern="1200" dirty="0" err="1"/>
            <a:t>skutečné</a:t>
          </a:r>
          <a:r>
            <a:rPr lang="en-GB" sz="2000" kern="1200" dirty="0"/>
            <a:t> </a:t>
          </a:r>
          <a:r>
            <a:rPr lang="en-GB" sz="2000" kern="1200" dirty="0" err="1"/>
            <a:t>hodnoty</a:t>
          </a:r>
          <a:r>
            <a:rPr lang="en-GB" sz="2000" kern="1200" dirty="0"/>
            <a:t> (</a:t>
          </a:r>
          <a:r>
            <a:rPr lang="en-GB" sz="2000" kern="1200" dirty="0" err="1"/>
            <a:t>koncentrace</a:t>
          </a:r>
          <a:r>
            <a:rPr lang="en-GB" sz="2000" kern="1200" dirty="0"/>
            <a:t>, </a:t>
          </a:r>
          <a:r>
            <a:rPr lang="en-GB" sz="2000" kern="1200" dirty="0" err="1"/>
            <a:t>počty</a:t>
          </a:r>
          <a:r>
            <a:rPr lang="en-GB" sz="2000" kern="1200" dirty="0"/>
            <a:t>) </a:t>
          </a:r>
          <a:r>
            <a:rPr lang="en-GB" sz="2000" kern="1200" dirty="0" err="1"/>
            <a:t>sledovaných</a:t>
          </a:r>
          <a:r>
            <a:rPr lang="en-GB" sz="2000" kern="1200" dirty="0"/>
            <a:t> </a:t>
          </a:r>
          <a:r>
            <a:rPr lang="en-GB" sz="2000" kern="1200" dirty="0" err="1"/>
            <a:t>molekul</a:t>
          </a:r>
          <a:r>
            <a:rPr lang="en-GB" sz="2000" kern="1200" dirty="0"/>
            <a:t> </a:t>
          </a:r>
        </a:p>
      </dsp:txBody>
      <dsp:txXfrm>
        <a:off x="0" y="681490"/>
        <a:ext cx="10515600" cy="679498"/>
      </dsp:txXfrm>
    </dsp:sp>
    <dsp:sp modelId="{323F4276-1EA9-4F4F-AB24-E3688C9355B9}">
      <dsp:nvSpPr>
        <dsp:cNvPr id="0" name=""/>
        <dsp:cNvSpPr/>
      </dsp:nvSpPr>
      <dsp:spPr>
        <a:xfrm>
          <a:off x="0" y="1360988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0D8E5-BF30-7A4B-9557-D4D14D9F0DE8}">
      <dsp:nvSpPr>
        <dsp:cNvPr id="0" name=""/>
        <dsp:cNvSpPr/>
      </dsp:nvSpPr>
      <dsp:spPr>
        <a:xfrm>
          <a:off x="0" y="1360988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Pocházejí</a:t>
          </a:r>
          <a:r>
            <a:rPr lang="en-GB" sz="2000" kern="1200" dirty="0"/>
            <a:t> z </a:t>
          </a:r>
          <a:r>
            <a:rPr lang="en-GB" sz="2000" kern="1200" dirty="0" err="1"/>
            <a:t>komplexních</a:t>
          </a:r>
          <a:r>
            <a:rPr lang="en-GB" sz="2000" kern="1200" dirty="0"/>
            <a:t> </a:t>
          </a:r>
          <a:r>
            <a:rPr lang="en-GB" sz="2000" kern="1200" dirty="0" err="1"/>
            <a:t>technologií</a:t>
          </a:r>
          <a:r>
            <a:rPr lang="en-GB" sz="2000" kern="1200" dirty="0"/>
            <a:t>, </a:t>
          </a:r>
          <a:r>
            <a:rPr lang="en-GB" sz="2000" kern="1200" dirty="0" err="1"/>
            <a:t>které</a:t>
          </a:r>
          <a:r>
            <a:rPr lang="en-GB" sz="2000" kern="1200" dirty="0"/>
            <a:t> </a:t>
          </a:r>
          <a:r>
            <a:rPr lang="en-GB" sz="2000" kern="1200" dirty="0" err="1"/>
            <a:t>bývají</a:t>
          </a:r>
          <a:r>
            <a:rPr lang="en-GB" sz="2000" kern="1200" dirty="0"/>
            <a:t> </a:t>
          </a:r>
          <a:r>
            <a:rPr lang="en-GB" sz="2000" b="1" kern="1200" dirty="0" err="1"/>
            <a:t>velice</a:t>
          </a:r>
          <a:r>
            <a:rPr lang="en-GB" sz="2000" b="1" kern="1200" dirty="0"/>
            <a:t> </a:t>
          </a:r>
          <a:r>
            <a:rPr lang="en-GB" sz="2000" b="1" kern="1200" dirty="0" err="1"/>
            <a:t>citlivé</a:t>
          </a:r>
          <a:r>
            <a:rPr lang="en-GB" sz="2000" b="1" kern="1200" dirty="0"/>
            <a:t> </a:t>
          </a:r>
          <a:r>
            <a:rPr lang="en-GB" sz="2000" b="1" kern="1200" dirty="0" err="1"/>
            <a:t>na</a:t>
          </a:r>
          <a:r>
            <a:rPr lang="en-GB" sz="2000" b="1" kern="1200" dirty="0"/>
            <a:t> </a:t>
          </a:r>
          <a:r>
            <a:rPr lang="en-GB" sz="2000" b="1" kern="1200" dirty="0" err="1"/>
            <a:t>vnější</a:t>
          </a:r>
          <a:r>
            <a:rPr lang="en-GB" sz="2000" b="1" kern="1200" dirty="0"/>
            <a:t> </a:t>
          </a:r>
          <a:r>
            <a:rPr lang="en-GB" sz="2000" b="1" kern="1200" dirty="0" err="1"/>
            <a:t>vlivy</a:t>
          </a:r>
          <a:endParaRPr lang="en-GB" sz="2000" b="1" kern="1200" dirty="0"/>
        </a:p>
      </dsp:txBody>
      <dsp:txXfrm>
        <a:off x="0" y="1360988"/>
        <a:ext cx="10515600" cy="679498"/>
      </dsp:txXfrm>
    </dsp:sp>
    <dsp:sp modelId="{C5BBACEE-D75E-434D-A05D-F8CC52740882}">
      <dsp:nvSpPr>
        <dsp:cNvPr id="0" name=""/>
        <dsp:cNvSpPr/>
      </dsp:nvSpPr>
      <dsp:spPr>
        <a:xfrm>
          <a:off x="0" y="2040487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5CB4E-4C8F-6D44-8709-58ADD0505389}">
      <dsp:nvSpPr>
        <dsp:cNvPr id="0" name=""/>
        <dsp:cNvSpPr/>
      </dsp:nvSpPr>
      <dsp:spPr>
        <a:xfrm>
          <a:off x="0" y="2040487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Jejich</a:t>
          </a:r>
          <a:r>
            <a:rPr lang="en-US" sz="2000" kern="1200" dirty="0"/>
            <a:t> </a:t>
          </a:r>
          <a:r>
            <a:rPr lang="en-US" sz="2000" kern="1200" dirty="0" err="1"/>
            <a:t>předzpracování</a:t>
          </a:r>
          <a:r>
            <a:rPr lang="en-US" sz="2000" kern="1200" dirty="0"/>
            <a:t> je </a:t>
          </a:r>
          <a:r>
            <a:rPr lang="en-US" sz="2000" b="1" kern="1200" dirty="0" err="1"/>
            <a:t>náročné</a:t>
          </a:r>
          <a:r>
            <a:rPr lang="en-US" sz="2000" kern="1200" dirty="0"/>
            <a:t> a </a:t>
          </a:r>
          <a:r>
            <a:rPr lang="en-US" sz="2000" b="1" kern="1200" dirty="0" err="1"/>
            <a:t>vysoce</a:t>
          </a:r>
          <a:r>
            <a:rPr lang="en-US" sz="2000" b="1" kern="1200" dirty="0"/>
            <a:t> </a:t>
          </a:r>
          <a:r>
            <a:rPr lang="en-US" sz="2000" b="1" kern="1200" dirty="0" err="1"/>
            <a:t>specifické</a:t>
          </a:r>
          <a:r>
            <a:rPr lang="en-US" sz="2000" b="1" kern="1200" dirty="0"/>
            <a:t> </a:t>
          </a:r>
          <a:r>
            <a:rPr lang="en-US" sz="2000" kern="1200" dirty="0"/>
            <a:t>pro </a:t>
          </a:r>
          <a:r>
            <a:rPr lang="en-US" sz="2000" kern="1200" dirty="0" err="1"/>
            <a:t>daný</a:t>
          </a:r>
          <a:r>
            <a:rPr lang="en-US" sz="2000" kern="1200" dirty="0"/>
            <a:t> </a:t>
          </a:r>
          <a:r>
            <a:rPr lang="en-US" sz="2000" kern="1200" dirty="0" err="1"/>
            <a:t>typ</a:t>
          </a:r>
          <a:r>
            <a:rPr lang="en-US" sz="2000" kern="1200" dirty="0"/>
            <a:t> platformy</a:t>
          </a:r>
        </a:p>
      </dsp:txBody>
      <dsp:txXfrm>
        <a:off x="0" y="2040487"/>
        <a:ext cx="10515600" cy="679498"/>
      </dsp:txXfrm>
    </dsp:sp>
    <dsp:sp modelId="{B53651F4-7973-DF4A-970D-5DBC052F6F3D}">
      <dsp:nvSpPr>
        <dsp:cNvPr id="0" name=""/>
        <dsp:cNvSpPr/>
      </dsp:nvSpPr>
      <dsp:spPr>
        <a:xfrm>
          <a:off x="0" y="2719985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D3413-C6CF-234D-9BC2-68A6D16287C4}">
      <dsp:nvSpPr>
        <dsp:cNvPr id="0" name=""/>
        <dsp:cNvSpPr/>
      </dsp:nvSpPr>
      <dsp:spPr>
        <a:xfrm>
          <a:off x="0" y="2719985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Počet</a:t>
          </a:r>
          <a:r>
            <a:rPr lang="en-US" sz="2000" b="1" kern="1200" dirty="0"/>
            <a:t> </a:t>
          </a:r>
          <a:r>
            <a:rPr lang="en-US" sz="2000" b="1" kern="1200" dirty="0" err="1"/>
            <a:t>vzorků</a:t>
          </a:r>
          <a:r>
            <a:rPr lang="en-US" sz="2000" b="1" kern="1200" dirty="0"/>
            <a:t> </a:t>
          </a:r>
          <a:r>
            <a:rPr lang="en-US" sz="2000" kern="1200" dirty="0"/>
            <a:t>je </a:t>
          </a:r>
          <a:r>
            <a:rPr lang="en-US" sz="2000" kern="1200" dirty="0" err="1"/>
            <a:t>mnohem</a:t>
          </a:r>
          <a:r>
            <a:rPr lang="en-US" sz="2000" kern="1200" dirty="0"/>
            <a:t> </a:t>
          </a:r>
          <a:r>
            <a:rPr lang="en-US" sz="2000" b="1" kern="1200" dirty="0" err="1"/>
            <a:t>menší</a:t>
          </a:r>
          <a:r>
            <a:rPr lang="en-US" sz="2000" kern="1200" dirty="0"/>
            <a:t> </a:t>
          </a:r>
          <a:r>
            <a:rPr lang="en-US" sz="2000" b="1" kern="1200" dirty="0" err="1"/>
            <a:t>než</a:t>
          </a:r>
          <a:r>
            <a:rPr lang="en-US" sz="2000" kern="1200" dirty="0"/>
            <a:t> </a:t>
          </a:r>
          <a:r>
            <a:rPr lang="en-US" sz="2000" kern="1200" dirty="0" err="1"/>
            <a:t>počet</a:t>
          </a:r>
          <a:r>
            <a:rPr lang="en-US" sz="2000" kern="1200" dirty="0"/>
            <a:t> </a:t>
          </a:r>
          <a:r>
            <a:rPr lang="en-US" sz="2000" kern="1200" dirty="0" err="1"/>
            <a:t>sledovaných</a:t>
          </a:r>
          <a:r>
            <a:rPr lang="en-US" sz="2000" kern="1200" dirty="0"/>
            <a:t> </a:t>
          </a:r>
          <a:r>
            <a:rPr lang="en-US" sz="2000" b="1" kern="1200" dirty="0" err="1"/>
            <a:t>proměnných</a:t>
          </a:r>
          <a:r>
            <a:rPr lang="en-US" sz="2000" kern="1200" dirty="0"/>
            <a:t>.</a:t>
          </a:r>
        </a:p>
      </dsp:txBody>
      <dsp:txXfrm>
        <a:off x="0" y="2719985"/>
        <a:ext cx="10515600" cy="679498"/>
      </dsp:txXfrm>
    </dsp:sp>
    <dsp:sp modelId="{45090C2D-183A-E044-AB01-DBEA8C336D9C}">
      <dsp:nvSpPr>
        <dsp:cNvPr id="0" name=""/>
        <dsp:cNvSpPr/>
      </dsp:nvSpPr>
      <dsp:spPr>
        <a:xfrm>
          <a:off x="0" y="3399483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B30F8-3A28-0240-A5E9-DD079FE60195}">
      <dsp:nvSpPr>
        <dsp:cNvPr id="0" name=""/>
        <dsp:cNvSpPr/>
      </dsp:nvSpPr>
      <dsp:spPr>
        <a:xfrm>
          <a:off x="0" y="3399483"/>
          <a:ext cx="10515600" cy="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Zkoumané</a:t>
          </a:r>
          <a:r>
            <a:rPr lang="en-US" sz="2000" kern="1200" dirty="0"/>
            <a:t> </a:t>
          </a:r>
          <a:r>
            <a:rPr lang="en-US" sz="2000" b="1" kern="1200" dirty="0" err="1"/>
            <a:t>proměnné</a:t>
          </a:r>
          <a:r>
            <a:rPr lang="en-US" sz="2000" b="1" kern="1200" dirty="0"/>
            <a:t> </a:t>
          </a:r>
          <a:r>
            <a:rPr lang="en-US" sz="2000" b="1" kern="1200" dirty="0" err="1"/>
            <a:t>jsou</a:t>
          </a:r>
          <a:r>
            <a:rPr lang="en-US" sz="2000" b="1" kern="1200" dirty="0"/>
            <a:t> </a:t>
          </a:r>
          <a:r>
            <a:rPr lang="en-US" sz="2000" b="1" kern="1200" dirty="0" err="1"/>
            <a:t>často</a:t>
          </a:r>
          <a:r>
            <a:rPr lang="en-US" sz="2000" b="1" kern="1200" dirty="0"/>
            <a:t> </a:t>
          </a:r>
          <a:r>
            <a:rPr lang="en-US" sz="2000" b="1" kern="1200" dirty="0" err="1"/>
            <a:t>korelované</a:t>
          </a:r>
          <a:r>
            <a:rPr lang="en-US" sz="2000" b="1" kern="1200" dirty="0"/>
            <a:t> </a:t>
          </a:r>
          <a:r>
            <a:rPr lang="en-US" sz="2000" kern="1200" dirty="0"/>
            <a:t>a </a:t>
          </a:r>
          <a:r>
            <a:rPr lang="en-US" sz="2000" kern="1200" dirty="0" err="1"/>
            <a:t>mají</a:t>
          </a:r>
          <a:r>
            <a:rPr lang="en-US" sz="2000" kern="1200" dirty="0"/>
            <a:t> </a:t>
          </a:r>
          <a:r>
            <a:rPr lang="en-US" sz="2000" kern="1200" dirty="0" err="1"/>
            <a:t>mezi</a:t>
          </a:r>
          <a:r>
            <a:rPr lang="en-US" sz="2000" kern="1200" dirty="0"/>
            <a:t> </a:t>
          </a:r>
          <a:r>
            <a:rPr lang="en-US" sz="2000" kern="1200" dirty="0" err="1"/>
            <a:t>sebou</a:t>
          </a:r>
          <a:r>
            <a:rPr lang="en-US" sz="2000" kern="1200" dirty="0"/>
            <a:t> </a:t>
          </a:r>
          <a:r>
            <a:rPr lang="en-US" sz="2000" kern="1200" dirty="0" err="1"/>
            <a:t>komplexní</a:t>
          </a:r>
          <a:r>
            <a:rPr lang="en-US" sz="2000" kern="1200" dirty="0"/>
            <a:t> </a:t>
          </a:r>
          <a:r>
            <a:rPr lang="en-US" sz="2000" kern="1200" dirty="0" err="1"/>
            <a:t>vztahy</a:t>
          </a:r>
          <a:r>
            <a:rPr lang="en-US" sz="2000" kern="1200" dirty="0"/>
            <a:t> (</a:t>
          </a:r>
          <a:r>
            <a:rPr lang="en-US" sz="2000" kern="1200" dirty="0" err="1"/>
            <a:t>geny</a:t>
          </a:r>
          <a:r>
            <a:rPr lang="en-US" sz="2000" kern="1200" dirty="0"/>
            <a:t>, </a:t>
          </a:r>
          <a:r>
            <a:rPr lang="en-US" sz="2000" kern="1200" dirty="0" err="1"/>
            <a:t>proteiny</a:t>
          </a:r>
          <a:r>
            <a:rPr lang="en-US" sz="2000" kern="1200" dirty="0"/>
            <a:t>…)</a:t>
          </a:r>
        </a:p>
      </dsp:txBody>
      <dsp:txXfrm>
        <a:off x="0" y="3399483"/>
        <a:ext cx="10515600" cy="679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36553-0755-464F-B14C-7F555924A040}">
      <dsp:nvSpPr>
        <dsp:cNvPr id="0" name=""/>
        <dsp:cNvSpPr/>
      </dsp:nvSpPr>
      <dsp:spPr>
        <a:xfrm>
          <a:off x="0" y="4430271"/>
          <a:ext cx="6513603" cy="14541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Obrovský</a:t>
          </a:r>
          <a:r>
            <a:rPr lang="en-US" sz="2000" kern="1200" dirty="0"/>
            <a:t> </a:t>
          </a:r>
          <a:r>
            <a:rPr lang="en-US" sz="2000" kern="1200" dirty="0" err="1"/>
            <a:t>ohlas</a:t>
          </a:r>
          <a:r>
            <a:rPr lang="en-US" sz="2000" kern="1200" dirty="0"/>
            <a:t>, v </a:t>
          </a:r>
          <a:r>
            <a:rPr lang="en-US" sz="2000" kern="1200" dirty="0" err="1"/>
            <a:t>roce</a:t>
          </a:r>
          <a:r>
            <a:rPr lang="en-US" sz="2000" kern="1200" dirty="0"/>
            <a:t> 2006 </a:t>
          </a:r>
          <a:r>
            <a:rPr lang="en-US" sz="2000" kern="1200" dirty="0" err="1"/>
            <a:t>článek</a:t>
          </a:r>
          <a:r>
            <a:rPr lang="en-US" sz="2000" kern="1200" dirty="0"/>
            <a:t> </a:t>
          </a:r>
          <a:r>
            <a:rPr lang="en-US" sz="2000" kern="1200" dirty="0" err="1"/>
            <a:t>zařazen</a:t>
          </a:r>
          <a:r>
            <a:rPr lang="en-US" sz="2000" kern="1200" dirty="0"/>
            <a:t> </a:t>
          </a:r>
          <a:r>
            <a:rPr lang="en-US" sz="2000" kern="1200" dirty="0" err="1"/>
            <a:t>mezi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“The Top 6 Genetic Stories of 2006”</a:t>
          </a:r>
        </a:p>
      </dsp:txBody>
      <dsp:txXfrm>
        <a:off x="0" y="4430271"/>
        <a:ext cx="6513603" cy="1454114"/>
      </dsp:txXfrm>
    </dsp:sp>
    <dsp:sp modelId="{C68D4E4D-E3D4-8849-B76B-B6B93D28A74D}">
      <dsp:nvSpPr>
        <dsp:cNvPr id="0" name=""/>
        <dsp:cNvSpPr/>
      </dsp:nvSpPr>
      <dsp:spPr>
        <a:xfrm rot="10800000">
          <a:off x="0" y="2215655"/>
          <a:ext cx="6513603" cy="2236427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Genomické signatury byly odvozeny z analýzy exprese (mikročipy) senzitivních a rezistentních buněčných linií, výsledky validovány na pacientech.</a:t>
          </a:r>
        </a:p>
      </dsp:txBody>
      <dsp:txXfrm rot="10800000">
        <a:off x="0" y="2215655"/>
        <a:ext cx="6513603" cy="1453163"/>
      </dsp:txXfrm>
    </dsp:sp>
    <dsp:sp modelId="{C8A93814-D578-B644-9667-3AD7E9DD1939}">
      <dsp:nvSpPr>
        <dsp:cNvPr id="0" name=""/>
        <dsp:cNvSpPr/>
      </dsp:nvSpPr>
      <dsp:spPr>
        <a:xfrm rot="10800000">
          <a:off x="0" y="1040"/>
          <a:ext cx="6513603" cy="2236427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2006 – Anil </a:t>
          </a:r>
          <a:r>
            <a:rPr lang="en-US" sz="2000" kern="1200" dirty="0" err="1"/>
            <a:t>Potti</a:t>
          </a:r>
          <a:r>
            <a:rPr lang="en-US" sz="2000" kern="1200" dirty="0"/>
            <a:t>, </a:t>
          </a:r>
          <a:r>
            <a:rPr lang="en-US" sz="2000" kern="1200" dirty="0" err="1"/>
            <a:t>nadějný</a:t>
          </a:r>
          <a:r>
            <a:rPr lang="en-US" sz="2000" kern="1200" dirty="0"/>
            <a:t> </a:t>
          </a:r>
          <a:r>
            <a:rPr lang="en-US" sz="2000" kern="1200" dirty="0" err="1"/>
            <a:t>vědec</a:t>
          </a:r>
          <a:r>
            <a:rPr lang="en-US" sz="2000" kern="1200" dirty="0"/>
            <a:t> z Duke University </a:t>
          </a:r>
          <a:r>
            <a:rPr lang="en-US" sz="2000" kern="1200" dirty="0" err="1"/>
            <a:t>publikuje</a:t>
          </a:r>
          <a:r>
            <a:rPr lang="en-US" sz="2000" kern="1200" dirty="0"/>
            <a:t> v Nature Medicine s </a:t>
          </a:r>
          <a:r>
            <a:rPr lang="en-US" sz="2000" kern="1200" dirty="0" err="1"/>
            <a:t>kolegy</a:t>
          </a:r>
          <a:r>
            <a:rPr lang="en-US" sz="2000" kern="1200" dirty="0"/>
            <a:t> </a:t>
          </a:r>
          <a:r>
            <a:rPr lang="en-US" sz="2000" kern="1200" dirty="0" err="1"/>
            <a:t>článek</a:t>
          </a:r>
          <a:r>
            <a:rPr lang="en-US" sz="2000" kern="1200" dirty="0"/>
            <a:t> o </a:t>
          </a:r>
          <a:r>
            <a:rPr lang="en-US" sz="2000" b="1" u="sng" kern="1200" dirty="0" err="1"/>
            <a:t>biomarkerech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rezistence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na</a:t>
          </a:r>
          <a:r>
            <a:rPr lang="en-US" sz="2000" b="1" u="sng" kern="1200" dirty="0"/>
            <a:t> </a:t>
          </a:r>
          <a:r>
            <a:rPr lang="en-US" sz="2000" b="1" u="sng" kern="1200" dirty="0" err="1"/>
            <a:t>chemoterapeutika</a:t>
          </a:r>
          <a:r>
            <a:rPr lang="en-US" sz="2000" b="1" u="sng" kern="1200" dirty="0"/>
            <a:t> v </a:t>
          </a:r>
          <a:r>
            <a:rPr lang="en-US" sz="2000" b="1" u="sng" kern="1200" dirty="0" err="1"/>
            <a:t>onkologii</a:t>
          </a:r>
          <a:r>
            <a:rPr lang="en-US" sz="2000" u="sng" kern="1200" dirty="0"/>
            <a:t>.</a:t>
          </a:r>
        </a:p>
      </dsp:txBody>
      <dsp:txXfrm rot="10800000">
        <a:off x="0" y="1040"/>
        <a:ext cx="6513603" cy="1453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F4684-A699-4280-8E3B-BB946462628C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F6664-4D85-4AAA-9351-D5A2F8AC49BD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C9A9C-0514-4B22-A495-A17AE22A091C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2006</a:t>
          </a:r>
          <a:r>
            <a:rPr lang="en-US" sz="2000" kern="1200"/>
            <a:t> – Biostatistici K. Coombes, J. Wang and K.A. Baggerly se snaží o aplikaci signatur na data výzkumníků z jejich univerzity, ovšem bez úspěchu.</a:t>
          </a:r>
        </a:p>
      </dsp:txBody>
      <dsp:txXfrm>
        <a:off x="1941716" y="718"/>
        <a:ext cx="4571887" cy="1681139"/>
      </dsp:txXfrm>
    </dsp:sp>
    <dsp:sp modelId="{EF0198A8-93D6-478C-8B5C-4DEE618635F4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2642D-8F76-4C97-B6B0-317C3EF57480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32B0D-2327-49E2-BF1D-60C1358663D9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Aktivně konzultují s autory článku.</a:t>
          </a:r>
        </a:p>
      </dsp:txBody>
      <dsp:txXfrm>
        <a:off x="1941716" y="2102143"/>
        <a:ext cx="4571887" cy="1681139"/>
      </dsp:txXfrm>
    </dsp:sp>
    <dsp:sp modelId="{92BE59F4-DD69-431F-AB48-657DB2317AA1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93F0F-F93E-4DCC-84B1-887E4B153B05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0182D-74DC-4E1E-A9EE-BBA81767EF71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Čím více se noří do dat, tím více mají pochybností o validitě závěrů a správnosti samotných dat!</a:t>
          </a:r>
        </a:p>
      </dsp:txBody>
      <dsp:txXfrm>
        <a:off x="1941716" y="4203567"/>
        <a:ext cx="4571887" cy="1681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519B7-E105-3944-BAD5-863F295A23EA}">
      <dsp:nvSpPr>
        <dsp:cNvPr id="0" name=""/>
        <dsp:cNvSpPr/>
      </dsp:nvSpPr>
      <dsp:spPr>
        <a:xfrm>
          <a:off x="0" y="2524557"/>
          <a:ext cx="10515600" cy="32168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Reportují</a:t>
          </a:r>
          <a:r>
            <a:rPr lang="en-US" sz="2400" kern="1200" dirty="0"/>
            <a:t> </a:t>
          </a:r>
          <a:r>
            <a:rPr lang="en-US" sz="2400" kern="1200" dirty="0" err="1"/>
            <a:t>tyto</a:t>
          </a:r>
          <a:r>
            <a:rPr lang="en-US" sz="2400" kern="1200" dirty="0"/>
            <a:t> </a:t>
          </a:r>
          <a:r>
            <a:rPr lang="en-US" sz="2400" kern="1200" dirty="0" err="1"/>
            <a:t>chyby</a:t>
          </a:r>
          <a:r>
            <a:rPr lang="en-US" sz="2400" kern="1200" dirty="0"/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524557"/>
        <a:ext cx="10515600" cy="1737095"/>
      </dsp:txXfrm>
    </dsp:sp>
    <dsp:sp modelId="{EEAC63F8-20DB-D84E-9DC2-0D1147A7E8BB}">
      <dsp:nvSpPr>
        <dsp:cNvPr id="0" name=""/>
        <dsp:cNvSpPr/>
      </dsp:nvSpPr>
      <dsp:spPr>
        <a:xfrm>
          <a:off x="5134" y="3408622"/>
          <a:ext cx="2626332" cy="22772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označení</a:t>
          </a:r>
          <a:r>
            <a:rPr lang="en-US" sz="1600" kern="1200" dirty="0"/>
            <a:t> </a:t>
          </a:r>
          <a:r>
            <a:rPr lang="en-US" sz="1600" kern="1200" dirty="0" err="1"/>
            <a:t>senzitivních</a:t>
          </a:r>
          <a:r>
            <a:rPr lang="en-US" sz="1600" kern="1200" dirty="0"/>
            <a:t> a </a:t>
          </a:r>
          <a:r>
            <a:rPr lang="en-US" sz="1600" kern="1200" dirty="0" err="1"/>
            <a:t>rezistentních</a:t>
          </a:r>
          <a:r>
            <a:rPr lang="en-US" sz="1600" kern="1200" dirty="0"/>
            <a:t> </a:t>
          </a:r>
          <a:r>
            <a:rPr lang="en-US" sz="1600" kern="1200" dirty="0" err="1"/>
            <a:t>buněčných</a:t>
          </a:r>
          <a:r>
            <a:rPr lang="en-US" sz="1600" kern="1200" dirty="0"/>
            <a:t> </a:t>
          </a:r>
          <a:r>
            <a:rPr lang="en-US" sz="1600" kern="1200" dirty="0" err="1"/>
            <a:t>linií</a:t>
          </a:r>
          <a:r>
            <a:rPr lang="en-US" sz="1600" kern="1200" dirty="0"/>
            <a:t> </a:t>
          </a:r>
          <a:r>
            <a:rPr lang="en-US" sz="1600" kern="1200" dirty="0" err="1"/>
            <a:t>nesedí</a:t>
          </a:r>
          <a:r>
            <a:rPr lang="en-US" sz="1600" kern="1200" dirty="0"/>
            <a:t>!</a:t>
          </a:r>
        </a:p>
      </dsp:txBody>
      <dsp:txXfrm>
        <a:off x="5134" y="3408622"/>
        <a:ext cx="2626332" cy="2277244"/>
      </dsp:txXfrm>
    </dsp:sp>
    <dsp:sp modelId="{0FDF7035-2B10-9B47-855B-A3BEC53D7013}">
      <dsp:nvSpPr>
        <dsp:cNvPr id="0" name=""/>
        <dsp:cNvSpPr/>
      </dsp:nvSpPr>
      <dsp:spPr>
        <a:xfrm>
          <a:off x="2631467" y="3417758"/>
          <a:ext cx="2626332" cy="22589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tabulka</a:t>
          </a:r>
          <a:r>
            <a:rPr lang="en-US" sz="1600" kern="1200" dirty="0"/>
            <a:t> se </a:t>
          </a:r>
          <a:r>
            <a:rPr lang="en-US" sz="1600" kern="1200" dirty="0" err="1"/>
            <a:t>seznamem</a:t>
          </a:r>
          <a:r>
            <a:rPr lang="en-US" sz="1600" kern="1200" dirty="0"/>
            <a:t> </a:t>
          </a:r>
          <a:r>
            <a:rPr lang="en-US" sz="1600" kern="1200" dirty="0" err="1"/>
            <a:t>významných</a:t>
          </a:r>
          <a:r>
            <a:rPr lang="en-US" sz="1600" kern="1200" dirty="0"/>
            <a:t> </a:t>
          </a:r>
          <a:r>
            <a:rPr lang="en-US" sz="1600" kern="1200" dirty="0" err="1"/>
            <a:t>genů</a:t>
          </a:r>
          <a:r>
            <a:rPr lang="en-US" sz="1600" kern="1200" dirty="0"/>
            <a:t> a </a:t>
          </a:r>
          <a:r>
            <a:rPr lang="en-US" sz="1600" kern="1200" dirty="0" err="1"/>
            <a:t>jejich</a:t>
          </a:r>
          <a:r>
            <a:rPr lang="en-US" sz="1600" kern="1200" dirty="0"/>
            <a:t> </a:t>
          </a:r>
          <a:r>
            <a:rPr lang="en-US" sz="1600" kern="1200" dirty="0" err="1"/>
            <a:t>sond</a:t>
          </a:r>
          <a:r>
            <a:rPr lang="en-US" sz="1600" kern="1200" dirty="0"/>
            <a:t> </a:t>
          </a:r>
          <a:r>
            <a:rPr lang="en-US" sz="1600" kern="1200" dirty="0" err="1"/>
            <a:t>obsahuje</a:t>
          </a:r>
          <a:r>
            <a:rPr lang="en-US" sz="1600" kern="1200" dirty="0"/>
            <a:t> </a:t>
          </a:r>
          <a:r>
            <a:rPr lang="en-US" sz="1600" kern="1200" dirty="0" err="1"/>
            <a:t>systematickou</a:t>
          </a:r>
          <a:r>
            <a:rPr lang="en-US" sz="1600" kern="1200" dirty="0"/>
            <a:t> </a:t>
          </a:r>
          <a:r>
            <a:rPr lang="en-US" sz="1600" kern="1200" dirty="0" err="1"/>
            <a:t>chybu</a:t>
          </a:r>
          <a:r>
            <a:rPr lang="en-US" sz="1600" kern="1200" dirty="0"/>
            <a:t> (</a:t>
          </a:r>
          <a:r>
            <a:rPr lang="en-US" sz="1600" kern="1200" dirty="0" err="1"/>
            <a:t>posun</a:t>
          </a:r>
          <a:r>
            <a:rPr lang="en-US" sz="1600" kern="1200" dirty="0"/>
            <a:t> o </a:t>
          </a:r>
          <a:r>
            <a:rPr lang="en-US" sz="1600" kern="1200" dirty="0" err="1"/>
            <a:t>políčko</a:t>
          </a:r>
          <a:r>
            <a:rPr lang="en-US" sz="1600" kern="1200" dirty="0"/>
            <a:t>) – </a:t>
          </a:r>
          <a:r>
            <a:rPr lang="en-US" sz="1600" kern="1200" dirty="0" err="1"/>
            <a:t>geny</a:t>
          </a:r>
          <a:r>
            <a:rPr lang="en-US" sz="1600" kern="1200" dirty="0"/>
            <a:t> </a:t>
          </a:r>
          <a:r>
            <a:rPr lang="en-US" sz="1600" kern="1200" dirty="0" err="1"/>
            <a:t>nesedí</a:t>
          </a:r>
          <a:r>
            <a:rPr lang="en-US" sz="1600" kern="1200" dirty="0"/>
            <a:t> se </a:t>
          </a:r>
          <a:r>
            <a:rPr lang="en-US" sz="1600" kern="1200" dirty="0" err="1"/>
            <a:t>sondami</a:t>
          </a:r>
          <a:r>
            <a:rPr lang="en-US" sz="1600" kern="1200" dirty="0"/>
            <a:t>, po </a:t>
          </a:r>
          <a:r>
            <a:rPr lang="en-US" sz="1600" kern="1200" dirty="0" err="1"/>
            <a:t>korekci</a:t>
          </a:r>
          <a:r>
            <a:rPr lang="en-US" sz="1600" kern="1200" dirty="0"/>
            <a:t> </a:t>
          </a:r>
          <a:r>
            <a:rPr lang="en-US" sz="1600" kern="1200" dirty="0" err="1"/>
            <a:t>tabulky</a:t>
          </a:r>
          <a:r>
            <a:rPr lang="en-US" sz="1600" kern="1200" dirty="0"/>
            <a:t> se </a:t>
          </a:r>
          <a:r>
            <a:rPr lang="en-US" sz="1600" kern="1200" dirty="0" err="1"/>
            <a:t>podařilo</a:t>
          </a:r>
          <a:r>
            <a:rPr lang="en-US" sz="1600" kern="1200" dirty="0"/>
            <a:t> </a:t>
          </a:r>
          <a:r>
            <a:rPr lang="en-US" sz="1600" kern="1200" dirty="0" err="1"/>
            <a:t>reprodukovat</a:t>
          </a:r>
          <a:r>
            <a:rPr lang="en-US" sz="1600" kern="1200" dirty="0"/>
            <a:t> </a:t>
          </a:r>
          <a:r>
            <a:rPr lang="en-US" sz="1600" kern="1200" dirty="0" err="1"/>
            <a:t>pouze</a:t>
          </a:r>
          <a:r>
            <a:rPr lang="en-US" sz="1600" kern="1200" dirty="0"/>
            <a:t> 3 ze 7 </a:t>
          </a:r>
          <a:r>
            <a:rPr lang="en-US" sz="1600" kern="1200" dirty="0" err="1"/>
            <a:t>seznamů</a:t>
          </a:r>
          <a:r>
            <a:rPr lang="en-US" sz="1600" kern="1200" dirty="0"/>
            <a:t> a </a:t>
          </a:r>
          <a:r>
            <a:rPr lang="en-US" sz="1600" kern="1200" dirty="0" err="1"/>
            <a:t>výsledků</a:t>
          </a:r>
          <a:r>
            <a:rPr lang="en-US" sz="1600" kern="1200" dirty="0"/>
            <a:t> </a:t>
          </a:r>
          <a:r>
            <a:rPr lang="en-US" sz="1600" kern="1200" dirty="0" err="1"/>
            <a:t>senzitivity</a:t>
          </a:r>
          <a:endParaRPr lang="en-US" sz="1600" kern="1200" dirty="0"/>
        </a:p>
      </dsp:txBody>
      <dsp:txXfrm>
        <a:off x="2631467" y="3417758"/>
        <a:ext cx="2626332" cy="2258972"/>
      </dsp:txXfrm>
    </dsp:sp>
    <dsp:sp modelId="{013EB5F2-82EA-AD42-A833-EE696FFFD751}">
      <dsp:nvSpPr>
        <dsp:cNvPr id="0" name=""/>
        <dsp:cNvSpPr/>
      </dsp:nvSpPr>
      <dsp:spPr>
        <a:xfrm>
          <a:off x="5257800" y="3417758"/>
          <a:ext cx="2626332" cy="22589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Model </a:t>
          </a:r>
          <a:r>
            <a:rPr lang="en-US" sz="1600" kern="1200" dirty="0" err="1"/>
            <a:t>rezistence</a:t>
          </a:r>
          <a:r>
            <a:rPr lang="en-US" sz="1600" kern="1200" dirty="0"/>
            <a:t>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doxacel</a:t>
          </a:r>
          <a:r>
            <a:rPr lang="en-US" sz="1600" kern="1200" dirty="0"/>
            <a:t> – </a:t>
          </a:r>
          <a:r>
            <a:rPr lang="en-US" sz="1600" kern="1200" dirty="0" err="1"/>
            <a:t>podařilo</a:t>
          </a:r>
          <a:r>
            <a:rPr lang="en-US" sz="1600" kern="1200" dirty="0"/>
            <a:t> se </a:t>
          </a:r>
          <a:r>
            <a:rPr lang="en-US" sz="1600" kern="1200" dirty="0" err="1"/>
            <a:t>zreprodukovat</a:t>
          </a:r>
          <a:r>
            <a:rPr lang="en-US" sz="1600" kern="1200" dirty="0"/>
            <a:t> </a:t>
          </a:r>
          <a:r>
            <a:rPr lang="en-US" sz="1600" kern="1200" dirty="0" err="1"/>
            <a:t>pouze</a:t>
          </a:r>
          <a:r>
            <a:rPr lang="en-US" sz="1600" kern="1200" dirty="0"/>
            <a:t> 31 z 50 </a:t>
          </a:r>
          <a:r>
            <a:rPr lang="en-US" sz="1600" kern="1200" dirty="0" err="1"/>
            <a:t>genů</a:t>
          </a:r>
          <a:r>
            <a:rPr lang="en-US" sz="1600" kern="1200" dirty="0"/>
            <a:t> </a:t>
          </a:r>
          <a:r>
            <a:rPr lang="en-US" sz="1600" kern="1200" dirty="0" err="1"/>
            <a:t>publikovaných</a:t>
          </a:r>
          <a:r>
            <a:rPr lang="en-US" sz="1600" kern="1200" dirty="0"/>
            <a:t> v </a:t>
          </a:r>
          <a:r>
            <a:rPr lang="en-US" sz="1600" kern="1200" dirty="0" err="1"/>
            <a:t>článku</a:t>
          </a:r>
          <a:r>
            <a:rPr lang="en-US" sz="1600" kern="1200" dirty="0"/>
            <a:t>, </a:t>
          </a:r>
          <a:r>
            <a:rPr lang="en-US" sz="1600" kern="1200" dirty="0" err="1"/>
            <a:t>ostatních</a:t>
          </a:r>
          <a:r>
            <a:rPr lang="en-US" sz="1600" kern="1200" dirty="0"/>
            <a:t> 19 </a:t>
          </a:r>
          <a:r>
            <a:rPr lang="en-US" sz="1600" kern="1200" dirty="0" err="1"/>
            <a:t>bylo</a:t>
          </a:r>
          <a:r>
            <a:rPr lang="en-US" sz="1600" kern="1200" dirty="0"/>
            <a:t> </a:t>
          </a:r>
          <a:r>
            <a:rPr lang="en-US" sz="1600" kern="1200" dirty="0" err="1"/>
            <a:t>zřejmě</a:t>
          </a:r>
          <a:r>
            <a:rPr lang="en-US" sz="1600" kern="1200" dirty="0"/>
            <a:t> </a:t>
          </a:r>
          <a:r>
            <a:rPr lang="en-US" sz="1600" kern="1200" dirty="0" err="1"/>
            <a:t>přidáno</a:t>
          </a:r>
          <a:r>
            <a:rPr lang="en-US" sz="1600" kern="1200" dirty="0"/>
            <a:t> </a:t>
          </a:r>
          <a:r>
            <a:rPr lang="en-US" sz="1600" kern="1200" dirty="0" err="1"/>
            <a:t>ručně</a:t>
          </a:r>
          <a:r>
            <a:rPr lang="en-US" sz="1600" kern="1200" dirty="0"/>
            <a:t> “aby </a:t>
          </a:r>
          <a:r>
            <a:rPr lang="en-US" sz="1600" kern="1200" dirty="0" err="1"/>
            <a:t>byla</a:t>
          </a:r>
          <a:r>
            <a:rPr lang="en-US" sz="1600" kern="1200" dirty="0"/>
            <a:t> </a:t>
          </a:r>
          <a:r>
            <a:rPr lang="en-US" sz="1600" kern="1200" dirty="0" err="1"/>
            <a:t>validace</a:t>
          </a:r>
          <a:r>
            <a:rPr lang="en-US" sz="1600" kern="1200" dirty="0"/>
            <a:t> </a:t>
          </a:r>
          <a:r>
            <a:rPr lang="en-US" sz="1600" kern="1200" dirty="0" err="1"/>
            <a:t>úspěšná</a:t>
          </a:r>
          <a:r>
            <a:rPr lang="en-US" sz="1600" kern="1200" dirty="0"/>
            <a:t>”</a:t>
          </a:r>
        </a:p>
      </dsp:txBody>
      <dsp:txXfrm>
        <a:off x="5257800" y="3417758"/>
        <a:ext cx="2626332" cy="2258972"/>
      </dsp:txXfrm>
    </dsp:sp>
    <dsp:sp modelId="{B0137E98-C1E7-BA4E-AB5F-9807D6DAEC99}">
      <dsp:nvSpPr>
        <dsp:cNvPr id="0" name=""/>
        <dsp:cNvSpPr/>
      </dsp:nvSpPr>
      <dsp:spPr>
        <a:xfrm>
          <a:off x="7884132" y="3417758"/>
          <a:ext cx="2626332" cy="22589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Autorský</a:t>
          </a:r>
          <a:r>
            <a:rPr lang="en-US" sz="1600" kern="1200" dirty="0"/>
            <a:t> SW (</a:t>
          </a:r>
          <a:r>
            <a:rPr lang="en-US" sz="1600" kern="1200" dirty="0" err="1"/>
            <a:t>algoritmus</a:t>
          </a:r>
          <a:r>
            <a:rPr lang="en-US" sz="1600" kern="1200" dirty="0"/>
            <a:t>), </a:t>
          </a:r>
          <a:r>
            <a:rPr lang="en-US" sz="1600" kern="1200" dirty="0" err="1"/>
            <a:t>který</a:t>
          </a:r>
          <a:r>
            <a:rPr lang="en-US" sz="1600" kern="1200" dirty="0"/>
            <a:t> </a:t>
          </a:r>
          <a:r>
            <a:rPr lang="en-US" sz="1600" kern="1200" dirty="0" err="1"/>
            <a:t>Potti</a:t>
          </a:r>
          <a:r>
            <a:rPr lang="en-US" sz="1600" kern="1200" dirty="0"/>
            <a:t> </a:t>
          </a:r>
          <a:r>
            <a:rPr lang="en-US" sz="1600" kern="1200" dirty="0" err="1"/>
            <a:t>používá</a:t>
          </a:r>
          <a:r>
            <a:rPr lang="en-US" sz="1600" kern="1200" dirty="0"/>
            <a:t>, </a:t>
          </a:r>
          <a:r>
            <a:rPr lang="en-US" sz="1600" kern="1200" dirty="0" err="1"/>
            <a:t>pracuje</a:t>
          </a:r>
          <a:r>
            <a:rPr lang="en-US" sz="1600" kern="1200" dirty="0"/>
            <a:t> s </a:t>
          </a:r>
          <a:r>
            <a:rPr lang="en-US" sz="1600" kern="1200" dirty="0" err="1"/>
            <a:t>validačními</a:t>
          </a:r>
          <a:r>
            <a:rPr lang="en-US" sz="1600" kern="1200" dirty="0"/>
            <a:t> a </a:t>
          </a:r>
          <a:r>
            <a:rPr lang="en-US" sz="1600" kern="1200" dirty="0" err="1"/>
            <a:t>testovacími</a:t>
          </a:r>
          <a:r>
            <a:rPr lang="en-US" sz="1600" kern="1200" dirty="0"/>
            <a:t> </a:t>
          </a:r>
          <a:r>
            <a:rPr lang="en-US" sz="1600" kern="1200" dirty="0" err="1"/>
            <a:t>daty</a:t>
          </a:r>
          <a:r>
            <a:rPr lang="en-US" sz="1600" kern="1200" dirty="0"/>
            <a:t> </a:t>
          </a:r>
          <a:r>
            <a:rPr lang="en-US" sz="1600" kern="1200" dirty="0" err="1"/>
            <a:t>společně</a:t>
          </a:r>
          <a:r>
            <a:rPr lang="en-US" sz="1600" kern="1200" dirty="0"/>
            <a:t>. Po </a:t>
          </a:r>
          <a:r>
            <a:rPr lang="en-US" sz="1600" kern="1200" dirty="0" err="1"/>
            <a:t>korekci</a:t>
          </a:r>
          <a:r>
            <a:rPr lang="en-US" sz="1600" kern="1200" dirty="0"/>
            <a:t> </a:t>
          </a:r>
          <a:r>
            <a:rPr lang="en-US" sz="1600" kern="1200" dirty="0" err="1"/>
            <a:t>této</a:t>
          </a:r>
          <a:r>
            <a:rPr lang="en-US" sz="1600" kern="1200" dirty="0"/>
            <a:t> </a:t>
          </a:r>
          <a:r>
            <a:rPr lang="en-US" sz="1600" kern="1200" dirty="0" err="1"/>
            <a:t>chyby</a:t>
          </a:r>
          <a:r>
            <a:rPr lang="en-US" sz="1600" kern="1200" dirty="0"/>
            <a:t> </a:t>
          </a:r>
          <a:r>
            <a:rPr lang="en-US" sz="1600" kern="1200" dirty="0" err="1"/>
            <a:t>jsou</a:t>
          </a:r>
          <a:r>
            <a:rPr lang="en-US" sz="1600" kern="1200" dirty="0"/>
            <a:t> </a:t>
          </a:r>
          <a:r>
            <a:rPr lang="en-US" sz="1600" kern="1200" dirty="0" err="1"/>
            <a:t>výsledky</a:t>
          </a:r>
          <a:r>
            <a:rPr lang="en-US" sz="1600" kern="1200" dirty="0"/>
            <a:t> </a:t>
          </a:r>
          <a:r>
            <a:rPr lang="en-US" sz="1600" kern="1200" dirty="0" err="1"/>
            <a:t>validace</a:t>
          </a:r>
          <a:r>
            <a:rPr lang="en-US" sz="1600" kern="1200" dirty="0"/>
            <a:t> </a:t>
          </a:r>
          <a:r>
            <a:rPr lang="en-US" sz="1600" kern="1200" dirty="0" err="1"/>
            <a:t>klasifikátorů</a:t>
          </a:r>
          <a:r>
            <a:rPr lang="en-US" sz="1600" kern="1200" dirty="0"/>
            <a:t> </a:t>
          </a:r>
          <a:r>
            <a:rPr lang="en-US" sz="1600" kern="1200" dirty="0" err="1"/>
            <a:t>špatné</a:t>
          </a:r>
          <a:r>
            <a:rPr lang="en-US" sz="1600" kern="1200" dirty="0"/>
            <a:t> –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validačních</a:t>
          </a:r>
          <a:r>
            <a:rPr lang="en-US" sz="1600" kern="1200" dirty="0"/>
            <a:t> </a:t>
          </a:r>
          <a:r>
            <a:rPr lang="en-US" sz="1600" kern="1200" dirty="0" err="1"/>
            <a:t>datech</a:t>
          </a:r>
          <a:r>
            <a:rPr lang="en-US" sz="1600" kern="1200" dirty="0"/>
            <a:t> </a:t>
          </a:r>
          <a:r>
            <a:rPr lang="en-US" sz="1600" kern="1200" dirty="0" err="1"/>
            <a:t>téměř</a:t>
          </a:r>
          <a:r>
            <a:rPr lang="en-US" sz="1600" kern="1200" dirty="0"/>
            <a:t> </a:t>
          </a:r>
          <a:r>
            <a:rPr lang="en-US" sz="1600" kern="1200" dirty="0" err="1"/>
            <a:t>rovné</a:t>
          </a:r>
          <a:r>
            <a:rPr lang="en-US" sz="1600" kern="1200" dirty="0"/>
            <a:t> </a:t>
          </a:r>
          <a:r>
            <a:rPr lang="en-US" sz="1600" kern="1200" dirty="0" err="1"/>
            <a:t>náhodě</a:t>
          </a:r>
          <a:r>
            <a:rPr lang="en-US" sz="1600" kern="1200" dirty="0"/>
            <a:t>.</a:t>
          </a:r>
        </a:p>
      </dsp:txBody>
      <dsp:txXfrm>
        <a:off x="7884132" y="3417758"/>
        <a:ext cx="2626332" cy="2258972"/>
      </dsp:txXfrm>
    </dsp:sp>
    <dsp:sp modelId="{2AF6E490-D811-F146-ACE4-68E47C0E55CA}">
      <dsp:nvSpPr>
        <dsp:cNvPr id="0" name=""/>
        <dsp:cNvSpPr/>
      </dsp:nvSpPr>
      <dsp:spPr>
        <a:xfrm rot="10800000">
          <a:off x="0" y="0"/>
          <a:ext cx="10515600" cy="254856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2007 – Coombes a </a:t>
          </a:r>
          <a:r>
            <a:rPr lang="en-US" sz="2400" b="1" kern="1200" dirty="0" err="1"/>
            <a:t>kol</a:t>
          </a:r>
          <a:r>
            <a:rPr lang="en-US" sz="2400" b="1" kern="1200" dirty="0"/>
            <a:t>.</a:t>
          </a:r>
          <a:r>
            <a:rPr lang="en-US" sz="2400" kern="1200" dirty="0"/>
            <a:t> </a:t>
          </a:r>
          <a:r>
            <a:rPr lang="en-US" sz="2400" kern="1200" dirty="0" err="1"/>
            <a:t>publikují</a:t>
          </a:r>
          <a:r>
            <a:rPr lang="en-US" sz="2400" kern="1200" dirty="0"/>
            <a:t> v Nature Medicine </a:t>
          </a:r>
          <a:r>
            <a:rPr lang="en-US" sz="2400" kern="1200" dirty="0" err="1"/>
            <a:t>dopis</a:t>
          </a:r>
          <a:r>
            <a:rPr lang="en-US" sz="2400" kern="1200" dirty="0"/>
            <a:t> </a:t>
          </a:r>
          <a:r>
            <a:rPr lang="en-US" sz="2400" kern="1200" dirty="0" err="1"/>
            <a:t>zpochybňující</a:t>
          </a:r>
          <a:r>
            <a:rPr lang="en-US" sz="2400" kern="1200" dirty="0"/>
            <a:t> </a:t>
          </a:r>
          <a:r>
            <a:rPr lang="en-US" sz="2400" kern="1200" dirty="0" err="1"/>
            <a:t>Pottiho</a:t>
          </a:r>
          <a:r>
            <a:rPr lang="en-US" sz="2400" kern="1200" dirty="0"/>
            <a:t> </a:t>
          </a:r>
          <a:r>
            <a:rPr lang="en-US" sz="2400" kern="1200" dirty="0" err="1"/>
            <a:t>výzkum</a:t>
          </a: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</a:t>
          </a:r>
          <a:r>
            <a:rPr lang="en-US" sz="2400" i="1" kern="1200" dirty="0"/>
            <a:t>Coombes, Wang, </a:t>
          </a:r>
          <a:r>
            <a:rPr lang="en-US" sz="2400" i="1" kern="1200" dirty="0" err="1"/>
            <a:t>Baggerly</a:t>
          </a:r>
          <a:r>
            <a:rPr lang="en-US" sz="2400" i="1" kern="1200" dirty="0"/>
            <a:t>. Microarrays: retracing steps, Nature Medicine, 2007</a:t>
          </a:r>
          <a:r>
            <a:rPr lang="en-US" sz="2400" kern="1200" dirty="0"/>
            <a:t>)</a:t>
          </a:r>
        </a:p>
      </dsp:txBody>
      <dsp:txXfrm rot="10800000">
        <a:off x="0" y="0"/>
        <a:ext cx="10515600" cy="16559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38004-CB41-334D-9772-13829964778D}">
      <dsp:nvSpPr>
        <dsp:cNvPr id="0" name=""/>
        <dsp:cNvSpPr/>
      </dsp:nvSpPr>
      <dsp:spPr>
        <a:xfrm>
          <a:off x="0" y="54247"/>
          <a:ext cx="6513603" cy="11093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Mezitím vycházejí další články:  </a:t>
          </a:r>
        </a:p>
      </dsp:txBody>
      <dsp:txXfrm>
        <a:off x="54152" y="108399"/>
        <a:ext cx="6405299" cy="1001002"/>
      </dsp:txXfrm>
    </dsp:sp>
    <dsp:sp modelId="{555499BF-D5D3-4741-BEFB-7616CE44E8F7}">
      <dsp:nvSpPr>
        <dsp:cNvPr id="0" name=""/>
        <dsp:cNvSpPr/>
      </dsp:nvSpPr>
      <dsp:spPr>
        <a:xfrm>
          <a:off x="0" y="1221153"/>
          <a:ext cx="6513603" cy="1109306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Blood (2006), NEJM (2006), JCO (2007), Lancet Oncology (2007), JAMA (2008), PLOS (2008), PNAS (2008), Clin Can Res (2009)</a:t>
          </a:r>
        </a:p>
      </dsp:txBody>
      <dsp:txXfrm>
        <a:off x="54152" y="1275305"/>
        <a:ext cx="6405299" cy="1001002"/>
      </dsp:txXfrm>
    </dsp:sp>
    <dsp:sp modelId="{0C1F9E37-007C-A74C-8C2D-1D33571A4552}">
      <dsp:nvSpPr>
        <dsp:cNvPr id="0" name=""/>
        <dsp:cNvSpPr/>
      </dsp:nvSpPr>
      <dsp:spPr>
        <a:xfrm>
          <a:off x="0" y="2388059"/>
          <a:ext cx="6513603" cy="110930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 roce 2009 již</a:t>
          </a:r>
          <a:r>
            <a:rPr lang="en-US" sz="2000" b="1" kern="1200"/>
            <a:t> 212 citací, několik </a:t>
          </a:r>
          <a:r>
            <a:rPr lang="en-US" sz="2000" b="1" u="sng" kern="1200"/>
            <a:t>klinických studií</a:t>
          </a:r>
          <a:r>
            <a:rPr lang="en-US" sz="2000" b="1" kern="1200"/>
            <a:t>, stovky  léčených pacientů</a:t>
          </a:r>
          <a:endParaRPr lang="en-US" sz="2000" kern="1200"/>
        </a:p>
      </dsp:txBody>
      <dsp:txXfrm>
        <a:off x="54152" y="2442211"/>
        <a:ext cx="6405299" cy="1001002"/>
      </dsp:txXfrm>
    </dsp:sp>
    <dsp:sp modelId="{84716DA2-8F1D-3D4F-A414-5139ECC23EBA}">
      <dsp:nvSpPr>
        <dsp:cNvPr id="0" name=""/>
        <dsp:cNvSpPr/>
      </dsp:nvSpPr>
      <dsp:spPr>
        <a:xfrm>
          <a:off x="0" y="3554966"/>
          <a:ext cx="6513603" cy="1109306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 </a:t>
          </a:r>
          <a:r>
            <a:rPr lang="en-US" sz="2000" b="1" kern="1200" dirty="0" err="1"/>
            <a:t>roce</a:t>
          </a:r>
          <a:r>
            <a:rPr lang="en-US" sz="2000" b="1" kern="1200" dirty="0"/>
            <a:t> 2010 – Anil </a:t>
          </a:r>
          <a:r>
            <a:rPr lang="en-US" sz="2000" b="1" kern="1200" dirty="0" err="1"/>
            <a:t>Potti</a:t>
          </a:r>
          <a:r>
            <a:rPr lang="en-US" sz="2000" b="1" kern="1200" dirty="0"/>
            <a:t> </a:t>
          </a:r>
          <a:r>
            <a:rPr lang="en-US" sz="2000" b="1" kern="1200" dirty="0" err="1"/>
            <a:t>obviněn</a:t>
          </a:r>
          <a:r>
            <a:rPr lang="en-US" sz="2000" b="1" kern="1200" dirty="0"/>
            <a:t> z </a:t>
          </a:r>
          <a:r>
            <a:rPr lang="en-US" sz="2000" b="1" kern="1200" dirty="0" err="1"/>
            <a:t>falzifikace</a:t>
          </a:r>
          <a:r>
            <a:rPr lang="en-US" sz="2000" b="1" kern="1200" dirty="0"/>
            <a:t> </a:t>
          </a:r>
          <a:r>
            <a:rPr lang="en-US" sz="2000" b="1" kern="1200" dirty="0" err="1"/>
            <a:t>výsledků</a:t>
          </a:r>
          <a:r>
            <a:rPr lang="en-US" sz="2000" b="1" kern="1200" dirty="0"/>
            <a:t> a </a:t>
          </a:r>
          <a:r>
            <a:rPr lang="en-US" sz="2000" b="1" kern="1200" dirty="0" err="1"/>
            <a:t>vyšetřován</a:t>
          </a:r>
          <a:endParaRPr lang="en-US" sz="2000" kern="1200" dirty="0"/>
        </a:p>
      </dsp:txBody>
      <dsp:txXfrm>
        <a:off x="54152" y="3609118"/>
        <a:ext cx="6405299" cy="1001002"/>
      </dsp:txXfrm>
    </dsp:sp>
    <dsp:sp modelId="{BC132EE1-2788-5047-AC3C-A585520B8BF1}">
      <dsp:nvSpPr>
        <dsp:cNvPr id="0" name=""/>
        <dsp:cNvSpPr/>
      </dsp:nvSpPr>
      <dsp:spPr>
        <a:xfrm>
          <a:off x="0" y="4721872"/>
          <a:ext cx="6513603" cy="110930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Trvá</a:t>
          </a:r>
          <a:r>
            <a:rPr lang="en-US" sz="2000" kern="1200" dirty="0"/>
            <a:t> 4 </a:t>
          </a:r>
          <a:r>
            <a:rPr lang="en-US" sz="2000" kern="1200" dirty="0" err="1"/>
            <a:t>roky</a:t>
          </a:r>
          <a:r>
            <a:rPr lang="en-US" sz="2000" kern="1200" dirty="0"/>
            <a:t> a </a:t>
          </a:r>
          <a:r>
            <a:rPr lang="en-US" sz="2000" kern="1200" dirty="0" err="1"/>
            <a:t>mnoho</a:t>
          </a:r>
          <a:r>
            <a:rPr lang="en-US" sz="2000" kern="1200" dirty="0"/>
            <a:t> </a:t>
          </a:r>
          <a:r>
            <a:rPr lang="en-US" sz="2000" kern="1200" dirty="0" err="1"/>
            <a:t>úsilí</a:t>
          </a:r>
          <a:r>
            <a:rPr lang="en-US" sz="2000" kern="1200" dirty="0"/>
            <a:t>, </a:t>
          </a:r>
          <a:r>
            <a:rPr lang="en-US" sz="2000" kern="1200" dirty="0" err="1"/>
            <a:t>než</a:t>
          </a:r>
          <a:r>
            <a:rPr lang="en-US" sz="2000" kern="1200" dirty="0"/>
            <a:t> </a:t>
          </a:r>
          <a:r>
            <a:rPr lang="en-US" sz="2000" kern="1200" dirty="0" err="1"/>
            <a:t>jsou</a:t>
          </a:r>
          <a:r>
            <a:rPr lang="en-US" sz="2000" kern="1200" dirty="0"/>
            <a:t> </a:t>
          </a:r>
          <a:r>
            <a:rPr lang="en-US" sz="2000" kern="1200" dirty="0" err="1"/>
            <a:t>chyby</a:t>
          </a:r>
          <a:r>
            <a:rPr lang="en-US" sz="2000" kern="1200" dirty="0"/>
            <a:t> </a:t>
          </a:r>
          <a:r>
            <a:rPr lang="en-US" sz="2000" kern="1200" dirty="0" err="1"/>
            <a:t>uznány</a:t>
          </a:r>
          <a:r>
            <a:rPr lang="en-US" sz="2000" kern="1200" dirty="0"/>
            <a:t> a </a:t>
          </a:r>
          <a:r>
            <a:rPr lang="en-US" sz="2000" kern="1200" dirty="0" err="1"/>
            <a:t>články</a:t>
          </a:r>
          <a:r>
            <a:rPr lang="en-US" sz="2000" kern="1200" dirty="0"/>
            <a:t> </a:t>
          </a:r>
          <a:r>
            <a:rPr lang="en-US" sz="2000" kern="1200" dirty="0" err="1"/>
            <a:t>staženy</a:t>
          </a:r>
          <a:r>
            <a:rPr lang="en-US" sz="2000" kern="1200" dirty="0"/>
            <a:t>!</a:t>
          </a:r>
        </a:p>
      </dsp:txBody>
      <dsp:txXfrm>
        <a:off x="54152" y="4776024"/>
        <a:ext cx="6405299" cy="1001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2A717-705F-BB40-BE19-6FEE5E839D7F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9C458-8746-934D-9A96-E9D067EA12BD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Červenec 2010 </a:t>
          </a:r>
          <a:r>
            <a:rPr lang="cs-CZ" sz="2000" kern="1200" dirty="0"/>
            <a:t>– ředitel </a:t>
          </a:r>
          <a:r>
            <a:rPr lang="cs-CZ" sz="2000" kern="1200" dirty="0" err="1"/>
            <a:t>National</a:t>
          </a:r>
          <a:r>
            <a:rPr lang="cs-CZ" sz="2000" kern="1200" dirty="0"/>
            <a:t> </a:t>
          </a:r>
          <a:r>
            <a:rPr lang="cs-CZ" sz="2000" kern="1200" dirty="0" err="1"/>
            <a:t>Cancer</a:t>
          </a:r>
          <a:r>
            <a:rPr lang="cs-CZ" sz="2000" kern="1200" dirty="0"/>
            <a:t> Institute (NCI) Harold </a:t>
          </a:r>
          <a:r>
            <a:rPr lang="cs-CZ" sz="2000" kern="1200" dirty="0" err="1"/>
            <a:t>Varmus</a:t>
          </a:r>
          <a:r>
            <a:rPr lang="cs-CZ" sz="2000" kern="1200" dirty="0"/>
            <a:t> obdržel </a:t>
          </a:r>
          <a:r>
            <a:rPr lang="cs-CZ" sz="2000" b="1" kern="1200" dirty="0"/>
            <a:t>dopis</a:t>
          </a:r>
          <a:r>
            <a:rPr lang="cs-CZ" sz="2000" kern="1200" dirty="0"/>
            <a:t> od více než </a:t>
          </a:r>
          <a:r>
            <a:rPr lang="cs-CZ" sz="2000" b="1" kern="1200" dirty="0"/>
            <a:t>30 statistiků </a:t>
          </a:r>
          <a:r>
            <a:rPr lang="cs-CZ" sz="2000" kern="1200" dirty="0"/>
            <a:t>a bioinformatiků, ve kterém vyjádřili své obavy nad použitím několika testů založených na genové expresi, které se používali v již probíhajících klinických studiích na </a:t>
          </a:r>
          <a:r>
            <a:rPr lang="cs-CZ" sz="2000" kern="1200" dirty="0" err="1"/>
            <a:t>Duke</a:t>
          </a:r>
          <a:r>
            <a:rPr lang="cs-CZ" sz="2000" kern="1200" dirty="0"/>
            <a:t> University k predikci odpovědi na chemoterapii.</a:t>
          </a:r>
          <a:endParaRPr lang="en-US" sz="2000" kern="1200" dirty="0"/>
        </a:p>
      </dsp:txBody>
      <dsp:txXfrm>
        <a:off x="585701" y="1066737"/>
        <a:ext cx="4337991" cy="2693452"/>
      </dsp:txXfrm>
    </dsp:sp>
    <dsp:sp modelId="{27FB091C-A68A-A946-BE3D-2290BC5D11F0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C9B16-3743-B34C-BBEB-F90338CAA895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 důsledku vznikla komise Institutu medicíny (IOM), cílem které bylo sepsání doporučení pro vývoj testů z </a:t>
          </a:r>
          <a:r>
            <a:rPr lang="cs-CZ" sz="2000" kern="1200" dirty="0" err="1"/>
            <a:t>omicsových</a:t>
          </a:r>
          <a:r>
            <a:rPr lang="cs-CZ" sz="2000" kern="1200" dirty="0"/>
            <a:t> studií</a:t>
          </a:r>
          <a:endParaRPr lang="en-US" sz="2000" kern="1200" dirty="0"/>
        </a:p>
      </dsp:txBody>
      <dsp:txXfrm>
        <a:off x="6092527" y="1066737"/>
        <a:ext cx="4337991" cy="2693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AE9A7-75C6-46E2-B15F-EA433A0D872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A5D5C-70F5-4CDE-8EFA-5AFB007361E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C8BA4-577F-48C2-BA42-D1EFC30F62AD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Testy na bázi omics a ve skutečnosti všechny klinické laboratorní testy podléhají </a:t>
          </a:r>
          <a:r>
            <a:rPr lang="cs-CZ" sz="1900" b="1" kern="1200"/>
            <a:t>odlišnému regulačnímu rámci </a:t>
          </a:r>
          <a:r>
            <a:rPr lang="cs-CZ" sz="1900" kern="1200"/>
            <a:t>než léky</a:t>
          </a:r>
          <a:endParaRPr lang="en-US" sz="1900" kern="1200"/>
        </a:p>
      </dsp:txBody>
      <dsp:txXfrm>
        <a:off x="1941716" y="718"/>
        <a:ext cx="4571887" cy="1681139"/>
      </dsp:txXfrm>
    </dsp:sp>
    <dsp:sp modelId="{0F315B1E-2201-42CD-B43A-FE5A98FBDB1A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09839-023E-4F76-BD6E-C7A34E19764C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5EF28-6280-42A9-98A4-AE48C25C0EA8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Absence jasného biologického zdůvodněn</a:t>
          </a:r>
          <a:r>
            <a:rPr lang="cs-CZ" sz="1900" kern="1200"/>
            <a:t>í na rozdíl od většiny ostatních klinických laboratorních testů založených na jediném analytu</a:t>
          </a:r>
          <a:endParaRPr lang="en-US" sz="1900" kern="1200"/>
        </a:p>
      </dsp:txBody>
      <dsp:txXfrm>
        <a:off x="1941716" y="2102143"/>
        <a:ext cx="4571887" cy="1681139"/>
      </dsp:txXfrm>
    </dsp:sp>
    <dsp:sp modelId="{36660DF1-79CF-463A-8C4E-BECD03F7BD2F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E9F78-9F04-4751-8EF9-D64AFAABDFE6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42430-DD51-41C6-B092-5848905715E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Složitost</a:t>
          </a:r>
          <a:r>
            <a:rPr lang="cs-CZ" sz="1900" kern="1200"/>
            <a:t> omicsového výzkumu ztěžuje </a:t>
          </a:r>
          <a:r>
            <a:rPr lang="cs-CZ" sz="1900" b="1" kern="1200"/>
            <a:t>sdílení komplexních datových souborů a výpočetních modelů</a:t>
          </a:r>
          <a:r>
            <a:rPr lang="cs-CZ" sz="1900" kern="1200"/>
            <a:t>, což omezuje schopnost ostatních vědců replikovat a ověřovat zjištění a závěry těchto studií</a:t>
          </a:r>
          <a:endParaRPr lang="en-US" sz="1900" kern="1200"/>
        </a:p>
      </dsp:txBody>
      <dsp:txXfrm>
        <a:off x="1941716" y="4203567"/>
        <a:ext cx="4571887" cy="1681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F30BB-12FF-A84B-AF36-CD08971B8015}">
      <dsp:nvSpPr>
        <dsp:cNvPr id="0" name=""/>
        <dsp:cNvSpPr/>
      </dsp:nvSpPr>
      <dsp:spPr>
        <a:xfrm>
          <a:off x="0" y="2914662"/>
          <a:ext cx="6904037" cy="1912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Příklady:</a:t>
          </a:r>
          <a:endParaRPr lang="en-US" sz="2200" kern="1200"/>
        </a:p>
      </dsp:txBody>
      <dsp:txXfrm>
        <a:off x="0" y="2914662"/>
        <a:ext cx="6904037" cy="1032660"/>
      </dsp:txXfrm>
    </dsp:sp>
    <dsp:sp modelId="{93C822DF-E70F-8447-AC2D-3437593B7CF3}">
      <dsp:nvSpPr>
        <dsp:cNvPr id="0" name=""/>
        <dsp:cNvSpPr/>
      </dsp:nvSpPr>
      <dsp:spPr>
        <a:xfrm>
          <a:off x="0" y="3909076"/>
          <a:ext cx="3452018" cy="8796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Testování karcinomu prsu lidským epidermálním růstovým faktorem 2 (HER2) </a:t>
          </a:r>
          <a:endParaRPr lang="en-US" sz="1700" kern="1200"/>
        </a:p>
      </dsp:txBody>
      <dsp:txXfrm>
        <a:off x="0" y="3909076"/>
        <a:ext cx="3452018" cy="879673"/>
      </dsp:txXfrm>
    </dsp:sp>
    <dsp:sp modelId="{757A68EB-2982-1448-9010-7996A2F225BD}">
      <dsp:nvSpPr>
        <dsp:cNvPr id="0" name=""/>
        <dsp:cNvSpPr/>
      </dsp:nvSpPr>
      <dsp:spPr>
        <a:xfrm>
          <a:off x="3452018" y="3909076"/>
          <a:ext cx="3452018" cy="8796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Měření hladiny cholesterolu lipoproteinů s nízkou hustotou (LDL) pro hodnocení srdečního rizika</a:t>
          </a:r>
          <a:endParaRPr lang="en-US" sz="1700" kern="1200"/>
        </a:p>
      </dsp:txBody>
      <dsp:txXfrm>
        <a:off x="3452018" y="3909076"/>
        <a:ext cx="3452018" cy="879673"/>
      </dsp:txXfrm>
    </dsp:sp>
    <dsp:sp modelId="{4FA2309A-70B5-C448-BB58-1F687EFA354F}">
      <dsp:nvSpPr>
        <dsp:cNvPr id="0" name=""/>
        <dsp:cNvSpPr/>
      </dsp:nvSpPr>
      <dsp:spPr>
        <a:xfrm rot="10800000">
          <a:off x="0" y="2177"/>
          <a:ext cx="6904037" cy="294117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Biologické zdůvodnění </a:t>
          </a:r>
          <a:r>
            <a:rPr lang="cs-CZ" sz="2200" b="1" kern="1200" dirty="0"/>
            <a:t>testu s jedním analytem </a:t>
          </a:r>
          <a:r>
            <a:rPr lang="cs-CZ" sz="2200" kern="1200" dirty="0"/>
            <a:t>je často zcela zřejmé: Test je užitečný, protože gen, RNA, protein nebo metabolit hraje </a:t>
          </a:r>
          <a:r>
            <a:rPr lang="cs-CZ" sz="2200" b="1" kern="1200" dirty="0"/>
            <a:t>pochopitelnou roli </a:t>
          </a:r>
          <a:r>
            <a:rPr lang="cs-CZ" sz="2200" kern="1200" dirty="0"/>
            <a:t>v patologii onemocnění nebo jiném vyšetřovaném biologickém procesu.</a:t>
          </a:r>
          <a:endParaRPr lang="en-US" sz="2200" kern="1200" dirty="0"/>
        </a:p>
      </dsp:txBody>
      <dsp:txXfrm rot="10800000">
        <a:off x="0" y="2177"/>
        <a:ext cx="6904037" cy="1911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56:4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1981 158 24575,'-19'0'0,"-3"0"0,-32 0 0,2 0 0,-46 0-1131,10 0 1131,28 0 0,-1 0 0,8 0 0,1 0 0,-7 0 0,-3 0 0,-18 0 0,0 0 0,17 0 0,1 0 0,-17 0 0,3 0 0,23 0 0,4 0 0,-19 0 277,-10 5-277,21 9 0,-17 6 0,8 1 0,-4 3 0,27 0 0,-4-4 854,7 7-854,2 3 0,4-5 0,5 9 0,9-14 0,4 5 0,-2-4 0,6 9 0,-3-3 0,4 5 0,5 7 0,-4 1 0,9 7 0,-4-1 0,5 1 0,0 7 0,0 2 0,0 7 0,0 0 0,6 18 0,14-6 0,9 16 0,11-10-735,2 9 735,7-4 0,-8-15 0,-11-30 0,3-1 0,0-1 0,1-1 0,32 30 0,-11-15 0,1-4 0,21 6 0,-32-23 0,3-1 0,7-4 0,0-4 0,27 13 0,-22-20 0,3 1 0,-12 1 0,-1-2 0,4-7 0,4-2 0,26 4 0,2 0 0,-18-3 0,1-1-702,21-2 1,-1-1 701,-20 0 0,-4-2 0,-1-1 0,-1-2 0,4 1 0,0 0 0,0 0 0,0 0 0,-4 0 0,1 0 0,8 0 0,1 0 0,-10 1 0,0-2 0,10-5 0,0-2 0,-9 3 0,-2-1 0,-8-4 0,0-2 0,24-1 0,-4 1-771,5-3 771,-8 3 0,0 0 0,5-2-230,14 0 230,-8-5 0,-1 3 0,-7-3 646,-10 1-646,-3-1 1375,-12-5-1375,5 0 850,0-1-850,-4-5 268,6-2-268,-5-6 0,-1 0 0,17-16 0,-13 7 0,5-7 0,-23 13 0,-8 1 0,-6 6 0,-5-5 0,-1 1 0,-4-3 0,-1-6 0,-4 1 0,-2-8 0,-5 5 0,0-5 0,0 7 0,0 7 0,0-13 0,-5 18 0,-7-18 0,-1 6 0,-15-4 0,1-11 0,-11 10 0,-16-21 0,12 19-273,4 10 1,-2 2 272,-8-2 0,0-1 0,-2 2 0,-4 11 0,-2-6 0,0 2 0,0 14 0,10 1 0,-5 0 0,3 5 0,1 2 0,-27-9 0,6 4 0,-1 0 0,-13-2 0,21 8 0,0 1 0,-24-8 0,26 12 0,1 1 0,-32-7 0,17 9 0,-4 1 0,5-4 0,2 2-458,14 4 0,-1 2 458,-20-4 0,5 0 0,7 4 0,12 0 0,-3 0 0,4 0 0,1 0 0,-30 0 0,18 0 0,-2 0 0,-22 0 0,31 2 0,0 2 0,5 3 0,0 1 0,0-1 0,0 2-164,0 5 0,1-1 164,-35 2 0,37-1 0,0-1 0,-37 3 0,-8 10 0,11-5 0,2 6 0,-2 6 0,34-16 0,3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2:22:16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2719 216 24575,'-25'0'0,"-5"0"0,-45 0 0,5 0 0,-66 0-1131,16 0 1131,38 0 0,-3 0 0,13 0 0,0 0 0,-9 0 0,-4 0 0,-24 0 0,-1 0 0,24 0 0,0 0 0,-22 0 0,3 0 0,32 0 0,7 0 0,-29 0 277,-11 8-277,27 11 0,-22 9 0,10 0 0,-5 6 0,37-2 0,-5-5 854,9 11-854,3 3 0,5-6 0,7 11 0,13-19 0,5 7 0,-4-5 0,10 13 0,-4-5 0,5 7 0,7 9 0,-6 2 0,12 9 0,-5 0 0,7 1 0,0 9 0,0 3 0,0 10 0,0-1 0,9 25 0,18-8 0,13 22 0,15-14-735,3 13 735,9-6 0,-10-21 0,-17-41 0,5 0 0,1-3 0,1-1 0,43 42 0,-15-22 0,3-4 0,28 7 0,-45-31 0,4-2 0,11-5 0,-1-4 0,39 15 0,-31-25 0,2 0 0,-15 1 0,0-2 0,4-9 0,5-3 0,36 5 0,3-1 0,-24-2 0,1-3-702,28-2 1,0-2 701,-29 1 0,-4-2 0,-3-4 0,-1 0 0,6 0 0,1 0 0,-1 0 0,0 0 0,-6 0 0,2 0 0,11 0 0,1 0 0,-13 1 0,0-2 0,13-8 0,0-3 0,-12 6 0,-3-2 0,-11-6 0,0-2 0,33-2 0,-5 2-771,6-5 771,-10 4 0,-1 0 0,7-1-230,21-1 230,-13-9 0,0 8 0,-12-7 646,-12 3-646,-4-3 1375,-17-6-1375,7 0 850,0 0-850,-5-9 268,8-2-268,-7-9 0,0 1 0,20-22 0,-15 9 0,7-9 0,-33 18 0,-10 1 0,-10 9 0,-5-7 0,-2-1 0,-7-1 0,1-9 0,-7 0 0,-2-11 0,-7 8 0,0-7 0,0 10 0,0 9 0,0-17 0,-6 23 0,-10-23 0,-2 6 0,-22-3 0,4-16 0,-17 13 0,-20-27 0,15 23-273,6 16 1,-3 2 272,-11-1 0,0-3 0,-2 3 0,-7 15 0,-2-8 0,0 2 0,1 19 0,12 3 0,-5 0 0,2 6 0,3 2 0,-37-11 0,7 4 0,0 2 0,-20-5 0,30 13 0,0 0 0,-32-11 0,36 17 0,-1 2 0,-42-11 0,23 14 0,-6 0 0,7-4 0,4 1-458,17 7 0,0 1 458,-28-5 0,8 1 0,8 5 0,18 0 0,-5 0 0,5 0 0,2 0 0,-41 0 0,24 0 0,-2 0 0,-31 0 0,44 3 0,-1 3 0,6 3 0,2 2 0,-2-1 0,2 2-164,-2 7 0,3-1 164,-48 3 0,49-2 0,1-1 0,-50 3 0,-12 16 0,15-9 0,4 9 0,-5 9 0,49-23 0,3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56:4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1981 158 24575,'-19'0'0,"-3"0"0,-32 0 0,2 0 0,-46 0-1131,10 0 1131,28 0 0,-1 0 0,8 0 0,1 0 0,-7 0 0,-3 0 0,-18 0 0,0 0 0,17 0 0,1 0 0,-17 0 0,3 0 0,23 0 0,4 0 0,-19 0 277,-10 5-277,21 9 0,-17 6 0,8 1 0,-4 3 0,27 0 0,-4-4 854,7 7-854,2 3 0,4-5 0,5 9 0,9-14 0,4 5 0,-2-4 0,6 9 0,-3-3 0,4 5 0,5 7 0,-4 1 0,9 7 0,-4-1 0,5 1 0,0 7 0,0 2 0,0 7 0,0 0 0,6 18 0,14-6 0,9 16 0,11-10-735,2 9 735,7-4 0,-8-15 0,-11-30 0,3-1 0,0-1 0,1-1 0,32 30 0,-11-15 0,1-4 0,21 6 0,-32-23 0,3-1 0,7-4 0,0-4 0,27 13 0,-22-20 0,3 1 0,-12 1 0,-1-2 0,4-7 0,4-2 0,26 4 0,2 0 0,-18-3 0,1-1-702,21-2 1,-1-1 701,-20 0 0,-4-2 0,-1-1 0,-1-2 0,4 1 0,0 0 0,0 0 0,0 0 0,-4 0 0,1 0 0,8 0 0,1 0 0,-10 1 0,0-2 0,10-5 0,0-2 0,-9 3 0,-2-1 0,-8-4 0,0-2 0,24-1 0,-4 1-771,5-3 771,-8 3 0,0 0 0,5-2-230,14 0 230,-8-5 0,-1 3 0,-7-3 646,-10 1-646,-3-1 1375,-12-5-1375,5 0 850,0-1-850,-4-5 268,6-2-268,-5-6 0,-1 0 0,17-16 0,-13 7 0,5-7 0,-23 13 0,-8 1 0,-6 6 0,-5-5 0,-1 1 0,-4-3 0,-1-6 0,-4 1 0,-2-8 0,-5 5 0,0-5 0,0 7 0,0 7 0,0-13 0,-5 18 0,-7-18 0,-1 6 0,-15-4 0,1-11 0,-11 10 0,-16-21 0,12 19-273,4 10 1,-2 2 272,-8-2 0,0-1 0,-2 2 0,-4 11 0,-2-6 0,0 2 0,0 14 0,10 1 0,-5 0 0,3 5 0,1 2 0,-27-9 0,6 4 0,-1 0 0,-13-2 0,21 8 0,0 1 0,-24-8 0,26 12 0,1 1 0,-32-7 0,17 9 0,-4 1 0,5-4 0,2 2-458,14 4 0,-1 2 458,-20-4 0,5 0 0,7 4 0,12 0 0,-3 0 0,4 0 0,1 0 0,-30 0 0,18 0 0,-2 0 0,-22 0 0,31 2 0,0 2 0,5 3 0,0 1 0,0-1 0,0 2-164,0 5 0,1-1 164,-35 2 0,37-1 0,0-1 0,-37 3 0,-8 10 0,11-5 0,2 6 0,-2 6 0,34-16 0,3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EA34-2B73-F546-B251-4807E6C1F95C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2663-D5CB-DD42-8C87-2535CE03B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0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430C9-8DE8-2444-A520-BB4761944E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C27C2BB-7876-8A46-81D0-5044E15E05A7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7D77F-B0AB-B441-A55C-CCF6C9979D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CC2CE6-81A1-A242-97DC-D8A837B56C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56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D2244-DF96-D041-A0E8-BE9C5223BF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FCE317E-0538-6E4A-A461-58386225343C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CE600-98EE-924C-B67A-F1EEA9AEE8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2931C7-6A48-C04F-A56A-42B172FADA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3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2F905-8730-874D-8D69-237F6932E7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31CDB9-8638-7B49-A9AD-CE63A8C92140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4421A-56EA-5A47-85DC-B3CA916383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F2DFF6-6B2E-1145-A73C-3CB1B0AB02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08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96B88-1733-B645-8824-3431040AEE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826415-F2E4-FA46-9671-04058A2C7DDA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EEA45-0E22-134B-B12C-3996778B74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96D05-1133-4B4C-B24D-9C43DF0B02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722A5-E537-E246-BADA-6C273BC75B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1B3226-5819-7142-AEEC-B86508158FC3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7C126-1C26-C84D-99B3-418461CD46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26866-E802-ED4F-8234-0347AAAD26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1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TimesNewRomanPSMT"/>
              </a:rPr>
              <a:t>Biologické zdůvodnění testu s jedním analytem je často zcela zřejmé: Test je užitečný, protože gen, RNA, protein nebo metabolit hraje pochopitelnou roli v patologii onemocnění nebo jiném vyšetřovaném biologickém procesu. Příklady testů s jedním analytem zahrnují testování karcinomu prsu lidským epidermálním růstovým faktorem 2 (HER2) nebo měření hladiny cholesterolu lipoproteinů s nízkou hustotou (LDL) pro hodnocení srdečního rizika. Naproti tomu biologické zdůvodnění souboru biomarkerů v testu založeném na </a:t>
            </a:r>
            <a:r>
              <a:rPr lang="cs-CZ" dirty="0" err="1">
                <a:latin typeface="TimesNewRomanPSMT"/>
              </a:rPr>
              <a:t>omics</a:t>
            </a:r>
            <a:r>
              <a:rPr lang="cs-CZ" dirty="0">
                <a:latin typeface="TimesNewRomanPSMT"/>
              </a:rPr>
              <a:t> není často vědecky definováno. Tento rozdíl představuje další zatížení statistiků a </a:t>
            </a:r>
            <a:r>
              <a:rPr lang="cs-CZ" dirty="0" err="1">
                <a:latin typeface="TimesNewRomanPSMT"/>
              </a:rPr>
              <a:t>bioinformatických</a:t>
            </a:r>
            <a:r>
              <a:rPr lang="cs-CZ" dirty="0">
                <a:latin typeface="TimesNewRomanPSMT"/>
              </a:rPr>
              <a:t> odborníků zapojených do validace testů, aby bylo zajištěno, že biologická data a výpočetní model jsou vědecky spolehlivé. Vzhledem ke zvýšenému riziku překročení velkých souborů dat ve vývoji výpočetního modelu je potřeba přísnosti, validace a odpovědnosti ještě vyšší než u jiných samostatných testů založených na biomarkerech.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771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160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2663-D5CB-DD42-8C87-2535CE03BB3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109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414F0-67D5-3543-8CE4-134B93C295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453987C-10BA-B94E-B576-8ABE8BBBF3B7}" type="slidenum">
              <a:t>37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497850-8E0B-2E41-AE4C-29849AC880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3C847-822C-4644-BFC7-9E1124BFBC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0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360A1-9630-354F-8981-3C548D76ED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A983F52-988A-1147-B54F-DCA7161E18DD}" type="slidenum">
              <a:t>38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D57D2-C401-494A-B253-E7A22F95C5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6DFAC1-A8CF-E845-ACD9-E2D9D8848A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97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17B44-77CD-F142-969C-78405F670F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8F71268-0BDB-8B48-92D8-E3DBBE546052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863A8A-49EE-DF44-A484-649FFF36BE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4E72D-9FBB-624B-9764-4B932F339A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2EF63BEC-3BD2-2343-A6B2-5389C5832F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EF79F6-7DA8-5447-A77F-4CEF5E355336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73729" name="Text Box 1">
            <a:extLst>
              <a:ext uri="{FF2B5EF4-FFF2-40B4-BE49-F238E27FC236}">
                <a16:creationId xmlns:a16="http://schemas.microsoft.com/office/drawing/2014/main" id="{13559CC5-E12D-9943-927D-9AD9CF982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F86E0D9-CC51-3B45-A4F5-BD1650E52CB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EFD593FC-E3D9-894A-A1A6-7D1025057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49A74B6-9EF8-DC4F-A492-52994921A56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4BC38953-8120-2A4F-ABBE-53C8F3D247F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689F1595-1810-C14B-AD93-9305AA94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250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FE8ED-EAB4-8A4E-A2DE-632FFAB6DE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18C8B2F-C330-164D-8153-930FFAD87079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8FD65-F06A-A241-A837-503ED932B5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C3FEC-8928-8C47-8A2E-749ACF0336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3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>
            <a:extLst>
              <a:ext uri="{FF2B5EF4-FFF2-40B4-BE49-F238E27FC236}">
                <a16:creationId xmlns:a16="http://schemas.microsoft.com/office/drawing/2014/main" id="{C3D4DA91-A19F-C446-A485-32F3B27225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C43389-A87D-B74B-8C6D-ED1E6A14E69D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85D06A92-447D-D747-A526-156295B78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2ABF3BF-AD9B-D043-A41E-FBD9CB5436F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D3326CD5-6817-3044-B569-85EBD6F210D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FB1B519D-2035-A74C-8782-E201A8FBD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8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1DEA137F-0DFE-CD46-AECD-AD8C9EFD75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88DEE9-8ABD-8347-A187-FF230D1442DA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75777" name="Text Box 1">
            <a:extLst>
              <a:ext uri="{FF2B5EF4-FFF2-40B4-BE49-F238E27FC236}">
                <a16:creationId xmlns:a16="http://schemas.microsoft.com/office/drawing/2014/main" id="{4BC94740-712B-3641-8289-3B93466FE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EB8C448-5A6F-BC45-BBE8-D1084B328B5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5778" name="Text Box 2">
            <a:extLst>
              <a:ext uri="{FF2B5EF4-FFF2-40B4-BE49-F238E27FC236}">
                <a16:creationId xmlns:a16="http://schemas.microsoft.com/office/drawing/2014/main" id="{274F31DE-79AD-224B-9D61-92171F35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97BAAC-208B-E445-BE6A-22AB5C9CDDB9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E2A1AB78-3EAB-CB41-AD36-03E80088D8B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6F0AC9EF-FEAF-B64B-82AD-ED21A831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36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>
            <a:extLst>
              <a:ext uri="{FF2B5EF4-FFF2-40B4-BE49-F238E27FC236}">
                <a16:creationId xmlns:a16="http://schemas.microsoft.com/office/drawing/2014/main" id="{54061006-3D66-3241-B6E7-0E69FDC19E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EB4A6A-5E9C-EF49-8ACC-3D4526554883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76801" name="Text Box 1">
            <a:extLst>
              <a:ext uri="{FF2B5EF4-FFF2-40B4-BE49-F238E27FC236}">
                <a16:creationId xmlns:a16="http://schemas.microsoft.com/office/drawing/2014/main" id="{CB319D67-AC3E-4E4D-BB58-DE966940E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741B63-2130-6847-B809-692E081D0DF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18C41D81-8149-D649-B52F-22D350E301C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8D1DF3FE-4268-9348-92C2-262BB6024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99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421FB-4752-1E49-B29C-FAEBBB2C6B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74AE368-D520-DE40-8A27-5FBCD18FB094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862FE-A19A-9F4D-9828-0FE7106893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9A8EE1-05F2-304E-8EF0-0C0A4A3891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8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B392F-839F-4646-B487-FEA9D7B59C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725CA9-6F97-8044-811F-0DCF4D57A56D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3CFF7-5A7B-E547-9039-C5A3F468FD4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1BD4A-1E07-874C-A49D-1898A8B279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6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C336E-34C5-7F43-822F-D0C11F4581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8CFF6A9-47FD-3D47-9C7E-9C1890A640D8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1EDF7-BB65-8542-BF7C-55E04BBB91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07C43-5CEF-7648-ABDB-3C8197E273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7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0A3D7-9401-F844-A6B8-8D015448F2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B7F2ED3-75D5-AB4A-8263-81F05E125429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E646B8-365B-D24F-89A5-FF5570C3B1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42C5B-51DE-104A-982E-625B3DB7A4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5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04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19.09.19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if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43798-653D-6947-9EA5-A4F9E3DE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latin typeface="+mj-lt"/>
                <a:ea typeface="+mj-ea"/>
                <a:cs typeface="+mj-cs"/>
              </a:rPr>
              <a:t>Detekce biomarkerů z omics experimentů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9FEA1-97E2-0F4C-88FB-D96604D8E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Mgr. Eva Budinská, PhD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RECETOX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budinska@recetox.muni.cz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Podzim 2019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3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5"/>
          <p:cNvPicPr/>
          <p:nvPr/>
        </p:nvPicPr>
        <p:blipFill>
          <a:blip r:embed="rId2"/>
          <a:stretch/>
        </p:blipFill>
        <p:spPr>
          <a:xfrm>
            <a:off x="1592145" y="305820"/>
            <a:ext cx="8490240" cy="6246360"/>
          </a:xfrm>
          <a:prstGeom prst="rect">
            <a:avLst/>
          </a:prstGeom>
          <a:ln>
            <a:noFill/>
          </a:ln>
        </p:spPr>
      </p:pic>
      <p:sp>
        <p:nvSpPr>
          <p:cNvPr id="177" name="TextShape 1"/>
          <p:cNvSpPr txBox="1"/>
          <p:nvPr/>
        </p:nvSpPr>
        <p:spPr>
          <a:xfrm>
            <a:off x="5837265" y="5548108"/>
            <a:ext cx="6036439" cy="57983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Human Cancer Genome Atlas (TCGA)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projekt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6939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A89A4C36-898D-3E4E-9E62-997CCADC7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635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dirty="0">
                <a:solidFill>
                  <a:schemeClr val="tx1"/>
                </a:solidFill>
                <a:latin typeface="Arial" panose="020B0604020202020204" pitchFamily="34" charset="0"/>
              </a:rPr>
              <a:t>Data z </a:t>
            </a:r>
            <a:r>
              <a:rPr lang="cs-CZ" altLang="cs-CZ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omics</a:t>
            </a:r>
            <a:r>
              <a:rPr lang="cs-CZ" altLang="cs-CZ" sz="3200" dirty="0">
                <a:solidFill>
                  <a:schemeClr val="tx1"/>
                </a:solidFill>
                <a:latin typeface="Arial" panose="020B0604020202020204" pitchFamily="34" charset="0"/>
              </a:rPr>
              <a:t> experimentů</a:t>
            </a:r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9903DAA0-C1C2-CB4F-BDC5-E0BDECA76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7" y="645257"/>
            <a:ext cx="95261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3375" indent="-333375"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41363" indent="-276225"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Moderní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vysocepokryvné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molekulární technologie produkují obrovské tabulky komplexních dat</a:t>
            </a:r>
          </a:p>
          <a:p>
            <a:pPr lvl="1">
              <a:spcBef>
                <a:spcPts val="750"/>
              </a:spcBef>
            </a:pPr>
            <a:endParaRPr lang="cs-CZ" altLang="cs-CZ" sz="2000" dirty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75"/>
              </a:spcBef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75"/>
              </a:spcBef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75"/>
              </a:spcBef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75"/>
              </a:spcBef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75"/>
              </a:spcBef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75"/>
              </a:spcBef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75"/>
              </a:spcBef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75"/>
              </a:spcBef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75"/>
              </a:spcBef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75"/>
              </a:spcBef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781F6A1C-EBCB-4240-9E3F-FF34AF2F0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55" y="1895123"/>
            <a:ext cx="199866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7232FB76-AE98-7748-A641-AE1B2ACD4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74" y="1446436"/>
            <a:ext cx="230346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Mikročipy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FB660692-D665-4A40-9455-16BB24EC7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864" y="1916944"/>
            <a:ext cx="229054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Font typeface="Wingdings" pitchFamily="2" charset="2"/>
              <a:buChar char=""/>
            </a:pP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Desítky až tisíce genů nebo </a:t>
            </a:r>
            <a:r>
              <a:rPr lang="cs-CZ" altLang="cs-CZ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transkriptů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na vzorek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6F4057D9-4BE3-FF4F-A174-980A36DB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15" y="1442722"/>
            <a:ext cx="292517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Hmotnostní spektrometrie</a:t>
            </a:r>
            <a:endParaRPr lang="en-US" altLang="cs-CZ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823" name="Picture 7">
            <a:extLst>
              <a:ext uri="{FF2B5EF4-FFF2-40B4-BE49-F238E27FC236}">
                <a16:creationId xmlns:a16="http://schemas.microsoft.com/office/drawing/2014/main" id="{33B2B826-A263-474A-ACCD-360D02AB6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14" y="1733774"/>
            <a:ext cx="3289300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4" name="Rectangle 8">
            <a:extLst>
              <a:ext uri="{FF2B5EF4-FFF2-40B4-BE49-F238E27FC236}">
                <a16:creationId xmlns:a16="http://schemas.microsoft.com/office/drawing/2014/main" id="{308862E1-1E5D-1F41-AB7C-A7C502F07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285" y="1793715"/>
            <a:ext cx="271203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algn="ctr">
              <a:spcBef>
                <a:spcPts val="600"/>
              </a:spcBef>
              <a:buFont typeface="Wingdings" pitchFamily="2" charset="2"/>
              <a:buChar char=""/>
            </a:pP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Tisíce</a:t>
            </a:r>
            <a:r>
              <a:rPr lang="en-US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spekter proteinů, metabolitů nebo malých molekul na vzorek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1DF1EFAB-8E63-4744-BFA4-70D9210B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82" y="4235219"/>
            <a:ext cx="3022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cs-CZ" altLang="cs-CZ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Sekvenace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DNA</a:t>
            </a:r>
          </a:p>
        </p:txBody>
      </p:sp>
      <p:pic>
        <p:nvPicPr>
          <p:cNvPr id="34826" name="Picture 10">
            <a:extLst>
              <a:ext uri="{FF2B5EF4-FFF2-40B4-BE49-F238E27FC236}">
                <a16:creationId xmlns:a16="http://schemas.microsoft.com/office/drawing/2014/main" id="{E3877583-6E15-E342-A885-038B1BC7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6" y="4555227"/>
            <a:ext cx="2690775" cy="20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7" name="Rectangle 11">
            <a:extLst>
              <a:ext uri="{FF2B5EF4-FFF2-40B4-BE49-F238E27FC236}">
                <a16:creationId xmlns:a16="http://schemas.microsoft.com/office/drawing/2014/main" id="{AF76310E-21F2-D74E-B12A-800BC6422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856" y="4632024"/>
            <a:ext cx="1973286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69863"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>
              <a:spcBef>
                <a:spcPts val="600"/>
              </a:spcBef>
              <a:buFont typeface="Wingdings" pitchFamily="2" charset="2"/>
              <a:buChar char=""/>
            </a:pP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Genom s biliony nukleotidů na vzorek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05258CF-E88E-794E-A5E5-77374CAE9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15" y="4182807"/>
            <a:ext cx="292517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cs-CZ" altLang="cs-CZ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Sekvenace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nové generace</a:t>
            </a:r>
            <a:endParaRPr lang="en-US" altLang="cs-CZ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838B428-75A3-094F-83B4-C9522FA3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8014" y="4632024"/>
            <a:ext cx="1973286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69863"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>
              <a:spcBef>
                <a:spcPts val="600"/>
              </a:spcBef>
              <a:buFont typeface="Wingdings" pitchFamily="2" charset="2"/>
              <a:buChar char=""/>
            </a:pP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Miliony krátkých čtení DNA na vzorek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90A612-7DDE-8949-8606-EDC9ACA59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763" y="4555227"/>
            <a:ext cx="2216301" cy="19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66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6" name="Picture 6">
            <a:extLst>
              <a:ext uri="{FF2B5EF4-FFF2-40B4-BE49-F238E27FC236}">
                <a16:creationId xmlns:a16="http://schemas.microsoft.com/office/drawing/2014/main" id="{1FDF0BFD-71F8-7646-9F60-A0D9E3CB3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59" y="1313410"/>
            <a:ext cx="2648371" cy="19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1" name="Text Box 1">
            <a:extLst>
              <a:ext uri="{FF2B5EF4-FFF2-40B4-BE49-F238E27FC236}">
                <a16:creationId xmlns:a16="http://schemas.microsoft.com/office/drawing/2014/main" id="{D4FF1365-FCCD-5C4C-B95A-6AFF9CBCE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38" y="4756638"/>
            <a:ext cx="11139854" cy="930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5400" b="1" dirty="0">
                <a:latin typeface="+mj-lt"/>
                <a:ea typeface="+mj-ea"/>
                <a:cs typeface="+mj-cs"/>
              </a:rPr>
              <a:t>Data omics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experimentů</a:t>
            </a:r>
            <a:endParaRPr lang="en-US" altLang="cs-CZ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215D7551-9C01-D04F-B1F2-4D33D73CB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r="8562"/>
          <a:stretch>
            <a:fillRect/>
          </a:stretch>
        </p:blipFill>
        <p:spPr bwMode="auto">
          <a:xfrm>
            <a:off x="320041" y="1304336"/>
            <a:ext cx="2659472" cy="200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13" r="85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D9480CA0-DAEC-3649-86EC-AF9E412E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9" t="28001" b="19998"/>
          <a:stretch>
            <a:fillRect/>
          </a:stretch>
        </p:blipFill>
        <p:spPr bwMode="auto">
          <a:xfrm>
            <a:off x="3290143" y="1114904"/>
            <a:ext cx="2646677" cy="23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589" t="28001" b="199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5">
            <a:extLst>
              <a:ext uri="{FF2B5EF4-FFF2-40B4-BE49-F238E27FC236}">
                <a16:creationId xmlns:a16="http://schemas.microsoft.com/office/drawing/2014/main" id="{8A4165E2-9F68-AC44-896E-7FE8E2D2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5269" y="1368829"/>
            <a:ext cx="2648372" cy="19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920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AAFE807D-03BB-2947-9C1E-0A6B9B414FB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" r="646" b="16616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66FBABCA-5839-1546-A779-345FA12E2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48" y="1913950"/>
            <a:ext cx="4204137" cy="13427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Human Genome Project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6" name="Text Box 2">
            <a:extLst>
              <a:ext uri="{FF2B5EF4-FFF2-40B4-BE49-F238E27FC236}">
                <a16:creationId xmlns:a16="http://schemas.microsoft.com/office/drawing/2014/main" id="{6EC8A599-87ED-FF47-A33E-E70361B1A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16" y="3417573"/>
            <a:ext cx="4593021" cy="26198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33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114300" indent="0">
              <a:lnSpc>
                <a:spcPct val="90000"/>
              </a:lnSpc>
              <a:spcBef>
                <a:spcPts val="525"/>
              </a:spcBef>
            </a:pPr>
            <a:r>
              <a:rPr lang="en-US" altLang="cs-CZ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Řetězec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genetických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kousků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zásadě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obsahuje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dlouho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hledaná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tajemství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lidského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vývoje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fyziologie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medicíny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praxi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naše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schopnost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transformovat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tyto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informace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porozumění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žalostně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nedostatečná</a:t>
            </a:r>
            <a:r>
              <a:rPr lang="en-US" altLang="cs-CZ" sz="1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".</a:t>
            </a:r>
            <a:r>
              <a:rPr lang="en-US" altLang="cs-CZ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14300" indent="0" algn="r">
              <a:lnSpc>
                <a:spcPct val="90000"/>
              </a:lnSpc>
              <a:spcBef>
                <a:spcPts val="525"/>
              </a:spcBef>
            </a:pPr>
            <a:r>
              <a:rPr lang="en-US" altLang="cs-CZ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Genome International Sequencing Consortium, ”Initial sequencing and analysis of the human genome,” </a:t>
            </a:r>
            <a:r>
              <a:rPr lang="en-US" altLang="cs-CZ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409</a:t>
            </a:r>
            <a:r>
              <a:rPr lang="en-US" altLang="cs-CZ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860-921 (2001</a:t>
            </a:r>
            <a:r>
              <a:rPr lang="en-US" altLang="cs-CZ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6650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E92E870B-8947-F84E-B55C-308F36F0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821" y="3812954"/>
            <a:ext cx="6465287" cy="15160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800" b="1" kern="1200">
                <a:latin typeface="+mj-lt"/>
                <a:ea typeface="+mj-ea"/>
                <a:cs typeface="+mj-cs"/>
              </a:rPr>
              <a:t>Hledání jehly v kupě sena?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>
            <a:extLst>
              <a:ext uri="{FF2B5EF4-FFF2-40B4-BE49-F238E27FC236}">
                <a16:creationId xmlns:a16="http://schemas.microsoft.com/office/drawing/2014/main" id="{5432B768-1307-6A45-A1D3-E2BC61FBF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r="41165" b="-1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0424A16F-5422-484D-9D9D-BADC41B0C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8" r="2" b="28608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492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Jak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hledá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potenciální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biomarker v omics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datech</a:t>
            </a:r>
            <a:endParaRPr lang="en-US" altLang="cs-CZ" sz="2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148234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8415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Jak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hledá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potenciální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biomarker v omics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datech</a:t>
            </a:r>
            <a:endParaRPr lang="en-US" altLang="cs-CZ" sz="2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14:cNvPr>
              <p14:cNvContentPartPr/>
              <p14:nvPr/>
            </p14:nvContentPartPr>
            <p14:xfrm>
              <a:off x="4023564" y="1120680"/>
              <a:ext cx="1665000" cy="8118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4924" y="1112040"/>
                <a:ext cx="1682640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847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">
            <a:extLst>
              <a:ext uri="{FF2B5EF4-FFF2-40B4-BE49-F238E27FC236}">
                <a16:creationId xmlns:a16="http://schemas.microsoft.com/office/drawing/2014/main" id="{3BEB159C-605C-474C-97E1-416D864E0DA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30794" y="965199"/>
            <a:ext cx="6717740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Přijít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statistikem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po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dokončení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experimentu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často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samé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požádat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ho aby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provedl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posmrtné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vyšetření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Možná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bude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schopen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říct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co experiment </a:t>
            </a:r>
            <a:r>
              <a:rPr lang="en-US" sz="20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zemřel</a:t>
            </a: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.”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i="1" kern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(Ronald Fisher)</a:t>
            </a:r>
          </a:p>
        </p:txBody>
      </p:sp>
    </p:spTree>
    <p:extLst>
      <p:ext uri="{BB962C8B-B14F-4D97-AF65-F5344CB8AC3E}">
        <p14:creationId xmlns:p14="http://schemas.microsoft.com/office/powerpoint/2010/main" val="3329214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817A-5D24-4443-B1A8-23D0E270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Proč jsou omicsová data problematická?</a:t>
            </a:r>
          </a:p>
        </p:txBody>
      </p:sp>
      <p:pic>
        <p:nvPicPr>
          <p:cNvPr id="4" name="Graphic 5" descr="Questions">
            <a:extLst>
              <a:ext uri="{FF2B5EF4-FFF2-40B4-BE49-F238E27FC236}">
                <a16:creationId xmlns:a16="http://schemas.microsoft.com/office/drawing/2014/main" id="{2B8C4FDA-7FBE-40C2-AD0C-B60891B6E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A70B7FD-520C-4691-B6B2-30C8A495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86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48700-128A-1B42-A5EE-C24183A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cs-CZ" sz="4100"/>
              <a:t>Specifika dat z omics experimentů</a:t>
            </a:r>
          </a:p>
        </p:txBody>
      </p:sp>
      <p:sp>
        <p:nvSpPr>
          <p:cNvPr id="24" name="Freeform: Shape 20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1093435-6693-4711-BF5F-CCD197C4E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5806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CACA-6790-2744-8DBC-557EA6EC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cs-CZ"/>
              <a:t>Cíl kurzu</a:t>
            </a:r>
            <a:endParaRPr lang="cs-CZ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6" descr="Fingerprint">
            <a:extLst>
              <a:ext uri="{FF2B5EF4-FFF2-40B4-BE49-F238E27FC236}">
                <a16:creationId xmlns:a16="http://schemas.microsoft.com/office/drawing/2014/main" id="{A1725613-E9CA-47CA-8106-A14887147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3D697-C9A1-594D-8C1A-4B01E138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…podrobně seznámit posluchače s </a:t>
            </a:r>
            <a:r>
              <a:rPr lang="cs-CZ" sz="2400" b="1" dirty="0"/>
              <a:t>hlavními principy </a:t>
            </a:r>
            <a:r>
              <a:rPr lang="cs-CZ" sz="2400" dirty="0"/>
              <a:t>analýzy dat z molekulárních '</a:t>
            </a:r>
            <a:r>
              <a:rPr lang="cs-CZ" sz="2400" dirty="0" err="1"/>
              <a:t>omics</a:t>
            </a:r>
            <a:r>
              <a:rPr lang="cs-CZ" sz="2400" dirty="0"/>
              <a:t> experimentů (mikročipy, hmotnostní spektrometrie, NGS,…), </a:t>
            </a:r>
            <a:r>
              <a:rPr lang="cs-CZ" sz="2400" b="1" dirty="0"/>
              <a:t>se zvláštním důrazem</a:t>
            </a:r>
            <a:r>
              <a:rPr lang="cs-CZ" sz="2400" dirty="0"/>
              <a:t> na </a:t>
            </a:r>
            <a:r>
              <a:rPr lang="cs-CZ" sz="2400" b="1" dirty="0"/>
              <a:t>plánování</a:t>
            </a:r>
            <a:r>
              <a:rPr lang="cs-CZ" sz="2400" dirty="0"/>
              <a:t> </a:t>
            </a:r>
            <a:r>
              <a:rPr lang="cs-CZ" sz="2400" b="1" dirty="0"/>
              <a:t>experimentů</a:t>
            </a:r>
            <a:r>
              <a:rPr lang="cs-CZ" sz="2400" dirty="0"/>
              <a:t> a </a:t>
            </a:r>
            <a:r>
              <a:rPr lang="cs-CZ" sz="2400" b="1" dirty="0"/>
              <a:t>validaci výsledků </a:t>
            </a:r>
            <a:r>
              <a:rPr lang="cs-CZ" sz="2400" dirty="0"/>
              <a:t>při</a:t>
            </a:r>
            <a:r>
              <a:rPr lang="cs-CZ" sz="2400" b="1" dirty="0"/>
              <a:t> </a:t>
            </a:r>
            <a:r>
              <a:rPr lang="cs-CZ" sz="2400" dirty="0"/>
              <a:t>detekci</a:t>
            </a:r>
            <a:r>
              <a:rPr lang="cs-CZ" sz="2400" b="1" dirty="0"/>
              <a:t> biomarkerů</a:t>
            </a:r>
            <a:r>
              <a:rPr lang="cs-CZ" sz="2400" dirty="0"/>
              <a:t>…. a z nich odvozených </a:t>
            </a:r>
            <a:r>
              <a:rPr lang="cs-CZ" sz="2400" b="1" dirty="0"/>
              <a:t>modelů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862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F8DD-CD64-0440-A83B-9DD67402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ale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analýza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těchto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vytváření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omics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biomarkerových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modelů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má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svá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specifika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6" name="Graphic 5" descr="Fingerprint">
            <a:extLst>
              <a:ext uri="{FF2B5EF4-FFF2-40B4-BE49-F238E27FC236}">
                <a16:creationId xmlns:a16="http://schemas.microsoft.com/office/drawing/2014/main" id="{92C93723-EF16-40E4-A9C8-45D52001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95BA260-C5A5-4868-9904-17D22A5B5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5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6E9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Error">
            <a:extLst>
              <a:ext uri="{FF2B5EF4-FFF2-40B4-BE49-F238E27FC236}">
                <a16:creationId xmlns:a16="http://schemas.microsoft.com/office/drawing/2014/main" id="{E429A712-3E21-4214-ACBB-91B2434B7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180" y="871138"/>
            <a:ext cx="5129784" cy="512978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6E9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42D71-F914-224F-B35D-13CDB023B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145" y="3436030"/>
            <a:ext cx="5129784" cy="1885195"/>
          </a:xfrm>
          <a:prstGeom prst="rect">
            <a:avLst/>
          </a:prstGeom>
          <a:noFill/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5E18C1B8-D891-974B-A81B-4A6F39D4934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0116" y="1485987"/>
            <a:ext cx="3653842" cy="1581996"/>
          </a:xfrm>
        </p:spPr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en-US" sz="3600" b="1" dirty="0" err="1"/>
              <a:t>Skandál</a:t>
            </a:r>
            <a:r>
              <a:rPr lang="en-US" sz="3600" b="1" dirty="0"/>
              <a:t> </a:t>
            </a:r>
            <a:r>
              <a:rPr lang="en-US" sz="3600" b="1" dirty="0" err="1"/>
              <a:t>na</a:t>
            </a:r>
            <a:r>
              <a:rPr lang="en-US" sz="3600" b="1" dirty="0"/>
              <a:t> </a:t>
            </a:r>
          </a:p>
          <a:p>
            <a:pPr marL="0" lvl="0" indent="0" algn="ctr">
              <a:buNone/>
            </a:pPr>
            <a:r>
              <a:rPr lang="en-US" sz="3600" b="1" dirty="0"/>
              <a:t>Duke university </a:t>
            </a:r>
          </a:p>
          <a:p>
            <a:pPr marL="0" lvl="0" indent="0" algn="ctr">
              <a:buNone/>
            </a:pPr>
            <a:r>
              <a:rPr lang="en-US" sz="2400" dirty="0" err="1"/>
              <a:t>Severní</a:t>
            </a:r>
            <a:r>
              <a:rPr lang="en-US" sz="2400" dirty="0"/>
              <a:t> </a:t>
            </a:r>
            <a:r>
              <a:rPr lang="en-US" sz="2400" dirty="0" err="1"/>
              <a:t>Karolína</a:t>
            </a:r>
            <a:r>
              <a:rPr lang="en-US" sz="2400" dirty="0"/>
              <a:t>, USA</a:t>
            </a:r>
          </a:p>
        </p:txBody>
      </p:sp>
    </p:spTree>
    <p:extLst>
      <p:ext uri="{BB962C8B-B14F-4D97-AF65-F5344CB8AC3E}">
        <p14:creationId xmlns:p14="http://schemas.microsoft.com/office/powerpoint/2010/main" val="206606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extBox 1">
            <a:extLst>
              <a:ext uri="{FF2B5EF4-FFF2-40B4-BE49-F238E27FC236}">
                <a16:creationId xmlns:a16="http://schemas.microsoft.com/office/drawing/2014/main" id="{C810C874-E3EE-4322-A75C-CE8622FBE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2039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7C50246-3B03-D142-A656-D748B1A002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/>
            <a:alphaModFix/>
          </a:blip>
          <a:srcRect l="1640" t="12921" r="78926" b="37339"/>
          <a:stretch/>
        </p:blipFill>
        <p:spPr>
          <a:xfrm>
            <a:off x="1673525" y="2022894"/>
            <a:ext cx="1777042" cy="2812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237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0EAF4-C8B6-244A-94AB-625D5EA16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420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810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26FB7824-3BFA-4843-A222-533099985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93367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78A68A6-5236-D24F-A23E-D8BF370E93A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144438" y="2259730"/>
            <a:ext cx="2687955" cy="2329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514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DAA32D50-1430-4154-B455-3A04E79FF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925829"/>
              </p:ext>
            </p:extLst>
          </p:nvPr>
        </p:nvGraphicFramePr>
        <p:xfrm>
          <a:off x="838200" y="434715"/>
          <a:ext cx="10515600" cy="574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8949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25FE7F83-7930-4A99-8698-4A74B517D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79866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7832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0053212-08D0-4147-9231-EC6C591D49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80739" y="273352"/>
            <a:ext cx="8229627" cy="5308647"/>
          </a:xfrm>
        </p:spPr>
        <p:txBody>
          <a:bodyPr anchor="ctr"/>
          <a:lstStyle/>
          <a:p>
            <a:pPr lvl="0" algn="ctr"/>
            <a:r>
              <a:rPr lang="en-US"/>
              <a:t>Anil Potti -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DA3692B5-E3E7-7843-95CD-CDE69C81F84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3520" y="580669"/>
            <a:ext cx="9144067" cy="5653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D7C18-F9B0-A742-82B8-32ECA91B22C8}"/>
              </a:ext>
            </a:extLst>
          </p:cNvPr>
          <p:cNvSpPr txBox="1"/>
          <p:nvPr/>
        </p:nvSpPr>
        <p:spPr>
          <a:xfrm>
            <a:off x="2693676" y="6321716"/>
            <a:ext cx="7042162" cy="546377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/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Více info: https://ori.hhs.gov/content/case-summary-potti-anil</a:t>
            </a:r>
          </a:p>
        </p:txBody>
      </p:sp>
    </p:spTree>
    <p:extLst>
      <p:ext uri="{BB962C8B-B14F-4D97-AF65-F5344CB8AC3E}">
        <p14:creationId xmlns:p14="http://schemas.microsoft.com/office/powerpoint/2010/main" val="330498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2311-4AEA-DE4F-864F-81403893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Jak skandál změnil svět </a:t>
            </a:r>
            <a:r>
              <a:rPr lang="cs-CZ" dirty="0" err="1"/>
              <a:t>omics</a:t>
            </a:r>
            <a:r>
              <a:rPr lang="cs-CZ" dirty="0"/>
              <a:t> výzkumu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0F36DC-AEDD-47A6-A4C9-9FD57727A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1777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8827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DF10E-97E2-1B4E-8A1C-0894E0C68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52" b="63889"/>
          <a:stretch/>
        </p:blipFill>
        <p:spPr>
          <a:xfrm>
            <a:off x="-548588" y="162699"/>
            <a:ext cx="13289175" cy="541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59F88F-BB9A-4C45-9DD4-088EF04A8088}"/>
              </a:ext>
            </a:extLst>
          </p:cNvPr>
          <p:cNvSpPr/>
          <p:nvPr/>
        </p:nvSpPr>
        <p:spPr>
          <a:xfrm>
            <a:off x="1200150" y="6048970"/>
            <a:ext cx="935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NewRomanPSMT"/>
              </a:rPr>
              <a:t>IOM (Institute </a:t>
            </a:r>
            <a:r>
              <a:rPr lang="cs-CZ" dirty="0" err="1">
                <a:latin typeface="TimesNewRomanPSMT"/>
              </a:rPr>
              <a:t>of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Medicine</a:t>
            </a:r>
            <a:r>
              <a:rPr lang="cs-CZ" dirty="0">
                <a:latin typeface="TimesNewRomanPSMT"/>
              </a:rPr>
              <a:t>). 2012. </a:t>
            </a:r>
            <a:r>
              <a:rPr lang="cs-CZ" i="1" dirty="0" err="1">
                <a:latin typeface="TimesNewRomanPS"/>
              </a:rPr>
              <a:t>Evolution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of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Translational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Omics</a:t>
            </a:r>
            <a:r>
              <a:rPr lang="cs-CZ" i="1" dirty="0">
                <a:latin typeface="TimesNewRomanPS"/>
              </a:rPr>
              <a:t>: </a:t>
            </a:r>
            <a:r>
              <a:rPr lang="cs-CZ" i="1" dirty="0" err="1">
                <a:latin typeface="TimesNewRomanPS"/>
              </a:rPr>
              <a:t>Lessons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Learned</a:t>
            </a:r>
            <a:r>
              <a:rPr lang="cs-CZ" i="1" dirty="0">
                <a:latin typeface="TimesNewRomanPS"/>
              </a:rPr>
              <a:t> and </a:t>
            </a:r>
            <a:r>
              <a:rPr lang="cs-CZ" i="1" dirty="0" err="1">
                <a:latin typeface="TimesNewRomanPS"/>
              </a:rPr>
              <a:t>the</a:t>
            </a:r>
            <a:r>
              <a:rPr lang="cs-CZ" i="1" dirty="0">
                <a:latin typeface="TimesNewRomanPS"/>
              </a:rPr>
              <a:t> </a:t>
            </a:r>
            <a:r>
              <a:rPr lang="cs-CZ" i="1" dirty="0" err="1">
                <a:latin typeface="TimesNewRomanPS"/>
              </a:rPr>
              <a:t>Path</a:t>
            </a:r>
            <a:r>
              <a:rPr lang="cs-CZ" i="1" dirty="0">
                <a:latin typeface="TimesNewRomanPS"/>
              </a:rPr>
              <a:t> Forward. </a:t>
            </a:r>
            <a:r>
              <a:rPr lang="cs-CZ" dirty="0">
                <a:latin typeface="TimesNewRomanPSMT"/>
              </a:rPr>
              <a:t>Washington, DC: </a:t>
            </a:r>
            <a:r>
              <a:rPr lang="cs-CZ" dirty="0" err="1">
                <a:latin typeface="TimesNewRomanPSMT"/>
              </a:rPr>
              <a:t>The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National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Academies</a:t>
            </a:r>
            <a:r>
              <a:rPr lang="cs-CZ" dirty="0">
                <a:latin typeface="TimesNewRomanPSMT"/>
              </a:rPr>
              <a:t> </a:t>
            </a:r>
            <a:r>
              <a:rPr lang="cs-CZ" dirty="0" err="1">
                <a:latin typeface="TimesNewRomanPSMT"/>
              </a:rPr>
              <a:t>Press</a:t>
            </a:r>
            <a:r>
              <a:rPr lang="cs-CZ" dirty="0">
                <a:latin typeface="TimesNewRomanPSMT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61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F6A663-BFEC-4548-BCF3-67CBB0C0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FFFFFF"/>
                </a:solidFill>
              </a:rPr>
              <a:t>Co je to biomarker?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383DD-4F04-6243-BC7F-60FEFD2C0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b="1" dirty="0" err="1"/>
              <a:t>Biologický</a:t>
            </a:r>
            <a:r>
              <a:rPr lang="en-GB" sz="2400" b="1" dirty="0"/>
              <a:t> marker (biomarker): </a:t>
            </a:r>
          </a:p>
          <a:p>
            <a:pPr marL="0" lvl="0" indent="0">
              <a:buNone/>
            </a:pPr>
            <a:r>
              <a:rPr lang="en-GB" sz="2400" b="1" dirty="0" err="1"/>
              <a:t>Charakteristika</a:t>
            </a:r>
            <a:r>
              <a:rPr lang="en-GB" sz="2400" dirty="0"/>
              <a:t>, </a:t>
            </a:r>
            <a:r>
              <a:rPr lang="en-GB" sz="2400" dirty="0" err="1"/>
              <a:t>která</a:t>
            </a:r>
            <a:r>
              <a:rPr lang="en-GB" sz="2400" dirty="0"/>
              <a:t> je </a:t>
            </a:r>
            <a:r>
              <a:rPr lang="en-GB" sz="2400" dirty="0" err="1"/>
              <a:t>objektivně</a:t>
            </a:r>
            <a:r>
              <a:rPr lang="en-GB" sz="2400" dirty="0"/>
              <a:t> </a:t>
            </a:r>
            <a:r>
              <a:rPr lang="en-GB" sz="2400" b="1" dirty="0" err="1"/>
              <a:t>měřena</a:t>
            </a:r>
            <a:r>
              <a:rPr lang="en-GB" sz="2400" b="1" dirty="0"/>
              <a:t> a </a:t>
            </a:r>
            <a:r>
              <a:rPr lang="en-GB" sz="2400" b="1" dirty="0" err="1"/>
              <a:t>hodnocena</a:t>
            </a:r>
            <a:r>
              <a:rPr lang="en-GB" sz="2400" b="1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</a:t>
            </a:r>
            <a:r>
              <a:rPr lang="en-GB" sz="2400" b="1" dirty="0" err="1"/>
              <a:t>indikátor</a:t>
            </a:r>
            <a:r>
              <a:rPr lang="en-GB" sz="2400" dirty="0"/>
              <a:t> </a:t>
            </a:r>
            <a:r>
              <a:rPr lang="en-GB" sz="2400" dirty="0" err="1"/>
              <a:t>normálních</a:t>
            </a:r>
            <a:r>
              <a:rPr lang="en-GB" sz="2400" dirty="0"/>
              <a:t> </a:t>
            </a:r>
            <a:r>
              <a:rPr lang="en-GB" sz="2400" dirty="0" err="1"/>
              <a:t>biologických</a:t>
            </a:r>
            <a:r>
              <a:rPr lang="en-GB" sz="2400" dirty="0"/>
              <a:t> </a:t>
            </a:r>
            <a:r>
              <a:rPr lang="en-GB" sz="2400" dirty="0" err="1"/>
              <a:t>procesů</a:t>
            </a:r>
            <a:r>
              <a:rPr lang="en-GB" sz="2400" dirty="0"/>
              <a:t>, </a:t>
            </a:r>
            <a:r>
              <a:rPr lang="en-GB" sz="2400" dirty="0" err="1"/>
              <a:t>patogenních</a:t>
            </a:r>
            <a:r>
              <a:rPr lang="en-GB" sz="2400" dirty="0"/>
              <a:t> </a:t>
            </a:r>
            <a:r>
              <a:rPr lang="en-GB" sz="2400" dirty="0" err="1"/>
              <a:t>procesů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farmakologických</a:t>
            </a:r>
            <a:r>
              <a:rPr lang="en-GB" sz="2400" dirty="0"/>
              <a:t> </a:t>
            </a:r>
            <a:r>
              <a:rPr lang="en-GB" sz="2400" dirty="0" err="1"/>
              <a:t>odpovědí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terapeutický</a:t>
            </a:r>
            <a:r>
              <a:rPr lang="en-GB" sz="2400" dirty="0"/>
              <a:t> </a:t>
            </a:r>
            <a:r>
              <a:rPr lang="en-GB" sz="2400" dirty="0" err="1"/>
              <a:t>zásah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75ED1-B684-E344-9887-11109DA684F7}"/>
              </a:ext>
            </a:extLst>
          </p:cNvPr>
          <p:cNvSpPr/>
          <p:nvPr/>
        </p:nvSpPr>
        <p:spPr>
          <a:xfrm>
            <a:off x="4591845" y="626903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100" dirty="0" err="1"/>
              <a:t>Biomarkers</a:t>
            </a:r>
            <a:r>
              <a:rPr lang="cs-CZ" sz="1100" dirty="0"/>
              <a:t> </a:t>
            </a:r>
            <a:r>
              <a:rPr lang="cs-CZ" sz="1100" dirty="0" err="1"/>
              <a:t>Definitions</a:t>
            </a:r>
            <a:r>
              <a:rPr lang="cs-CZ" sz="1100" dirty="0"/>
              <a:t> </a:t>
            </a:r>
            <a:r>
              <a:rPr lang="cs-CZ" sz="1100" dirty="0" err="1"/>
              <a:t>Working</a:t>
            </a:r>
            <a:r>
              <a:rPr lang="cs-CZ" sz="1100" dirty="0"/>
              <a:t> Group (</a:t>
            </a:r>
            <a:r>
              <a:rPr lang="cs-CZ" sz="1100" dirty="0" err="1"/>
              <a:t>March</a:t>
            </a:r>
            <a:r>
              <a:rPr lang="cs-CZ" sz="1100" dirty="0"/>
              <a:t> 2001). "</a:t>
            </a:r>
            <a:r>
              <a:rPr lang="cs-CZ" sz="1100" dirty="0" err="1"/>
              <a:t>Biomarkers</a:t>
            </a:r>
            <a:r>
              <a:rPr lang="cs-CZ" sz="1100" dirty="0"/>
              <a:t> and </a:t>
            </a:r>
            <a:r>
              <a:rPr lang="cs-CZ" sz="1100" dirty="0" err="1"/>
              <a:t>surrogate</a:t>
            </a:r>
            <a:r>
              <a:rPr lang="cs-CZ" sz="1100" dirty="0"/>
              <a:t> </a:t>
            </a:r>
            <a:r>
              <a:rPr lang="cs-CZ" sz="1100" dirty="0" err="1"/>
              <a:t>endpoints</a:t>
            </a:r>
            <a:r>
              <a:rPr lang="cs-CZ" sz="1100" dirty="0"/>
              <a:t>: </a:t>
            </a:r>
            <a:r>
              <a:rPr lang="cs-CZ" sz="1100" dirty="0" err="1"/>
              <a:t>preferred</a:t>
            </a:r>
            <a:r>
              <a:rPr lang="cs-CZ" sz="1100" dirty="0"/>
              <a:t> </a:t>
            </a:r>
            <a:r>
              <a:rPr lang="cs-CZ" sz="1100" dirty="0" err="1"/>
              <a:t>definitions</a:t>
            </a:r>
            <a:r>
              <a:rPr lang="cs-CZ" sz="1100" dirty="0"/>
              <a:t> and </a:t>
            </a:r>
            <a:r>
              <a:rPr lang="cs-CZ" sz="1100" dirty="0" err="1"/>
              <a:t>conceptual</a:t>
            </a:r>
            <a:r>
              <a:rPr lang="cs-CZ" sz="1100" dirty="0"/>
              <a:t> </a:t>
            </a:r>
            <a:r>
              <a:rPr lang="cs-CZ" sz="1100" dirty="0" err="1"/>
              <a:t>framework</a:t>
            </a:r>
            <a:r>
              <a:rPr lang="cs-CZ" sz="1100" dirty="0"/>
              <a:t>". </a:t>
            </a:r>
            <a:r>
              <a:rPr lang="cs-CZ" sz="1100" dirty="0" err="1"/>
              <a:t>Clin</a:t>
            </a:r>
            <a:r>
              <a:rPr lang="cs-CZ" sz="1100" dirty="0"/>
              <a:t>. </a:t>
            </a:r>
            <a:r>
              <a:rPr lang="cs-CZ" sz="1100" dirty="0" err="1"/>
              <a:t>Pharmacol</a:t>
            </a:r>
            <a:r>
              <a:rPr lang="cs-CZ" sz="1100" dirty="0"/>
              <a:t>. </a:t>
            </a:r>
            <a:r>
              <a:rPr lang="cs-CZ" sz="1100" dirty="0" err="1"/>
              <a:t>Ther</a:t>
            </a:r>
            <a:r>
              <a:rPr lang="cs-CZ" sz="1100" dirty="0"/>
              <a:t>. (</a:t>
            </a:r>
            <a:r>
              <a:rPr lang="cs-CZ" sz="1100" dirty="0" err="1"/>
              <a:t>Review</a:t>
            </a:r>
            <a:r>
              <a:rPr lang="cs-CZ" sz="1100" dirty="0"/>
              <a:t>). 69 (3): 89–95.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1640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F5BB5-0205-9E45-B75F-63BA0499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IOM komise:</a:t>
            </a:r>
            <a:br>
              <a:rPr lang="cs-CZ">
                <a:solidFill>
                  <a:srgbClr val="FFFFFF"/>
                </a:solidFill>
              </a:rPr>
            </a:br>
            <a:r>
              <a:rPr lang="cs-CZ" b="1">
                <a:solidFill>
                  <a:srgbClr val="FFFFFF"/>
                </a:solidFill>
              </a:rPr>
              <a:t>Specifika testů založených na omics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89EDF43-EADB-4CC2-ABBD-83C28D4B7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85177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394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D459C-9E67-C040-BE4B-86DA42D6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cs-CZ" sz="2700" dirty="0">
                <a:solidFill>
                  <a:srgbClr val="FFFFFF"/>
                </a:solidFill>
              </a:rPr>
              <a:t>Absence jasného biologického odůvodnění testů </a:t>
            </a:r>
            <a:r>
              <a:rPr lang="cs-CZ" sz="2700" dirty="0" err="1">
                <a:solidFill>
                  <a:srgbClr val="FFFFFF"/>
                </a:solidFill>
              </a:rPr>
              <a:t>omics</a:t>
            </a:r>
            <a:r>
              <a:rPr lang="cs-CZ" sz="2700" dirty="0">
                <a:solidFill>
                  <a:srgbClr val="FFFFFF"/>
                </a:solidFill>
              </a:rPr>
              <a:t> biomarkerů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E344A6-0755-4FAF-BBFA-605EA7697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96511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8791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D8F02-ADF3-574C-8633-F963730C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Absence jasného biologického odůvodnění testů omics biomarkerů – proč je to problém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B44B04-5180-4318-90C1-96455A3DC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64120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3793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E5270-0153-B744-B3E6-1A7D3B33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Problém (ne) sdílení komplexních datových souborů a výpočetních modelů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DC4007-EA00-491A-82F7-FE8BA6E4C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6248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4546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43160-40DD-8648-B9AE-6317A586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Doporučení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IOM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komise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pro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vývoj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testů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založených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omicsových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datech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 descr="page19image1832064">
            <a:extLst>
              <a:ext uri="{FF2B5EF4-FFF2-40B4-BE49-F238E27FC236}">
                <a16:creationId xmlns:a16="http://schemas.microsoft.com/office/drawing/2014/main" id="{173D0A76-D6DC-5740-872A-FDD7FEB3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069632" y="-1043544"/>
            <a:ext cx="3997637" cy="1110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136FDC-9915-C346-A3AF-582580B7AD36}"/>
                  </a:ext>
                </a:extLst>
              </p14:cNvPr>
              <p14:cNvContentPartPr/>
              <p14:nvPr/>
            </p14:nvContentPartPr>
            <p14:xfrm>
              <a:off x="571274" y="3266011"/>
              <a:ext cx="2286225" cy="1114689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136FDC-9915-C346-A3AF-582580B7A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273" y="3257013"/>
                <a:ext cx="2303867" cy="11323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674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Jak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hledá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potenciální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biomarker v omics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datech</a:t>
            </a:r>
            <a:endParaRPr lang="en-US" altLang="cs-CZ" sz="2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14:cNvPr>
              <p14:cNvContentPartPr/>
              <p14:nvPr/>
            </p14:nvContentPartPr>
            <p14:xfrm>
              <a:off x="3436885" y="3551762"/>
              <a:ext cx="1665000" cy="8118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8245" y="3543122"/>
                <a:ext cx="1682640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815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A76D7-A771-DD44-82FA-354E4602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Úprava omicsových dat do podoby, kdy je možná derivace biomarkerů trvá podstatně déle než u jiných dat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D34647-3CBA-446B-8C7D-C7F82D8168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953248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649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F3A0-7F5B-A249-AE18-16DEE4F55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8" r="35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6EC51F-0792-5B44-82C9-6A9DDB7859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Vědecké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časopisy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jsou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přesto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plné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odpadu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9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A757-4E1C-3A41-B81C-59D98EC50A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4402" y="496857"/>
            <a:ext cx="4230588" cy="1145009"/>
          </a:xfrm>
        </p:spPr>
        <p:txBody>
          <a:bodyPr/>
          <a:lstStyle/>
          <a:p>
            <a:pPr lvl="0"/>
            <a:r>
              <a:rPr lang="en-US" sz="2903" dirty="0" err="1"/>
              <a:t>Podíl</a:t>
            </a:r>
            <a:r>
              <a:rPr lang="en-US" sz="2903" dirty="0"/>
              <a:t> </a:t>
            </a:r>
            <a:r>
              <a:rPr lang="en-US" sz="2903" dirty="0" err="1"/>
              <a:t>článků</a:t>
            </a:r>
            <a:r>
              <a:rPr lang="en-US" sz="2903" dirty="0"/>
              <a:t> </a:t>
            </a:r>
            <a:r>
              <a:rPr lang="en-US" sz="2903" dirty="0" err="1"/>
              <a:t>stažených</a:t>
            </a:r>
            <a:r>
              <a:rPr lang="en-US" sz="2903" dirty="0"/>
              <a:t> </a:t>
            </a:r>
            <a:br>
              <a:rPr lang="en-US" sz="2903" dirty="0"/>
            </a:br>
            <a:r>
              <a:rPr lang="en-US" sz="2903" dirty="0"/>
              <a:t>z </a:t>
            </a:r>
            <a:r>
              <a:rPr lang="en-US" sz="2903" dirty="0" err="1"/>
              <a:t>tisku</a:t>
            </a:r>
            <a:r>
              <a:rPr lang="en-US" sz="2903" dirty="0"/>
              <a:t> se </a:t>
            </a:r>
            <a:r>
              <a:rPr lang="en-US" sz="2903" dirty="0" err="1"/>
              <a:t>zvyšuje</a:t>
            </a:r>
            <a:endParaRPr lang="en-US" sz="290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2F74-BFB3-074D-B3C9-76BE9CCEB2F6}"/>
              </a:ext>
            </a:extLst>
          </p:cNvPr>
          <p:cNvSpPr txBox="1"/>
          <p:nvPr/>
        </p:nvSpPr>
        <p:spPr>
          <a:xfrm>
            <a:off x="5904402" y="1947936"/>
            <a:ext cx="5798480" cy="1286619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Za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analyzovanou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dekádu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vzrostl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počet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článků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pouze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o 44%, </a:t>
            </a:r>
          </a:p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počet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retrakcí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článků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se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zvýšil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desetinásobně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!</a:t>
            </a:r>
          </a:p>
          <a:p>
            <a:pPr hangingPunct="0"/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Pouze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b="1" dirty="0">
                <a:latin typeface="Liberation Sans" pitchFamily="18"/>
                <a:ea typeface="Noto Sans CJK SC Regular" pitchFamily="2"/>
                <a:cs typeface="FreeSans" pitchFamily="2"/>
              </a:rPr>
              <a:t>0.02%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článků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je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staženo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z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tisku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!</a:t>
            </a:r>
          </a:p>
          <a:p>
            <a:pPr hangingPunct="0"/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2AE831D4-8956-484F-8207-1DB61B7E0E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7600" y="3533"/>
            <a:ext cx="4564184" cy="67495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848206-6D18-8847-8C37-C8462AD9F82F}"/>
              </a:ext>
            </a:extLst>
          </p:cNvPr>
          <p:cNvSpPr txBox="1"/>
          <p:nvPr/>
        </p:nvSpPr>
        <p:spPr>
          <a:xfrm>
            <a:off x="4901785" y="5574218"/>
            <a:ext cx="4092314" cy="497716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/>
          <a:lstStyle/>
          <a:p>
            <a:pPr hangingPunct="0">
              <a:spcBef>
                <a:spcPts val="1080"/>
              </a:spcBef>
              <a:spcAft>
                <a:spcPts val="900"/>
              </a:spcAft>
            </a:pPr>
            <a:r>
              <a:rPr lang="en-US" sz="1179" dirty="0">
                <a:latin typeface="Liberation Sans" pitchFamily="18"/>
                <a:ea typeface="Noto Sans CJK SC Regular" pitchFamily="2"/>
                <a:cs typeface="FreeSans" pitchFamily="2"/>
              </a:rPr>
              <a:t>Van </a:t>
            </a:r>
            <a:r>
              <a:rPr lang="en-US" sz="1179" dirty="0" err="1">
                <a:latin typeface="Liberation Sans" pitchFamily="18"/>
                <a:ea typeface="Noto Sans CJK SC Regular" pitchFamily="2"/>
                <a:cs typeface="FreeSans" pitchFamily="2"/>
              </a:rPr>
              <a:t>Noorden</a:t>
            </a:r>
            <a:r>
              <a:rPr lang="en-US" sz="1179" dirty="0">
                <a:latin typeface="Liberation Sans" pitchFamily="18"/>
                <a:ea typeface="Noto Sans CJK SC Regular" pitchFamily="2"/>
                <a:cs typeface="FreeSans" pitchFamily="2"/>
              </a:rPr>
              <a:t>, R. (2011) Science publishing: The trouble with retractions. Nature. 2011 Oct 5;478(7367):26-8.</a:t>
            </a:r>
          </a:p>
        </p:txBody>
      </p:sp>
    </p:spTree>
    <p:extLst>
      <p:ext uri="{BB962C8B-B14F-4D97-AF65-F5344CB8AC3E}">
        <p14:creationId xmlns:p14="http://schemas.microsoft.com/office/powerpoint/2010/main" val="363308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3FDD-7F92-704E-950B-5B945E2414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3"/>
            <a:ext cx="8229627" cy="805033"/>
          </a:xfrm>
        </p:spPr>
        <p:txBody>
          <a:bodyPr/>
          <a:lstStyle/>
          <a:p>
            <a:pPr lvl="0"/>
            <a:r>
              <a:rPr lang="en-US"/>
              <a:t>Důvody stažení publikací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6B0774A-AAC2-FE4A-AEF4-636A84F1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-4439" b="56237"/>
          <a:stretch>
            <a:fillRect/>
          </a:stretch>
        </p:blipFill>
        <p:spPr>
          <a:xfrm>
            <a:off x="402782" y="1516009"/>
            <a:ext cx="4396494" cy="31054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A52AB-1FD1-494B-B246-2A80D8AA2DBC}"/>
              </a:ext>
            </a:extLst>
          </p:cNvPr>
          <p:cNvSpPr txBox="1"/>
          <p:nvPr/>
        </p:nvSpPr>
        <p:spPr>
          <a:xfrm>
            <a:off x="5832390" y="1167291"/>
            <a:ext cx="5739290" cy="345413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Analýza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b="1" dirty="0">
                <a:latin typeface="Liberation Sans" pitchFamily="18"/>
                <a:ea typeface="Noto Sans CJK SC Regular" pitchFamily="2"/>
                <a:cs typeface="FreeSans" pitchFamily="2"/>
              </a:rPr>
              <a:t>2,047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stažených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biomedicínských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a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přírodovědných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vědeckých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článků</a:t>
            </a:r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Nejčastější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důvod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: </a:t>
            </a:r>
            <a:r>
              <a:rPr lang="en-US" sz="1633" b="1" dirty="0" err="1">
                <a:latin typeface="Liberation Sans" pitchFamily="18"/>
                <a:ea typeface="Noto Sans CJK SC Regular" pitchFamily="2"/>
                <a:cs typeface="FreeSans" pitchFamily="2"/>
              </a:rPr>
              <a:t>podvod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(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nebo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podezření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z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podvodu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): </a:t>
            </a:r>
            <a:r>
              <a:rPr lang="en-US" sz="1633" b="1" dirty="0">
                <a:latin typeface="Liberation Sans" pitchFamily="18"/>
                <a:ea typeface="Noto Sans CJK SC Regular" pitchFamily="2"/>
                <a:cs typeface="FreeSans" pitchFamily="2"/>
              </a:rPr>
              <a:t>43.4%</a:t>
            </a:r>
          </a:p>
          <a:p>
            <a:pPr hangingPunct="0"/>
            <a:endParaRPr lang="en-US" sz="1633" b="1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endParaRPr lang="en-US" sz="1633" b="1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r>
              <a:rPr lang="en-US" sz="1633" b="1" dirty="0">
                <a:latin typeface="Liberation Sans" pitchFamily="18"/>
                <a:ea typeface="Noto Sans CJK SC Regular" pitchFamily="2"/>
                <a:cs typeface="FreeSans" pitchFamily="2"/>
              </a:rPr>
              <a:t>21.3%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článků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bylo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staženo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kvůli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b="1" dirty="0" err="1">
                <a:latin typeface="Liberation Sans" pitchFamily="18"/>
                <a:ea typeface="Noto Sans CJK SC Regular" pitchFamily="2"/>
                <a:cs typeface="FreeSans" pitchFamily="2"/>
              </a:rPr>
              <a:t>čestné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b="1" dirty="0" err="1">
                <a:latin typeface="Liberation Sans" pitchFamily="18"/>
                <a:ea typeface="Noto Sans CJK SC Regular" pitchFamily="2"/>
                <a:cs typeface="FreeSans" pitchFamily="2"/>
              </a:rPr>
              <a:t>chybě</a:t>
            </a:r>
            <a:r>
              <a:rPr lang="en-US" sz="1633" b="1" dirty="0">
                <a:latin typeface="Liberation Sans" pitchFamily="18"/>
                <a:ea typeface="Noto Sans CJK SC Regular" pitchFamily="2"/>
                <a:cs typeface="FreeSans" pitchFamily="2"/>
              </a:rPr>
              <a:t> (honest error)</a:t>
            </a:r>
          </a:p>
          <a:p>
            <a:pPr hangingPunct="0"/>
            <a:endParaRPr lang="en-US" sz="1633" b="1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endParaRPr lang="en-US" sz="1633" b="1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Až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b="1" dirty="0">
                <a:latin typeface="Liberation Sans" pitchFamily="18"/>
                <a:ea typeface="Noto Sans CJK SC Regular" pitchFamily="2"/>
                <a:cs typeface="FreeSans" pitchFamily="2"/>
              </a:rPr>
              <a:t>31.8%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článků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,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které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byly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staženy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zůstali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neoznačeny</a:t>
            </a:r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Většina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autorů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své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stažené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články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stále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cituje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1A6FC-62A2-3E4F-8834-077995577B50}"/>
              </a:ext>
            </a:extLst>
          </p:cNvPr>
          <p:cNvSpPr txBox="1"/>
          <p:nvPr/>
        </p:nvSpPr>
        <p:spPr>
          <a:xfrm>
            <a:off x="1947917" y="5240044"/>
            <a:ext cx="4147635" cy="58360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/>
          <a:lstStyle/>
          <a:p>
            <a:pPr hangingPunct="0">
              <a:spcBef>
                <a:spcPts val="1080"/>
              </a:spcBef>
              <a:spcAft>
                <a:spcPts val="900"/>
              </a:spcAft>
            </a:pPr>
            <a:r>
              <a:rPr lang="en-US" sz="1179" dirty="0">
                <a:latin typeface="Liberation Sans" pitchFamily="18"/>
                <a:ea typeface="Noto Sans CJK SC Regular" pitchFamily="2"/>
                <a:cs typeface="FreeSans" pitchFamily="2"/>
              </a:rPr>
              <a:t>Adapted Figure 1 from  Fang et al. (2012) Misconduct accounts for the majority of retracted scientific publications. PNAS 2012 Oct 16; 109(42):17028-17033</a:t>
            </a:r>
          </a:p>
        </p:txBody>
      </p:sp>
    </p:spTree>
    <p:extLst>
      <p:ext uri="{BB962C8B-B14F-4D97-AF65-F5344CB8AC3E}">
        <p14:creationId xmlns:p14="http://schemas.microsoft.com/office/powerpoint/2010/main" val="370871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A056F-8048-4441-A73F-262B6714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094926"/>
            <a:ext cx="2669406" cy="178117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Biomarkerem může být</a:t>
            </a:r>
            <a:endParaRPr lang="cs-CZ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2D34F6-F4DB-480F-925B-330E0A71F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53022"/>
              </p:ext>
            </p:extLst>
          </p:nvPr>
        </p:nvGraphicFramePr>
        <p:xfrm>
          <a:off x="4531058" y="549323"/>
          <a:ext cx="6482685" cy="575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934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2EB036A-7D11-9A4D-8B40-8C9A9886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3847" y="389943"/>
            <a:ext cx="9144067" cy="19327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054E31-5B80-E040-B93C-E9DB4AC0CA12}"/>
              </a:ext>
            </a:extLst>
          </p:cNvPr>
          <p:cNvSpPr txBox="1"/>
          <p:nvPr/>
        </p:nvSpPr>
        <p:spPr>
          <a:xfrm>
            <a:off x="1692876" y="3023915"/>
            <a:ext cx="9486696" cy="344414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n-US" sz="1996">
                <a:latin typeface="Liberation Sans" pitchFamily="18"/>
                <a:ea typeface="Noto Sans CJK SC Regular" pitchFamily="2"/>
                <a:cs typeface="FreeSans" pitchFamily="2"/>
              </a:rPr>
              <a:t>Bylo analyzováno </a:t>
            </a:r>
            <a:r>
              <a:rPr lang="en-US" sz="1996" b="1">
                <a:latin typeface="Liberation Sans" pitchFamily="18"/>
                <a:ea typeface="Noto Sans CJK SC Regular" pitchFamily="2"/>
                <a:cs typeface="FreeSans" pitchFamily="2"/>
              </a:rPr>
              <a:t>180 primárních a 851 odvozených klinických studií, </a:t>
            </a:r>
            <a:r>
              <a:rPr lang="en-US" sz="1996">
                <a:latin typeface="Liberation Sans" pitchFamily="18"/>
                <a:ea typeface="Noto Sans CJK SC Regular" pitchFamily="2"/>
                <a:cs typeface="FreeSans" pitchFamily="2"/>
              </a:rPr>
              <a:t>které byly provedeny na </a:t>
            </a:r>
            <a:r>
              <a:rPr lang="en-US" sz="1996" u="sng">
                <a:latin typeface="Liberation Sans" pitchFamily="18"/>
                <a:ea typeface="Noto Sans CJK SC Regular" pitchFamily="2"/>
                <a:cs typeface="FreeSans" pitchFamily="2"/>
              </a:rPr>
              <a:t>základě výzkumu ze stažených publikací</a:t>
            </a:r>
            <a:r>
              <a:rPr lang="en-US" sz="1996">
                <a:latin typeface="Liberation Sans" pitchFamily="18"/>
                <a:ea typeface="Noto Sans CJK SC Regular" pitchFamily="2"/>
                <a:cs typeface="FreeSans" pitchFamily="2"/>
              </a:rPr>
              <a:t>.</a:t>
            </a:r>
          </a:p>
          <a:p>
            <a:pPr hangingPunct="0"/>
            <a:endParaRPr lang="en-US" sz="1996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r>
              <a:rPr lang="en-US" sz="1996">
                <a:latin typeface="Liberation Sans" pitchFamily="18"/>
                <a:ea typeface="Noto Sans CJK SC Regular" pitchFamily="2"/>
                <a:cs typeface="FreeSans" pitchFamily="2"/>
              </a:rPr>
              <a:t>U 180 primárních studií bylo léčeno  </a:t>
            </a:r>
            <a:r>
              <a:rPr lang="en-US" sz="1996" b="1">
                <a:latin typeface="Liberation Sans" pitchFamily="18"/>
                <a:ea typeface="Noto Sans CJK SC Regular" pitchFamily="2"/>
                <a:cs typeface="FreeSans" pitchFamily="2"/>
              </a:rPr>
              <a:t>9189</a:t>
            </a:r>
            <a:r>
              <a:rPr lang="en-US" sz="1996">
                <a:latin typeface="Liberation Sans" pitchFamily="18"/>
                <a:ea typeface="Noto Sans CJK SC Regular" pitchFamily="2"/>
                <a:cs typeface="FreeSans" pitchFamily="2"/>
              </a:rPr>
              <a:t> pacientů (z více než 28 tisíc)</a:t>
            </a:r>
          </a:p>
          <a:p>
            <a:pPr hangingPunct="0"/>
            <a:r>
              <a:rPr lang="en-US" sz="1996">
                <a:latin typeface="Liberation Sans" pitchFamily="18"/>
                <a:ea typeface="Noto Sans CJK SC Regular" pitchFamily="2"/>
                <a:cs typeface="FreeSans" pitchFamily="2"/>
              </a:rPr>
              <a:t>U 851 odvozených studií bylo léčeno </a:t>
            </a:r>
            <a:r>
              <a:rPr lang="en-US" sz="1996" b="1">
                <a:latin typeface="Liberation Sans" pitchFamily="18"/>
                <a:ea typeface="Noto Sans CJK SC Regular" pitchFamily="2"/>
                <a:cs typeface="FreeSans" pitchFamily="2"/>
              </a:rPr>
              <a:t>70 501</a:t>
            </a:r>
            <a:r>
              <a:rPr lang="en-US" sz="1996">
                <a:latin typeface="Liberation Sans" pitchFamily="18"/>
                <a:ea typeface="Noto Sans CJK SC Regular" pitchFamily="2"/>
                <a:cs typeface="FreeSans" pitchFamily="2"/>
              </a:rPr>
              <a:t> pacientů (z více než 400 tisíc)</a:t>
            </a:r>
          </a:p>
          <a:p>
            <a:pPr hangingPunct="0"/>
            <a:endParaRPr lang="en-US" sz="1996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r>
              <a:rPr lang="en-US" sz="1996">
                <a:latin typeface="Liberation Sans" pitchFamily="18"/>
                <a:ea typeface="Noto Sans CJK SC Regular" pitchFamily="2"/>
                <a:cs typeface="FreeSans" pitchFamily="2"/>
              </a:rPr>
              <a:t>Studie, které byly staženy pro </a:t>
            </a:r>
            <a:r>
              <a:rPr lang="en-US" sz="1996" b="1">
                <a:latin typeface="Liberation Sans" pitchFamily="18"/>
                <a:ea typeface="Noto Sans CJK SC Regular" pitchFamily="2"/>
                <a:cs typeface="FreeSans" pitchFamily="2"/>
              </a:rPr>
              <a:t>podvod</a:t>
            </a:r>
            <a:r>
              <a:rPr lang="en-US" sz="1996">
                <a:latin typeface="Liberation Sans" pitchFamily="18"/>
                <a:ea typeface="Noto Sans CJK SC Regular" pitchFamily="2"/>
                <a:cs typeface="FreeSans" pitchFamily="2"/>
              </a:rPr>
              <a:t>, léčily statisticky významně více pacientů, než studie, které byly staženy pro </a:t>
            </a:r>
            <a:r>
              <a:rPr lang="en-US" sz="1996" b="1">
                <a:latin typeface="Liberation Sans" pitchFamily="18"/>
                <a:ea typeface="Noto Sans CJK SC Regular" pitchFamily="2"/>
                <a:cs typeface="FreeSans" pitchFamily="2"/>
              </a:rPr>
              <a:t>chybu.</a:t>
            </a:r>
          </a:p>
          <a:p>
            <a:pPr hangingPunct="0"/>
            <a:endParaRPr lang="en-US" sz="1996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endParaRPr lang="en-US" sz="1996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endParaRPr lang="en-US" sz="1996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9714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8F7BC-8566-2346-ADA3-E859E2F5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Biomarkery z omicsových dat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9A887F-851F-44B0-AF36-331AD61C9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628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073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F94D-DAEF-BD47-9CCB-20C3486D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3BB93-10CA-A74D-AB61-CDDA89D6A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průběhu semestru si ukážeme hlavní principy hledání jednotlivých biomarkerů a na nich založených modelů (testů), s důrazem na </a:t>
            </a:r>
            <a:r>
              <a:rPr lang="cs-CZ" b="1" dirty="0" err="1"/>
              <a:t>reproducibilitu</a:t>
            </a:r>
            <a:r>
              <a:rPr lang="cs-CZ" b="1" dirty="0"/>
              <a:t>, robustnost a validaci</a:t>
            </a:r>
          </a:p>
          <a:p>
            <a:r>
              <a:rPr lang="cs-CZ" dirty="0"/>
              <a:t>Vše budeme ilustrovat na konkrétních příkladech z praxe</a:t>
            </a:r>
          </a:p>
          <a:p>
            <a:r>
              <a:rPr lang="cs-CZ" dirty="0"/>
              <a:t>Budete mít možnost konzultovat vlastní experimenty</a:t>
            </a:r>
          </a:p>
        </p:txBody>
      </p:sp>
    </p:spTree>
    <p:extLst>
      <p:ext uri="{BB962C8B-B14F-4D97-AF65-F5344CB8AC3E}">
        <p14:creationId xmlns:p14="http://schemas.microsoft.com/office/powerpoint/2010/main" val="354391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E351F4-22E7-2A48-86E0-08358D3E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Biomarkery a modely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53E5F-1EAE-EB44-A669-0C5AF9EE7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" b="22549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1497F-673F-CC43-9DC0-672754B8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2151859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Biomarker může být založen na </a:t>
            </a:r>
            <a:r>
              <a:rPr lang="cs-CZ" sz="2000" b="1" dirty="0">
                <a:solidFill>
                  <a:srgbClr val="000000"/>
                </a:solidFill>
              </a:rPr>
              <a:t>jediném analytu, </a:t>
            </a:r>
            <a:r>
              <a:rPr lang="cs-CZ" sz="2000" dirty="0">
                <a:solidFill>
                  <a:srgbClr val="000000"/>
                </a:solidFill>
              </a:rPr>
              <a:t>nebo na </a:t>
            </a:r>
            <a:r>
              <a:rPr lang="cs-CZ" sz="2000" b="1" dirty="0">
                <a:solidFill>
                  <a:srgbClr val="000000"/>
                </a:solidFill>
              </a:rPr>
              <a:t>jejich kombinaci v modelu </a:t>
            </a:r>
            <a:r>
              <a:rPr lang="cs-CZ" sz="2000" dirty="0">
                <a:solidFill>
                  <a:srgbClr val="000000"/>
                </a:solidFill>
              </a:rPr>
              <a:t>(klasifikátoru)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Je to právě </a:t>
            </a:r>
            <a:r>
              <a:rPr lang="cs-CZ" sz="2000" b="1" dirty="0">
                <a:solidFill>
                  <a:srgbClr val="000000"/>
                </a:solidFill>
              </a:rPr>
              <a:t>kombinace více analytů</a:t>
            </a:r>
            <a:r>
              <a:rPr lang="cs-CZ" sz="2000" dirty="0">
                <a:solidFill>
                  <a:srgbClr val="000000"/>
                </a:solidFill>
              </a:rPr>
              <a:t> (genů, proteinů, metabolitů…), která je typická pro biomarkery z </a:t>
            </a:r>
            <a:r>
              <a:rPr lang="cs-CZ" sz="2000" dirty="0" err="1">
                <a:solidFill>
                  <a:srgbClr val="000000"/>
                </a:solidFill>
              </a:rPr>
              <a:t>omicsových</a:t>
            </a:r>
            <a:r>
              <a:rPr lang="cs-CZ" sz="2000" dirty="0">
                <a:solidFill>
                  <a:srgbClr val="000000"/>
                </a:solidFill>
              </a:rPr>
              <a:t> dat</a:t>
            </a:r>
          </a:p>
        </p:txBody>
      </p:sp>
    </p:spTree>
    <p:extLst>
      <p:ext uri="{BB962C8B-B14F-4D97-AF65-F5344CB8AC3E}">
        <p14:creationId xmlns:p14="http://schemas.microsoft.com/office/powerpoint/2010/main" val="369900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Callout 2 9">
            <a:extLst>
              <a:ext uri="{FF2B5EF4-FFF2-40B4-BE49-F238E27FC236}">
                <a16:creationId xmlns:a16="http://schemas.microsoft.com/office/drawing/2014/main" id="{057DCD6A-BAFA-A94B-9A9F-80E91AD05D63}"/>
              </a:ext>
            </a:extLst>
          </p:cNvPr>
          <p:cNvSpPr/>
          <p:nvPr/>
        </p:nvSpPr>
        <p:spPr>
          <a:xfrm>
            <a:off x="8677569" y="631521"/>
            <a:ext cx="2105450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Jaká je to nemoc?</a:t>
            </a:r>
          </a:p>
        </p:txBody>
      </p:sp>
      <p:sp>
        <p:nvSpPr>
          <p:cNvPr id="20" name="Line Callout 2 19">
            <a:extLst>
              <a:ext uri="{FF2B5EF4-FFF2-40B4-BE49-F238E27FC236}">
                <a16:creationId xmlns:a16="http://schemas.microsoft.com/office/drawing/2014/main" id="{49FBBF38-BFCF-EC43-80C2-58549C469BD6}"/>
              </a:ext>
            </a:extLst>
          </p:cNvPr>
          <p:cNvSpPr/>
          <p:nvPr/>
        </p:nvSpPr>
        <p:spPr>
          <a:xfrm flipH="1">
            <a:off x="1158379" y="631521"/>
            <a:ext cx="2039282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Jaké je riziko onemocnění u zdravého jedince?</a:t>
            </a:r>
          </a:p>
        </p:txBody>
      </p:sp>
      <p:sp>
        <p:nvSpPr>
          <p:cNvPr id="23" name="Line Callout 2 22">
            <a:extLst>
              <a:ext uri="{FF2B5EF4-FFF2-40B4-BE49-F238E27FC236}">
                <a16:creationId xmlns:a16="http://schemas.microsoft.com/office/drawing/2014/main" id="{CA0A68C2-2659-5949-A5F7-AA69D9A5299F}"/>
              </a:ext>
            </a:extLst>
          </p:cNvPr>
          <p:cNvSpPr/>
          <p:nvPr/>
        </p:nvSpPr>
        <p:spPr>
          <a:xfrm>
            <a:off x="9709863" y="2573934"/>
            <a:ext cx="224634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 bude nemoc probíhat? </a:t>
            </a:r>
          </a:p>
        </p:txBody>
      </p:sp>
      <p:sp>
        <p:nvSpPr>
          <p:cNvPr id="24" name="Line Callout 2 23">
            <a:extLst>
              <a:ext uri="{FF2B5EF4-FFF2-40B4-BE49-F238E27FC236}">
                <a16:creationId xmlns:a16="http://schemas.microsoft.com/office/drawing/2014/main" id="{21AE5C90-E991-7F4E-9766-71539506BF81}"/>
              </a:ext>
            </a:extLst>
          </p:cNvPr>
          <p:cNvSpPr/>
          <p:nvPr/>
        </p:nvSpPr>
        <p:spPr>
          <a:xfrm flipH="1">
            <a:off x="362309" y="2573933"/>
            <a:ext cx="1869226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Zhoršuje se nemoc?</a:t>
            </a:r>
          </a:p>
        </p:txBody>
      </p:sp>
      <p:sp>
        <p:nvSpPr>
          <p:cNvPr id="25" name="Line Callout 2 24">
            <a:extLst>
              <a:ext uri="{FF2B5EF4-FFF2-40B4-BE49-F238E27FC236}">
                <a16:creationId xmlns:a16="http://schemas.microsoft.com/office/drawing/2014/main" id="{46AECE12-6099-D14B-BE64-12C1962004D5}"/>
              </a:ext>
            </a:extLst>
          </p:cNvPr>
          <p:cNvSpPr/>
          <p:nvPr/>
        </p:nvSpPr>
        <p:spPr>
          <a:xfrm flipH="1">
            <a:off x="1158379" y="4516345"/>
            <a:ext cx="203797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Jaká je šance, že se nemoc vrátí?</a:t>
            </a:r>
          </a:p>
        </p:txBody>
      </p:sp>
      <p:sp>
        <p:nvSpPr>
          <p:cNvPr id="27" name="Line Callout 2 26">
            <a:extLst>
              <a:ext uri="{FF2B5EF4-FFF2-40B4-BE49-F238E27FC236}">
                <a16:creationId xmlns:a16="http://schemas.microsoft.com/office/drawing/2014/main" id="{CAF7BE8F-6052-5642-8B07-28567D0866DE}"/>
              </a:ext>
            </a:extLst>
          </p:cNvPr>
          <p:cNvSpPr/>
          <p:nvPr/>
        </p:nvSpPr>
        <p:spPr>
          <a:xfrm>
            <a:off x="9160648" y="4516345"/>
            <a:ext cx="2246348" cy="845389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Bude terapie úspěšná?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AC02F6E-569C-B84D-A0C2-EBF2C1B74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46" y="654743"/>
            <a:ext cx="6033907" cy="55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1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ADBB6-8449-6447-B7A8-350BEC4E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Co musí biomarker (nebo model) splňovat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46903DAE-D89B-4329-B3AB-107FC5567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4BD8-93C5-FB48-A2A4-AF373A92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Musí být </a:t>
            </a:r>
            <a:r>
              <a:rPr lang="cs-CZ" sz="2000" u="sng" dirty="0">
                <a:solidFill>
                  <a:srgbClr val="000000"/>
                </a:solidFill>
              </a:rPr>
              <a:t>použitelný rutinně v praxi: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přesný</a:t>
            </a:r>
            <a:r>
              <a:rPr lang="cs-CZ" sz="2000" dirty="0">
                <a:solidFill>
                  <a:srgbClr val="000000"/>
                </a:solidFill>
              </a:rPr>
              <a:t>  (dostatečně citlivý a dostatečně specifický)</a:t>
            </a:r>
          </a:p>
          <a:p>
            <a:r>
              <a:rPr lang="cs-CZ" sz="2000" b="1" dirty="0">
                <a:solidFill>
                  <a:srgbClr val="000000"/>
                </a:solidFill>
              </a:rPr>
              <a:t>robustní</a:t>
            </a:r>
            <a:r>
              <a:rPr lang="cs-CZ" sz="2000" dirty="0">
                <a:solidFill>
                  <a:srgbClr val="000000"/>
                </a:solidFill>
              </a:rPr>
              <a:t> (co nejméně omezen technologií měření)</a:t>
            </a:r>
          </a:p>
          <a:p>
            <a:r>
              <a:rPr lang="cs-CZ" sz="2000" b="1" dirty="0" err="1">
                <a:solidFill>
                  <a:srgbClr val="000000"/>
                </a:solidFill>
              </a:rPr>
              <a:t>reproducibilní</a:t>
            </a:r>
            <a:r>
              <a:rPr lang="cs-CZ" sz="2000" dirty="0">
                <a:solidFill>
                  <a:srgbClr val="000000"/>
                </a:solidFill>
              </a:rPr>
              <a:t> (obecně platný)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D1EB9D-0099-0C4F-9282-38194E607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288" y="446990"/>
            <a:ext cx="9377423" cy="4899703"/>
          </a:xfrm>
          <a:prstGeom prst="rect">
            <a:avLst/>
          </a:prstGeom>
          <a:noFill/>
        </p:spPr>
      </p:pic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61B91595-DF01-4E8B-80BF-B812BA9BF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AC533DD-1CF6-4A33-852D-387744153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E20CF433-2144-164C-A47B-35ED5F797C7F}"/>
              </a:ext>
            </a:extLst>
          </p:cNvPr>
          <p:cNvSpPr/>
          <p:nvPr/>
        </p:nvSpPr>
        <p:spPr>
          <a:xfrm>
            <a:off x="767240" y="5444835"/>
            <a:ext cx="9095651" cy="8302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b" anchorCtr="0" compatLnSpc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Mnohorozměrná povaha moderní biomedicíny</a:t>
            </a:r>
          </a:p>
        </p:txBody>
      </p:sp>
    </p:spTree>
    <p:extLst>
      <p:ext uri="{BB962C8B-B14F-4D97-AF65-F5344CB8AC3E}">
        <p14:creationId xmlns:p14="http://schemas.microsoft.com/office/powerpoint/2010/main" val="269818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B7F5DE-2377-CA48-92C3-42AB27845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45" y="872743"/>
            <a:ext cx="11702309" cy="389101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B91595-DF01-4E8B-80BF-B812BA9BF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C533DD-1CF6-4A33-852D-387744153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377DA-84A9-1E41-AD9C-4FB20C83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40" y="5444835"/>
            <a:ext cx="9095651" cy="8302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All the omics?</a:t>
            </a:r>
          </a:p>
        </p:txBody>
      </p:sp>
    </p:spTree>
    <p:extLst>
      <p:ext uri="{BB962C8B-B14F-4D97-AF65-F5344CB8AC3E}">
        <p14:creationId xmlns:p14="http://schemas.microsoft.com/office/powerpoint/2010/main" val="1841566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2239</Words>
  <Application>Microsoft Macintosh PowerPoint</Application>
  <PresentationFormat>Widescreen</PresentationFormat>
  <Paragraphs>330</Paragraphs>
  <Slides>42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Impact</vt:lpstr>
      <vt:lpstr>Liberation Sans</vt:lpstr>
      <vt:lpstr>TimesNewRomanPS</vt:lpstr>
      <vt:lpstr>TimesNewRomanPSMT</vt:lpstr>
      <vt:lpstr>Wingdings</vt:lpstr>
      <vt:lpstr>Office Theme</vt:lpstr>
      <vt:lpstr>Detekce biomarkerů z omics experimentů</vt:lpstr>
      <vt:lpstr>Cíl kurzu</vt:lpstr>
      <vt:lpstr>Co je to biomarker?</vt:lpstr>
      <vt:lpstr>Biomarkerem může být</vt:lpstr>
      <vt:lpstr>Biomarkery a modely</vt:lpstr>
      <vt:lpstr>PowerPoint Presentation</vt:lpstr>
      <vt:lpstr>Co musí biomarker (nebo model) splňovat</vt:lpstr>
      <vt:lpstr>PowerPoint Presentation</vt:lpstr>
      <vt:lpstr>All the omics?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Proč jsou omicsová data problematická?</vt:lpstr>
      <vt:lpstr>Specifika dat z omics experimentů</vt:lpstr>
      <vt:lpstr>… ale i analýza těchto dat a vytváření omics biomarkerových modelů má svá specifika!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Jak skandál změnil svět omics výzkumu</vt:lpstr>
      <vt:lpstr>PowerPoint Presentation</vt:lpstr>
      <vt:lpstr>IOM komise: Specifika testů založených na omics</vt:lpstr>
      <vt:lpstr>Absence jasného biologického odůvodnění testů omics biomarkerů</vt:lpstr>
      <vt:lpstr>Absence jasného biologického odůvodnění testů omics biomarkerů – proč je to problém</vt:lpstr>
      <vt:lpstr>Problém (ne) sdílení komplexních datových souborů a výpočetních modelů</vt:lpstr>
      <vt:lpstr>Doporučení IOM komise pro vývoj testů založených na omicsových datech</vt:lpstr>
      <vt:lpstr>PowerPoint Presentation</vt:lpstr>
      <vt:lpstr>Úprava omicsových dat do podoby, kdy je možná derivace biomarkerů trvá podstatně déle než u jiných dat</vt:lpstr>
      <vt:lpstr>Vědecké časopisy jsou (přesto) plné odpadu</vt:lpstr>
      <vt:lpstr>Podíl článků stažených  z tisku se zvyšuje</vt:lpstr>
      <vt:lpstr>Důvody stažení publikací</vt:lpstr>
      <vt:lpstr>PowerPoint Presentation</vt:lpstr>
      <vt:lpstr>Biomarkery z omicsových dat</vt:lpstr>
      <vt:lpstr>Co dál?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Detekce biomarkerů z omics experimentů</dc:title>
  <dc:creator>Eva Budinská</dc:creator>
  <cp:lastModifiedBy>Eva Budinská</cp:lastModifiedBy>
  <cp:revision>2</cp:revision>
  <dcterms:created xsi:type="dcterms:W3CDTF">2019-09-19T22:39:16Z</dcterms:created>
  <dcterms:modified xsi:type="dcterms:W3CDTF">2019-09-19T22:39:41Z</dcterms:modified>
</cp:coreProperties>
</file>