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85" r:id="rId3"/>
    <p:sldId id="271" r:id="rId4"/>
    <p:sldId id="272" r:id="rId5"/>
    <p:sldId id="273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316" r:id="rId16"/>
    <p:sldId id="317" r:id="rId17"/>
    <p:sldId id="286" r:id="rId18"/>
    <p:sldId id="287" r:id="rId19"/>
    <p:sldId id="297" r:id="rId20"/>
    <p:sldId id="298" r:id="rId21"/>
    <p:sldId id="310" r:id="rId22"/>
    <p:sldId id="307" r:id="rId23"/>
    <p:sldId id="311" r:id="rId24"/>
    <p:sldId id="308" r:id="rId25"/>
    <p:sldId id="309" r:id="rId26"/>
    <p:sldId id="301" r:id="rId27"/>
    <p:sldId id="305" r:id="rId28"/>
    <p:sldId id="300" r:id="rId29"/>
    <p:sldId id="302" r:id="rId30"/>
    <p:sldId id="313" r:id="rId31"/>
    <p:sldId id="314" r:id="rId32"/>
    <p:sldId id="320" r:id="rId33"/>
    <p:sldId id="322" r:id="rId34"/>
    <p:sldId id="323" r:id="rId35"/>
    <p:sldId id="324" r:id="rId36"/>
    <p:sldId id="326" r:id="rId37"/>
    <p:sldId id="321" r:id="rId38"/>
    <p:sldId id="327" r:id="rId39"/>
    <p:sldId id="330" r:id="rId40"/>
    <p:sldId id="332" r:id="rId41"/>
    <p:sldId id="334" r:id="rId42"/>
    <p:sldId id="341" r:id="rId43"/>
    <p:sldId id="331" r:id="rId44"/>
    <p:sldId id="319" r:id="rId45"/>
    <p:sldId id="336" r:id="rId46"/>
    <p:sldId id="291" r:id="rId47"/>
    <p:sldId id="292" r:id="rId48"/>
    <p:sldId id="293" r:id="rId49"/>
    <p:sldId id="295" r:id="rId50"/>
    <p:sldId id="294" r:id="rId51"/>
    <p:sldId id="338" r:id="rId52"/>
    <p:sldId id="342" r:id="rId53"/>
    <p:sldId id="329" r:id="rId54"/>
    <p:sldId id="340" r:id="rId55"/>
    <p:sldId id="328" r:id="rId56"/>
    <p:sldId id="325" r:id="rId57"/>
    <p:sldId id="333" r:id="rId58"/>
    <p:sldId id="335" r:id="rId59"/>
    <p:sldId id="337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0"/>
    <p:restoredTop sz="95288"/>
  </p:normalViewPr>
  <p:slideViewPr>
    <p:cSldViewPr snapToGrid="0" snapToObjects="1">
      <p:cViewPr>
        <p:scale>
          <a:sx n="90" d="100"/>
          <a:sy n="90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1434CB6B-6A43-DA49-9A8E-14B766977F4B}" type="pres">
      <dgm:prSet presAssocID="{D86F335A-13E4-499C-B954-5F7DB83A8E94}" presName="linear" presStyleCnt="0">
        <dgm:presLayoutVars>
          <dgm:dir/>
          <dgm:animLvl val="lvl"/>
          <dgm:resizeHandles val="exact"/>
        </dgm:presLayoutVars>
      </dgm:prSet>
      <dgm:spPr/>
    </dgm:pt>
    <dgm:pt modelId="{A59515DC-4944-7C43-BFCE-3D1227510533}" type="pres">
      <dgm:prSet presAssocID="{C8384C52-E749-4DF2-ABF0-E987E888577C}" presName="parentLin" presStyleCnt="0"/>
      <dgm:spPr/>
    </dgm:pt>
    <dgm:pt modelId="{425D765B-A919-CD4B-8D27-877D1AB59B80}" type="pres">
      <dgm:prSet presAssocID="{C8384C52-E749-4DF2-ABF0-E987E888577C}" presName="parentLeftMargin" presStyleLbl="node1" presStyleIdx="0" presStyleCnt="2"/>
      <dgm:spPr/>
    </dgm:pt>
    <dgm:pt modelId="{32C402C3-E017-A34E-B476-2803CB696395}" type="pres">
      <dgm:prSet presAssocID="{C8384C52-E749-4DF2-ABF0-E987E888577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25ACA4-7EEF-D948-8B53-1C2288EEDC5D}" type="pres">
      <dgm:prSet presAssocID="{C8384C52-E749-4DF2-ABF0-E987E888577C}" presName="negativeSpace" presStyleCnt="0"/>
      <dgm:spPr/>
    </dgm:pt>
    <dgm:pt modelId="{2692CBAB-978C-9041-92D6-0FD026EFC27D}" type="pres">
      <dgm:prSet presAssocID="{C8384C52-E749-4DF2-ABF0-E987E888577C}" presName="childText" presStyleLbl="conFgAcc1" presStyleIdx="0" presStyleCnt="2">
        <dgm:presLayoutVars>
          <dgm:bulletEnabled val="1"/>
        </dgm:presLayoutVars>
      </dgm:prSet>
      <dgm:spPr/>
    </dgm:pt>
    <dgm:pt modelId="{3A4315CA-553A-8E41-93AE-41B0AEFD6258}" type="pres">
      <dgm:prSet presAssocID="{F8FF7E17-96F2-4B44-94D3-82241A7B2468}" presName="spaceBetweenRectangles" presStyleCnt="0"/>
      <dgm:spPr/>
    </dgm:pt>
    <dgm:pt modelId="{4896D204-E9E5-0C4E-8EEA-E83393AC9240}" type="pres">
      <dgm:prSet presAssocID="{2C616476-677A-44AB-B48C-633AC09B31EF}" presName="parentLin" presStyleCnt="0"/>
      <dgm:spPr/>
    </dgm:pt>
    <dgm:pt modelId="{C58FDBB0-9824-8F4A-AE3D-C537BE4B1782}" type="pres">
      <dgm:prSet presAssocID="{2C616476-677A-44AB-B48C-633AC09B31EF}" presName="parentLeftMargin" presStyleLbl="node1" presStyleIdx="0" presStyleCnt="2"/>
      <dgm:spPr/>
    </dgm:pt>
    <dgm:pt modelId="{0CE8BAA7-D18D-E948-AC42-CC28B0D265AB}" type="pres">
      <dgm:prSet presAssocID="{2C616476-677A-44AB-B48C-633AC09B31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FA60D6-31C2-E146-A6E7-418FADA49490}" type="pres">
      <dgm:prSet presAssocID="{2C616476-677A-44AB-B48C-633AC09B31EF}" presName="negativeSpace" presStyleCnt="0"/>
      <dgm:spPr/>
    </dgm:pt>
    <dgm:pt modelId="{FA7B8891-9A99-2C4E-88DF-F15342D73592}" type="pres">
      <dgm:prSet presAssocID="{2C616476-677A-44AB-B48C-633AC09B31E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8158D0D-164D-AF4A-9019-441589D6D0B2}" type="presOf" srcId="{A631ABD7-B8A0-47BE-9A18-A2CD7FC5E9CD}" destId="{FA7B8891-9A99-2C4E-88DF-F15342D73592}" srcOrd="0" destOrd="0" presId="urn:microsoft.com/office/officeart/2005/8/layout/list1"/>
    <dgm:cxn modelId="{F475751D-C4DD-CF4C-989B-75AAEC1510D0}" type="presOf" srcId="{C8384C52-E749-4DF2-ABF0-E987E888577C}" destId="{32C402C3-E017-A34E-B476-2803CB696395}" srcOrd="1" destOrd="0" presId="urn:microsoft.com/office/officeart/2005/8/layout/list1"/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272DD233-611C-4149-85E8-1D851EABB9C6}" type="presOf" srcId="{C8384C52-E749-4DF2-ABF0-E987E888577C}" destId="{425D765B-A919-CD4B-8D27-877D1AB59B80}" srcOrd="0" destOrd="0" presId="urn:microsoft.com/office/officeart/2005/8/layout/list1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6E2FC935-446E-4743-8193-0D70123CB79B}" type="presOf" srcId="{D86F335A-13E4-499C-B954-5F7DB83A8E94}" destId="{1434CB6B-6A43-DA49-9A8E-14B766977F4B}" srcOrd="0" destOrd="0" presId="urn:microsoft.com/office/officeart/2005/8/layout/list1"/>
    <dgm:cxn modelId="{B2DAD035-0972-1A49-BE66-82BDBA48057A}" type="presOf" srcId="{2C616476-677A-44AB-B48C-633AC09B31EF}" destId="{C58FDBB0-9824-8F4A-AE3D-C537BE4B1782}" srcOrd="0" destOrd="0" presId="urn:microsoft.com/office/officeart/2005/8/layout/list1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B483DF44-AD86-5E44-8C1A-AD7368BDFBDF}" type="presOf" srcId="{063C3308-5003-4DD0-95E4-9620A545FD2B}" destId="{FA7B8891-9A99-2C4E-88DF-F15342D73592}" srcOrd="0" destOrd="1" presId="urn:microsoft.com/office/officeart/2005/8/layout/list1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7F7B6074-1528-6E4F-9943-C45052AF12A6}" type="presOf" srcId="{1C91525E-972B-4748-BD22-ECB4A4B8947D}" destId="{FA7B8891-9A99-2C4E-88DF-F15342D73592}" srcOrd="0" destOrd="3" presId="urn:microsoft.com/office/officeart/2005/8/layout/list1"/>
    <dgm:cxn modelId="{F2F6437C-1B3E-FF42-9CF9-266CEE70A18B}" type="presOf" srcId="{00859409-EDB5-4F5F-BA16-A2C236D14553}" destId="{2692CBAB-978C-9041-92D6-0FD026EFC27D}" srcOrd="0" destOrd="0" presId="urn:microsoft.com/office/officeart/2005/8/layout/list1"/>
    <dgm:cxn modelId="{AA5E288E-EE55-7E49-A14A-E69F21AF6960}" type="presOf" srcId="{325D6518-6FA3-4B42-B236-D2F7363AEC34}" destId="{2692CBAB-978C-9041-92D6-0FD026EFC27D}" srcOrd="0" destOrd="1" presId="urn:microsoft.com/office/officeart/2005/8/layout/list1"/>
    <dgm:cxn modelId="{5C4E34CA-71F6-F047-9688-7EE8E6A922B9}" type="presOf" srcId="{2C616476-677A-44AB-B48C-633AC09B31EF}" destId="{0CE8BAA7-D18D-E948-AC42-CC28B0D265AB}" srcOrd="1" destOrd="0" presId="urn:microsoft.com/office/officeart/2005/8/layout/list1"/>
    <dgm:cxn modelId="{A0DBA8D5-1815-EB4A-9278-2B36E88B954D}" type="presOf" srcId="{6EE19317-7394-45BB-B764-E6C6FA37FEC2}" destId="{FA7B8891-9A99-2C4E-88DF-F15342D73592}" srcOrd="0" destOrd="2" presId="urn:microsoft.com/office/officeart/2005/8/layout/list1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7D8BB89A-D3CA-F04D-966F-EB0F62C711EE}" type="presParOf" srcId="{1434CB6B-6A43-DA49-9A8E-14B766977F4B}" destId="{A59515DC-4944-7C43-BFCE-3D1227510533}" srcOrd="0" destOrd="0" presId="urn:microsoft.com/office/officeart/2005/8/layout/list1"/>
    <dgm:cxn modelId="{94082640-FA82-EB4E-AD78-06C1C4AAF7BD}" type="presParOf" srcId="{A59515DC-4944-7C43-BFCE-3D1227510533}" destId="{425D765B-A919-CD4B-8D27-877D1AB59B80}" srcOrd="0" destOrd="0" presId="urn:microsoft.com/office/officeart/2005/8/layout/list1"/>
    <dgm:cxn modelId="{019312EA-501A-7643-B093-66F902542F75}" type="presParOf" srcId="{A59515DC-4944-7C43-BFCE-3D1227510533}" destId="{32C402C3-E017-A34E-B476-2803CB696395}" srcOrd="1" destOrd="0" presId="urn:microsoft.com/office/officeart/2005/8/layout/list1"/>
    <dgm:cxn modelId="{128962A1-1EC4-0546-A043-9C322122B06F}" type="presParOf" srcId="{1434CB6B-6A43-DA49-9A8E-14B766977F4B}" destId="{1925ACA4-7EEF-D948-8B53-1C2288EEDC5D}" srcOrd="1" destOrd="0" presId="urn:microsoft.com/office/officeart/2005/8/layout/list1"/>
    <dgm:cxn modelId="{AEBC4752-7A09-434B-AB19-36FCD25D96A6}" type="presParOf" srcId="{1434CB6B-6A43-DA49-9A8E-14B766977F4B}" destId="{2692CBAB-978C-9041-92D6-0FD026EFC27D}" srcOrd="2" destOrd="0" presId="urn:microsoft.com/office/officeart/2005/8/layout/list1"/>
    <dgm:cxn modelId="{5500EECE-5D10-AF4F-94CB-2CFF7F974A90}" type="presParOf" srcId="{1434CB6B-6A43-DA49-9A8E-14B766977F4B}" destId="{3A4315CA-553A-8E41-93AE-41B0AEFD6258}" srcOrd="3" destOrd="0" presId="urn:microsoft.com/office/officeart/2005/8/layout/list1"/>
    <dgm:cxn modelId="{C0346320-6FED-D747-9530-BB02F93F47AC}" type="presParOf" srcId="{1434CB6B-6A43-DA49-9A8E-14B766977F4B}" destId="{4896D204-E9E5-0C4E-8EEA-E83393AC9240}" srcOrd="4" destOrd="0" presId="urn:microsoft.com/office/officeart/2005/8/layout/list1"/>
    <dgm:cxn modelId="{72266200-32E8-DD4A-8EA8-2725CC2DB894}" type="presParOf" srcId="{4896D204-E9E5-0C4E-8EEA-E83393AC9240}" destId="{C58FDBB0-9824-8F4A-AE3D-C537BE4B1782}" srcOrd="0" destOrd="0" presId="urn:microsoft.com/office/officeart/2005/8/layout/list1"/>
    <dgm:cxn modelId="{A60F0650-46FA-3149-A22D-7E5012FF384C}" type="presParOf" srcId="{4896D204-E9E5-0C4E-8EEA-E83393AC9240}" destId="{0CE8BAA7-D18D-E948-AC42-CC28B0D265AB}" srcOrd="1" destOrd="0" presId="urn:microsoft.com/office/officeart/2005/8/layout/list1"/>
    <dgm:cxn modelId="{4BD6B792-6D92-F741-AD5D-02E42E41CD61}" type="presParOf" srcId="{1434CB6B-6A43-DA49-9A8E-14B766977F4B}" destId="{A2FA60D6-31C2-E146-A6E7-418FADA49490}" srcOrd="5" destOrd="0" presId="urn:microsoft.com/office/officeart/2005/8/layout/list1"/>
    <dgm:cxn modelId="{BD081F33-3624-6A44-91C1-A0D5CF426158}" type="presParOf" srcId="{1434CB6B-6A43-DA49-9A8E-14B766977F4B}" destId="{FA7B8891-9A99-2C4E-88DF-F15342D735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E419A-BED2-41CC-94E4-C047E0921B3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F9FB2E3-FA44-46B0-A634-F621496CB098}">
      <dgm:prSet/>
      <dgm:spPr/>
      <dgm:t>
        <a:bodyPr/>
        <a:lstStyle/>
        <a:p>
          <a:r>
            <a:rPr lang="en-US"/>
            <a:t>Chyby v měření a v laboratorních postupech</a:t>
          </a:r>
        </a:p>
      </dgm:t>
    </dgm:pt>
    <dgm:pt modelId="{36580CF9-F484-446F-BF06-66E44234A342}" type="parTrans" cxnId="{59F0E34F-94E3-43E4-B78A-5982EE7A5DA5}">
      <dgm:prSet/>
      <dgm:spPr/>
      <dgm:t>
        <a:bodyPr/>
        <a:lstStyle/>
        <a:p>
          <a:endParaRPr lang="en-US"/>
        </a:p>
      </dgm:t>
    </dgm:pt>
    <dgm:pt modelId="{1D5304A0-5C56-4047-9533-1327DF8827C8}" type="sibTrans" cxnId="{59F0E34F-94E3-43E4-B78A-5982EE7A5DA5}">
      <dgm:prSet/>
      <dgm:spPr/>
      <dgm:t>
        <a:bodyPr/>
        <a:lstStyle/>
        <a:p>
          <a:endParaRPr lang="en-US"/>
        </a:p>
      </dgm:t>
    </dgm:pt>
    <dgm:pt modelId="{E890616F-7147-453D-A981-1593EDF13B5C}">
      <dgm:prSet/>
      <dgm:spPr/>
      <dgm:t>
        <a:bodyPr/>
        <a:lstStyle/>
        <a:p>
          <a:r>
            <a:rPr lang="en-US"/>
            <a:t>Nesprávně zvolena statistická metodologie</a:t>
          </a:r>
        </a:p>
      </dgm:t>
    </dgm:pt>
    <dgm:pt modelId="{CBC361C1-53F4-4CE6-A6E1-FE285FF91D2C}" type="parTrans" cxnId="{7BE00272-5850-45C2-A361-1A9EBE5C6D5D}">
      <dgm:prSet/>
      <dgm:spPr/>
      <dgm:t>
        <a:bodyPr/>
        <a:lstStyle/>
        <a:p>
          <a:endParaRPr lang="en-US"/>
        </a:p>
      </dgm:t>
    </dgm:pt>
    <dgm:pt modelId="{5CCCB9CA-0EEC-48D0-ACA5-583260E668E7}" type="sibTrans" cxnId="{7BE00272-5850-45C2-A361-1A9EBE5C6D5D}">
      <dgm:prSet/>
      <dgm:spPr/>
      <dgm:t>
        <a:bodyPr/>
        <a:lstStyle/>
        <a:p>
          <a:endParaRPr lang="en-US"/>
        </a:p>
      </dgm:t>
    </dgm:pt>
    <dgm:pt modelId="{2981AD89-6170-400A-AE0F-F17777AA0EAA}">
      <dgm:prSet/>
      <dgm:spPr/>
      <dgm:t>
        <a:bodyPr/>
        <a:lstStyle/>
        <a:p>
          <a:r>
            <a:rPr lang="en-US"/>
            <a:t>Manuální práce s daty</a:t>
          </a:r>
        </a:p>
      </dgm:t>
    </dgm:pt>
    <dgm:pt modelId="{B0DF6EEE-89B9-4BF8-A65D-83DE642DAD53}" type="parTrans" cxnId="{73A67281-BFE3-418F-9B2A-7AE0A9471CDB}">
      <dgm:prSet/>
      <dgm:spPr/>
      <dgm:t>
        <a:bodyPr/>
        <a:lstStyle/>
        <a:p>
          <a:endParaRPr lang="en-US"/>
        </a:p>
      </dgm:t>
    </dgm:pt>
    <dgm:pt modelId="{C5C915CC-0329-44AF-9538-6A420CA1276D}" type="sibTrans" cxnId="{73A67281-BFE3-418F-9B2A-7AE0A9471CDB}">
      <dgm:prSet/>
      <dgm:spPr/>
      <dgm:t>
        <a:bodyPr/>
        <a:lstStyle/>
        <a:p>
          <a:endParaRPr lang="en-US"/>
        </a:p>
      </dgm:t>
    </dgm:pt>
    <dgm:pt modelId="{473B2392-4F89-124C-BEC2-1D4B453D6716}" type="pres">
      <dgm:prSet presAssocID="{457E419A-BED2-41CC-94E4-C047E0921B3A}" presName="linear" presStyleCnt="0">
        <dgm:presLayoutVars>
          <dgm:animLvl val="lvl"/>
          <dgm:resizeHandles val="exact"/>
        </dgm:presLayoutVars>
      </dgm:prSet>
      <dgm:spPr/>
    </dgm:pt>
    <dgm:pt modelId="{BD999445-D7E2-674E-9F86-5BFACEB28EBC}" type="pres">
      <dgm:prSet presAssocID="{8F9FB2E3-FA44-46B0-A634-F621496CB0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272135D-BD76-B54D-9E34-0B0D52DE03EB}" type="pres">
      <dgm:prSet presAssocID="{1D5304A0-5C56-4047-9533-1327DF8827C8}" presName="spacer" presStyleCnt="0"/>
      <dgm:spPr/>
    </dgm:pt>
    <dgm:pt modelId="{E7A171EE-B3C8-F44F-BB0F-52D422439783}" type="pres">
      <dgm:prSet presAssocID="{E890616F-7147-453D-A981-1593EDF13B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B2C2CF-73AE-034B-B3DE-F74A74E875E5}" type="pres">
      <dgm:prSet presAssocID="{5CCCB9CA-0EEC-48D0-ACA5-583260E668E7}" presName="spacer" presStyleCnt="0"/>
      <dgm:spPr/>
    </dgm:pt>
    <dgm:pt modelId="{C5CB51B1-03A3-FC41-9E3C-5210FBB9C098}" type="pres">
      <dgm:prSet presAssocID="{2981AD89-6170-400A-AE0F-F17777AA0E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FC8A00E-BDA3-CC46-899D-D3E0D80C53F2}" type="presOf" srcId="{8F9FB2E3-FA44-46B0-A634-F621496CB098}" destId="{BD999445-D7E2-674E-9F86-5BFACEB28EBC}" srcOrd="0" destOrd="0" presId="urn:microsoft.com/office/officeart/2005/8/layout/vList2"/>
    <dgm:cxn modelId="{9600B446-AB8E-F344-959C-4F7B6302415F}" type="presOf" srcId="{E890616F-7147-453D-A981-1593EDF13B5C}" destId="{E7A171EE-B3C8-F44F-BB0F-52D422439783}" srcOrd="0" destOrd="0" presId="urn:microsoft.com/office/officeart/2005/8/layout/vList2"/>
    <dgm:cxn modelId="{59F0E34F-94E3-43E4-B78A-5982EE7A5DA5}" srcId="{457E419A-BED2-41CC-94E4-C047E0921B3A}" destId="{8F9FB2E3-FA44-46B0-A634-F621496CB098}" srcOrd="0" destOrd="0" parTransId="{36580CF9-F484-446F-BF06-66E44234A342}" sibTransId="{1D5304A0-5C56-4047-9533-1327DF8827C8}"/>
    <dgm:cxn modelId="{7BE00272-5850-45C2-A361-1A9EBE5C6D5D}" srcId="{457E419A-BED2-41CC-94E4-C047E0921B3A}" destId="{E890616F-7147-453D-A981-1593EDF13B5C}" srcOrd="1" destOrd="0" parTransId="{CBC361C1-53F4-4CE6-A6E1-FE285FF91D2C}" sibTransId="{5CCCB9CA-0EEC-48D0-ACA5-583260E668E7}"/>
    <dgm:cxn modelId="{73A67281-BFE3-418F-9B2A-7AE0A9471CDB}" srcId="{457E419A-BED2-41CC-94E4-C047E0921B3A}" destId="{2981AD89-6170-400A-AE0F-F17777AA0EAA}" srcOrd="2" destOrd="0" parTransId="{B0DF6EEE-89B9-4BF8-A65D-83DE642DAD53}" sibTransId="{C5C915CC-0329-44AF-9538-6A420CA1276D}"/>
    <dgm:cxn modelId="{A88B4FC3-E313-154D-AF00-2B3770DB40F1}" type="presOf" srcId="{457E419A-BED2-41CC-94E4-C047E0921B3A}" destId="{473B2392-4F89-124C-BEC2-1D4B453D6716}" srcOrd="0" destOrd="0" presId="urn:microsoft.com/office/officeart/2005/8/layout/vList2"/>
    <dgm:cxn modelId="{B25FB5D1-297A-D34C-BA11-F19C3F398167}" type="presOf" srcId="{2981AD89-6170-400A-AE0F-F17777AA0EAA}" destId="{C5CB51B1-03A3-FC41-9E3C-5210FBB9C098}" srcOrd="0" destOrd="0" presId="urn:microsoft.com/office/officeart/2005/8/layout/vList2"/>
    <dgm:cxn modelId="{3DEA239F-EB0D-4A44-A207-970F3FDC7AA2}" type="presParOf" srcId="{473B2392-4F89-124C-BEC2-1D4B453D6716}" destId="{BD999445-D7E2-674E-9F86-5BFACEB28EBC}" srcOrd="0" destOrd="0" presId="urn:microsoft.com/office/officeart/2005/8/layout/vList2"/>
    <dgm:cxn modelId="{4A455410-60DA-4F49-AFE1-612321B2D5DB}" type="presParOf" srcId="{473B2392-4F89-124C-BEC2-1D4B453D6716}" destId="{9272135D-BD76-B54D-9E34-0B0D52DE03EB}" srcOrd="1" destOrd="0" presId="urn:microsoft.com/office/officeart/2005/8/layout/vList2"/>
    <dgm:cxn modelId="{F749373B-107D-D14C-B011-94089F01582D}" type="presParOf" srcId="{473B2392-4F89-124C-BEC2-1D4B453D6716}" destId="{E7A171EE-B3C8-F44F-BB0F-52D422439783}" srcOrd="2" destOrd="0" presId="urn:microsoft.com/office/officeart/2005/8/layout/vList2"/>
    <dgm:cxn modelId="{56A4D5A8-DEE1-EA4A-8A2F-1AD4206301D2}" type="presParOf" srcId="{473B2392-4F89-124C-BEC2-1D4B453D6716}" destId="{9FB2C2CF-73AE-034B-B3DE-F74A74E875E5}" srcOrd="3" destOrd="0" presId="urn:microsoft.com/office/officeart/2005/8/layout/vList2"/>
    <dgm:cxn modelId="{D2076BF7-3A54-2F4F-97C8-7EA2D0851157}" type="presParOf" srcId="{473B2392-4F89-124C-BEC2-1D4B453D6716}" destId="{C5CB51B1-03A3-FC41-9E3C-5210FBB9C0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C8D23-04E2-44BB-A26D-3575C0C4177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35485B8-C84F-4DAB-9C5F-7184394B19FC}">
      <dgm:prSet/>
      <dgm:spPr/>
      <dgm:t>
        <a:bodyPr/>
        <a:lstStyle/>
        <a:p>
          <a:r>
            <a:rPr lang="en-US"/>
            <a:t>Správný návrh experimentu (výběr analytické metody, počet a typ vzorků, randomizace….)</a:t>
          </a:r>
        </a:p>
      </dgm:t>
    </dgm:pt>
    <dgm:pt modelId="{45223871-302F-4F70-A119-95E1E1DA940C}" type="parTrans" cxnId="{5EA6ED03-31F7-4558-9B1D-C7BD631EE4BB}">
      <dgm:prSet/>
      <dgm:spPr/>
      <dgm:t>
        <a:bodyPr/>
        <a:lstStyle/>
        <a:p>
          <a:endParaRPr lang="en-US"/>
        </a:p>
      </dgm:t>
    </dgm:pt>
    <dgm:pt modelId="{523296CE-4F88-49A7-96B5-A9CF675E19A5}" type="sibTrans" cxnId="{5EA6ED03-31F7-4558-9B1D-C7BD631EE4BB}">
      <dgm:prSet/>
      <dgm:spPr/>
      <dgm:t>
        <a:bodyPr/>
        <a:lstStyle/>
        <a:p>
          <a:endParaRPr lang="en-US"/>
        </a:p>
      </dgm:t>
    </dgm:pt>
    <dgm:pt modelId="{ADE450B5-0A9F-4F11-B011-69147670EAA7}">
      <dgm:prSet/>
      <dgm:spPr/>
      <dgm:t>
        <a:bodyPr/>
        <a:lstStyle/>
        <a:p>
          <a:r>
            <a:rPr lang="en-US"/>
            <a:t>Minimalizace chyb v laboratoři</a:t>
          </a:r>
        </a:p>
      </dgm:t>
    </dgm:pt>
    <dgm:pt modelId="{27DB3AB5-1AFF-4A21-82D8-2EB75CCE06C2}" type="parTrans" cxnId="{08054198-D7F3-4987-92F1-32044CD502CB}">
      <dgm:prSet/>
      <dgm:spPr/>
      <dgm:t>
        <a:bodyPr/>
        <a:lstStyle/>
        <a:p>
          <a:endParaRPr lang="en-US"/>
        </a:p>
      </dgm:t>
    </dgm:pt>
    <dgm:pt modelId="{13A167C6-E49B-46A5-B35C-3E756D78EB54}" type="sibTrans" cxnId="{08054198-D7F3-4987-92F1-32044CD502CB}">
      <dgm:prSet/>
      <dgm:spPr/>
      <dgm:t>
        <a:bodyPr/>
        <a:lstStyle/>
        <a:p>
          <a:endParaRPr lang="en-US"/>
        </a:p>
      </dgm:t>
    </dgm:pt>
    <dgm:pt modelId="{010B402D-627B-4AAB-B0F0-2136307BBB4E}">
      <dgm:prSet/>
      <dgm:spPr/>
      <dgm:t>
        <a:bodyPr/>
        <a:lstStyle/>
        <a:p>
          <a:r>
            <a:rPr lang="en-US"/>
            <a:t>Vedení kompletních záznamů</a:t>
          </a:r>
        </a:p>
      </dgm:t>
    </dgm:pt>
    <dgm:pt modelId="{E72B107A-06A9-40AD-9944-F1461FCA3C0C}" type="parTrans" cxnId="{7E0CFEEE-F6CD-429B-88B6-4E94B6B0D1F4}">
      <dgm:prSet/>
      <dgm:spPr/>
      <dgm:t>
        <a:bodyPr/>
        <a:lstStyle/>
        <a:p>
          <a:endParaRPr lang="en-US"/>
        </a:p>
      </dgm:t>
    </dgm:pt>
    <dgm:pt modelId="{64A51992-2DB7-4719-B9DA-E3DFA570B6B0}" type="sibTrans" cxnId="{7E0CFEEE-F6CD-429B-88B6-4E94B6B0D1F4}">
      <dgm:prSet/>
      <dgm:spPr/>
      <dgm:t>
        <a:bodyPr/>
        <a:lstStyle/>
        <a:p>
          <a:endParaRPr lang="en-US"/>
        </a:p>
      </dgm:t>
    </dgm:pt>
    <dgm:pt modelId="{1D6B563F-9D68-45CC-B07F-3CBA48CE8DE7}">
      <dgm:prSet/>
      <dgm:spPr/>
      <dgm:t>
        <a:bodyPr/>
        <a:lstStyle/>
        <a:p>
          <a:r>
            <a:rPr lang="en-US"/>
            <a:t>Výběr vhodných metod pro statistickou analýzu dat</a:t>
          </a:r>
        </a:p>
      </dgm:t>
    </dgm:pt>
    <dgm:pt modelId="{B451CA21-9815-4553-B098-B09D8A68ABD3}" type="parTrans" cxnId="{B8123495-6A4B-4527-A382-5D1D02105375}">
      <dgm:prSet/>
      <dgm:spPr/>
      <dgm:t>
        <a:bodyPr/>
        <a:lstStyle/>
        <a:p>
          <a:endParaRPr lang="en-US"/>
        </a:p>
      </dgm:t>
    </dgm:pt>
    <dgm:pt modelId="{CB857356-B0B5-43B9-B54C-15C40377A1E5}" type="sibTrans" cxnId="{B8123495-6A4B-4527-A382-5D1D02105375}">
      <dgm:prSet/>
      <dgm:spPr/>
      <dgm:t>
        <a:bodyPr/>
        <a:lstStyle/>
        <a:p>
          <a:endParaRPr lang="en-US"/>
        </a:p>
      </dgm:t>
    </dgm:pt>
    <dgm:pt modelId="{38246004-A8FC-43D8-8938-EA01BA4C2D94}">
      <dgm:prSet/>
      <dgm:spPr/>
      <dgm:t>
        <a:bodyPr/>
        <a:lstStyle/>
        <a:p>
          <a:r>
            <a:rPr lang="en-US"/>
            <a:t>Správná validace výsledků</a:t>
          </a:r>
        </a:p>
      </dgm:t>
    </dgm:pt>
    <dgm:pt modelId="{29B6DF54-C5E5-467D-A414-AF2B3368311E}" type="parTrans" cxnId="{17C98591-5980-4DBB-95E3-F8BE7B9BECC4}">
      <dgm:prSet/>
      <dgm:spPr/>
      <dgm:t>
        <a:bodyPr/>
        <a:lstStyle/>
        <a:p>
          <a:endParaRPr lang="en-US"/>
        </a:p>
      </dgm:t>
    </dgm:pt>
    <dgm:pt modelId="{9C2EEC3F-2225-4F55-99C4-BFECD9F4AF56}" type="sibTrans" cxnId="{17C98591-5980-4DBB-95E3-F8BE7B9BECC4}">
      <dgm:prSet/>
      <dgm:spPr/>
      <dgm:t>
        <a:bodyPr/>
        <a:lstStyle/>
        <a:p>
          <a:endParaRPr lang="en-US"/>
        </a:p>
      </dgm:t>
    </dgm:pt>
    <dgm:pt modelId="{34E9E65B-9F0E-4341-9368-7CAEC98C0CA6}" type="pres">
      <dgm:prSet presAssocID="{F64C8D23-04E2-44BB-A26D-3575C0C41771}" presName="vert0" presStyleCnt="0">
        <dgm:presLayoutVars>
          <dgm:dir/>
          <dgm:animOne val="branch"/>
          <dgm:animLvl val="lvl"/>
        </dgm:presLayoutVars>
      </dgm:prSet>
      <dgm:spPr/>
    </dgm:pt>
    <dgm:pt modelId="{7977746C-8622-C741-A6AA-E75AF10D70CE}" type="pres">
      <dgm:prSet presAssocID="{C35485B8-C84F-4DAB-9C5F-7184394B19FC}" presName="thickLine" presStyleLbl="alignNode1" presStyleIdx="0" presStyleCnt="5"/>
      <dgm:spPr/>
    </dgm:pt>
    <dgm:pt modelId="{F8ED76F5-FE44-0842-89EF-423BD0F7B495}" type="pres">
      <dgm:prSet presAssocID="{C35485B8-C84F-4DAB-9C5F-7184394B19FC}" presName="horz1" presStyleCnt="0"/>
      <dgm:spPr/>
    </dgm:pt>
    <dgm:pt modelId="{BA3983B1-033E-A34F-924F-42531F1BD23E}" type="pres">
      <dgm:prSet presAssocID="{C35485B8-C84F-4DAB-9C5F-7184394B19FC}" presName="tx1" presStyleLbl="revTx" presStyleIdx="0" presStyleCnt="5"/>
      <dgm:spPr/>
    </dgm:pt>
    <dgm:pt modelId="{5AEE4172-49B1-8343-9341-8E2D076A3646}" type="pres">
      <dgm:prSet presAssocID="{C35485B8-C84F-4DAB-9C5F-7184394B19FC}" presName="vert1" presStyleCnt="0"/>
      <dgm:spPr/>
    </dgm:pt>
    <dgm:pt modelId="{EA77CF35-7866-1F45-ABAF-D0DAB9B5A8A5}" type="pres">
      <dgm:prSet presAssocID="{ADE450B5-0A9F-4F11-B011-69147670EAA7}" presName="thickLine" presStyleLbl="alignNode1" presStyleIdx="1" presStyleCnt="5"/>
      <dgm:spPr/>
    </dgm:pt>
    <dgm:pt modelId="{237A6087-C7AD-BB46-973C-4CAD82E54733}" type="pres">
      <dgm:prSet presAssocID="{ADE450B5-0A9F-4F11-B011-69147670EAA7}" presName="horz1" presStyleCnt="0"/>
      <dgm:spPr/>
    </dgm:pt>
    <dgm:pt modelId="{394828D0-322A-1E49-8D5D-484DCCE307F6}" type="pres">
      <dgm:prSet presAssocID="{ADE450B5-0A9F-4F11-B011-69147670EAA7}" presName="tx1" presStyleLbl="revTx" presStyleIdx="1" presStyleCnt="5"/>
      <dgm:spPr/>
    </dgm:pt>
    <dgm:pt modelId="{FC8DD520-D270-6C4E-AE60-24ED53FAFD51}" type="pres">
      <dgm:prSet presAssocID="{ADE450B5-0A9F-4F11-B011-69147670EAA7}" presName="vert1" presStyleCnt="0"/>
      <dgm:spPr/>
    </dgm:pt>
    <dgm:pt modelId="{6672F5C9-CA51-C44C-8E90-0AE537846678}" type="pres">
      <dgm:prSet presAssocID="{010B402D-627B-4AAB-B0F0-2136307BBB4E}" presName="thickLine" presStyleLbl="alignNode1" presStyleIdx="2" presStyleCnt="5"/>
      <dgm:spPr/>
    </dgm:pt>
    <dgm:pt modelId="{89E57D0D-69BC-6F46-9A1B-DA488C28EE83}" type="pres">
      <dgm:prSet presAssocID="{010B402D-627B-4AAB-B0F0-2136307BBB4E}" presName="horz1" presStyleCnt="0"/>
      <dgm:spPr/>
    </dgm:pt>
    <dgm:pt modelId="{760F11B8-C20A-1449-AF96-BDABCEB2A123}" type="pres">
      <dgm:prSet presAssocID="{010B402D-627B-4AAB-B0F0-2136307BBB4E}" presName="tx1" presStyleLbl="revTx" presStyleIdx="2" presStyleCnt="5"/>
      <dgm:spPr/>
    </dgm:pt>
    <dgm:pt modelId="{589BFBA7-B1DD-1441-8E48-BDAEA5C81F98}" type="pres">
      <dgm:prSet presAssocID="{010B402D-627B-4AAB-B0F0-2136307BBB4E}" presName="vert1" presStyleCnt="0"/>
      <dgm:spPr/>
    </dgm:pt>
    <dgm:pt modelId="{F09C4A54-2497-F14F-B8EF-67D9BDD4B830}" type="pres">
      <dgm:prSet presAssocID="{1D6B563F-9D68-45CC-B07F-3CBA48CE8DE7}" presName="thickLine" presStyleLbl="alignNode1" presStyleIdx="3" presStyleCnt="5"/>
      <dgm:spPr/>
    </dgm:pt>
    <dgm:pt modelId="{ED8D9169-DD2F-DA47-B10F-28D091CF99BD}" type="pres">
      <dgm:prSet presAssocID="{1D6B563F-9D68-45CC-B07F-3CBA48CE8DE7}" presName="horz1" presStyleCnt="0"/>
      <dgm:spPr/>
    </dgm:pt>
    <dgm:pt modelId="{0412BD63-FD27-D14C-8C85-F013F6023420}" type="pres">
      <dgm:prSet presAssocID="{1D6B563F-9D68-45CC-B07F-3CBA48CE8DE7}" presName="tx1" presStyleLbl="revTx" presStyleIdx="3" presStyleCnt="5"/>
      <dgm:spPr/>
    </dgm:pt>
    <dgm:pt modelId="{539DBF95-590F-534E-9AD2-671C5A1A966B}" type="pres">
      <dgm:prSet presAssocID="{1D6B563F-9D68-45CC-B07F-3CBA48CE8DE7}" presName="vert1" presStyleCnt="0"/>
      <dgm:spPr/>
    </dgm:pt>
    <dgm:pt modelId="{F6F3352E-2ABC-2841-8188-E61D78FB5133}" type="pres">
      <dgm:prSet presAssocID="{38246004-A8FC-43D8-8938-EA01BA4C2D94}" presName="thickLine" presStyleLbl="alignNode1" presStyleIdx="4" presStyleCnt="5"/>
      <dgm:spPr/>
    </dgm:pt>
    <dgm:pt modelId="{098FB4B3-8780-B549-A62A-4633799BA8F5}" type="pres">
      <dgm:prSet presAssocID="{38246004-A8FC-43D8-8938-EA01BA4C2D94}" presName="horz1" presStyleCnt="0"/>
      <dgm:spPr/>
    </dgm:pt>
    <dgm:pt modelId="{C3B1F065-C601-E24A-AA47-B0E5E718E8B7}" type="pres">
      <dgm:prSet presAssocID="{38246004-A8FC-43D8-8938-EA01BA4C2D94}" presName="tx1" presStyleLbl="revTx" presStyleIdx="4" presStyleCnt="5"/>
      <dgm:spPr/>
    </dgm:pt>
    <dgm:pt modelId="{0A2AFD65-303D-2141-9AF3-715690239394}" type="pres">
      <dgm:prSet presAssocID="{38246004-A8FC-43D8-8938-EA01BA4C2D94}" presName="vert1" presStyleCnt="0"/>
      <dgm:spPr/>
    </dgm:pt>
  </dgm:ptLst>
  <dgm:cxnLst>
    <dgm:cxn modelId="{5EA6ED03-31F7-4558-9B1D-C7BD631EE4BB}" srcId="{F64C8D23-04E2-44BB-A26D-3575C0C41771}" destId="{C35485B8-C84F-4DAB-9C5F-7184394B19FC}" srcOrd="0" destOrd="0" parTransId="{45223871-302F-4F70-A119-95E1E1DA940C}" sibTransId="{523296CE-4F88-49A7-96B5-A9CF675E19A5}"/>
    <dgm:cxn modelId="{0D830821-36DA-A249-92CE-4885ABB758C1}" type="presOf" srcId="{ADE450B5-0A9F-4F11-B011-69147670EAA7}" destId="{394828D0-322A-1E49-8D5D-484DCCE307F6}" srcOrd="0" destOrd="0" presId="urn:microsoft.com/office/officeart/2008/layout/LinedList"/>
    <dgm:cxn modelId="{EBD4823E-044F-6C48-8774-26FD473C4390}" type="presOf" srcId="{F64C8D23-04E2-44BB-A26D-3575C0C41771}" destId="{34E9E65B-9F0E-4341-9368-7CAEC98C0CA6}" srcOrd="0" destOrd="0" presId="urn:microsoft.com/office/officeart/2008/layout/LinedList"/>
    <dgm:cxn modelId="{92678B50-531F-BB47-A946-BDA1D1749197}" type="presOf" srcId="{1D6B563F-9D68-45CC-B07F-3CBA48CE8DE7}" destId="{0412BD63-FD27-D14C-8C85-F013F6023420}" srcOrd="0" destOrd="0" presId="urn:microsoft.com/office/officeart/2008/layout/LinedList"/>
    <dgm:cxn modelId="{9A554D6C-1067-694A-9059-F7AB0F9E35EC}" type="presOf" srcId="{C35485B8-C84F-4DAB-9C5F-7184394B19FC}" destId="{BA3983B1-033E-A34F-924F-42531F1BD23E}" srcOrd="0" destOrd="0" presId="urn:microsoft.com/office/officeart/2008/layout/LinedList"/>
    <dgm:cxn modelId="{D6362F82-6DF2-4F4B-9EB1-85055E9AD89F}" type="presOf" srcId="{38246004-A8FC-43D8-8938-EA01BA4C2D94}" destId="{C3B1F065-C601-E24A-AA47-B0E5E718E8B7}" srcOrd="0" destOrd="0" presId="urn:microsoft.com/office/officeart/2008/layout/LinedList"/>
    <dgm:cxn modelId="{17C98591-5980-4DBB-95E3-F8BE7B9BECC4}" srcId="{F64C8D23-04E2-44BB-A26D-3575C0C41771}" destId="{38246004-A8FC-43D8-8938-EA01BA4C2D94}" srcOrd="4" destOrd="0" parTransId="{29B6DF54-C5E5-467D-A414-AF2B3368311E}" sibTransId="{9C2EEC3F-2225-4F55-99C4-BFECD9F4AF56}"/>
    <dgm:cxn modelId="{B8123495-6A4B-4527-A382-5D1D02105375}" srcId="{F64C8D23-04E2-44BB-A26D-3575C0C41771}" destId="{1D6B563F-9D68-45CC-B07F-3CBA48CE8DE7}" srcOrd="3" destOrd="0" parTransId="{B451CA21-9815-4553-B098-B09D8A68ABD3}" sibTransId="{CB857356-B0B5-43B9-B54C-15C40377A1E5}"/>
    <dgm:cxn modelId="{08054198-D7F3-4987-92F1-32044CD502CB}" srcId="{F64C8D23-04E2-44BB-A26D-3575C0C41771}" destId="{ADE450B5-0A9F-4F11-B011-69147670EAA7}" srcOrd="1" destOrd="0" parTransId="{27DB3AB5-1AFF-4A21-82D8-2EB75CCE06C2}" sibTransId="{13A167C6-E49B-46A5-B35C-3E756D78EB54}"/>
    <dgm:cxn modelId="{E13299DF-6E23-8B4C-9573-8DFBE28ADDC0}" type="presOf" srcId="{010B402D-627B-4AAB-B0F0-2136307BBB4E}" destId="{760F11B8-C20A-1449-AF96-BDABCEB2A123}" srcOrd="0" destOrd="0" presId="urn:microsoft.com/office/officeart/2008/layout/LinedList"/>
    <dgm:cxn modelId="{7E0CFEEE-F6CD-429B-88B6-4E94B6B0D1F4}" srcId="{F64C8D23-04E2-44BB-A26D-3575C0C41771}" destId="{010B402D-627B-4AAB-B0F0-2136307BBB4E}" srcOrd="2" destOrd="0" parTransId="{E72B107A-06A9-40AD-9944-F1461FCA3C0C}" sibTransId="{64A51992-2DB7-4719-B9DA-E3DFA570B6B0}"/>
    <dgm:cxn modelId="{6F521AA8-2897-7743-95F4-F853DE41D03F}" type="presParOf" srcId="{34E9E65B-9F0E-4341-9368-7CAEC98C0CA6}" destId="{7977746C-8622-C741-A6AA-E75AF10D70CE}" srcOrd="0" destOrd="0" presId="urn:microsoft.com/office/officeart/2008/layout/LinedList"/>
    <dgm:cxn modelId="{0201A29E-3F4B-BB43-84C6-A0E6B2857EF1}" type="presParOf" srcId="{34E9E65B-9F0E-4341-9368-7CAEC98C0CA6}" destId="{F8ED76F5-FE44-0842-89EF-423BD0F7B495}" srcOrd="1" destOrd="0" presId="urn:microsoft.com/office/officeart/2008/layout/LinedList"/>
    <dgm:cxn modelId="{394DBFA2-3A93-DB4D-BC87-A95224557F07}" type="presParOf" srcId="{F8ED76F5-FE44-0842-89EF-423BD0F7B495}" destId="{BA3983B1-033E-A34F-924F-42531F1BD23E}" srcOrd="0" destOrd="0" presId="urn:microsoft.com/office/officeart/2008/layout/LinedList"/>
    <dgm:cxn modelId="{FCEC451E-DB2F-4045-A3AD-1310EC62E35D}" type="presParOf" srcId="{F8ED76F5-FE44-0842-89EF-423BD0F7B495}" destId="{5AEE4172-49B1-8343-9341-8E2D076A3646}" srcOrd="1" destOrd="0" presId="urn:microsoft.com/office/officeart/2008/layout/LinedList"/>
    <dgm:cxn modelId="{674414B2-27EA-2F49-B9B7-5ADF1FE4BA59}" type="presParOf" srcId="{34E9E65B-9F0E-4341-9368-7CAEC98C0CA6}" destId="{EA77CF35-7866-1F45-ABAF-D0DAB9B5A8A5}" srcOrd="2" destOrd="0" presId="urn:microsoft.com/office/officeart/2008/layout/LinedList"/>
    <dgm:cxn modelId="{9EE6C71B-310C-0C46-9408-1AF6EF2A36EB}" type="presParOf" srcId="{34E9E65B-9F0E-4341-9368-7CAEC98C0CA6}" destId="{237A6087-C7AD-BB46-973C-4CAD82E54733}" srcOrd="3" destOrd="0" presId="urn:microsoft.com/office/officeart/2008/layout/LinedList"/>
    <dgm:cxn modelId="{0AD77622-7AB8-CF42-96E5-213D1065D4CA}" type="presParOf" srcId="{237A6087-C7AD-BB46-973C-4CAD82E54733}" destId="{394828D0-322A-1E49-8D5D-484DCCE307F6}" srcOrd="0" destOrd="0" presId="urn:microsoft.com/office/officeart/2008/layout/LinedList"/>
    <dgm:cxn modelId="{6CD4FE97-2E01-B84D-A683-3829A0664C43}" type="presParOf" srcId="{237A6087-C7AD-BB46-973C-4CAD82E54733}" destId="{FC8DD520-D270-6C4E-AE60-24ED53FAFD51}" srcOrd="1" destOrd="0" presId="urn:microsoft.com/office/officeart/2008/layout/LinedList"/>
    <dgm:cxn modelId="{3DBB88B2-C352-B446-90E6-1CB96B749F73}" type="presParOf" srcId="{34E9E65B-9F0E-4341-9368-7CAEC98C0CA6}" destId="{6672F5C9-CA51-C44C-8E90-0AE537846678}" srcOrd="4" destOrd="0" presId="urn:microsoft.com/office/officeart/2008/layout/LinedList"/>
    <dgm:cxn modelId="{3F23EBCD-7223-D147-BD30-545E0E26D88B}" type="presParOf" srcId="{34E9E65B-9F0E-4341-9368-7CAEC98C0CA6}" destId="{89E57D0D-69BC-6F46-9A1B-DA488C28EE83}" srcOrd="5" destOrd="0" presId="urn:microsoft.com/office/officeart/2008/layout/LinedList"/>
    <dgm:cxn modelId="{B6BB53BC-88E0-624C-9477-E9521CDC8142}" type="presParOf" srcId="{89E57D0D-69BC-6F46-9A1B-DA488C28EE83}" destId="{760F11B8-C20A-1449-AF96-BDABCEB2A123}" srcOrd="0" destOrd="0" presId="urn:microsoft.com/office/officeart/2008/layout/LinedList"/>
    <dgm:cxn modelId="{59321499-FD47-E044-A540-5650FC289392}" type="presParOf" srcId="{89E57D0D-69BC-6F46-9A1B-DA488C28EE83}" destId="{589BFBA7-B1DD-1441-8E48-BDAEA5C81F98}" srcOrd="1" destOrd="0" presId="urn:microsoft.com/office/officeart/2008/layout/LinedList"/>
    <dgm:cxn modelId="{4BB025BA-57C2-0F47-974E-D023F48367E4}" type="presParOf" srcId="{34E9E65B-9F0E-4341-9368-7CAEC98C0CA6}" destId="{F09C4A54-2497-F14F-B8EF-67D9BDD4B830}" srcOrd="6" destOrd="0" presId="urn:microsoft.com/office/officeart/2008/layout/LinedList"/>
    <dgm:cxn modelId="{3C2A75C5-F9A9-C642-B290-0BABB9B8B82F}" type="presParOf" srcId="{34E9E65B-9F0E-4341-9368-7CAEC98C0CA6}" destId="{ED8D9169-DD2F-DA47-B10F-28D091CF99BD}" srcOrd="7" destOrd="0" presId="urn:microsoft.com/office/officeart/2008/layout/LinedList"/>
    <dgm:cxn modelId="{1CDF669E-01B1-354C-A483-F98B5D3B5AC0}" type="presParOf" srcId="{ED8D9169-DD2F-DA47-B10F-28D091CF99BD}" destId="{0412BD63-FD27-D14C-8C85-F013F6023420}" srcOrd="0" destOrd="0" presId="urn:microsoft.com/office/officeart/2008/layout/LinedList"/>
    <dgm:cxn modelId="{D54D196F-8CEF-9F46-A748-2C142AFF0145}" type="presParOf" srcId="{ED8D9169-DD2F-DA47-B10F-28D091CF99BD}" destId="{539DBF95-590F-534E-9AD2-671C5A1A966B}" srcOrd="1" destOrd="0" presId="urn:microsoft.com/office/officeart/2008/layout/LinedList"/>
    <dgm:cxn modelId="{2F174758-F182-EE4C-A7E0-4A0379CF1540}" type="presParOf" srcId="{34E9E65B-9F0E-4341-9368-7CAEC98C0CA6}" destId="{F6F3352E-2ABC-2841-8188-E61D78FB5133}" srcOrd="8" destOrd="0" presId="urn:microsoft.com/office/officeart/2008/layout/LinedList"/>
    <dgm:cxn modelId="{D30C4F09-B30B-CB44-9AF7-ED3D7D8A712A}" type="presParOf" srcId="{34E9E65B-9F0E-4341-9368-7CAEC98C0CA6}" destId="{098FB4B3-8780-B549-A62A-4633799BA8F5}" srcOrd="9" destOrd="0" presId="urn:microsoft.com/office/officeart/2008/layout/LinedList"/>
    <dgm:cxn modelId="{42096E3A-CA86-F045-B345-30463C406824}" type="presParOf" srcId="{098FB4B3-8780-B549-A62A-4633799BA8F5}" destId="{C3B1F065-C601-E24A-AA47-B0E5E718E8B7}" srcOrd="0" destOrd="0" presId="urn:microsoft.com/office/officeart/2008/layout/LinedList"/>
    <dgm:cxn modelId="{C2131133-2C7F-0A49-8CB7-FCB01BA1689D}" type="presParOf" srcId="{098FB4B3-8780-B549-A62A-4633799BA8F5}" destId="{0A2AFD65-303D-2141-9AF3-7156902393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2298D-21FE-4BFB-80D4-5DA617A691F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BC96E03-B8B3-4D46-BB09-160EB21646BE}">
      <dgm:prSet/>
      <dgm:spPr/>
      <dgm:t>
        <a:bodyPr/>
        <a:lstStyle/>
        <a:p>
          <a:r>
            <a:rPr lang="en-US"/>
            <a:t>Čím variabilnější populace, tím více vzorků je potřeba na její dostatečný popis!</a:t>
          </a:r>
        </a:p>
      </dgm:t>
    </dgm:pt>
    <dgm:pt modelId="{6AF6FE3C-24DC-439C-8BAB-A99B5ABA7A43}" type="parTrans" cxnId="{26122653-955B-4D00-B739-91E8CC126364}">
      <dgm:prSet/>
      <dgm:spPr/>
      <dgm:t>
        <a:bodyPr/>
        <a:lstStyle/>
        <a:p>
          <a:endParaRPr lang="en-US"/>
        </a:p>
      </dgm:t>
    </dgm:pt>
    <dgm:pt modelId="{67F53235-9109-4D21-8B8F-FE933880D021}" type="sibTrans" cxnId="{26122653-955B-4D00-B739-91E8CC126364}">
      <dgm:prSet/>
      <dgm:spPr/>
      <dgm:t>
        <a:bodyPr/>
        <a:lstStyle/>
        <a:p>
          <a:endParaRPr lang="en-US"/>
        </a:p>
      </dgm:t>
    </dgm:pt>
    <dgm:pt modelId="{B412B53F-6A37-4699-B956-99AE001FF847}">
      <dgm:prSet/>
      <dgm:spPr/>
      <dgm:t>
        <a:bodyPr/>
        <a:lstStyle/>
        <a:p>
          <a:r>
            <a:rPr lang="en-US"/>
            <a:t>POČET VZORKŮ JE TAKÉ ZÁVISLÝ NA POUŽITÝCH STATISTICKÝCH METODÁCH!</a:t>
          </a:r>
        </a:p>
      </dgm:t>
    </dgm:pt>
    <dgm:pt modelId="{E10C761F-827C-45FB-B9FD-4FA1211EEC75}" type="parTrans" cxnId="{697CAB92-CE82-48C4-99FA-2BDC2F5B4484}">
      <dgm:prSet/>
      <dgm:spPr/>
      <dgm:t>
        <a:bodyPr/>
        <a:lstStyle/>
        <a:p>
          <a:endParaRPr lang="en-US"/>
        </a:p>
      </dgm:t>
    </dgm:pt>
    <dgm:pt modelId="{01EE587B-9A32-45D8-85CB-EB60FA9FEABD}" type="sibTrans" cxnId="{697CAB92-CE82-48C4-99FA-2BDC2F5B4484}">
      <dgm:prSet/>
      <dgm:spPr/>
      <dgm:t>
        <a:bodyPr/>
        <a:lstStyle/>
        <a:p>
          <a:endParaRPr lang="en-US"/>
        </a:p>
      </dgm:t>
    </dgm:pt>
    <dgm:pt modelId="{61C9853A-7485-46C1-9D8A-9259EA363D79}" type="pres">
      <dgm:prSet presAssocID="{E062298D-21FE-4BFB-80D4-5DA617A691F1}" presName="root" presStyleCnt="0">
        <dgm:presLayoutVars>
          <dgm:dir/>
          <dgm:resizeHandles val="exact"/>
        </dgm:presLayoutVars>
      </dgm:prSet>
      <dgm:spPr/>
    </dgm:pt>
    <dgm:pt modelId="{94154791-8F10-48D1-A450-2F85120A686F}" type="pres">
      <dgm:prSet presAssocID="{7BC96E03-B8B3-4D46-BB09-160EB21646BE}" presName="compNode" presStyleCnt="0"/>
      <dgm:spPr/>
    </dgm:pt>
    <dgm:pt modelId="{AE8158DF-32C4-49C8-9C21-111590F1698B}" type="pres">
      <dgm:prSet presAssocID="{7BC96E03-B8B3-4D46-BB09-160EB21646BE}" presName="bgRect" presStyleLbl="bgShp" presStyleIdx="0" presStyleCnt="2"/>
      <dgm:spPr/>
    </dgm:pt>
    <dgm:pt modelId="{21EBB3E0-F5DB-49B5-B5B5-F6599DBD6D88}" type="pres">
      <dgm:prSet presAssocID="{7BC96E03-B8B3-4D46-BB09-160EB21646B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7C4866F-AC60-4BD8-9F76-D36598A2C31B}" type="pres">
      <dgm:prSet presAssocID="{7BC96E03-B8B3-4D46-BB09-160EB21646BE}" presName="spaceRect" presStyleCnt="0"/>
      <dgm:spPr/>
    </dgm:pt>
    <dgm:pt modelId="{2B3377F0-2CEC-490A-913C-B78FDD7C1EF4}" type="pres">
      <dgm:prSet presAssocID="{7BC96E03-B8B3-4D46-BB09-160EB21646BE}" presName="parTx" presStyleLbl="revTx" presStyleIdx="0" presStyleCnt="2">
        <dgm:presLayoutVars>
          <dgm:chMax val="0"/>
          <dgm:chPref val="0"/>
        </dgm:presLayoutVars>
      </dgm:prSet>
      <dgm:spPr/>
    </dgm:pt>
    <dgm:pt modelId="{5C0DBD55-FA54-4BA3-8016-86D4B315287C}" type="pres">
      <dgm:prSet presAssocID="{67F53235-9109-4D21-8B8F-FE933880D021}" presName="sibTrans" presStyleCnt="0"/>
      <dgm:spPr/>
    </dgm:pt>
    <dgm:pt modelId="{C02060D2-D385-4E2D-9763-6D899BE3F0E2}" type="pres">
      <dgm:prSet presAssocID="{B412B53F-6A37-4699-B956-99AE001FF847}" presName="compNode" presStyleCnt="0"/>
      <dgm:spPr/>
    </dgm:pt>
    <dgm:pt modelId="{6D1693E3-FB6C-4559-815E-DBC6EE8A5F8B}" type="pres">
      <dgm:prSet presAssocID="{B412B53F-6A37-4699-B956-99AE001FF847}" presName="bgRect" presStyleLbl="bgShp" presStyleIdx="1" presStyleCnt="2"/>
      <dgm:spPr/>
    </dgm:pt>
    <dgm:pt modelId="{3F8E7307-B2FA-4035-95A7-95E7F4718E48}" type="pres">
      <dgm:prSet presAssocID="{B412B53F-6A37-4699-B956-99AE001FF84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A4E35A2C-C58C-4BAB-ABE2-800B72D79163}" type="pres">
      <dgm:prSet presAssocID="{B412B53F-6A37-4699-B956-99AE001FF847}" presName="spaceRect" presStyleCnt="0"/>
      <dgm:spPr/>
    </dgm:pt>
    <dgm:pt modelId="{C0E530C8-2C73-4853-9DB0-54C55ACF0CEB}" type="pres">
      <dgm:prSet presAssocID="{B412B53F-6A37-4699-B956-99AE001FF84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29DE02B-5427-4B3D-8420-E015659A818C}" type="presOf" srcId="{B412B53F-6A37-4699-B956-99AE001FF847}" destId="{C0E530C8-2C73-4853-9DB0-54C55ACF0CEB}" srcOrd="0" destOrd="0" presId="urn:microsoft.com/office/officeart/2018/2/layout/IconVerticalSolidList"/>
    <dgm:cxn modelId="{26122653-955B-4D00-B739-91E8CC126364}" srcId="{E062298D-21FE-4BFB-80D4-5DA617A691F1}" destId="{7BC96E03-B8B3-4D46-BB09-160EB21646BE}" srcOrd="0" destOrd="0" parTransId="{6AF6FE3C-24DC-439C-8BAB-A99B5ABA7A43}" sibTransId="{67F53235-9109-4D21-8B8F-FE933880D021}"/>
    <dgm:cxn modelId="{D3C2A46B-145E-4D6C-8E38-2902A2930074}" type="presOf" srcId="{E062298D-21FE-4BFB-80D4-5DA617A691F1}" destId="{61C9853A-7485-46C1-9D8A-9259EA363D79}" srcOrd="0" destOrd="0" presId="urn:microsoft.com/office/officeart/2018/2/layout/IconVerticalSolidList"/>
    <dgm:cxn modelId="{697CAB92-CE82-48C4-99FA-2BDC2F5B4484}" srcId="{E062298D-21FE-4BFB-80D4-5DA617A691F1}" destId="{B412B53F-6A37-4699-B956-99AE001FF847}" srcOrd="1" destOrd="0" parTransId="{E10C761F-827C-45FB-B9FD-4FA1211EEC75}" sibTransId="{01EE587B-9A32-45D8-85CB-EB60FA9FEABD}"/>
    <dgm:cxn modelId="{DB233BD6-4A65-43A2-AB2B-DACA1157407F}" type="presOf" srcId="{7BC96E03-B8B3-4D46-BB09-160EB21646BE}" destId="{2B3377F0-2CEC-490A-913C-B78FDD7C1EF4}" srcOrd="0" destOrd="0" presId="urn:microsoft.com/office/officeart/2018/2/layout/IconVerticalSolidList"/>
    <dgm:cxn modelId="{AD9F0E86-12F5-44F3-BD4E-71FF71CCEDC0}" type="presParOf" srcId="{61C9853A-7485-46C1-9D8A-9259EA363D79}" destId="{94154791-8F10-48D1-A450-2F85120A686F}" srcOrd="0" destOrd="0" presId="urn:microsoft.com/office/officeart/2018/2/layout/IconVerticalSolidList"/>
    <dgm:cxn modelId="{18BB054B-59F9-4E88-AEC2-9BB5C92F3930}" type="presParOf" srcId="{94154791-8F10-48D1-A450-2F85120A686F}" destId="{AE8158DF-32C4-49C8-9C21-111590F1698B}" srcOrd="0" destOrd="0" presId="urn:microsoft.com/office/officeart/2018/2/layout/IconVerticalSolidList"/>
    <dgm:cxn modelId="{90380CF1-30D8-4320-B6C4-B0C7E39837E6}" type="presParOf" srcId="{94154791-8F10-48D1-A450-2F85120A686F}" destId="{21EBB3E0-F5DB-49B5-B5B5-F6599DBD6D88}" srcOrd="1" destOrd="0" presId="urn:microsoft.com/office/officeart/2018/2/layout/IconVerticalSolidList"/>
    <dgm:cxn modelId="{2E4EEFF5-CDCE-436E-B29B-B9ECB9A81DC0}" type="presParOf" srcId="{94154791-8F10-48D1-A450-2F85120A686F}" destId="{47C4866F-AC60-4BD8-9F76-D36598A2C31B}" srcOrd="2" destOrd="0" presId="urn:microsoft.com/office/officeart/2018/2/layout/IconVerticalSolidList"/>
    <dgm:cxn modelId="{D244000D-1FE8-4053-9564-E4DC5C467993}" type="presParOf" srcId="{94154791-8F10-48D1-A450-2F85120A686F}" destId="{2B3377F0-2CEC-490A-913C-B78FDD7C1EF4}" srcOrd="3" destOrd="0" presId="urn:microsoft.com/office/officeart/2018/2/layout/IconVerticalSolidList"/>
    <dgm:cxn modelId="{CA203CDD-4090-4D84-BEDF-B9EB66D8B6D9}" type="presParOf" srcId="{61C9853A-7485-46C1-9D8A-9259EA363D79}" destId="{5C0DBD55-FA54-4BA3-8016-86D4B315287C}" srcOrd="1" destOrd="0" presId="urn:microsoft.com/office/officeart/2018/2/layout/IconVerticalSolidList"/>
    <dgm:cxn modelId="{2AAC30B7-01C1-4FA5-8783-AEF4EDF225B8}" type="presParOf" srcId="{61C9853A-7485-46C1-9D8A-9259EA363D79}" destId="{C02060D2-D385-4E2D-9763-6D899BE3F0E2}" srcOrd="2" destOrd="0" presId="urn:microsoft.com/office/officeart/2018/2/layout/IconVerticalSolidList"/>
    <dgm:cxn modelId="{9D04502D-EAD9-48A6-8C11-8599AF8DE7B8}" type="presParOf" srcId="{C02060D2-D385-4E2D-9763-6D899BE3F0E2}" destId="{6D1693E3-FB6C-4559-815E-DBC6EE8A5F8B}" srcOrd="0" destOrd="0" presId="urn:microsoft.com/office/officeart/2018/2/layout/IconVerticalSolidList"/>
    <dgm:cxn modelId="{758A9E97-1160-4028-AF2C-1E5E08FBBBC8}" type="presParOf" srcId="{C02060D2-D385-4E2D-9763-6D899BE3F0E2}" destId="{3F8E7307-B2FA-4035-95A7-95E7F4718E48}" srcOrd="1" destOrd="0" presId="urn:microsoft.com/office/officeart/2018/2/layout/IconVerticalSolidList"/>
    <dgm:cxn modelId="{63CCC1AA-053C-4D55-B932-5E14A02F4FAE}" type="presParOf" srcId="{C02060D2-D385-4E2D-9763-6D899BE3F0E2}" destId="{A4E35A2C-C58C-4BAB-ABE2-800B72D79163}" srcOrd="2" destOrd="0" presId="urn:microsoft.com/office/officeart/2018/2/layout/IconVerticalSolidList"/>
    <dgm:cxn modelId="{7476A68E-4CE1-4B8A-8CB1-5B5832A7E20E}" type="presParOf" srcId="{C02060D2-D385-4E2D-9763-6D899BE3F0E2}" destId="{C0E530C8-2C73-4853-9DB0-54C55ACF0C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/>
      <dgm:t>
        <a:bodyPr/>
        <a:lstStyle/>
        <a:p>
          <a:r>
            <a:rPr lang="cs-CZ" sz="4400" dirty="0"/>
            <a:t>Preventivně: Stratifikací a randomizací</a:t>
          </a:r>
          <a:endParaRPr lang="en-US" sz="4400" dirty="0"/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/>
      <dgm:t>
        <a:bodyPr/>
        <a:lstStyle/>
        <a:p>
          <a:r>
            <a:rPr lang="cs-CZ" sz="4400" dirty="0"/>
            <a:t>Ad-hoc: Regresními strategiemi</a:t>
          </a:r>
          <a:endParaRPr lang="en-US" sz="4400" dirty="0"/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/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/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/>
      <dgm:t>
        <a:bodyPr/>
        <a:lstStyle/>
        <a:p>
          <a:r>
            <a:rPr lang="cs-CZ" sz="4400" dirty="0"/>
            <a:t>Preventivně: Stratifikací a randomizací</a:t>
          </a:r>
          <a:endParaRPr lang="en-US" sz="4400" dirty="0"/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>
        <a:noFill/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cs-CZ" sz="4400" dirty="0">
              <a:solidFill>
                <a:schemeClr val="bg2">
                  <a:lumMod val="90000"/>
                </a:schemeClr>
              </a:solidFill>
            </a:rPr>
            <a:t>Ad-hoc: Regresními strategiemi</a:t>
          </a:r>
          <a:endParaRPr lang="en-US" sz="4400" dirty="0">
            <a:solidFill>
              <a:schemeClr val="bg2">
                <a:lumMod val="90000"/>
              </a:schemeClr>
            </a:solidFill>
          </a:endParaRPr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/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>
        <a:noFill/>
      </dgm:spPr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>
        <a:noFill/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cs-CZ" sz="4400" dirty="0">
              <a:solidFill>
                <a:schemeClr val="bg2">
                  <a:lumMod val="90000"/>
                </a:schemeClr>
              </a:solidFill>
            </a:rPr>
            <a:t>Preventivně: Stratifikací a randomizací</a:t>
          </a:r>
          <a:endParaRPr lang="en-US" sz="4400" dirty="0">
            <a:solidFill>
              <a:schemeClr val="bg2">
                <a:lumMod val="90000"/>
              </a:schemeClr>
            </a:solidFill>
          </a:endParaRPr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/>
      <dgm:t>
        <a:bodyPr/>
        <a:lstStyle/>
        <a:p>
          <a:r>
            <a:rPr lang="cs-CZ" sz="4400" dirty="0"/>
            <a:t>Ad-hoc: Regresními strategiemi</a:t>
          </a:r>
          <a:endParaRPr lang="en-US" sz="4400" dirty="0"/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>
        <a:noFill/>
      </dgm:spPr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/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66764C-FC45-4264-A984-F9E8585EDD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0B5CE10-0825-4B41-88B8-D2D689830EA0}">
      <dgm:prSet/>
      <dgm:spPr/>
      <dgm:t>
        <a:bodyPr/>
        <a:lstStyle/>
        <a:p>
          <a:r>
            <a:rPr lang="cs-CZ"/>
            <a:t>Základní myšlenka je modelovat efekt dávky jako jednu z proměnných kterých vliv sledujeme</a:t>
          </a:r>
          <a:endParaRPr lang="en-US"/>
        </a:p>
      </dgm:t>
    </dgm:pt>
    <dgm:pt modelId="{DEC7887B-313C-4EFB-8C2F-33BE1724DAA4}" type="parTrans" cxnId="{46D56480-C56D-4CE3-9605-3BCE88488A0E}">
      <dgm:prSet/>
      <dgm:spPr/>
      <dgm:t>
        <a:bodyPr/>
        <a:lstStyle/>
        <a:p>
          <a:endParaRPr lang="en-US"/>
        </a:p>
      </dgm:t>
    </dgm:pt>
    <dgm:pt modelId="{9B827FF8-44EE-4F4D-B126-EB0E2F2534EF}" type="sibTrans" cxnId="{46D56480-C56D-4CE3-9605-3BCE88488A0E}">
      <dgm:prSet/>
      <dgm:spPr/>
      <dgm:t>
        <a:bodyPr/>
        <a:lstStyle/>
        <a:p>
          <a:endParaRPr lang="en-US"/>
        </a:p>
      </dgm:t>
    </dgm:pt>
    <dgm:pt modelId="{0EE9330C-732B-41F6-A5D2-40FF818E7E9A}">
      <dgm:prSet/>
      <dgm:spPr/>
      <dgm:t>
        <a:bodyPr/>
        <a:lstStyle/>
        <a:p>
          <a:r>
            <a:rPr lang="cs-CZ"/>
            <a:t>Odhadnutý efekt pak můžeme odstranit</a:t>
          </a:r>
          <a:endParaRPr lang="en-US"/>
        </a:p>
      </dgm:t>
    </dgm:pt>
    <dgm:pt modelId="{9ADF21D3-C210-40F5-BAC7-8516E2716D2C}" type="parTrans" cxnId="{F75D2511-E4A2-4B89-9E61-A49A1F98485A}">
      <dgm:prSet/>
      <dgm:spPr/>
      <dgm:t>
        <a:bodyPr/>
        <a:lstStyle/>
        <a:p>
          <a:endParaRPr lang="en-US"/>
        </a:p>
      </dgm:t>
    </dgm:pt>
    <dgm:pt modelId="{D374313D-834D-4B06-B16B-433E2E4E8463}" type="sibTrans" cxnId="{F75D2511-E4A2-4B89-9E61-A49A1F98485A}">
      <dgm:prSet/>
      <dgm:spPr/>
      <dgm:t>
        <a:bodyPr/>
        <a:lstStyle/>
        <a:p>
          <a:endParaRPr lang="en-US"/>
        </a:p>
      </dgm:t>
    </dgm:pt>
    <dgm:pt modelId="{57004C37-8D31-4592-B904-E8DDE9443E87}">
      <dgm:prSet/>
      <dgm:spPr/>
      <dgm:t>
        <a:bodyPr/>
        <a:lstStyle/>
        <a:p>
          <a:r>
            <a:rPr lang="cs-CZ"/>
            <a:t>Nejčastěji regresní strategie</a:t>
          </a:r>
          <a:endParaRPr lang="en-US"/>
        </a:p>
      </dgm:t>
    </dgm:pt>
    <dgm:pt modelId="{74F3BADD-9283-4F58-B91F-EFE9F65ED9F7}" type="parTrans" cxnId="{6A50084C-CE68-4039-8AE4-D9725E149D18}">
      <dgm:prSet/>
      <dgm:spPr/>
      <dgm:t>
        <a:bodyPr/>
        <a:lstStyle/>
        <a:p>
          <a:endParaRPr lang="en-US"/>
        </a:p>
      </dgm:t>
    </dgm:pt>
    <dgm:pt modelId="{C8BF3A87-8F3A-459C-862E-6C099F212F8C}" type="sibTrans" cxnId="{6A50084C-CE68-4039-8AE4-D9725E149D18}">
      <dgm:prSet/>
      <dgm:spPr/>
      <dgm:t>
        <a:bodyPr/>
        <a:lstStyle/>
        <a:p>
          <a:endParaRPr lang="en-US"/>
        </a:p>
      </dgm:t>
    </dgm:pt>
    <dgm:pt modelId="{B22B2644-356D-4AAB-9338-44E6F2112045}">
      <dgm:prSet/>
      <dgm:spPr/>
      <dgm:t>
        <a:bodyPr/>
        <a:lstStyle/>
        <a:p>
          <a:r>
            <a:rPr lang="cs-CZ"/>
            <a:t>ComBat (R)</a:t>
          </a:r>
          <a:endParaRPr lang="en-US"/>
        </a:p>
      </dgm:t>
    </dgm:pt>
    <dgm:pt modelId="{2701EBA6-CEE0-4043-A27F-217C1A76AE5B}" type="parTrans" cxnId="{EE15210B-3F6D-4069-AE24-E900D6C4ADBD}">
      <dgm:prSet/>
      <dgm:spPr/>
      <dgm:t>
        <a:bodyPr/>
        <a:lstStyle/>
        <a:p>
          <a:endParaRPr lang="en-US"/>
        </a:p>
      </dgm:t>
    </dgm:pt>
    <dgm:pt modelId="{6F553C51-71B5-4248-A9B1-561A7551FF59}" type="sibTrans" cxnId="{EE15210B-3F6D-4069-AE24-E900D6C4ADBD}">
      <dgm:prSet/>
      <dgm:spPr/>
      <dgm:t>
        <a:bodyPr/>
        <a:lstStyle/>
        <a:p>
          <a:endParaRPr lang="en-US"/>
        </a:p>
      </dgm:t>
    </dgm:pt>
    <dgm:pt modelId="{D8491492-5586-9045-AF0B-83CB5515D814}" type="pres">
      <dgm:prSet presAssocID="{5B66764C-FC45-4264-A984-F9E8585EDD45}" presName="linear" presStyleCnt="0">
        <dgm:presLayoutVars>
          <dgm:animLvl val="lvl"/>
          <dgm:resizeHandles val="exact"/>
        </dgm:presLayoutVars>
      </dgm:prSet>
      <dgm:spPr/>
    </dgm:pt>
    <dgm:pt modelId="{ECE56E42-7A9C-974E-B482-DA8FF7C98572}" type="pres">
      <dgm:prSet presAssocID="{A0B5CE10-0825-4B41-88B8-D2D689830EA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1755DC-5365-BC44-9467-354709CCBAD0}" type="pres">
      <dgm:prSet presAssocID="{9B827FF8-44EE-4F4D-B126-EB0E2F2534EF}" presName="spacer" presStyleCnt="0"/>
      <dgm:spPr/>
    </dgm:pt>
    <dgm:pt modelId="{CB4FC8CB-E591-6C4F-89F8-6559E0394CA0}" type="pres">
      <dgm:prSet presAssocID="{0EE9330C-732B-41F6-A5D2-40FF818E7E9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3C65BFD-F85B-DF47-9B33-8641E9DEF95D}" type="pres">
      <dgm:prSet presAssocID="{D374313D-834D-4B06-B16B-433E2E4E8463}" presName="spacer" presStyleCnt="0"/>
      <dgm:spPr/>
    </dgm:pt>
    <dgm:pt modelId="{D370BDB1-5430-E049-95E4-AC0202E9D0C6}" type="pres">
      <dgm:prSet presAssocID="{57004C37-8D31-4592-B904-E8DDE9443E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F9C2E5C-C863-A540-877F-584B47FF5AA9}" type="pres">
      <dgm:prSet presAssocID="{C8BF3A87-8F3A-459C-862E-6C099F212F8C}" presName="spacer" presStyleCnt="0"/>
      <dgm:spPr/>
    </dgm:pt>
    <dgm:pt modelId="{97E673B5-4C87-014D-B337-B8CE97C2A4FF}" type="pres">
      <dgm:prSet presAssocID="{B22B2644-356D-4AAB-9338-44E6F211204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15210B-3F6D-4069-AE24-E900D6C4ADBD}" srcId="{5B66764C-FC45-4264-A984-F9E8585EDD45}" destId="{B22B2644-356D-4AAB-9338-44E6F2112045}" srcOrd="3" destOrd="0" parTransId="{2701EBA6-CEE0-4043-A27F-217C1A76AE5B}" sibTransId="{6F553C51-71B5-4248-A9B1-561A7551FF59}"/>
    <dgm:cxn modelId="{F75D2511-E4A2-4B89-9E61-A49A1F98485A}" srcId="{5B66764C-FC45-4264-A984-F9E8585EDD45}" destId="{0EE9330C-732B-41F6-A5D2-40FF818E7E9A}" srcOrd="1" destOrd="0" parTransId="{9ADF21D3-C210-40F5-BAC7-8516E2716D2C}" sibTransId="{D374313D-834D-4B06-B16B-433E2E4E8463}"/>
    <dgm:cxn modelId="{BE322E22-0035-2641-A490-C65A87419EC8}" type="presOf" srcId="{5B66764C-FC45-4264-A984-F9E8585EDD45}" destId="{D8491492-5586-9045-AF0B-83CB5515D814}" srcOrd="0" destOrd="0" presId="urn:microsoft.com/office/officeart/2005/8/layout/vList2"/>
    <dgm:cxn modelId="{6F6F0C49-B708-CC49-93A9-B941A95F8AC7}" type="presOf" srcId="{0EE9330C-732B-41F6-A5D2-40FF818E7E9A}" destId="{CB4FC8CB-E591-6C4F-89F8-6559E0394CA0}" srcOrd="0" destOrd="0" presId="urn:microsoft.com/office/officeart/2005/8/layout/vList2"/>
    <dgm:cxn modelId="{6A50084C-CE68-4039-8AE4-D9725E149D18}" srcId="{5B66764C-FC45-4264-A984-F9E8585EDD45}" destId="{57004C37-8D31-4592-B904-E8DDE9443E87}" srcOrd="2" destOrd="0" parTransId="{74F3BADD-9283-4F58-B91F-EFE9F65ED9F7}" sibTransId="{C8BF3A87-8F3A-459C-862E-6C099F212F8C}"/>
    <dgm:cxn modelId="{46D56480-C56D-4CE3-9605-3BCE88488A0E}" srcId="{5B66764C-FC45-4264-A984-F9E8585EDD45}" destId="{A0B5CE10-0825-4B41-88B8-D2D689830EA0}" srcOrd="0" destOrd="0" parTransId="{DEC7887B-313C-4EFB-8C2F-33BE1724DAA4}" sibTransId="{9B827FF8-44EE-4F4D-B126-EB0E2F2534EF}"/>
    <dgm:cxn modelId="{17CFB8BA-F2C0-5048-8254-681371BD055D}" type="presOf" srcId="{A0B5CE10-0825-4B41-88B8-D2D689830EA0}" destId="{ECE56E42-7A9C-974E-B482-DA8FF7C98572}" srcOrd="0" destOrd="0" presId="urn:microsoft.com/office/officeart/2005/8/layout/vList2"/>
    <dgm:cxn modelId="{64A7CFD8-DB93-2743-B129-A761E8537B50}" type="presOf" srcId="{B22B2644-356D-4AAB-9338-44E6F2112045}" destId="{97E673B5-4C87-014D-B337-B8CE97C2A4FF}" srcOrd="0" destOrd="0" presId="urn:microsoft.com/office/officeart/2005/8/layout/vList2"/>
    <dgm:cxn modelId="{A42FADFC-653D-B04B-AD26-74B2E9FF8A30}" type="presOf" srcId="{57004C37-8D31-4592-B904-E8DDE9443E87}" destId="{D370BDB1-5430-E049-95E4-AC0202E9D0C6}" srcOrd="0" destOrd="0" presId="urn:microsoft.com/office/officeart/2005/8/layout/vList2"/>
    <dgm:cxn modelId="{AB79257A-6AF2-954F-A47B-A4CA5737F792}" type="presParOf" srcId="{D8491492-5586-9045-AF0B-83CB5515D814}" destId="{ECE56E42-7A9C-974E-B482-DA8FF7C98572}" srcOrd="0" destOrd="0" presId="urn:microsoft.com/office/officeart/2005/8/layout/vList2"/>
    <dgm:cxn modelId="{F626FA6F-5EDD-214D-B8A0-E1FC4CC82FD4}" type="presParOf" srcId="{D8491492-5586-9045-AF0B-83CB5515D814}" destId="{751755DC-5365-BC44-9467-354709CCBAD0}" srcOrd="1" destOrd="0" presId="urn:microsoft.com/office/officeart/2005/8/layout/vList2"/>
    <dgm:cxn modelId="{2640CF12-E54D-9047-BCED-BB45FDAED436}" type="presParOf" srcId="{D8491492-5586-9045-AF0B-83CB5515D814}" destId="{CB4FC8CB-E591-6C4F-89F8-6559E0394CA0}" srcOrd="2" destOrd="0" presId="urn:microsoft.com/office/officeart/2005/8/layout/vList2"/>
    <dgm:cxn modelId="{84D76A6B-CF45-5840-B884-FEBA9C980EFE}" type="presParOf" srcId="{D8491492-5586-9045-AF0B-83CB5515D814}" destId="{23C65BFD-F85B-DF47-9B33-8641E9DEF95D}" srcOrd="3" destOrd="0" presId="urn:microsoft.com/office/officeart/2005/8/layout/vList2"/>
    <dgm:cxn modelId="{83EB614E-0BA8-F443-AF88-6FDE4ADEB36D}" type="presParOf" srcId="{D8491492-5586-9045-AF0B-83CB5515D814}" destId="{D370BDB1-5430-E049-95E4-AC0202E9D0C6}" srcOrd="4" destOrd="0" presId="urn:microsoft.com/office/officeart/2005/8/layout/vList2"/>
    <dgm:cxn modelId="{EAFDE012-74F0-2C4E-97C3-B59AC0493653}" type="presParOf" srcId="{D8491492-5586-9045-AF0B-83CB5515D814}" destId="{5F9C2E5C-C863-A540-877F-584B47FF5AA9}" srcOrd="5" destOrd="0" presId="urn:microsoft.com/office/officeart/2005/8/layout/vList2"/>
    <dgm:cxn modelId="{A887DEEE-26EC-CD44-BAD5-7C139E31AE15}" type="presParOf" srcId="{D8491492-5586-9045-AF0B-83CB5515D814}" destId="{97E673B5-4C87-014D-B337-B8CE97C2A4F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2CBAB-978C-9041-92D6-0FD026EFC27D}">
      <dsp:nvSpPr>
        <dsp:cNvPr id="0" name=""/>
        <dsp:cNvSpPr/>
      </dsp:nvSpPr>
      <dsp:spPr>
        <a:xfrm>
          <a:off x="0" y="421925"/>
          <a:ext cx="6513603" cy="1819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Složené z více charakteristik </a:t>
          </a:r>
          <a:r>
            <a:rPr lang="cs-CZ" sz="2100" kern="1200" dirty="0"/>
            <a:t>(více genů, proteinů…)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Bez</a:t>
          </a:r>
          <a:r>
            <a:rPr lang="cs-CZ" sz="2100" b="0" kern="1200" dirty="0"/>
            <a:t> jasně definovaného </a:t>
          </a:r>
          <a:r>
            <a:rPr lang="cs-CZ" sz="2100" b="1" kern="1200" dirty="0"/>
            <a:t>biologického</a:t>
          </a:r>
          <a:r>
            <a:rPr lang="cs-CZ" sz="2100" b="0" kern="1200" dirty="0"/>
            <a:t> </a:t>
          </a:r>
          <a:r>
            <a:rPr lang="cs-CZ" sz="2100" b="1" kern="1200" dirty="0"/>
            <a:t>zdůvodnění</a:t>
          </a:r>
          <a:endParaRPr lang="en-US" sz="2100" b="1" kern="1200" dirty="0"/>
        </a:p>
      </dsp:txBody>
      <dsp:txXfrm>
        <a:off x="0" y="421925"/>
        <a:ext cx="6513603" cy="1819125"/>
      </dsp:txXfrm>
    </dsp:sp>
    <dsp:sp modelId="{32C402C3-E017-A34E-B476-2803CB696395}">
      <dsp:nvSpPr>
        <dsp:cNvPr id="0" name=""/>
        <dsp:cNvSpPr/>
      </dsp:nvSpPr>
      <dsp:spPr>
        <a:xfrm>
          <a:off x="325680" y="111965"/>
          <a:ext cx="4559522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Jsou často komplexní:</a:t>
          </a:r>
          <a:endParaRPr lang="en-US" sz="2100" kern="1200"/>
        </a:p>
      </dsp:txBody>
      <dsp:txXfrm>
        <a:off x="355942" y="142227"/>
        <a:ext cx="4498998" cy="559396"/>
      </dsp:txXfrm>
    </dsp:sp>
    <dsp:sp modelId="{FA7B8891-9A99-2C4E-88DF-F15342D73592}">
      <dsp:nvSpPr>
        <dsp:cNvPr id="0" name=""/>
        <dsp:cNvSpPr/>
      </dsp:nvSpPr>
      <dsp:spPr>
        <a:xfrm>
          <a:off x="0" y="2664410"/>
          <a:ext cx="6513603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zatížených </a:t>
          </a:r>
          <a:r>
            <a:rPr lang="cs-CZ" sz="2100" b="1" kern="1200" dirty="0"/>
            <a:t>významným technickým šumem </a:t>
          </a:r>
          <a:r>
            <a:rPr lang="cs-CZ" sz="2100" kern="1200" dirty="0"/>
            <a:t>z různých zdrojů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analyzovaných </a:t>
          </a:r>
          <a:r>
            <a:rPr lang="cs-CZ" sz="2100" b="1" kern="1200" dirty="0"/>
            <a:t>metodami</a:t>
          </a:r>
          <a:r>
            <a:rPr lang="cs-CZ" sz="2100" kern="1200" dirty="0"/>
            <a:t>, které </a:t>
          </a:r>
          <a:r>
            <a:rPr lang="cs-CZ" sz="2100" b="1" kern="1200" dirty="0"/>
            <a:t>nejsou standardizované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pouze </a:t>
          </a:r>
          <a:r>
            <a:rPr lang="cs-CZ" sz="2100" b="1" kern="1200" dirty="0"/>
            <a:t>korelované</a:t>
          </a:r>
          <a:r>
            <a:rPr lang="cs-CZ" sz="2100" kern="1200" dirty="0"/>
            <a:t> s měřenou proměnnou (např. nejsou koncentrace ani počty molekul)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</a:t>
          </a:r>
          <a:r>
            <a:rPr lang="cs-CZ" sz="2100" b="1" kern="1200" dirty="0"/>
            <a:t>komplexní</a:t>
          </a:r>
          <a:r>
            <a:rPr lang="cs-CZ" sz="2100" kern="1200" dirty="0"/>
            <a:t> a </a:t>
          </a:r>
          <a:r>
            <a:rPr lang="cs-CZ" sz="2100" b="1" kern="1200" dirty="0"/>
            <a:t>obtížně se sdílejí</a:t>
          </a:r>
          <a:endParaRPr lang="en-US" sz="2100" b="1" kern="1200" dirty="0"/>
        </a:p>
      </dsp:txBody>
      <dsp:txXfrm>
        <a:off x="0" y="2664410"/>
        <a:ext cx="6513603" cy="3109050"/>
      </dsp:txXfrm>
    </dsp:sp>
    <dsp:sp modelId="{0CE8BAA7-D18D-E948-AC42-CC28B0D265AB}">
      <dsp:nvSpPr>
        <dsp:cNvPr id="0" name=""/>
        <dsp:cNvSpPr/>
      </dsp:nvSpPr>
      <dsp:spPr>
        <a:xfrm>
          <a:off x="325680" y="2354450"/>
          <a:ext cx="4559522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Pocházejí z dat:</a:t>
          </a:r>
          <a:endParaRPr lang="en-US" sz="2100" kern="1200"/>
        </a:p>
      </dsp:txBody>
      <dsp:txXfrm>
        <a:off x="355942" y="2384712"/>
        <a:ext cx="4498998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99445-D7E2-674E-9F86-5BFACEB28EBC}">
      <dsp:nvSpPr>
        <dsp:cNvPr id="0" name=""/>
        <dsp:cNvSpPr/>
      </dsp:nvSpPr>
      <dsp:spPr>
        <a:xfrm>
          <a:off x="0" y="96412"/>
          <a:ext cx="6089650" cy="171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Chyby v měření a v laboratorních postupech</a:t>
          </a:r>
        </a:p>
      </dsp:txBody>
      <dsp:txXfrm>
        <a:off x="83502" y="179914"/>
        <a:ext cx="5922646" cy="1543536"/>
      </dsp:txXfrm>
    </dsp:sp>
    <dsp:sp modelId="{E7A171EE-B3C8-F44F-BB0F-52D422439783}">
      <dsp:nvSpPr>
        <dsp:cNvPr id="0" name=""/>
        <dsp:cNvSpPr/>
      </dsp:nvSpPr>
      <dsp:spPr>
        <a:xfrm>
          <a:off x="0" y="1930792"/>
          <a:ext cx="6089650" cy="17105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Nesprávně zvolena statistická metodologie</a:t>
          </a:r>
        </a:p>
      </dsp:txBody>
      <dsp:txXfrm>
        <a:off x="83502" y="2014294"/>
        <a:ext cx="5922646" cy="1543536"/>
      </dsp:txXfrm>
    </dsp:sp>
    <dsp:sp modelId="{C5CB51B1-03A3-FC41-9E3C-5210FBB9C098}">
      <dsp:nvSpPr>
        <dsp:cNvPr id="0" name=""/>
        <dsp:cNvSpPr/>
      </dsp:nvSpPr>
      <dsp:spPr>
        <a:xfrm>
          <a:off x="0" y="3765172"/>
          <a:ext cx="6089650" cy="17105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Manuální práce s daty</a:t>
          </a:r>
        </a:p>
      </dsp:txBody>
      <dsp:txXfrm>
        <a:off x="83502" y="3848674"/>
        <a:ext cx="5922646" cy="1543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7746C-8622-C741-A6AA-E75AF10D70CE}">
      <dsp:nvSpPr>
        <dsp:cNvPr id="0" name=""/>
        <dsp:cNvSpPr/>
      </dsp:nvSpPr>
      <dsp:spPr>
        <a:xfrm>
          <a:off x="0" y="718"/>
          <a:ext cx="6513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983B1-033E-A34F-924F-42531F1BD23E}">
      <dsp:nvSpPr>
        <dsp:cNvPr id="0" name=""/>
        <dsp:cNvSpPr/>
      </dsp:nvSpPr>
      <dsp:spPr>
        <a:xfrm>
          <a:off x="0" y="718"/>
          <a:ext cx="65136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Správný návrh experimentu (výběr analytické metody, počet a typ vzorků, randomizace….)</a:t>
          </a:r>
        </a:p>
      </dsp:txBody>
      <dsp:txXfrm>
        <a:off x="0" y="718"/>
        <a:ext cx="6513603" cy="1176797"/>
      </dsp:txXfrm>
    </dsp:sp>
    <dsp:sp modelId="{EA77CF35-7866-1F45-ABAF-D0DAB9B5A8A5}">
      <dsp:nvSpPr>
        <dsp:cNvPr id="0" name=""/>
        <dsp:cNvSpPr/>
      </dsp:nvSpPr>
      <dsp:spPr>
        <a:xfrm>
          <a:off x="0" y="1177516"/>
          <a:ext cx="651360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828D0-322A-1E49-8D5D-484DCCE307F6}">
      <dsp:nvSpPr>
        <dsp:cNvPr id="0" name=""/>
        <dsp:cNvSpPr/>
      </dsp:nvSpPr>
      <dsp:spPr>
        <a:xfrm>
          <a:off x="0" y="1177516"/>
          <a:ext cx="65136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Minimalizace chyb v laboratoři</a:t>
          </a:r>
        </a:p>
      </dsp:txBody>
      <dsp:txXfrm>
        <a:off x="0" y="1177516"/>
        <a:ext cx="6513603" cy="1176797"/>
      </dsp:txXfrm>
    </dsp:sp>
    <dsp:sp modelId="{6672F5C9-CA51-C44C-8E90-0AE537846678}">
      <dsp:nvSpPr>
        <dsp:cNvPr id="0" name=""/>
        <dsp:cNvSpPr/>
      </dsp:nvSpPr>
      <dsp:spPr>
        <a:xfrm>
          <a:off x="0" y="2354314"/>
          <a:ext cx="651360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F11B8-C20A-1449-AF96-BDABCEB2A123}">
      <dsp:nvSpPr>
        <dsp:cNvPr id="0" name=""/>
        <dsp:cNvSpPr/>
      </dsp:nvSpPr>
      <dsp:spPr>
        <a:xfrm>
          <a:off x="0" y="2354314"/>
          <a:ext cx="65136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Vedení kompletních záznamů</a:t>
          </a:r>
        </a:p>
      </dsp:txBody>
      <dsp:txXfrm>
        <a:off x="0" y="2354314"/>
        <a:ext cx="6513603" cy="1176797"/>
      </dsp:txXfrm>
    </dsp:sp>
    <dsp:sp modelId="{F09C4A54-2497-F14F-B8EF-67D9BDD4B830}">
      <dsp:nvSpPr>
        <dsp:cNvPr id="0" name=""/>
        <dsp:cNvSpPr/>
      </dsp:nvSpPr>
      <dsp:spPr>
        <a:xfrm>
          <a:off x="0" y="3531111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2BD63-FD27-D14C-8C85-F013F6023420}">
      <dsp:nvSpPr>
        <dsp:cNvPr id="0" name=""/>
        <dsp:cNvSpPr/>
      </dsp:nvSpPr>
      <dsp:spPr>
        <a:xfrm>
          <a:off x="0" y="3531111"/>
          <a:ext cx="65136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Výběr vhodných metod pro statistickou analýzu dat</a:t>
          </a:r>
        </a:p>
      </dsp:txBody>
      <dsp:txXfrm>
        <a:off x="0" y="3531111"/>
        <a:ext cx="6513603" cy="1176797"/>
      </dsp:txXfrm>
    </dsp:sp>
    <dsp:sp modelId="{F6F3352E-2ABC-2841-8188-E61D78FB5133}">
      <dsp:nvSpPr>
        <dsp:cNvPr id="0" name=""/>
        <dsp:cNvSpPr/>
      </dsp:nvSpPr>
      <dsp:spPr>
        <a:xfrm>
          <a:off x="0" y="4707909"/>
          <a:ext cx="651360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1F065-C601-E24A-AA47-B0E5E718E8B7}">
      <dsp:nvSpPr>
        <dsp:cNvPr id="0" name=""/>
        <dsp:cNvSpPr/>
      </dsp:nvSpPr>
      <dsp:spPr>
        <a:xfrm>
          <a:off x="0" y="4707909"/>
          <a:ext cx="65136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Správná validace výsledků</a:t>
          </a:r>
        </a:p>
      </dsp:txBody>
      <dsp:txXfrm>
        <a:off x="0" y="4707909"/>
        <a:ext cx="6513603" cy="11767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158DF-32C4-49C8-9C21-111590F1698B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BB3E0-F5DB-49B5-B5B5-F6599DBD6D88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377F0-2CEC-490A-913C-B78FDD7C1EF4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Čím variabilnější populace, tím více vzorků je potřeba na její dostatečný popis!</a:t>
          </a:r>
        </a:p>
      </dsp:txBody>
      <dsp:txXfrm>
        <a:off x="2039300" y="956381"/>
        <a:ext cx="4474303" cy="1765627"/>
      </dsp:txXfrm>
    </dsp:sp>
    <dsp:sp modelId="{6D1693E3-FB6C-4559-815E-DBC6EE8A5F8B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E7307-B2FA-4035-95A7-95E7F4718E48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530C8-2C73-4853-9DB0-54C55ACF0CEB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POČET VZORKŮ JE TAKÉ ZÁVISLÝ NA POUŽITÝCH STATISTICKÝCH METODÁCH!</a:t>
          </a:r>
        </a:p>
      </dsp:txBody>
      <dsp:txXfrm>
        <a:off x="2039300" y="3163416"/>
        <a:ext cx="4474303" cy="17656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Preventivně: Stratifikací a randomizací</a:t>
          </a:r>
          <a:endParaRPr lang="en-US" sz="4400" kern="1200" dirty="0"/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Ad-hoc: Regresními strategiemi</a:t>
          </a:r>
          <a:endParaRPr lang="en-US" sz="4400" kern="1200" dirty="0"/>
        </a:p>
      </dsp:txBody>
      <dsp:txXfrm>
        <a:off x="5842357" y="525899"/>
        <a:ext cx="4067491" cy="2525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Preventivně: Stratifikací a randomizací</a:t>
          </a:r>
          <a:endParaRPr lang="en-US" sz="4400" kern="1200" dirty="0"/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>
              <a:solidFill>
                <a:schemeClr val="bg2">
                  <a:lumMod val="90000"/>
                </a:schemeClr>
              </a:solidFill>
            </a:rPr>
            <a:t>Ad-hoc: Regresními strategiemi</a:t>
          </a:r>
          <a:endParaRPr lang="en-US" sz="4400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5842357" y="525899"/>
        <a:ext cx="4067491" cy="25254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>
              <a:solidFill>
                <a:schemeClr val="bg2">
                  <a:lumMod val="90000"/>
                </a:schemeClr>
              </a:solidFill>
            </a:rPr>
            <a:t>Preventivně: Stratifikací a randomizací</a:t>
          </a:r>
          <a:endParaRPr lang="en-US" sz="4400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Ad-hoc: Regresními strategiemi</a:t>
          </a:r>
          <a:endParaRPr lang="en-US" sz="4400" kern="1200" dirty="0"/>
        </a:p>
      </dsp:txBody>
      <dsp:txXfrm>
        <a:off x="5842357" y="525899"/>
        <a:ext cx="4067491" cy="25254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56E42-7A9C-974E-B482-DA8FF7C98572}">
      <dsp:nvSpPr>
        <dsp:cNvPr id="0" name=""/>
        <dsp:cNvSpPr/>
      </dsp:nvSpPr>
      <dsp:spPr>
        <a:xfrm>
          <a:off x="0" y="845713"/>
          <a:ext cx="651360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Základní myšlenka je modelovat efekt dávky jako jednu z proměnných kterých vliv sledujeme</a:t>
          </a:r>
          <a:endParaRPr lang="en-US" sz="2500" kern="1200"/>
        </a:p>
      </dsp:txBody>
      <dsp:txXfrm>
        <a:off x="48547" y="894260"/>
        <a:ext cx="6416509" cy="897406"/>
      </dsp:txXfrm>
    </dsp:sp>
    <dsp:sp modelId="{CB4FC8CB-E591-6C4F-89F8-6559E0394CA0}">
      <dsp:nvSpPr>
        <dsp:cNvPr id="0" name=""/>
        <dsp:cNvSpPr/>
      </dsp:nvSpPr>
      <dsp:spPr>
        <a:xfrm>
          <a:off x="0" y="1912213"/>
          <a:ext cx="6513603" cy="9945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Odhadnutý efekt pak můžeme odstranit</a:t>
          </a:r>
          <a:endParaRPr lang="en-US" sz="2500" kern="1200"/>
        </a:p>
      </dsp:txBody>
      <dsp:txXfrm>
        <a:off x="48547" y="1960760"/>
        <a:ext cx="6416509" cy="897406"/>
      </dsp:txXfrm>
    </dsp:sp>
    <dsp:sp modelId="{D370BDB1-5430-E049-95E4-AC0202E9D0C6}">
      <dsp:nvSpPr>
        <dsp:cNvPr id="0" name=""/>
        <dsp:cNvSpPr/>
      </dsp:nvSpPr>
      <dsp:spPr>
        <a:xfrm>
          <a:off x="0" y="2978713"/>
          <a:ext cx="6513603" cy="9945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Nejčastěji regresní strategie</a:t>
          </a:r>
          <a:endParaRPr lang="en-US" sz="2500" kern="1200"/>
        </a:p>
      </dsp:txBody>
      <dsp:txXfrm>
        <a:off x="48547" y="3027260"/>
        <a:ext cx="6416509" cy="897406"/>
      </dsp:txXfrm>
    </dsp:sp>
    <dsp:sp modelId="{97E673B5-4C87-014D-B337-B8CE97C2A4FF}">
      <dsp:nvSpPr>
        <dsp:cNvPr id="0" name=""/>
        <dsp:cNvSpPr/>
      </dsp:nvSpPr>
      <dsp:spPr>
        <a:xfrm>
          <a:off x="0" y="4045213"/>
          <a:ext cx="6513603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ComBat (R)</a:t>
          </a:r>
          <a:endParaRPr lang="en-US" sz="2500" kern="1200"/>
        </a:p>
      </dsp:txBody>
      <dsp:txXfrm>
        <a:off x="48547" y="4093760"/>
        <a:ext cx="641650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na/data/view/ERP109246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564-018-0202-y#ref-CR1" TargetMode="External"/><Relationship Id="rId5" Type="http://schemas.openxmlformats.org/officeDocument/2006/relationships/hyperlink" Target="http://www.ebi.ac.uk/ena/data/view/ERP016546" TargetMode="External"/><Relationship Id="rId4" Type="http://schemas.openxmlformats.org/officeDocument/2006/relationships/hyperlink" Target="https://www.nature.com/articles/s41564-018-0202-y#ref-CR12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420141/#CR87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156FD-F6D5-9D4C-BC8B-F73DF83784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D62DDC-07E5-AF49-AE33-FACF1A031C6B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31102-84BA-2344-9D4B-A68C410469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6E629-1355-284F-A44B-9167DD5CD0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0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52C8B-DC05-7142-B668-D7B0A35115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E00486D-A3D4-C944-A2CE-CCF9DB24390F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B88D0-37AF-284F-8815-F08DF46A01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6D6E8-EA22-8B49-8163-89FE9B960E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60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F858975-8EA1-4440-A7AE-157F528335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0DF8546-CB79-3F4C-9660-2BF25E74E807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28279-A19E-4E43-8825-068105FBC6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01688"/>
            <a:ext cx="7126287" cy="40100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48609-8B37-0F41-92EA-EEAED21BC1EF}"/>
              </a:ext>
            </a:extLst>
          </p:cNvPr>
          <p:cNvSpPr txBox="1"/>
          <p:nvPr/>
        </p:nvSpPr>
        <p:spPr>
          <a:xfrm>
            <a:off x="756000" y="5078520"/>
            <a:ext cx="6048000" cy="4811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Arial" pitchFamily="34"/>
                <a:cs typeface="Arial" pitchFamily="34"/>
              </a:rPr>
              <a:t>Fig. 3 </a:t>
            </a:r>
            <a:r>
              <a:rPr lang="en-US" sz="14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Arial" pitchFamily="34"/>
                <a:cs typeface="Arial" pitchFamily="34"/>
              </a:rPr>
              <a:t>FDR as a function of sample size and percentage significant results. Each curve is for a fixed percentage of significant genes. For example, the label ‘10’ at the end of one curve refers to a fixed 10% of the top genes being declared significant. In this plot, the FNR for (1 − p&lt;sub&gt;0&lt;/sub&gt;) × 100% significant genes coincides with the FDR curve; for example, for p&lt;sub&gt;0&lt;/sub&gt; = 0.95, the FDR curve for 5% DE genes is the same as the FNR.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b="0" i="0" u="none" strike="noStrike" kern="1200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Calibri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09CE9-AA7C-ED46-8B76-CA60B1E88C60}"/>
              </a:ext>
            </a:extLst>
          </p:cNvPr>
          <p:cNvSpPr/>
          <p:nvPr/>
        </p:nvSpPr>
        <p:spPr>
          <a:xfrm>
            <a:off x="4282200" y="10155240"/>
            <a:ext cx="3276000" cy="534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B2CE781-064B-524D-A93E-5A4EEA0D54AB}" type="slidenum">
              <a:t>13</a:t>
            </a:fld>
            <a:endParaRPr lang="en-US" sz="1200" b="0" i="0" u="none" strike="noStrike" kern="120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28309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ECE8D-D568-0B4A-AAD4-8B12449187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D5C154-EEEB-684E-B468-25F798B3138D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7A27-9A40-7F45-8393-D0B827D27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E230-9928-6D44-B01C-6D2797F9BC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89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28BA6-3759-C74B-8896-BDD79212F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8FF321-E727-9E43-AAFC-542E27F61BB9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A2929-F69D-774F-B8B2-02B2F63845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7BFDB-E74C-B948-BF18-CBADD53DE1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444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430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Between-batch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rapid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16S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placental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unpublished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Nucleotide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Archive (ENA)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ERP109246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FastDNA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and 2.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Salmonella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bongori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spiked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Spearman’s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and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study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necrotizing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enterocolitis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-term infants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e Goffau, M. C. et al. Environ. Microbiol. 11, 809–822 (2009)."/>
              </a:rPr>
              <a:t>12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reagent-derived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matrix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intercorrelated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as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invariably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Hierarchical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-axis)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-axis) in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sample on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logarithmic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biomass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amplification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in negative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cluster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study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swabs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ILLUMINA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HiSeq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v4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unpublished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ENA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ERP016546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125-base-pair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shotgun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metagenomics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Kraken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MetaPhlAn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100 species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complete-linkage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reproducible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16S data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Salter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Salter, S. J. et al. BMC Biol. 12, 87 (2014)."/>
              </a:rPr>
              <a:t>1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Thiohalocapsa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halophila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placental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Spearman’s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0.89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halophila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–0.03.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11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7BB17-BA05-DB43-B6C8-16ECA8C3CFF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556806-E90A-2442-A6D4-72C896FB9A39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24E9B-8DBC-E149-AC2F-F3E6FB64CA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45ACC-D9AF-0B4F-9DC6-8B1B93ACE9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9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lineages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pellets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87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taxonomic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assignments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proportions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lineage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Caging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-term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no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89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148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190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669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065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BFA30-BE31-5C42-B027-C7D0A12CF9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17F651-E578-5C47-9C62-AF758A876D31}" type="slidenum">
              <a:t>46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7DBED-1E28-F940-8541-E82F73CFF1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708EE-F5A7-384B-8A58-0B545084E4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7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88910-9C4F-A641-B9DC-A26A924BFC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2C52E0-403B-A841-A33E-C14331685585}" type="slidenum">
              <a:t>47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1AA4D-7B87-AC4A-80C0-F571229230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7A90A-C287-DA49-98D3-40DB04A731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43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73ABB-FF6C-CC4F-B51E-51786E6F30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F7209D-1B86-A04B-BAB6-F10A4DD14740}" type="slidenum">
              <a:t>48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77412-0174-5F44-8E90-27E39C850A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FD32A-7682-AB4F-B146-678B0951B6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10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01991-EE7D-8841-8B7B-8B41FAE20B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9BB23B8-0694-6046-BB8C-DDB8BD5FF0D2}" type="slidenum">
              <a:t>49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67F7E-2F12-3740-B949-AEB63F03DA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7736E-3C3E-0441-9797-7A962B65D5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2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332AF-B6DD-0847-9501-D3477C1B9C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0272AF-3D15-9C4D-9948-A2C772B138FB}" type="slidenum">
              <a:t>50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C0A3A-6C2D-5B4E-8763-4ED95DB693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2CF30-0D56-3F43-AA82-0E36C79B77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0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72196-0BF1-A541-B508-EEC092CD51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E1F417-7E7D-304D-BF29-BA17495E9995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73544-F9F0-AD4D-BD63-50F0A45965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65F2A-A3D6-BC43-A644-0BFB0AEDBBF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5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1E36E-0075-2040-822D-9E92205912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5FCD49-5E1D-C142-9D2B-449FD5E3DE2D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7479B-AB06-C84C-BFBF-27B80DB2E3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2E707-F2F3-744F-9731-E762ED786A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1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0FD83-C1D3-C340-9435-07896EA076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9B1AF71-5DE0-5243-BB91-BA178985A1B1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309DD-B79C-A543-9831-F3166C2981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3B14E-D5BD-6C47-A1AC-AAA666C1C5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7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7DD60-FCF9-8742-AF29-4D497475DC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33D456-C04C-5A4D-8112-1FD6DB516621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628B2-4272-AE48-9F44-B30A5BA289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3F627-9AB7-BF42-A32A-6D2BEE9646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0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1E469-BA4D-974E-B38D-D2BFD533D1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B13238D-8CF5-824E-9463-7C2B75EB6C04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12BCD-19FC-204B-9A6A-640955ED69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EF975-92D2-D94A-B609-5634616DCA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3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C6971-4EB0-1A43-8B2A-F63AAEFD28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6EEAC3-D7B6-A749-81F7-19AF8E4774C0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72AB7-17BF-B143-AFE4-19A3E8436E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291B0-4525-FE41-B863-36774B0DBA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F5EC9-0827-1047-8569-B58D7A0FD4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328F73-C7A3-DA40-BA69-983B2D7D1686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52AA5-8F8E-C74C-AAA8-C8191EEF5C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5A858-D8C1-7F4D-B978-6140220754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26.09.19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journals.plos.org/plosone/article?id=10.1371/journal.pone.009787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ture.com/articles/s41564-018-0202-y#ref-CR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informatics.mdanderson.org/BatchEffectsViewer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43798-653D-6947-9EA5-A4F9E3DE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Detekce biomarkerů z omics experimentů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9FEA1-97E2-0F4C-88FB-D96604D8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Mgr. Eva Budinská,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RECETOX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budinska@recetox.muni.cz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Podzim 2019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3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8E8E-F2A2-CA4C-B6D7-A016C42FF9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Replikáty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4FD7F31-A101-F14E-B0FA-1AA967E037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61627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0257164-09BB-1A40-A327-6C75571EE46F}"/>
              </a:ext>
            </a:extLst>
          </p:cNvPr>
          <p:cNvSpPr/>
          <p:nvPr/>
        </p:nvSpPr>
        <p:spPr>
          <a:xfrm>
            <a:off x="6998400" y="1410196"/>
            <a:ext cx="2820391" cy="29033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4482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2AE8-CA6D-D748-BCA7-06B4BAD7E3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Replikáty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86B4BE8-896B-7C44-BCCA-51F7C2F0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616272"/>
            <a:ext cx="6837720" cy="2634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0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CB01-15A3-074C-9774-5A9A56DE3B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Replikáty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23EA295-9178-BB4F-8B59-7EC17442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61627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D25E1-C9CA-254E-9757-78473817E6CF}"/>
              </a:ext>
            </a:extLst>
          </p:cNvPr>
          <p:cNvSpPr txBox="1"/>
          <p:nvPr/>
        </p:nvSpPr>
        <p:spPr>
          <a:xfrm>
            <a:off x="1938284" y="4562400"/>
            <a:ext cx="9379269" cy="12866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Replikáty jsou nutné pro odhad variability a statistické významnosti</a:t>
            </a:r>
          </a:p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>
                <a:latin typeface="Liberation Sans" pitchFamily="18"/>
                <a:ea typeface="Noto Sans CJK SC Regular" pitchFamily="2"/>
                <a:cs typeface="FreeSans" pitchFamily="2"/>
              </a:rPr>
              <a:t>Technické replikáty nezastupují replikáty biologické!!!</a:t>
            </a:r>
          </a:p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Technické replikáty pouze popisují přesnost postupu a techniky, ne však variabilitu v cílové populaci</a:t>
            </a:r>
          </a:p>
        </p:txBody>
      </p:sp>
    </p:spTree>
    <p:extLst>
      <p:ext uri="{BB962C8B-B14F-4D97-AF65-F5344CB8AC3E}">
        <p14:creationId xmlns:p14="http://schemas.microsoft.com/office/powerpoint/2010/main" val="1700276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5A3A677-41B4-D046-B6C3-F40F83DA0A0F}"/>
              </a:ext>
            </a:extLst>
          </p:cNvPr>
          <p:cNvSpPr/>
          <p:nvPr/>
        </p:nvSpPr>
        <p:spPr>
          <a:xfrm>
            <a:off x="1523194" y="5595716"/>
            <a:ext cx="9144393" cy="126225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207382" tIns="0" rIns="207382" bIns="0" anchor="t" anchorCtr="0" compatLnSpc="0">
            <a:noAutofit/>
          </a:bodyPr>
          <a:lstStyle/>
          <a:p>
            <a:r>
              <a:rPr lang="en-US" sz="1270">
                <a:latin typeface="Liberation Sans" pitchFamily="18"/>
                <a:ea typeface="Noto Sans CJK SC Regular" pitchFamily="2"/>
                <a:cs typeface="FreeSans" pitchFamily="2"/>
              </a:rPr>
              <a:t>From: False discovery rate, sensitivity and sample size for microarray studies</a:t>
            </a:r>
          </a:p>
          <a:p>
            <a:r>
              <a:rPr lang="en-US" sz="1089">
                <a:latin typeface="Liberation Sans" pitchFamily="18"/>
                <a:ea typeface="Noto Sans CJK SC Regular" pitchFamily="2"/>
                <a:cs typeface="FreeSans" pitchFamily="2"/>
              </a:rPr>
              <a:t>Bioinformatics. 2005;21(13):3017-3024. doi:10.1093/bioinformatics/bti448</a:t>
            </a:r>
          </a:p>
          <a:p>
            <a:r>
              <a:rPr lang="en-US" sz="1089">
                <a:latin typeface="Liberation Sans" pitchFamily="18"/>
                <a:ea typeface="Noto Sans CJK SC Regular" pitchFamily="2"/>
                <a:cs typeface="FreeSans" pitchFamily="2"/>
              </a:rPr>
              <a:t>Bioinformatics | © The Author 2005. Published by Oxford University Press. All rights reserved. For Permissions, please email: journals.permissions@oupjournals.org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342BFE-FEE1-5047-A562-EBDBECE94E02}"/>
              </a:ext>
            </a:extLst>
          </p:cNvPr>
          <p:cNvSpPr/>
          <p:nvPr/>
        </p:nvSpPr>
        <p:spPr>
          <a:xfrm>
            <a:off x="1523847" y="327"/>
            <a:ext cx="9144393" cy="68582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5560" cap="sq">
            <a:solidFill>
              <a:srgbClr val="F2F2F2"/>
            </a:solidFill>
            <a:prstDash val="solid"/>
            <a:miter/>
          </a:ln>
        </p:spPr>
        <p:txBody>
          <a:bodyPr vert="horz" wrap="square" lIns="81646" tIns="42456" rIns="81646" bIns="42456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Straight Connector 8">
            <a:extLst>
              <a:ext uri="{FF2B5EF4-FFF2-40B4-BE49-F238E27FC236}">
                <a16:creationId xmlns:a16="http://schemas.microsoft.com/office/drawing/2014/main" id="{FB6527A4-55B5-B44C-A023-89E5A717A319}"/>
              </a:ext>
            </a:extLst>
          </p:cNvPr>
          <p:cNvSpPr/>
          <p:nvPr/>
        </p:nvSpPr>
        <p:spPr>
          <a:xfrm>
            <a:off x="1523847" y="5518315"/>
            <a:ext cx="9144393" cy="0"/>
          </a:xfrm>
          <a:prstGeom prst="line">
            <a:avLst/>
          </a:prstGeom>
          <a:noFill/>
          <a:ln w="6480" cap="sq">
            <a:solidFill>
              <a:srgbClr val="000000"/>
            </a:solidFill>
            <a:prstDash val="solid"/>
            <a:miter/>
          </a:ln>
        </p:spPr>
        <p:txBody>
          <a:bodyPr vert="horz" wrap="square" lIns="81646" tIns="42456" rIns="81646" bIns="42456" anchor="t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DC7898F-B99D-154B-B6F0-32F632015829}"/>
              </a:ext>
            </a:extLst>
          </p:cNvPr>
          <p:cNvSpPr/>
          <p:nvPr/>
        </p:nvSpPr>
        <p:spPr>
          <a:xfrm>
            <a:off x="1523520" y="231876"/>
            <a:ext cx="9144393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2EA013A2-C42C-D54F-866B-BE7CF86C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14314" y="912480"/>
            <a:ext cx="2395504" cy="44575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E7EADAE-667F-1C45-8DA6-F8A04C46D6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8173" y="0"/>
            <a:ext cx="10058400" cy="1229921"/>
          </a:xfrm>
        </p:spPr>
        <p:txBody>
          <a:bodyPr/>
          <a:lstStyle/>
          <a:p>
            <a:pPr lvl="0"/>
            <a:r>
              <a:rPr lang="en-US" sz="3629" dirty="0" err="1">
                <a:latin typeface="Liberation Sans" pitchFamily="34"/>
              </a:rPr>
              <a:t>Vliv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počtu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vzorků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na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falešně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pozitivní</a:t>
            </a:r>
            <a:r>
              <a:rPr lang="en-US" sz="3629" dirty="0">
                <a:latin typeface="Liberation Sans" pitchFamily="34"/>
              </a:rPr>
              <a:t> </a:t>
            </a:r>
            <a:r>
              <a:rPr lang="en-US" sz="3629" dirty="0" err="1">
                <a:latin typeface="Liberation Sans" pitchFamily="34"/>
              </a:rPr>
              <a:t>výsledky</a:t>
            </a:r>
            <a:endParaRPr lang="en-US" sz="3629" dirty="0">
              <a:latin typeface="Liberation Sans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D1219-2EFE-1545-85B7-B9F16B85C2AC}"/>
              </a:ext>
            </a:extLst>
          </p:cNvPr>
          <p:cNvSpPr txBox="1"/>
          <p:nvPr/>
        </p:nvSpPr>
        <p:spPr>
          <a:xfrm>
            <a:off x="5007534" y="1410196"/>
            <a:ext cx="4809300" cy="56411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p0: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podíl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skutečně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neodlišně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exprimovaných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genů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beze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změny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exprese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mezi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skupinami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546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BE5D-56D2-9746-A076-1A72A9E18F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všechno mohou matoucí vlivy (confounding effects)?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8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Co je to matoucí faktor a efekt dávky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Matoucí faktor (</a:t>
            </a:r>
            <a:r>
              <a:rPr lang="cs-CZ" sz="2400" i="1" dirty="0" err="1">
                <a:solidFill>
                  <a:srgbClr val="000000"/>
                </a:solidFill>
              </a:rPr>
              <a:t>confounding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factor</a:t>
            </a:r>
            <a:r>
              <a:rPr lang="cs-CZ" sz="2400" dirty="0">
                <a:solidFill>
                  <a:srgbClr val="000000"/>
                </a:solidFill>
              </a:rPr>
              <a:t>) je (neznámá) vnější proměnná, která ovlivňuje závislou proměnnou i nezávislou proměnnou v statistické analýze, což způsobuje jejich falešnou asociaci. </a:t>
            </a:r>
          </a:p>
          <a:p>
            <a:endParaRPr lang="cs-CZ" sz="2400" dirty="0">
              <a:solidFill>
                <a:srgbClr val="000000"/>
              </a:solidFill>
            </a:endParaRPr>
          </a:p>
          <a:p>
            <a:r>
              <a:rPr lang="cs-CZ" sz="2400" dirty="0">
                <a:solidFill>
                  <a:srgbClr val="000000"/>
                </a:solidFill>
              </a:rPr>
              <a:t>Efekt dávky (</a:t>
            </a:r>
            <a:r>
              <a:rPr lang="cs-CZ" sz="2400" i="1" dirty="0" err="1">
                <a:solidFill>
                  <a:srgbClr val="000000"/>
                </a:solidFill>
              </a:rPr>
              <a:t>batch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err="1">
                <a:solidFill>
                  <a:srgbClr val="000000"/>
                </a:solidFill>
              </a:rPr>
              <a:t>effect</a:t>
            </a:r>
            <a:r>
              <a:rPr lang="cs-CZ" sz="2400" dirty="0">
                <a:solidFill>
                  <a:srgbClr val="000000"/>
                </a:solidFill>
              </a:rPr>
              <a:t>)  se objevuje vždy, když externí faktory spojené s laboratorní prací ovlivňují výsledky, které měříte ve studii.</a:t>
            </a:r>
          </a:p>
          <a:p>
            <a:endParaRPr lang="cs-CZ" sz="2400" dirty="0">
              <a:solidFill>
                <a:srgbClr val="000000"/>
              </a:solidFill>
            </a:endParaRPr>
          </a:p>
          <a:p>
            <a:r>
              <a:rPr lang="cs-CZ" sz="2400" dirty="0">
                <a:solidFill>
                  <a:srgbClr val="000000"/>
                </a:solidFill>
              </a:rPr>
              <a:t>Efekt dávky je speciální typ matoucího faktoru</a:t>
            </a:r>
          </a:p>
        </p:txBody>
      </p:sp>
    </p:spTree>
    <p:extLst>
      <p:ext uri="{BB962C8B-B14F-4D97-AF65-F5344CB8AC3E}">
        <p14:creationId xmlns:p14="http://schemas.microsoft.com/office/powerpoint/2010/main" val="1484830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 dirty="0" err="1"/>
              <a:t>Matoucí</a:t>
            </a:r>
            <a:r>
              <a:rPr lang="en-US" dirty="0"/>
              <a:t> </a:t>
            </a:r>
            <a:r>
              <a:rPr lang="en-US" dirty="0" err="1"/>
              <a:t>vliv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9528E-4FE6-9A41-8129-16338899FA18}"/>
              </a:ext>
            </a:extLst>
          </p:cNvPr>
          <p:cNvSpPr/>
          <p:nvPr/>
        </p:nvSpPr>
        <p:spPr>
          <a:xfrm>
            <a:off x="1424066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Více fyzické aktivity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5D010-4A32-174A-988E-B888C4BBA2BD}"/>
              </a:ext>
            </a:extLst>
          </p:cNvPr>
          <p:cNvSpPr/>
          <p:nvPr/>
        </p:nvSpPr>
        <p:spPr>
          <a:xfrm>
            <a:off x="4181360" y="1285406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8185CF-818B-5140-B951-6911B681496E}"/>
              </a:ext>
            </a:extLst>
          </p:cNvPr>
          <p:cNvSpPr/>
          <p:nvPr/>
        </p:nvSpPr>
        <p:spPr>
          <a:xfrm>
            <a:off x="7259788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Méně rakoviny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B9902-DF00-AA46-8D3D-F4EEC3B8C647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4557010" y="5130565"/>
            <a:ext cx="270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D1CCC7-F9E8-AF4C-AE65-157133A6D715}"/>
              </a:ext>
            </a:extLst>
          </p:cNvPr>
          <p:cNvCxnSpPr>
            <a:stCxn id="18" idx="5"/>
            <a:endCxn id="19" idx="0"/>
          </p:cNvCxnSpPr>
          <p:nvPr/>
        </p:nvCxnSpPr>
        <p:spPr>
          <a:xfrm>
            <a:off x="6855495" y="2718436"/>
            <a:ext cx="1970765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28C7DF-C8F6-3F46-9525-FC0A2EA0C5AA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 flipH="1">
            <a:off x="2990538" y="2718436"/>
            <a:ext cx="1649631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61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6B604075-C109-9C42-83B8-9C7388A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1745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F76D212-B860-1E44-AE6B-3A1AB5084202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D55565-3B2D-5641-B28D-5056828CB616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F3F9621-B100-444F-9254-5DEDF9E1B741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F2B71A-9FF1-B341-BA05-7FE6AE84700D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A4DB58-7CD1-484A-9EEC-8E388FED6AB5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02CEC2-5150-CD42-B7C2-6F0E02FC9153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41A66A1-3EA0-2148-AE06-D2B473C6B782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117D47-E523-8648-BB24-A36E3972732D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15632F-4D9C-A34A-88A9-C5A7D2CEEC75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DDC680-9BF8-2C4F-A757-6899DD641CE3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466F5A-01E2-D044-A611-56DAA113D4B2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610828-AE2C-A643-9B51-031F881F26B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2443F7-5356-D24C-BED6-9A7AEF2B9E75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4167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4B472D30-43DA-094E-8952-A843FD0A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C8AB9A-DC5D-7249-B89C-60E663C9C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4D3133-CF1A-5443-ABAF-7257857A5D1A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3066D8-DAD3-6F45-8B3D-AA674BCC64E9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2921C1-3383-7045-9FA4-D0D039CF3954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30E974-C828-AF49-A0B8-A83226E65D48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718B0A-5A50-6649-9C39-D3002196BB70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0B2DF7-A6CD-C845-9147-0DA5676EBF3A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0784E-A2E1-BA44-A2A3-C8AC8CFCF24A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B387E0-A60D-EB4C-8C4E-31B727643621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F666-7ECB-7540-8852-382C0122FDDF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85EF99-D48B-E14C-9E68-F94DAA83EB59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5579E5-63DE-3948-AD0B-7798410E950E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2111F6-E17E-7D42-B5B2-6F3D093F6DE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FDAD0A-C514-074B-9CB6-D707FDE5A824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7CE61D-883F-3145-8D05-7508178B851A}"/>
              </a:ext>
            </a:extLst>
          </p:cNvPr>
          <p:cNvSpPr/>
          <p:nvPr/>
        </p:nvSpPr>
        <p:spPr>
          <a:xfrm>
            <a:off x="2270095" y="5474879"/>
            <a:ext cx="8129365" cy="7465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b="1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NENÍ MOŽNÉ STATISTICKY ODDĚLIT TECHNICKÝ EFEKT OD BIOLOGICKÉHO!!!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7D2A57C-EEA3-2E4C-88ED-A3497789B4AA}"/>
              </a:ext>
            </a:extLst>
          </p:cNvPr>
          <p:cNvSpPr/>
          <p:nvPr/>
        </p:nvSpPr>
        <p:spPr>
          <a:xfrm>
            <a:off x="2104190" y="1410196"/>
            <a:ext cx="2488581" cy="315220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57D4EE5-3B5A-B442-AEC6-A674E33BAC6E}"/>
              </a:ext>
            </a:extLst>
          </p:cNvPr>
          <p:cNvSpPr/>
          <p:nvPr/>
        </p:nvSpPr>
        <p:spPr>
          <a:xfrm flipH="1">
            <a:off x="2021237" y="1410196"/>
            <a:ext cx="2073818" cy="3484015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501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807D-3F24-6141-A69E-A22C5DCA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Příklady efektu dávky z praxe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78710-0CCB-584A-9D73-94491D0E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Biomarkery z omicsových dat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6286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EB46-0617-184E-8A96-3DE842D0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Sekvencování</a:t>
            </a:r>
            <a:r>
              <a:rPr lang="cs-CZ" dirty="0"/>
              <a:t> </a:t>
            </a:r>
            <a:r>
              <a:rPr lang="cs-CZ" dirty="0" err="1"/>
              <a:t>mikrobiomu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– efekt </a:t>
            </a:r>
            <a:r>
              <a:rPr lang="cs-CZ" dirty="0" err="1"/>
              <a:t>primeru</a:t>
            </a:r>
            <a:r>
              <a:rPr lang="cs-CZ" dirty="0"/>
              <a:t> </a:t>
            </a:r>
            <a:r>
              <a:rPr lang="cs-CZ" dirty="0" err="1"/>
              <a:t>Illumina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9F58C-EF1C-384E-BBA7-1023E235B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087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7219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Sekvenace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genu pro 16S rRNA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Porovnat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odběrových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izolačních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kitů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složení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mikrobiomu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stolici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09F90-6F9A-3946-B82F-343C1804F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628" y="645391"/>
            <a:ext cx="7592659" cy="3236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FFAA48-9F69-1040-8D1C-60BDB7AD3B87}"/>
              </a:ext>
            </a:extLst>
          </p:cNvPr>
          <p:cNvSpPr txBox="1"/>
          <p:nvPr/>
        </p:nvSpPr>
        <p:spPr>
          <a:xfrm>
            <a:off x="838200" y="4130519"/>
            <a:ext cx="9188000" cy="15274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Porovnání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3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(S1, S2, S3) a 2 DNA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(1,2)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16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dobrovolníků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použilo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všechny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stolice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</a:t>
            </a: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každého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izolace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DNA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dvěma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=&gt;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genu pro 16S rRNA</a:t>
            </a:r>
          </a:p>
        </p:txBody>
      </p:sp>
    </p:spTree>
    <p:extLst>
      <p:ext uri="{BB962C8B-B14F-4D97-AF65-F5344CB8AC3E}">
        <p14:creationId xmlns:p14="http://schemas.microsoft.com/office/powerpoint/2010/main" val="4072619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C2635-010A-0942-92C7-2BB8B8500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88" y="614598"/>
            <a:ext cx="7873156" cy="4546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62DBC-EF33-A940-9859-C5950E2C95E3}"/>
              </a:ext>
            </a:extLst>
          </p:cNvPr>
          <p:cNvSpPr txBox="1"/>
          <p:nvPr/>
        </p:nvSpPr>
        <p:spPr>
          <a:xfrm>
            <a:off x="404736" y="5359713"/>
            <a:ext cx="9188000" cy="32327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Nalezen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vliv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kvalitu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kvantitu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DNA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také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0345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62DBC-EF33-A940-9859-C5950E2C95E3}"/>
              </a:ext>
            </a:extLst>
          </p:cNvPr>
          <p:cNvSpPr txBox="1"/>
          <p:nvPr/>
        </p:nvSpPr>
        <p:spPr>
          <a:xfrm>
            <a:off x="374755" y="5788771"/>
            <a:ext cx="9188000" cy="32327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Nalezen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vliv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kvalitu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kvantitu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DNA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také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CB7AA-2322-1B41-8142-7A1A0A55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66" y="209551"/>
            <a:ext cx="2634509" cy="2332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6A590-865A-1A49-A7A2-DB8B0CF2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261" y="102408"/>
            <a:ext cx="3536959" cy="5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1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44DEE-92FE-6949-B706-D14E006838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096000" y="208190"/>
            <a:ext cx="4147309" cy="4147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3651509-2946-8045-B047-A7C5F956ABE6}"/>
              </a:ext>
            </a:extLst>
          </p:cNvPr>
          <p:cNvSpPr/>
          <p:nvPr/>
        </p:nvSpPr>
        <p:spPr>
          <a:xfrm>
            <a:off x="7580982" y="4043186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9CA88E6-277D-3D45-95D4-AB9D497E6ACF}"/>
              </a:ext>
            </a:extLst>
          </p:cNvPr>
          <p:cNvSpPr/>
          <p:nvPr/>
        </p:nvSpPr>
        <p:spPr>
          <a:xfrm rot="38400">
            <a:off x="8079936" y="84851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Primery: </a:t>
            </a:r>
            <a:r>
              <a:rPr lang="en-US" sz="1633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I1-I9</a:t>
            </a: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, I10-I16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BAC89D7-1561-8B45-978D-55EC3B17E093}"/>
              </a:ext>
            </a:extLst>
          </p:cNvPr>
          <p:cNvSpPr/>
          <p:nvPr/>
        </p:nvSpPr>
        <p:spPr>
          <a:xfrm rot="16200000">
            <a:off x="5221824" y="207446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AD749-C159-284E-A923-CA32BEC691AF}"/>
              </a:ext>
            </a:extLst>
          </p:cNvPr>
          <p:cNvSpPr/>
          <p:nvPr/>
        </p:nvSpPr>
        <p:spPr>
          <a:xfrm>
            <a:off x="954728" y="45761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Každý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účastník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měl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vždy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stejný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primer.</a:t>
            </a:r>
          </a:p>
          <a:p>
            <a:pPr hangingPunct="0"/>
            <a:endParaRPr lang="en-US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statisticky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významně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vyšší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u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primerů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I1-I9 v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porovnání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s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primery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I10-I16!!!</a:t>
            </a:r>
          </a:p>
        </p:txBody>
      </p:sp>
    </p:spTree>
    <p:extLst>
      <p:ext uri="{BB962C8B-B14F-4D97-AF65-F5344CB8AC3E}">
        <p14:creationId xmlns:p14="http://schemas.microsoft.com/office/powerpoint/2010/main" val="3553888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AF9E7-6833-4B4D-9F3A-36C19D3AD40D}"/>
              </a:ext>
            </a:extLst>
          </p:cNvPr>
          <p:cNvSpPr txBox="1"/>
          <p:nvPr/>
        </p:nvSpPr>
        <p:spPr>
          <a:xfrm>
            <a:off x="431429" y="4688100"/>
            <a:ext cx="9582000" cy="249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PROBLÉM: primer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může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mít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efekt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ŘEŠENÍ: primer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lépe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řečeno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skupina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I1-I9 vs I10-I16)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jako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nová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proměnná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statistické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odhad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efektu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skupiny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primerů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VÝSLEDEK: 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zdá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že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primer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ovlivňuje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ne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(?).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269C37-7111-5E41-8AAE-5B59DBDC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6000" y="208190"/>
            <a:ext cx="4147309" cy="41473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E995A205-618D-4849-A031-A07A7F0D19D8}"/>
              </a:ext>
            </a:extLst>
          </p:cNvPr>
          <p:cNvSpPr/>
          <p:nvPr/>
        </p:nvSpPr>
        <p:spPr>
          <a:xfrm>
            <a:off x="7580982" y="4043186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473A6C-D7B4-474F-9BD1-4935EC6ADDF7}"/>
              </a:ext>
            </a:extLst>
          </p:cNvPr>
          <p:cNvSpPr/>
          <p:nvPr/>
        </p:nvSpPr>
        <p:spPr>
          <a:xfrm rot="38400">
            <a:off x="8079936" y="84851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Primery: </a:t>
            </a:r>
            <a:r>
              <a:rPr lang="en-US" sz="1633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I1-I9</a:t>
            </a: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, I10-I16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6EEEDCC-9F62-F646-88DE-063F6C468D76}"/>
              </a:ext>
            </a:extLst>
          </p:cNvPr>
          <p:cNvSpPr/>
          <p:nvPr/>
        </p:nvSpPr>
        <p:spPr>
          <a:xfrm rot="16200000">
            <a:off x="5221824" y="207446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1067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369A-522D-7446-9CF4-A121EE72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kontaminace v 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B1FE6-E607-6143-8F48-F9D7E3B58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907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FE537-5C4C-7A4C-8140-925E6886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Mikrobiální kontaminace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order Dash">
            <a:extLst>
              <a:ext uri="{FF2B5EF4-FFF2-40B4-BE49-F238E27FC236}">
                <a16:creationId xmlns:a16="http://schemas.microsoft.com/office/drawing/2014/main" id="{E1E9EDBF-983A-4D48-80C6-D6948971C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43D1C-4B26-274C-B753-1CAB2330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Velký problém zejména u metagenomických studií a u vzorků s nízkým obsahem bakteriální DNA </a:t>
            </a:r>
          </a:p>
        </p:txBody>
      </p:sp>
    </p:spTree>
    <p:extLst>
      <p:ext uri="{BB962C8B-B14F-4D97-AF65-F5344CB8AC3E}">
        <p14:creationId xmlns:p14="http://schemas.microsoft.com/office/powerpoint/2010/main" val="382339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549AFB-E7F6-CF46-BD1C-F079D329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49" y="58981"/>
            <a:ext cx="4594191" cy="62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CA1FFD06-41B2-6F45-8DCA-D5C472563B5B}"/>
              </a:ext>
            </a:extLst>
          </p:cNvPr>
          <p:cNvSpPr>
            <a:spLocks noChangeArrowheads="1"/>
          </p:cNvSpPr>
          <p:nvPr>
            <p:ph type="body" idx="4294967295"/>
          </p:nvPr>
        </p:nvSpPr>
        <p:spPr>
          <a:xfrm>
            <a:off x="173692" y="244527"/>
            <a:ext cx="5091036" cy="483466"/>
          </a:xfrm>
          <a:noFill/>
          <a:ln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cs-CZ" sz="1412" b="1" dirty="0">
                <a:solidFill>
                  <a:schemeClr val="tx2"/>
                </a:solidFill>
              </a:rPr>
              <a:t>Figure 1. The contents of non-aligning reads from 57 human whole genome sequencing runs.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57C07BF7-A101-2F4A-855E-7AD461E3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92" y="6191905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cs-CZ" sz="1059" dirty="0"/>
              <a:t>Laurence M, Hatzis C, Brash DE (2014) Common Contaminants in Next-Generation Sequencing That Hinder Discovery of Low-Abundance Microbes. PLOS ONE 9(5): e97876. https://</a:t>
            </a:r>
            <a:r>
              <a:rPr lang="en-US" altLang="cs-CZ" sz="1059" dirty="0" err="1"/>
              <a:t>doi.org</a:t>
            </a:r>
            <a:r>
              <a:rPr lang="en-US" altLang="cs-CZ" sz="1059" dirty="0"/>
              <a:t>/10.1371/journal.pone.0097876</a:t>
            </a:r>
          </a:p>
          <a:p>
            <a:pPr eaLnBrk="1" hangingPunct="1"/>
            <a:r>
              <a:rPr lang="en-US" altLang="cs-CZ" sz="1059" dirty="0">
                <a:hlinkClick r:id="rId4"/>
              </a:rPr>
              <a:t>https://journals.plos.org/plosone/article?id=10.1371/journal.pone.0097876</a:t>
            </a:r>
            <a:endParaRPr lang="en-US" altLang="cs-CZ" sz="1059" dirty="0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D4ECD7F1-9C15-9147-8D32-76F42A54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73" y="6350784"/>
            <a:ext cx="2689412" cy="4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70E7F-6B49-8E47-9970-1205A1320700}"/>
              </a:ext>
            </a:extLst>
          </p:cNvPr>
          <p:cNvSpPr/>
          <p:nvPr/>
        </p:nvSpPr>
        <p:spPr>
          <a:xfrm>
            <a:off x="2633146" y="1662898"/>
            <a:ext cx="30903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Baylor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College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of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Medicine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(BCM),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Broad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Institute (BI),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Illumina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(ILLUM),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Max Planck Institute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for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Molecular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Genetics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(MPIMG),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Sanger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Center (SC), </a:t>
            </a:r>
          </a:p>
          <a:p>
            <a:pPr algn="r"/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Washington University Genome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Sequencing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Center (WUGSC).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27453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AC7ED-C9C7-D54C-9409-CB58E5E1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5" y="124691"/>
            <a:ext cx="6490575" cy="5846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98F99B-E128-5F42-99CA-35DA1125E78D}"/>
              </a:ext>
            </a:extLst>
          </p:cNvPr>
          <p:cNvSpPr/>
          <p:nvPr/>
        </p:nvSpPr>
        <p:spPr>
          <a:xfrm>
            <a:off x="502646" y="6271644"/>
            <a:ext cx="8551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 </a:t>
            </a:r>
            <a:r>
              <a:rPr lang="cs-CZ" sz="1200" dirty="0" err="1"/>
              <a:t>Goffau</a:t>
            </a:r>
            <a:r>
              <a:rPr lang="cs-CZ" sz="1200" dirty="0"/>
              <a:t>, MC; </a:t>
            </a:r>
            <a:r>
              <a:rPr lang="cs-CZ" sz="1200" dirty="0" err="1"/>
              <a:t>Lager</a:t>
            </a:r>
            <a:r>
              <a:rPr lang="cs-CZ" sz="1200" dirty="0"/>
              <a:t>, S; </a:t>
            </a:r>
            <a:r>
              <a:rPr lang="cs-CZ" sz="1200" dirty="0" err="1"/>
              <a:t>Salter</a:t>
            </a:r>
            <a:r>
              <a:rPr lang="cs-CZ" sz="1200" dirty="0"/>
              <a:t>, SJ; Wagner, J; </a:t>
            </a:r>
            <a:r>
              <a:rPr lang="cs-CZ" sz="1200" dirty="0" err="1"/>
              <a:t>Kronbichler</a:t>
            </a:r>
            <a:r>
              <a:rPr lang="cs-CZ" sz="1200" dirty="0"/>
              <a:t>, A; </a:t>
            </a:r>
            <a:r>
              <a:rPr lang="cs-CZ" sz="1200" dirty="0" err="1"/>
              <a:t>Charnock</a:t>
            </a:r>
            <a:r>
              <a:rPr lang="cs-CZ" sz="1200" dirty="0"/>
              <a:t>-Jones, DS; </a:t>
            </a:r>
            <a:r>
              <a:rPr lang="cs-CZ" sz="1200" dirty="0" err="1"/>
              <a:t>Peacock</a:t>
            </a:r>
            <a:r>
              <a:rPr lang="cs-CZ" sz="1200" dirty="0"/>
              <a:t>, SJ; Smith, GCS; </a:t>
            </a:r>
            <a:r>
              <a:rPr lang="cs-CZ" sz="1200" dirty="0" err="1"/>
              <a:t>Parkhill</a:t>
            </a:r>
            <a:r>
              <a:rPr lang="cs-CZ" sz="1200" dirty="0"/>
              <a:t>, J; (2018) </a:t>
            </a:r>
            <a:r>
              <a:rPr lang="cs-CZ" sz="1200" dirty="0" err="1"/>
              <a:t>Recognizing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reagent</a:t>
            </a:r>
            <a:r>
              <a:rPr lang="cs-CZ" sz="1200" dirty="0"/>
              <a:t> </a:t>
            </a:r>
            <a:r>
              <a:rPr lang="cs-CZ" sz="1200" dirty="0" err="1"/>
              <a:t>microbiome</a:t>
            </a:r>
            <a:r>
              <a:rPr lang="cs-CZ" sz="1200" dirty="0"/>
              <a:t>. </a:t>
            </a:r>
            <a:r>
              <a:rPr lang="cs-CZ" sz="1200" dirty="0" err="1"/>
              <a:t>Nature</a:t>
            </a:r>
            <a:r>
              <a:rPr lang="cs-CZ" sz="1200" dirty="0"/>
              <a:t> </a:t>
            </a:r>
            <a:r>
              <a:rPr lang="cs-CZ" sz="1200" dirty="0" err="1"/>
              <a:t>microbiology</a:t>
            </a:r>
            <a:r>
              <a:rPr lang="cs-CZ" sz="1200" dirty="0"/>
              <a:t>, 3 (8). pp. 851-853. ISSN 2058-5276 DOI: https://</a:t>
            </a:r>
            <a:r>
              <a:rPr lang="cs-CZ" sz="1200" dirty="0" err="1"/>
              <a:t>doi.org</a:t>
            </a:r>
            <a:r>
              <a:rPr lang="cs-CZ" sz="1200" dirty="0"/>
              <a:t>/10.1038/s41564-018-0202-y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7F635-4F73-DD4F-981E-A54F1CF624C8}"/>
              </a:ext>
            </a:extLst>
          </p:cNvPr>
          <p:cNvSpPr/>
          <p:nvPr/>
        </p:nvSpPr>
        <p:spPr>
          <a:xfrm>
            <a:off x="7078356" y="124691"/>
            <a:ext cx="485381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solidFill>
                  <a:srgbClr val="222222"/>
                </a:solidFill>
                <a:latin typeface="Lora"/>
              </a:rPr>
              <a:t>Fig</a:t>
            </a:r>
            <a:r>
              <a:rPr lang="cs-CZ" sz="1400" b="1" dirty="0">
                <a:solidFill>
                  <a:srgbClr val="222222"/>
                </a:solidFill>
                <a:latin typeface="Lora"/>
              </a:rPr>
              <a:t>. 1: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Reagent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contamination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recognition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strategies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.</a:t>
            </a: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b="1" dirty="0"/>
              <a:t>a</a:t>
            </a:r>
            <a:r>
              <a:rPr lang="cs-CZ" sz="1400" dirty="0"/>
              <a:t>, </a:t>
            </a:r>
            <a:r>
              <a:rPr lang="cs-CZ" sz="1400" dirty="0" err="1"/>
              <a:t>Between-batch</a:t>
            </a:r>
            <a:r>
              <a:rPr lang="cs-CZ" sz="1400" dirty="0"/>
              <a:t> </a:t>
            </a:r>
            <a:r>
              <a:rPr lang="cs-CZ" sz="1400" dirty="0" err="1"/>
              <a:t>variation</a:t>
            </a:r>
            <a:r>
              <a:rPr lang="cs-CZ" sz="1400" dirty="0"/>
              <a:t> </a:t>
            </a:r>
            <a:r>
              <a:rPr lang="cs-CZ" sz="1400" dirty="0" err="1"/>
              <a:t>allows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rapid </a:t>
            </a:r>
            <a:r>
              <a:rPr lang="cs-CZ" sz="1400" dirty="0" err="1"/>
              <a:t>identification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. </a:t>
            </a:r>
            <a:r>
              <a:rPr lang="cs-CZ" sz="1400" dirty="0" err="1"/>
              <a:t>This</a:t>
            </a:r>
            <a:r>
              <a:rPr lang="cs-CZ" sz="1400" dirty="0"/>
              <a:t> </a:t>
            </a:r>
            <a:r>
              <a:rPr lang="cs-CZ" sz="1400" dirty="0" err="1"/>
              <a:t>example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16S </a:t>
            </a:r>
            <a:r>
              <a:rPr lang="cs-CZ" sz="1400" dirty="0" err="1"/>
              <a:t>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placental</a:t>
            </a:r>
            <a:r>
              <a:rPr lang="cs-CZ" sz="1400" dirty="0"/>
              <a:t> </a:t>
            </a:r>
            <a:r>
              <a:rPr lang="cs-CZ" sz="1400" dirty="0" err="1"/>
              <a:t>tissues</a:t>
            </a:r>
            <a:r>
              <a:rPr lang="cs-CZ" sz="1400" dirty="0"/>
              <a:t>… </a:t>
            </a:r>
            <a:r>
              <a:rPr lang="cs-CZ" sz="1400" dirty="0" err="1"/>
              <a:t>FastDNA</a:t>
            </a:r>
            <a:r>
              <a:rPr lang="cs-CZ" sz="1400" dirty="0"/>
              <a:t> SPIN </a:t>
            </a:r>
            <a:r>
              <a:rPr lang="cs-CZ" sz="1400" dirty="0" err="1"/>
              <a:t>kits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lot </a:t>
            </a:r>
            <a:r>
              <a:rPr lang="cs-CZ" sz="1400" dirty="0" err="1"/>
              <a:t>numbers</a:t>
            </a:r>
            <a:r>
              <a:rPr lang="cs-CZ" sz="1400" dirty="0"/>
              <a:t> </a:t>
            </a:r>
            <a:r>
              <a:rPr lang="cs-CZ" sz="1400" dirty="0" err="1"/>
              <a:t>were</a:t>
            </a:r>
            <a:r>
              <a:rPr lang="cs-CZ" sz="1400" dirty="0"/>
              <a:t> </a:t>
            </a:r>
            <a:r>
              <a:rPr lang="cs-CZ" sz="1400" dirty="0" err="1"/>
              <a:t>used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batches</a:t>
            </a:r>
            <a:r>
              <a:rPr lang="cs-CZ" sz="1400" dirty="0"/>
              <a:t> 1 and 2. </a:t>
            </a:r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b="1" dirty="0"/>
              <a:t>b</a:t>
            </a:r>
            <a:r>
              <a:rPr lang="cs-CZ" sz="1400" dirty="0"/>
              <a:t>, </a:t>
            </a:r>
            <a:r>
              <a:rPr lang="cs-CZ" sz="1400" dirty="0" err="1"/>
              <a:t>Spearman’s</a:t>
            </a:r>
            <a:r>
              <a:rPr lang="cs-CZ" sz="1400" dirty="0"/>
              <a:t> </a:t>
            </a:r>
            <a:r>
              <a:rPr lang="cs-CZ" sz="1400" dirty="0" err="1"/>
              <a:t>rho</a:t>
            </a:r>
            <a:r>
              <a:rPr lang="cs-CZ" sz="1400" dirty="0"/>
              <a:t> </a:t>
            </a:r>
            <a:r>
              <a:rPr lang="cs-CZ" sz="1400" dirty="0" err="1"/>
              <a:t>correlation</a:t>
            </a:r>
            <a:r>
              <a:rPr lang="cs-CZ" sz="1400" dirty="0"/>
              <a:t> </a:t>
            </a:r>
            <a:r>
              <a:rPr lang="cs-CZ" sz="1400" dirty="0" err="1"/>
              <a:t>coefficient</a:t>
            </a:r>
            <a:r>
              <a:rPr lang="cs-CZ" sz="1400" dirty="0"/>
              <a:t> </a:t>
            </a:r>
            <a:r>
              <a:rPr lang="cs-CZ" sz="1400" dirty="0" err="1"/>
              <a:t>heatmap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 </a:t>
            </a:r>
            <a:r>
              <a:rPr lang="cs-CZ" sz="1400" dirty="0" err="1"/>
              <a:t>subset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most </a:t>
            </a:r>
            <a:r>
              <a:rPr lang="cs-CZ" sz="1400" dirty="0" err="1"/>
              <a:t>common</a:t>
            </a:r>
            <a:r>
              <a:rPr lang="cs-CZ" sz="1400" dirty="0"/>
              <a:t> species </a:t>
            </a:r>
            <a:r>
              <a:rPr lang="cs-CZ" sz="1400" dirty="0" err="1"/>
              <a:t>detected</a:t>
            </a:r>
            <a:r>
              <a:rPr lang="cs-CZ" sz="1400" dirty="0"/>
              <a:t> (</a:t>
            </a:r>
            <a:r>
              <a:rPr lang="cs-CZ" sz="1400" i="1" dirty="0" err="1"/>
              <a:t>x</a:t>
            </a:r>
            <a:r>
              <a:rPr lang="cs-CZ" sz="1400" dirty="0"/>
              <a:t>- and </a:t>
            </a:r>
            <a:r>
              <a:rPr lang="cs-CZ" sz="1400" i="1" dirty="0" err="1"/>
              <a:t>y</a:t>
            </a:r>
            <a:r>
              <a:rPr lang="cs-CZ" sz="1400" dirty="0" err="1"/>
              <a:t>-axes</a:t>
            </a:r>
            <a:r>
              <a:rPr lang="cs-CZ" sz="1400" dirty="0"/>
              <a:t>) </a:t>
            </a:r>
            <a:r>
              <a:rPr lang="cs-CZ" sz="1400" dirty="0" err="1"/>
              <a:t>during</a:t>
            </a:r>
            <a:r>
              <a:rPr lang="cs-CZ" sz="1400" dirty="0"/>
              <a:t> a study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necrotizing</a:t>
            </a:r>
            <a:r>
              <a:rPr lang="cs-CZ" sz="1400" dirty="0"/>
              <a:t> </a:t>
            </a:r>
            <a:r>
              <a:rPr lang="cs-CZ" sz="1400" dirty="0" err="1"/>
              <a:t>enterocolitis</a:t>
            </a:r>
            <a:r>
              <a:rPr lang="cs-CZ" sz="1400" dirty="0"/>
              <a:t> in </a:t>
            </a:r>
            <a:r>
              <a:rPr lang="cs-CZ" sz="1400" dirty="0" err="1"/>
              <a:t>pre</a:t>
            </a:r>
            <a:r>
              <a:rPr lang="cs-CZ" sz="1400" dirty="0"/>
              <a:t>-term </a:t>
            </a:r>
            <a:r>
              <a:rPr lang="cs-CZ" sz="1400" dirty="0" err="1"/>
              <a:t>infants</a:t>
            </a:r>
            <a:endParaRPr lang="cs-CZ" sz="1400" dirty="0"/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r>
              <a:rPr lang="cs-CZ" sz="1400" b="1" dirty="0"/>
              <a:t>c</a:t>
            </a:r>
            <a:r>
              <a:rPr lang="cs-CZ" sz="1400" dirty="0"/>
              <a:t>,…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contaminants</a:t>
            </a:r>
            <a:r>
              <a:rPr lang="cs-CZ" sz="1400" dirty="0"/>
              <a:t> are </a:t>
            </a:r>
            <a:r>
              <a:rPr lang="cs-CZ" sz="1400" dirty="0" err="1"/>
              <a:t>especially</a:t>
            </a:r>
            <a:r>
              <a:rPr lang="cs-CZ" sz="1400" dirty="0"/>
              <a:t> </a:t>
            </a:r>
            <a:r>
              <a:rPr lang="cs-CZ" sz="1400" dirty="0" err="1"/>
              <a:t>abundant</a:t>
            </a:r>
            <a:r>
              <a:rPr lang="cs-CZ" sz="1400" dirty="0"/>
              <a:t> in </a:t>
            </a:r>
            <a:r>
              <a:rPr lang="cs-CZ" sz="1400" dirty="0" err="1"/>
              <a:t>samples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low</a:t>
            </a:r>
            <a:r>
              <a:rPr lang="cs-CZ" sz="1400" dirty="0"/>
              <a:t> </a:t>
            </a:r>
            <a:r>
              <a:rPr lang="cs-CZ" sz="1400" dirty="0" err="1"/>
              <a:t>biomass</a:t>
            </a:r>
            <a:r>
              <a:rPr lang="cs-CZ" sz="1400" dirty="0"/>
              <a:t> </a:t>
            </a:r>
            <a:r>
              <a:rPr lang="cs-CZ" sz="1400" dirty="0" err="1"/>
              <a:t>that</a:t>
            </a:r>
            <a:r>
              <a:rPr lang="cs-CZ" sz="1400" dirty="0"/>
              <a:t> </a:t>
            </a:r>
            <a:r>
              <a:rPr lang="cs-CZ" sz="1400" dirty="0" err="1"/>
              <a:t>failed</a:t>
            </a:r>
            <a:r>
              <a:rPr lang="cs-CZ" sz="1400" dirty="0"/>
              <a:t> 16S </a:t>
            </a:r>
            <a:r>
              <a:rPr lang="cs-CZ" sz="1400" dirty="0" err="1"/>
              <a:t>amplification</a:t>
            </a:r>
            <a:r>
              <a:rPr lang="cs-CZ" sz="1400" dirty="0"/>
              <a:t>, and in negative </a:t>
            </a:r>
            <a:r>
              <a:rPr lang="cs-CZ" sz="1400" dirty="0" err="1"/>
              <a:t>controls</a:t>
            </a:r>
            <a:r>
              <a:rPr lang="cs-CZ" sz="1400" dirty="0"/>
              <a:t>; </a:t>
            </a:r>
            <a:r>
              <a:rPr lang="cs-CZ" sz="1400" dirty="0" err="1"/>
              <a:t>both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which</a:t>
            </a:r>
            <a:r>
              <a:rPr lang="cs-CZ" sz="1400" dirty="0"/>
              <a:t> cluster </a:t>
            </a:r>
            <a:r>
              <a:rPr lang="cs-CZ" sz="1400" dirty="0" err="1"/>
              <a:t>together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lower</a:t>
            </a:r>
            <a:r>
              <a:rPr lang="cs-CZ" sz="1400" dirty="0"/>
              <a:t> </a:t>
            </a:r>
            <a:r>
              <a:rPr lang="cs-CZ" sz="1400" dirty="0" err="1"/>
              <a:t>left</a:t>
            </a:r>
            <a:r>
              <a:rPr lang="cs-CZ" sz="1400" dirty="0"/>
              <a:t> </a:t>
            </a:r>
            <a:r>
              <a:rPr lang="cs-CZ" sz="1400" dirty="0" err="1"/>
              <a:t>corner</a:t>
            </a:r>
            <a:r>
              <a:rPr lang="cs-CZ" sz="1400" dirty="0"/>
              <a:t>. </a:t>
            </a:r>
            <a:r>
              <a:rPr lang="cs-CZ" sz="1400" dirty="0" err="1"/>
              <a:t>This</a:t>
            </a:r>
            <a:r>
              <a:rPr lang="cs-CZ" sz="1400" dirty="0"/>
              <a:t> </a:t>
            </a:r>
            <a:r>
              <a:rPr lang="cs-CZ" sz="1400" dirty="0" err="1"/>
              <a:t>dataset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study </a:t>
            </a:r>
            <a:r>
              <a:rPr lang="cs-CZ" sz="1400" dirty="0" err="1"/>
              <a:t>where</a:t>
            </a:r>
            <a:r>
              <a:rPr lang="cs-CZ" sz="1400" dirty="0"/>
              <a:t> </a:t>
            </a:r>
            <a:r>
              <a:rPr lang="cs-CZ" sz="1400" dirty="0" err="1"/>
              <a:t>bacterial</a:t>
            </a:r>
            <a:r>
              <a:rPr lang="cs-CZ" sz="1400" dirty="0"/>
              <a:t> DNA </a:t>
            </a:r>
            <a:r>
              <a:rPr lang="cs-CZ" sz="1400" dirty="0" err="1"/>
              <a:t>was</a:t>
            </a:r>
            <a:r>
              <a:rPr lang="cs-CZ" sz="1400" dirty="0"/>
              <a:t> </a:t>
            </a:r>
            <a:r>
              <a:rPr lang="cs-CZ" sz="1400" dirty="0" err="1"/>
              <a:t>enriched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nasal</a:t>
            </a:r>
            <a:r>
              <a:rPr lang="cs-CZ" sz="1400" dirty="0"/>
              <a:t> </a:t>
            </a:r>
            <a:r>
              <a:rPr lang="cs-CZ" sz="1400" dirty="0" err="1"/>
              <a:t>swabs</a:t>
            </a:r>
            <a:r>
              <a:rPr lang="cs-CZ" sz="1400" dirty="0"/>
              <a:t> and </a:t>
            </a:r>
            <a:r>
              <a:rPr lang="cs-CZ" sz="1400" dirty="0" err="1"/>
              <a:t>sequenced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ILLUMINA </a:t>
            </a:r>
            <a:r>
              <a:rPr lang="cs-CZ" sz="1400" dirty="0" err="1"/>
              <a:t>HiSeq</a:t>
            </a:r>
            <a:r>
              <a:rPr lang="cs-CZ" sz="1400" dirty="0"/>
              <a:t> v4 </a:t>
            </a:r>
            <a:r>
              <a:rPr lang="cs-CZ" sz="1400" dirty="0" err="1"/>
              <a:t>sequencing</a:t>
            </a:r>
            <a:r>
              <a:rPr lang="cs-CZ" sz="1400" dirty="0"/>
              <a:t> </a:t>
            </a:r>
            <a:r>
              <a:rPr lang="cs-CZ" sz="1400" dirty="0" err="1"/>
              <a:t>kit</a:t>
            </a:r>
            <a:r>
              <a:rPr lang="cs-CZ" sz="1400" dirty="0"/>
              <a:t>. </a:t>
            </a:r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r>
              <a:rPr lang="cs-CZ" sz="1400" dirty="0"/>
              <a:t> </a:t>
            </a:r>
            <a:r>
              <a:rPr lang="cs-CZ" sz="1400" b="1" dirty="0"/>
              <a:t>d</a:t>
            </a:r>
            <a:r>
              <a:rPr lang="cs-CZ" sz="1400" dirty="0"/>
              <a:t>, </a:t>
            </a:r>
            <a:r>
              <a:rPr lang="cs-CZ" sz="1400" dirty="0" err="1"/>
              <a:t>Genuine</a:t>
            </a:r>
            <a:r>
              <a:rPr lang="cs-CZ" sz="1400" dirty="0"/>
              <a:t> </a:t>
            </a:r>
            <a:r>
              <a:rPr lang="cs-CZ" sz="1400" dirty="0" err="1"/>
              <a:t>signals</a:t>
            </a:r>
            <a:r>
              <a:rPr lang="cs-CZ" sz="1400" dirty="0"/>
              <a:t> are </a:t>
            </a:r>
            <a:r>
              <a:rPr lang="cs-CZ" sz="1400" dirty="0" err="1"/>
              <a:t>reproducible</a:t>
            </a:r>
            <a:r>
              <a:rPr lang="cs-CZ" sz="1400" dirty="0"/>
              <a:t> and </a:t>
            </a:r>
            <a:r>
              <a:rPr lang="cs-CZ" sz="1400" dirty="0" err="1"/>
              <a:t>separate</a:t>
            </a:r>
            <a:r>
              <a:rPr lang="cs-CZ" sz="1400" dirty="0"/>
              <a:t> </a:t>
            </a:r>
            <a:r>
              <a:rPr lang="cs-CZ" sz="1400" dirty="0" err="1"/>
              <a:t>measurements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same</a:t>
            </a:r>
            <a:r>
              <a:rPr lang="cs-CZ" sz="1400" dirty="0"/>
              <a:t> sample </a:t>
            </a:r>
            <a:r>
              <a:rPr lang="cs-CZ" sz="1400" dirty="0" err="1"/>
              <a:t>using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DNA </a:t>
            </a:r>
            <a:r>
              <a:rPr lang="cs-CZ" sz="1400" dirty="0" err="1"/>
              <a:t>isolation</a:t>
            </a:r>
            <a:r>
              <a:rPr lang="cs-CZ" sz="1400" dirty="0"/>
              <a:t> </a:t>
            </a:r>
            <a:r>
              <a:rPr lang="cs-CZ" sz="1400" dirty="0" err="1"/>
              <a:t>kits</a:t>
            </a:r>
            <a:r>
              <a:rPr lang="cs-CZ" sz="1400" dirty="0"/>
              <a:t> </a:t>
            </a:r>
            <a:r>
              <a:rPr lang="cs-CZ" sz="1400" dirty="0" err="1"/>
              <a:t>should</a:t>
            </a:r>
            <a:r>
              <a:rPr lang="cs-CZ" sz="1400" dirty="0"/>
              <a:t> </a:t>
            </a:r>
            <a:r>
              <a:rPr lang="cs-CZ" sz="1400" dirty="0" err="1"/>
              <a:t>correlate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another</a:t>
            </a:r>
            <a:r>
              <a:rPr lang="cs-CZ" sz="1400" dirty="0"/>
              <a:t> </a:t>
            </a:r>
            <a:r>
              <a:rPr lang="cs-CZ" sz="1400" dirty="0" err="1"/>
              <a:t>while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 </a:t>
            </a:r>
            <a:r>
              <a:rPr lang="cs-CZ" sz="1400" dirty="0" err="1"/>
              <a:t>signals</a:t>
            </a:r>
            <a:r>
              <a:rPr lang="cs-CZ" sz="1400" dirty="0"/>
              <a:t> do not.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genuine</a:t>
            </a:r>
            <a:r>
              <a:rPr lang="cs-CZ" sz="1400" dirty="0"/>
              <a:t> </a:t>
            </a:r>
            <a:r>
              <a:rPr lang="cs-CZ" sz="1400" i="1" dirty="0" err="1"/>
              <a:t>Moraxella</a:t>
            </a:r>
            <a:r>
              <a:rPr lang="cs-CZ" sz="1400" dirty="0"/>
              <a:t> </a:t>
            </a:r>
            <a:r>
              <a:rPr lang="cs-CZ" sz="1400" dirty="0" err="1"/>
              <a:t>signal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</a:t>
            </a:r>
            <a:r>
              <a:rPr lang="cs-CZ" sz="1400" dirty="0" err="1"/>
              <a:t>reanalysis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16S data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Salter</a:t>
            </a:r>
            <a:r>
              <a:rPr lang="cs-CZ" sz="1400" dirty="0"/>
              <a:t> et al.</a:t>
            </a:r>
            <a:r>
              <a:rPr lang="cs-CZ" sz="1400" baseline="30000" dirty="0">
                <a:hlinkClick r:id="rId4" tooltip="Salter, S. J. et al. BMC Biol. 12, 87 (2014)."/>
              </a:rPr>
              <a:t>1</a:t>
            </a:r>
            <a:r>
              <a:rPr lang="cs-CZ" sz="1400" dirty="0"/>
              <a:t>, </a:t>
            </a:r>
            <a:r>
              <a:rPr lang="cs-CZ" sz="1400" dirty="0" err="1"/>
              <a:t>whereas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 </a:t>
            </a:r>
            <a:r>
              <a:rPr lang="cs-CZ" sz="1400" dirty="0" err="1"/>
              <a:t>example</a:t>
            </a:r>
            <a:r>
              <a:rPr lang="cs-CZ" sz="1400" dirty="0"/>
              <a:t>, </a:t>
            </a:r>
            <a:r>
              <a:rPr lang="cs-CZ" sz="1400" i="1" dirty="0" err="1"/>
              <a:t>Thiohalocapsa</a:t>
            </a:r>
            <a:r>
              <a:rPr lang="cs-CZ" sz="1400" i="1" dirty="0"/>
              <a:t> </a:t>
            </a:r>
            <a:r>
              <a:rPr lang="cs-CZ" sz="1400" i="1" dirty="0" err="1"/>
              <a:t>halophila</a:t>
            </a:r>
            <a:r>
              <a:rPr lang="cs-CZ" sz="1400" dirty="0"/>
              <a:t>,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placental</a:t>
            </a:r>
            <a:r>
              <a:rPr lang="cs-CZ" sz="1400" dirty="0"/>
              <a:t> </a:t>
            </a:r>
            <a:r>
              <a:rPr lang="cs-CZ" sz="1400" dirty="0" err="1"/>
              <a:t>tissues</a:t>
            </a:r>
            <a:r>
              <a:rPr lang="cs-CZ" sz="1400" dirty="0"/>
              <a:t>. </a:t>
            </a:r>
            <a:endParaRPr lang="cs-CZ" sz="1400" dirty="0">
              <a:solidFill>
                <a:srgbClr val="222222"/>
              </a:solidFill>
              <a:latin typeface="Lora"/>
            </a:endParaRP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53728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2562C-9577-0B41-8DB1-665766ACF9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811161"/>
            <a:ext cx="3335594" cy="54033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Nejčastější “čestné chyby” (honest errors)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BDF70D71-58B5-4630-A0F0-7C7C9EAD1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169815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271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238F9-0E42-B34A-8C80-07E03D68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3" y="411187"/>
            <a:ext cx="6925671" cy="45582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D20294-EBD8-3842-BA4E-71B02EA4580E}"/>
              </a:ext>
            </a:extLst>
          </p:cNvPr>
          <p:cNvSpPr/>
          <p:nvPr/>
        </p:nvSpPr>
        <p:spPr>
          <a:xfrm>
            <a:off x="7859844" y="411187"/>
            <a:ext cx="2993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Fig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3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Wrestling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with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contamination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—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similar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bacterial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composition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placental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and negative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controls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E704B-2152-9140-BCD4-0360DA421EF5}"/>
              </a:ext>
            </a:extLst>
          </p:cNvPr>
          <p:cNvSpPr/>
          <p:nvPr/>
        </p:nvSpPr>
        <p:spPr>
          <a:xfrm>
            <a:off x="766684" y="5644042"/>
            <a:ext cx="1118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D,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Hofstaedter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Zhao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Mattei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Tanes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Clarke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Lauder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Sherrill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-Mix S,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Chehoud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Kelsen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et al.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dodging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pitfalls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2017;5(1):52.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0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D20294-EBD8-3842-BA4E-71B02EA4580E}"/>
              </a:ext>
            </a:extLst>
          </p:cNvPr>
          <p:cNvSpPr/>
          <p:nvPr/>
        </p:nvSpPr>
        <p:spPr>
          <a:xfrm>
            <a:off x="8384500" y="426177"/>
            <a:ext cx="2993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Fig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1 </a:t>
            </a:r>
            <a:r>
              <a:rPr lang="cs-CZ" dirty="0" err="1"/>
              <a:t>Example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cage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dominating</a:t>
            </a:r>
            <a:r>
              <a:rPr lang="cs-CZ" dirty="0"/>
              <a:t> a </a:t>
            </a:r>
            <a:r>
              <a:rPr lang="cs-CZ" dirty="0" err="1"/>
              <a:t>mouse</a:t>
            </a:r>
            <a:r>
              <a:rPr lang="cs-CZ" dirty="0"/>
              <a:t> study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fungal</a:t>
            </a:r>
            <a:r>
              <a:rPr lang="cs-CZ" dirty="0"/>
              <a:t> </a:t>
            </a:r>
            <a:r>
              <a:rPr lang="cs-CZ" dirty="0" err="1"/>
              <a:t>communities</a:t>
            </a:r>
            <a:r>
              <a:rPr lang="cs-CZ" dirty="0"/>
              <a:t>. 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1</a:t>
            </a:r>
            <a:r>
              <a:rPr lang="cs-CZ" dirty="0"/>
              <a:t>), </a:t>
            </a:r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2</a:t>
            </a:r>
            <a:r>
              <a:rPr lang="cs-CZ" dirty="0"/>
              <a:t>), and no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3</a:t>
            </a:r>
            <a:r>
              <a:rPr lang="cs-CZ" dirty="0"/>
              <a:t>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E704B-2152-9140-BCD4-0360DA421EF5}"/>
              </a:ext>
            </a:extLst>
          </p:cNvPr>
          <p:cNvSpPr/>
          <p:nvPr/>
        </p:nvSpPr>
        <p:spPr>
          <a:xfrm>
            <a:off x="766684" y="5644042"/>
            <a:ext cx="1118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D,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Hofstaedter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Zhao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Mattei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Tanes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Clarke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Lauder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Sherrill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-Mix S,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Chehoud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Kelsen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et al.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dodging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pitfalls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2017;5(1):52.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A117A-97FD-E14D-80DA-E5AB889E8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7" y="1334517"/>
            <a:ext cx="7313817" cy="36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6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D6BB2C-659F-EE4C-B25B-19719811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 dávky - platforma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84482-F843-AC47-B662-84AD65D23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03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4" y="3477383"/>
            <a:ext cx="3427283" cy="24737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dirty="0" err="1">
                <a:solidFill>
                  <a:schemeClr val="bg1"/>
                </a:solidFill>
              </a:rPr>
              <a:t>Yanai</a:t>
            </a:r>
            <a:r>
              <a:rPr lang="en-US" sz="1600" dirty="0">
                <a:solidFill>
                  <a:schemeClr val="bg1"/>
                </a:solidFill>
              </a:rPr>
              <a:t> I, </a:t>
            </a:r>
            <a:r>
              <a:rPr lang="en-US" sz="1600" dirty="0" err="1">
                <a:solidFill>
                  <a:schemeClr val="bg1"/>
                </a:solidFill>
              </a:rPr>
              <a:t>Graur</a:t>
            </a:r>
            <a:r>
              <a:rPr lang="en-US" sz="1600" dirty="0">
                <a:solidFill>
                  <a:schemeClr val="bg1"/>
                </a:solidFill>
              </a:rPr>
              <a:t> D, Ophir R. Incongruent expression profiles between human and mouse orthologous genes suggest widespread neutral evolution of transcription control. OMICS. 2004 Spring;8(1):15-24.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743267" y="1975370"/>
            <a:ext cx="3197701" cy="2531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V </a:t>
            </a:r>
            <a:r>
              <a:rPr lang="en-US" sz="2000" dirty="0" err="1"/>
              <a:t>článku</a:t>
            </a:r>
            <a:r>
              <a:rPr lang="en-US" sz="2000" dirty="0"/>
              <a:t> z </a:t>
            </a:r>
            <a:r>
              <a:rPr lang="en-US" sz="2000" dirty="0" err="1"/>
              <a:t>roku</a:t>
            </a:r>
            <a:r>
              <a:rPr lang="en-US" sz="2000" dirty="0"/>
              <a:t> 2004, </a:t>
            </a:r>
            <a:r>
              <a:rPr lang="en-US" sz="2000" dirty="0" err="1"/>
              <a:t>mikročipová</a:t>
            </a:r>
            <a:r>
              <a:rPr lang="en-US" sz="2000" dirty="0"/>
              <a:t> </a:t>
            </a:r>
            <a:r>
              <a:rPr lang="en-US" sz="2000" dirty="0" err="1"/>
              <a:t>analýza</a:t>
            </a:r>
            <a:r>
              <a:rPr lang="en-US" sz="2000" dirty="0"/>
              <a:t> </a:t>
            </a:r>
            <a:r>
              <a:rPr lang="en-US" sz="2000" dirty="0" err="1"/>
              <a:t>genové</a:t>
            </a:r>
            <a:r>
              <a:rPr lang="en-US" sz="2000" dirty="0"/>
              <a:t> </a:t>
            </a:r>
            <a:r>
              <a:rPr lang="en-US" sz="2000" dirty="0" err="1"/>
              <a:t>exprese</a:t>
            </a:r>
            <a:r>
              <a:rPr lang="en-US" sz="2000" dirty="0"/>
              <a:t> </a:t>
            </a:r>
            <a:r>
              <a:rPr lang="en-US" sz="2000" dirty="0" err="1"/>
              <a:t>několika</a:t>
            </a:r>
            <a:r>
              <a:rPr lang="en-US" sz="2000" dirty="0"/>
              <a:t> </a:t>
            </a:r>
            <a:r>
              <a:rPr lang="en-US" sz="2000" dirty="0" err="1"/>
              <a:t>různých</a:t>
            </a:r>
            <a:r>
              <a:rPr lang="en-US" sz="2000" dirty="0"/>
              <a:t> </a:t>
            </a:r>
            <a:r>
              <a:rPr lang="en-US" sz="2000" dirty="0" err="1"/>
              <a:t>tkání</a:t>
            </a:r>
            <a:r>
              <a:rPr lang="en-US" sz="2000" dirty="0"/>
              <a:t> u </a:t>
            </a:r>
            <a:r>
              <a:rPr lang="en-US" sz="2000" dirty="0" err="1"/>
              <a:t>lidí</a:t>
            </a:r>
            <a:r>
              <a:rPr lang="en-US" sz="2000" dirty="0"/>
              <a:t> a </a:t>
            </a:r>
            <a:r>
              <a:rPr lang="en-US" sz="2000" dirty="0" err="1"/>
              <a:t>myší</a:t>
            </a:r>
            <a:r>
              <a:rPr lang="en-US" sz="2000" dirty="0"/>
              <a:t> </a:t>
            </a:r>
            <a:r>
              <a:rPr lang="en-US" sz="2000" dirty="0" err="1"/>
              <a:t>vedla</a:t>
            </a:r>
            <a:r>
              <a:rPr lang="en-US" sz="2000" dirty="0"/>
              <a:t> </a:t>
            </a:r>
            <a:r>
              <a:rPr lang="en-US" sz="2000" dirty="0" err="1"/>
              <a:t>autory</a:t>
            </a:r>
            <a:r>
              <a:rPr lang="en-US" sz="2000" dirty="0"/>
              <a:t> k </a:t>
            </a:r>
            <a:r>
              <a:rPr lang="en-US" sz="2000" dirty="0" err="1"/>
              <a:t>závěru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„</a:t>
            </a:r>
            <a:r>
              <a:rPr lang="en-US" sz="2000" b="1" dirty="0" err="1"/>
              <a:t>jakákoli</a:t>
            </a:r>
            <a:r>
              <a:rPr lang="en-US" sz="2000" b="1" dirty="0"/>
              <a:t> </a:t>
            </a:r>
            <a:r>
              <a:rPr lang="en-US" sz="2000" b="1" dirty="0" err="1"/>
              <a:t>lidská</a:t>
            </a:r>
            <a:r>
              <a:rPr lang="en-US" sz="2000" b="1" dirty="0"/>
              <a:t> </a:t>
            </a:r>
            <a:r>
              <a:rPr lang="en-US" sz="2000" b="1" dirty="0" err="1"/>
              <a:t>tkáň</a:t>
            </a:r>
            <a:r>
              <a:rPr lang="en-US" sz="2000" b="1" dirty="0"/>
              <a:t> je </a:t>
            </a:r>
            <a:r>
              <a:rPr lang="en-US" sz="2000" b="1" dirty="0" err="1"/>
              <a:t>více</a:t>
            </a:r>
            <a:r>
              <a:rPr lang="en-US" sz="2000" b="1" dirty="0"/>
              <a:t> </a:t>
            </a:r>
            <a:r>
              <a:rPr lang="en-US" sz="2000" b="1" dirty="0" err="1"/>
              <a:t>podobná</a:t>
            </a:r>
            <a:r>
              <a:rPr lang="en-US" sz="2000" b="1" dirty="0"/>
              <a:t> </a:t>
            </a:r>
            <a:r>
              <a:rPr lang="en-US" sz="2000" b="1" dirty="0" err="1"/>
              <a:t>jakékoli</a:t>
            </a:r>
            <a:r>
              <a:rPr lang="en-US" sz="2000" b="1" dirty="0"/>
              <a:t> </a:t>
            </a:r>
            <a:r>
              <a:rPr lang="en-US" sz="2000" b="1" dirty="0" err="1"/>
              <a:t>jiné</a:t>
            </a:r>
            <a:r>
              <a:rPr lang="en-US" sz="2000" b="1" dirty="0"/>
              <a:t> </a:t>
            </a:r>
            <a:r>
              <a:rPr lang="en-US" sz="2000" b="1" dirty="0" err="1"/>
              <a:t>vyšetřované</a:t>
            </a:r>
            <a:r>
              <a:rPr lang="en-US" sz="2000" b="1" dirty="0"/>
              <a:t> </a:t>
            </a:r>
            <a:r>
              <a:rPr lang="en-US" sz="2000" b="1" dirty="0" err="1"/>
              <a:t>lidské</a:t>
            </a:r>
            <a:r>
              <a:rPr lang="en-US" sz="2000" b="1" dirty="0"/>
              <a:t> </a:t>
            </a:r>
            <a:r>
              <a:rPr lang="en-US" sz="2000" b="1" dirty="0" err="1"/>
              <a:t>tkáni</a:t>
            </a:r>
            <a:r>
              <a:rPr lang="en-US" sz="2000" b="1" dirty="0"/>
              <a:t> </a:t>
            </a:r>
            <a:r>
              <a:rPr lang="en-US" sz="2000" b="1" dirty="0" err="1"/>
              <a:t>než</a:t>
            </a:r>
            <a:r>
              <a:rPr lang="en-US" sz="2000" b="1" dirty="0"/>
              <a:t> </a:t>
            </a:r>
            <a:r>
              <a:rPr lang="en-US" sz="2000" b="1" dirty="0" err="1"/>
              <a:t>její</a:t>
            </a:r>
            <a:r>
              <a:rPr lang="en-US" sz="2000" b="1" dirty="0"/>
              <a:t> </a:t>
            </a:r>
            <a:r>
              <a:rPr lang="en-US" sz="2000" b="1" dirty="0" err="1"/>
              <a:t>odpovídající</a:t>
            </a:r>
            <a:r>
              <a:rPr lang="en-US" sz="2000" b="1" dirty="0"/>
              <a:t> </a:t>
            </a:r>
            <a:r>
              <a:rPr lang="en-US" sz="2000" b="1" dirty="0" err="1"/>
              <a:t>tkáni</a:t>
            </a:r>
            <a:r>
              <a:rPr lang="en-US" sz="2000" b="1" dirty="0"/>
              <a:t> </a:t>
            </a:r>
            <a:r>
              <a:rPr lang="en-US" sz="2000" b="1" dirty="0" err="1"/>
              <a:t>myší</a:t>
            </a:r>
            <a:r>
              <a:rPr lang="en-US" sz="2000" b="1" dirty="0"/>
              <a:t>“. </a:t>
            </a:r>
          </a:p>
          <a:p>
            <a:pPr marL="0"/>
            <a:endParaRPr lang="en-US" sz="2000" dirty="0"/>
          </a:p>
        </p:txBody>
      </p:sp>
      <p:pic>
        <p:nvPicPr>
          <p:cNvPr id="8" name="Picture 1" descr="page6image3832224">
            <a:extLst>
              <a:ext uri="{FF2B5EF4-FFF2-40B4-BE49-F238E27FC236}">
                <a16:creationId xmlns:a16="http://schemas.microsoft.com/office/drawing/2014/main" id="{8372051C-B891-D143-937B-D7A1C88D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55" y="1050478"/>
            <a:ext cx="3537678" cy="38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51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743267" y="1975370"/>
            <a:ext cx="3197701" cy="25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Následují</a:t>
            </a:r>
            <a:r>
              <a:rPr lang="en-US" sz="2000" dirty="0"/>
              <a:t> </a:t>
            </a:r>
            <a:r>
              <a:rPr lang="en-US" sz="2000" dirty="0" err="1"/>
              <a:t>články</a:t>
            </a:r>
            <a:r>
              <a:rPr lang="en-US" sz="2000" dirty="0"/>
              <a:t> (2006, 2007, 2010),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dokazují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tyto</a:t>
            </a:r>
            <a:r>
              <a:rPr lang="en-US" sz="2000" dirty="0"/>
              <a:t> </a:t>
            </a:r>
            <a:r>
              <a:rPr lang="en-US" sz="2000" dirty="0" err="1"/>
              <a:t>rozdíly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založeny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faktu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se </a:t>
            </a:r>
            <a:r>
              <a:rPr lang="en-US" sz="2000" dirty="0" err="1"/>
              <a:t>jednalo</a:t>
            </a:r>
            <a:r>
              <a:rPr lang="en-US" sz="2000" dirty="0"/>
              <a:t> o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různé</a:t>
            </a:r>
            <a:r>
              <a:rPr lang="en-US" sz="2000" dirty="0"/>
              <a:t> </a:t>
            </a:r>
            <a:r>
              <a:rPr lang="en-US" sz="2000" dirty="0" err="1"/>
              <a:t>mikročipy</a:t>
            </a:r>
            <a:r>
              <a:rPr lang="en-US" sz="20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C4538-8EA8-AB4B-A566-D1F5B4481071}"/>
              </a:ext>
            </a:extLst>
          </p:cNvPr>
          <p:cNvSpPr/>
          <p:nvPr/>
        </p:nvSpPr>
        <p:spPr>
          <a:xfrm>
            <a:off x="8318775" y="1166842"/>
            <a:ext cx="36930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dirty="0">
                <a:solidFill>
                  <a:srgbClr val="2A2A2A"/>
                </a:solidFill>
                <a:latin typeface="Merriweather"/>
              </a:rPr>
              <a:t>sondy jsou navrženy odděleně pro lidské a myší </a:t>
            </a:r>
            <a:r>
              <a:rPr lang="cs-CZ" dirty="0" err="1">
                <a:solidFill>
                  <a:srgbClr val="2A2A2A"/>
                </a:solidFill>
                <a:latin typeface="Merriweather"/>
              </a:rPr>
              <a:t>ortologické</a:t>
            </a:r>
            <a:r>
              <a:rPr lang="cs-CZ" dirty="0">
                <a:solidFill>
                  <a:srgbClr val="2A2A2A"/>
                </a:solidFill>
                <a:latin typeface="Merriweather"/>
              </a:rPr>
              <a:t> geny a necílí na stejné sekvence. Proto mají lidské sondy a myší sondy různé afinity k jejich cílovým RNA</a:t>
            </a:r>
          </a:p>
          <a:p>
            <a:pPr marL="342900" indent="-342900">
              <a:buAutoNum type="arabicPeriod"/>
            </a:pPr>
            <a:r>
              <a:rPr lang="cs-CZ" dirty="0"/>
              <a:t>Signál (S) detekovaný mikročipem je přibližně lineární se skutečným množstvím cílové RNA v rozumných rozsazích měření (</a:t>
            </a:r>
            <a:r>
              <a:rPr lang="cs-CZ" dirty="0" err="1"/>
              <a:t>Affymetrix</a:t>
            </a:r>
            <a:r>
              <a:rPr lang="cs-CZ" dirty="0"/>
              <a:t> 2001), hodnoty S transformované log2 mají tendenci přeceňovat rozdíl mezi dvěma nízkými hodnotami exprese, ale podceňují rozdíl mezi dvěma vysokými hodnotami exprese.</a:t>
            </a:r>
          </a:p>
        </p:txBody>
      </p:sp>
    </p:spTree>
    <p:extLst>
      <p:ext uri="{BB962C8B-B14F-4D97-AF65-F5344CB8AC3E}">
        <p14:creationId xmlns:p14="http://schemas.microsoft.com/office/powerpoint/2010/main" val="2695115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4" y="3477383"/>
            <a:ext cx="3427283" cy="24737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Ben-Yang Liao,  Jianzhi Zhang (2006) Evolutionary Conservation of Expression Profiles Between Human and Mouse Orthologous Genes . Molecular Biology and Evolution, Volume 23, Issue 3, March 2006, Pages 530-540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New picture">
            <a:extLst>
              <a:ext uri="{FF2B5EF4-FFF2-40B4-BE49-F238E27FC236}">
                <a16:creationId xmlns:a16="http://schemas.microsoft.com/office/drawing/2014/main" id="{2CB6CE80-1B7F-8B48-A535-BEA2607EC6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68801" y="1371600"/>
            <a:ext cx="3463965" cy="4457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FA9D701-96C9-3B47-9300-79B70C694BAA}"/>
              </a:ext>
            </a:extLst>
          </p:cNvPr>
          <p:cNvSpPr txBox="1">
            <a:spLocks/>
          </p:cNvSpPr>
          <p:nvPr/>
        </p:nvSpPr>
        <p:spPr>
          <a:xfrm>
            <a:off x="8681803" y="1234919"/>
            <a:ext cx="2036164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r>
              <a:rPr lang="cs-CZ"/>
              <a:t>FIG. 5.— </a:t>
            </a:r>
            <a:r>
              <a:rPr lang="cs-CZ" b="0"/>
              <a:t>Dendrograms of 26 human and 26 mouse tissues based on (a) 1 − Pearson's correlation coefficient r and (b) Euclidean distance d of tissues..</a:t>
            </a:r>
            <a:endParaRPr lang="cs-CZ" b="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9C7E40-CE8D-EC4E-8D9C-61D72356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62" y="6267450"/>
            <a:ext cx="1058862" cy="298450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215846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RNAseq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926DF3-2B16-D545-9DD6-B413DC2C1E58}"/>
              </a:ext>
            </a:extLst>
          </p:cNvPr>
          <p:cNvSpPr txBox="1">
            <a:spLocks/>
          </p:cNvSpPr>
          <p:nvPr/>
        </p:nvSpPr>
        <p:spPr>
          <a:xfrm>
            <a:off x="1524000" y="152563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kern="1200">
                <a:solidFill>
                  <a:srgbClr val="FD340F"/>
                </a:solidFill>
                <a:latin typeface="+mn-lt"/>
                <a:ea typeface="+mn-ea"/>
                <a:cs typeface="+mn-cs"/>
              </a:rPr>
              <a:t>Navzdory tomu se problém v roce 2014 opakuje!!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C67775C-1DDA-D543-89A6-1357F352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1" y="2509911"/>
            <a:ext cx="1118219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4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Lidé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myši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RNAseq</a:t>
            </a:r>
            <a:endParaRPr lang="cs-CZ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904D8-BD5B-0645-ABA3-8B2B68AE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69" y="229130"/>
            <a:ext cx="5848863" cy="54101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F37DF8-F72E-6A41-AB74-EBFFE86FCFC3}"/>
              </a:ext>
            </a:extLst>
          </p:cNvPr>
          <p:cNvSpPr/>
          <p:nvPr/>
        </p:nvSpPr>
        <p:spPr>
          <a:xfrm>
            <a:off x="643468" y="2551837"/>
            <a:ext cx="33639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„V této studii velkého počtu tkání mezi lidmi a myšmi odhalila vysoce výkonná </a:t>
            </a:r>
            <a:r>
              <a:rPr lang="cs-CZ" dirty="0" err="1"/>
              <a:t>transkriptomická</a:t>
            </a:r>
            <a:r>
              <a:rPr lang="cs-CZ" dirty="0"/>
              <a:t> a </a:t>
            </a:r>
            <a:r>
              <a:rPr lang="cs-CZ" dirty="0" err="1"/>
              <a:t>epigenomická</a:t>
            </a:r>
            <a:r>
              <a:rPr lang="cs-CZ" dirty="0"/>
              <a:t> </a:t>
            </a:r>
            <a:r>
              <a:rPr lang="cs-CZ" dirty="0" err="1"/>
              <a:t>sekvenace</a:t>
            </a:r>
            <a:r>
              <a:rPr lang="cs-CZ" dirty="0"/>
              <a:t>, že obecně dominují rozdíly mezi těmito dvěma druhy.“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707A8-F171-9B44-98CA-8E3636DAC775}"/>
              </a:ext>
            </a:extLst>
          </p:cNvPr>
          <p:cNvSpPr/>
          <p:nvPr/>
        </p:nvSpPr>
        <p:spPr>
          <a:xfrm>
            <a:off x="643468" y="4627548"/>
            <a:ext cx="3117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Tentokrát byla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</a:rPr>
              <a:t>RNAseq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použita pro oba druhy, a proto to vypadalo, že není žádný problém s rozdílnou platformou….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59880E-F421-B54F-983D-7D5896FFF92C}"/>
              </a:ext>
            </a:extLst>
          </p:cNvPr>
          <p:cNvSpPr/>
          <p:nvPr/>
        </p:nvSpPr>
        <p:spPr>
          <a:xfrm>
            <a:off x="5297764" y="59825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Fig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. 1.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Loading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plots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from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PCA on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human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and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mouse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gene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expression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data.</a:t>
            </a:r>
            <a:endParaRPr lang="cs-CZ" sz="16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4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Lidé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myši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RNAseq</a:t>
            </a:r>
            <a:endParaRPr lang="cs-CZ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1989505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B3615"/>
                </a:solidFill>
              </a:rPr>
              <a:t>Následná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reanalýza</a:t>
            </a:r>
            <a:r>
              <a:rPr lang="en-US" sz="2000" dirty="0">
                <a:solidFill>
                  <a:srgbClr val="FB3615"/>
                </a:solidFill>
              </a:rPr>
              <a:t> z </a:t>
            </a:r>
            <a:r>
              <a:rPr lang="en-US" sz="2000" dirty="0" err="1">
                <a:solidFill>
                  <a:srgbClr val="FB3615"/>
                </a:solidFill>
              </a:rPr>
              <a:t>roku</a:t>
            </a:r>
            <a:r>
              <a:rPr lang="en-US" sz="2000" dirty="0">
                <a:solidFill>
                  <a:srgbClr val="FB3615"/>
                </a:solidFill>
              </a:rPr>
              <a:t> 2015 </a:t>
            </a:r>
            <a:r>
              <a:rPr lang="en-US" sz="2000" dirty="0" err="1">
                <a:solidFill>
                  <a:srgbClr val="FB3615"/>
                </a:solidFill>
              </a:rPr>
              <a:t>ukázala</a:t>
            </a:r>
            <a:r>
              <a:rPr lang="en-US" sz="2000" dirty="0">
                <a:solidFill>
                  <a:srgbClr val="FB3615"/>
                </a:solidFill>
              </a:rPr>
              <a:t>, </a:t>
            </a:r>
            <a:r>
              <a:rPr lang="en-US" sz="2000" dirty="0" err="1">
                <a:solidFill>
                  <a:srgbClr val="FB3615"/>
                </a:solidFill>
              </a:rPr>
              <a:t>že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rozdíly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jsou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způsobeny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efektem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dávky</a:t>
            </a:r>
            <a:r>
              <a:rPr lang="en-US" sz="2000" dirty="0">
                <a:solidFill>
                  <a:srgbClr val="FB3615"/>
                </a:solidFill>
              </a:rPr>
              <a:t> flow cell a </a:t>
            </a:r>
            <a:r>
              <a:rPr lang="en-US" sz="2000" dirty="0" err="1">
                <a:solidFill>
                  <a:srgbClr val="FB3615"/>
                </a:solidFill>
              </a:rPr>
              <a:t>ranu</a:t>
            </a:r>
            <a:r>
              <a:rPr lang="en-US" sz="2000" dirty="0">
                <a:solidFill>
                  <a:srgbClr val="FB3615"/>
                </a:solidFill>
              </a:rPr>
              <a:t>!</a:t>
            </a:r>
            <a:endParaRPr lang="cs-CZ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BB6D0-B9D5-3648-90B5-A9455DA8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14" y="2808320"/>
            <a:ext cx="6350000" cy="278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346D9-9BBA-8F46-A704-F30DAAEF4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659" y="209771"/>
            <a:ext cx="7347341" cy="26407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65478-B7D2-2C45-BE8B-CA6A12FEFCC2}"/>
              </a:ext>
            </a:extLst>
          </p:cNvPr>
          <p:cNvSpPr/>
          <p:nvPr/>
        </p:nvSpPr>
        <p:spPr>
          <a:xfrm>
            <a:off x="5105400" y="58048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333333"/>
                </a:solidFill>
                <a:latin typeface="Roboto"/>
              </a:rPr>
              <a:t>Figure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1. Study design.</a:t>
            </a:r>
          </a:p>
          <a:p>
            <a:r>
              <a:rPr lang="cs-CZ" dirty="0" err="1">
                <a:solidFill>
                  <a:srgbClr val="333333"/>
                </a:solidFill>
                <a:latin typeface="Roboto"/>
              </a:rPr>
              <a:t>Sequencing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batches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as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inferred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based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on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the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sequence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identifiers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of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the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RNA-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Seq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reads</a:t>
            </a:r>
            <a:endParaRPr lang="cs-CZ" b="0" i="0" u="none" strike="noStrike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7467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Lidé a myši na RNAseq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5A4"/>
                </a:solidFill>
              </a:rPr>
              <a:t>… po </a:t>
            </a:r>
            <a:r>
              <a:rPr lang="en-US" sz="2000" dirty="0" err="1">
                <a:solidFill>
                  <a:srgbClr val="FFF5A4"/>
                </a:solidFill>
              </a:rPr>
              <a:t>korekci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efektu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dávky</a:t>
            </a:r>
            <a:r>
              <a:rPr lang="en-US" sz="2000" dirty="0">
                <a:solidFill>
                  <a:srgbClr val="FFF5A4"/>
                </a:solidFill>
              </a:rPr>
              <a:t> to </a:t>
            </a:r>
            <a:r>
              <a:rPr lang="en-US" sz="2000" dirty="0" err="1">
                <a:solidFill>
                  <a:srgbClr val="FFF5A4"/>
                </a:solidFill>
              </a:rPr>
              <a:t>vypadá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tak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jak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má</a:t>
            </a:r>
            <a:r>
              <a:rPr lang="en-US" sz="2000" dirty="0">
                <a:solidFill>
                  <a:srgbClr val="FFF5A4"/>
                </a:solidFill>
              </a:rPr>
              <a:t>	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F44C6D5-01FF-7F43-B4BB-5F221F42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89" y="2229010"/>
            <a:ext cx="4100141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B040BC3-65B8-5D45-B807-EDDD08295A05}"/>
              </a:ext>
            </a:extLst>
          </p:cNvPr>
          <p:cNvSpPr/>
          <p:nvPr/>
        </p:nvSpPr>
        <p:spPr>
          <a:xfrm>
            <a:off x="6445071" y="6186695"/>
            <a:ext cx="4927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D85618"/>
                </a:solidFill>
                <a:latin typeface="Helvetica" pitchFamily="2" charset="0"/>
              </a:rPr>
              <a:t>Figure</a:t>
            </a:r>
            <a:r>
              <a:rPr lang="cs-CZ" dirty="0">
                <a:solidFill>
                  <a:srgbClr val="D85618"/>
                </a:solidFill>
                <a:latin typeface="Helvetica" pitchFamily="2" charset="0"/>
              </a:rPr>
              <a:t> 3. </a:t>
            </a:r>
            <a:r>
              <a:rPr lang="cs-CZ" dirty="0" err="1">
                <a:latin typeface="Helvetica" pitchFamily="2" charset="0"/>
              </a:rPr>
              <a:t>Clustering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of</a:t>
            </a:r>
            <a:r>
              <a:rPr lang="cs-CZ" dirty="0">
                <a:latin typeface="Helvetica" pitchFamily="2" charset="0"/>
              </a:rPr>
              <a:t> data </a:t>
            </a:r>
            <a:r>
              <a:rPr lang="cs-CZ" dirty="0" err="1">
                <a:latin typeface="Helvetica" pitchFamily="2" charset="0"/>
              </a:rPr>
              <a:t>once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batch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effects</a:t>
            </a:r>
            <a:r>
              <a:rPr lang="cs-CZ" dirty="0">
                <a:latin typeface="Helvetica" pitchFamily="2" charset="0"/>
              </a:rPr>
              <a:t> are </a:t>
            </a:r>
            <a:r>
              <a:rPr lang="cs-CZ" dirty="0" err="1">
                <a:latin typeface="Helvetica" pitchFamily="2" charset="0"/>
              </a:rPr>
              <a:t>accounted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for</a:t>
            </a:r>
            <a:endParaRPr lang="cs-CZ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5C1C1-6C35-014F-810C-A619D6F24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69" y="2295217"/>
            <a:ext cx="4100137" cy="3891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1266AB-13B6-C042-8C1A-C99E68919A9B}"/>
              </a:ext>
            </a:extLst>
          </p:cNvPr>
          <p:cNvSpPr/>
          <p:nvPr/>
        </p:nvSpPr>
        <p:spPr>
          <a:xfrm>
            <a:off x="598493" y="61866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D85618"/>
                </a:solidFill>
                <a:latin typeface="Helvetica" pitchFamily="2" charset="0"/>
              </a:rPr>
              <a:t>Figure</a:t>
            </a:r>
            <a:r>
              <a:rPr lang="cs-CZ" dirty="0">
                <a:solidFill>
                  <a:srgbClr val="D85618"/>
                </a:solidFill>
                <a:latin typeface="Helvetica" pitchFamily="2" charset="0"/>
              </a:rPr>
              <a:t> 2. </a:t>
            </a:r>
            <a:r>
              <a:rPr lang="cs-CZ" dirty="0" err="1">
                <a:latin typeface="Helvetica" pitchFamily="2" charset="0"/>
              </a:rPr>
              <a:t>Recapitulating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the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patterns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reported</a:t>
            </a:r>
            <a:r>
              <a:rPr lang="cs-CZ" dirty="0">
                <a:latin typeface="Helvetica" pitchFamily="2" charset="0"/>
              </a:rPr>
              <a:t> by </a:t>
            </a:r>
            <a:r>
              <a:rPr lang="cs-CZ" dirty="0" err="1">
                <a:latin typeface="Helvetica" pitchFamily="2" charset="0"/>
              </a:rPr>
              <a:t>the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mouse</a:t>
            </a:r>
            <a:r>
              <a:rPr lang="cs-CZ" dirty="0">
                <a:latin typeface="Helvetica" pitchFamily="2" charset="0"/>
              </a:rPr>
              <a:t> ENCODE </a:t>
            </a:r>
            <a:r>
              <a:rPr lang="cs-CZ" dirty="0" err="1">
                <a:latin typeface="Helvetica" pitchFamily="2" charset="0"/>
              </a:rPr>
              <a:t>papers</a:t>
            </a:r>
            <a:r>
              <a:rPr lang="cs-CZ" dirty="0">
                <a:latin typeface="Helvetica" pitchFamily="2" charset="0"/>
              </a:rPr>
              <a:t>.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F010-577A-AA4C-A217-7E1E698EB4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>
                <a:solidFill>
                  <a:schemeClr val="bg1"/>
                </a:solidFill>
              </a:rPr>
              <a:t>Jak vznikají čestné chyby?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6F11C9-16E9-3746-9C6F-D0F7B193DAFE}"/>
              </a:ext>
            </a:extLst>
          </p:cNvPr>
          <p:cNvSpPr/>
          <p:nvPr/>
        </p:nvSpPr>
        <p:spPr>
          <a:xfrm>
            <a:off x="5609769" y="2261761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znalostí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A23EAC6-A600-AD4E-9136-376F246B0717}"/>
              </a:ext>
            </a:extLst>
          </p:cNvPr>
          <p:cNvSpPr/>
          <p:nvPr/>
        </p:nvSpPr>
        <p:spPr>
          <a:xfrm>
            <a:off x="4738766" y="83496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kontroly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8D8ADD-30FF-A14B-9EF5-339DAF67EEFC}"/>
              </a:ext>
            </a:extLst>
          </p:cNvPr>
          <p:cNvSpPr/>
          <p:nvPr/>
        </p:nvSpPr>
        <p:spPr>
          <a:xfrm>
            <a:off x="6482053" y="3680874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Nedostatek času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(konkurence)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15EED7-9398-9D4C-B720-26C67E4BBFFA}"/>
              </a:ext>
            </a:extLst>
          </p:cNvPr>
          <p:cNvSpPr/>
          <p:nvPr/>
        </p:nvSpPr>
        <p:spPr>
          <a:xfrm>
            <a:off x="7353056" y="509998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financí</a:t>
            </a:r>
          </a:p>
        </p:txBody>
      </p:sp>
    </p:spTree>
    <p:extLst>
      <p:ext uri="{BB962C8B-B14F-4D97-AF65-F5344CB8AC3E}">
        <p14:creationId xmlns:p14="http://schemas.microsoft.com/office/powerpoint/2010/main" val="3461849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Lidé a myši na RNAseq</a:t>
            </a: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 descr="Error">
            <a:extLst>
              <a:ext uri="{FF2B5EF4-FFF2-40B4-BE49-F238E27FC236}">
                <a16:creationId xmlns:a16="http://schemas.microsoft.com/office/drawing/2014/main" id="{EB2C2EDB-D50F-4849-92F9-77FA94F05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Ovšem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pozor</a:t>
            </a:r>
            <a:r>
              <a:rPr lang="en-US" sz="2000" dirty="0">
                <a:solidFill>
                  <a:srgbClr val="000000"/>
                </a:solidFill>
              </a:rPr>
              <a:t>, v </a:t>
            </a:r>
            <a:r>
              <a:rPr lang="en-US" sz="2000" dirty="0" err="1">
                <a:solidFill>
                  <a:srgbClr val="000000"/>
                </a:solidFill>
              </a:rPr>
              <a:t>čem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problém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Protože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šlo</a:t>
            </a:r>
            <a:r>
              <a:rPr lang="en-US" sz="2000" dirty="0">
                <a:solidFill>
                  <a:srgbClr val="000000"/>
                </a:solidFill>
              </a:rPr>
              <a:t> v </a:t>
            </a:r>
            <a:r>
              <a:rPr lang="en-US" sz="2000" dirty="0" err="1">
                <a:solidFill>
                  <a:srgbClr val="000000"/>
                </a:solidFill>
              </a:rPr>
              <a:t>tomto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případě</a:t>
            </a:r>
            <a:r>
              <a:rPr lang="en-US" sz="2000" dirty="0">
                <a:solidFill>
                  <a:srgbClr val="000000"/>
                </a:solidFill>
              </a:rPr>
              <a:t> o </a:t>
            </a:r>
            <a:r>
              <a:rPr lang="en-US" sz="2000" dirty="0" err="1">
                <a:solidFill>
                  <a:srgbClr val="000000"/>
                </a:solidFill>
              </a:rPr>
              <a:t>téměř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perfektní</a:t>
            </a:r>
            <a:r>
              <a:rPr lang="en-US" sz="2000" dirty="0">
                <a:solidFill>
                  <a:srgbClr val="000000"/>
                </a:solidFill>
              </a:rPr>
              <a:t> batch </a:t>
            </a:r>
            <a:r>
              <a:rPr lang="en-US" sz="2000" dirty="0" err="1">
                <a:solidFill>
                  <a:srgbClr val="000000"/>
                </a:solidFill>
              </a:rPr>
              <a:t>efekt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tedy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téměř</a:t>
            </a:r>
            <a:r>
              <a:rPr lang="en-US" sz="2000" dirty="0">
                <a:solidFill>
                  <a:srgbClr val="000000"/>
                </a:solidFill>
              </a:rPr>
              <a:t> 100% </a:t>
            </a:r>
            <a:r>
              <a:rPr lang="en-US" sz="2000" dirty="0" err="1">
                <a:solidFill>
                  <a:srgbClr val="000000"/>
                </a:solidFill>
              </a:rPr>
              <a:t>překryv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etektu</a:t>
            </a:r>
            <a:r>
              <a:rPr lang="en-US" sz="2000" dirty="0">
                <a:solidFill>
                  <a:srgbClr val="000000"/>
                </a:solidFill>
              </a:rPr>
              <a:t> lane a </a:t>
            </a:r>
            <a:r>
              <a:rPr lang="en-US" sz="2000" dirty="0" err="1">
                <a:solidFill>
                  <a:srgbClr val="000000"/>
                </a:solidFill>
              </a:rPr>
              <a:t>ranu</a:t>
            </a:r>
            <a:r>
              <a:rPr lang="en-US" sz="2000" dirty="0">
                <a:solidFill>
                  <a:srgbClr val="000000"/>
                </a:solidFill>
              </a:rPr>
              <a:t> vs </a:t>
            </a:r>
            <a:r>
              <a:rPr lang="en-US" sz="2000" dirty="0" err="1">
                <a:solidFill>
                  <a:srgbClr val="000000"/>
                </a:solidFill>
              </a:rPr>
              <a:t>organizmus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odstraněné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rozdíly</a:t>
            </a:r>
            <a:r>
              <a:rPr lang="en-US" sz="2000" dirty="0">
                <a:solidFill>
                  <a:srgbClr val="000000"/>
                </a:solidFill>
              </a:rPr>
              <a:t> batch </a:t>
            </a:r>
            <a:r>
              <a:rPr lang="en-US" sz="2000" dirty="0" err="1">
                <a:solidFill>
                  <a:srgbClr val="000000"/>
                </a:solidFill>
              </a:rPr>
              <a:t>efektu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mohou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být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také</a:t>
            </a:r>
            <a:r>
              <a:rPr lang="en-US" sz="2000" dirty="0">
                <a:solidFill>
                  <a:srgbClr val="000000"/>
                </a:solidFill>
              </a:rPr>
              <a:t> ty </a:t>
            </a:r>
            <a:r>
              <a:rPr lang="en-US" sz="2000" dirty="0" err="1">
                <a:solidFill>
                  <a:srgbClr val="000000"/>
                </a:solidFill>
              </a:rPr>
              <a:t>biologické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Jinak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řečeno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tyto</a:t>
            </a:r>
            <a:r>
              <a:rPr lang="en-US" sz="2000" dirty="0">
                <a:solidFill>
                  <a:srgbClr val="000000"/>
                </a:solidFill>
              </a:rPr>
              <a:t> data </a:t>
            </a:r>
            <a:r>
              <a:rPr lang="en-US" sz="2000" dirty="0" err="1">
                <a:solidFill>
                  <a:srgbClr val="000000"/>
                </a:solidFill>
              </a:rPr>
              <a:t>nemohou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odpovědět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otázku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která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byla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položena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Doporučuji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diskuzi</a:t>
            </a:r>
            <a:r>
              <a:rPr lang="en-US" sz="2000" dirty="0">
                <a:solidFill>
                  <a:srgbClr val="000000"/>
                </a:solidFill>
              </a:rPr>
              <a:t> pod </a:t>
            </a:r>
            <a:r>
              <a:rPr lang="en-US" sz="2000" dirty="0" err="1">
                <a:solidFill>
                  <a:srgbClr val="000000"/>
                </a:solidFill>
              </a:rPr>
              <a:t>článkem</a:t>
            </a:r>
            <a:r>
              <a:rPr lang="en-US" sz="2000" dirty="0">
                <a:solidFill>
                  <a:srgbClr val="000000"/>
                </a:solidFill>
              </a:rPr>
              <a:t> z F1000research…</a:t>
            </a:r>
          </a:p>
        </p:txBody>
      </p:sp>
    </p:spTree>
    <p:extLst>
      <p:ext uri="{BB962C8B-B14F-4D97-AF65-F5344CB8AC3E}">
        <p14:creationId xmlns:p14="http://schemas.microsoft.com/office/powerpoint/2010/main" val="4137312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052DF-CFF5-7C46-AB43-166436E94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9" b="84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535466-3539-9641-9420-1E9E16C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The 1000 genomes project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64FDA-D0DF-814A-951E-53FCB38C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Zahájen v lednu 2008, cílem bylo vytvoření co nejpodrobnějšího katalogu lidských genetických variací</a:t>
            </a:r>
          </a:p>
          <a:p>
            <a:r>
              <a:rPr lang="cs-CZ" sz="1800" dirty="0"/>
              <a:t>Založen na </a:t>
            </a:r>
            <a:r>
              <a:rPr lang="cs-CZ" sz="1800" dirty="0" err="1"/>
              <a:t>sekvencování</a:t>
            </a:r>
            <a:r>
              <a:rPr lang="cs-CZ" sz="1800" dirty="0"/>
              <a:t> technologií </a:t>
            </a:r>
            <a:r>
              <a:rPr lang="cs-CZ" sz="1800" dirty="0" err="1"/>
              <a:t>Solexa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43563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8E31-B045-B647-8F49-1D5AB6CE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Jaký je vliv data sekvencování na genetickou variabilitu mezi sekvencemi?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CED7-AD44-CF41-AD59-165A0EFCC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84" r="1" b="2336"/>
          <a:stretch/>
        </p:blipFill>
        <p:spPr>
          <a:xfrm>
            <a:off x="4964218" y="315704"/>
            <a:ext cx="6553545" cy="4084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DA93D-0E44-AD48-953C-74C35CDC1950}"/>
              </a:ext>
            </a:extLst>
          </p:cNvPr>
          <p:cNvSpPr/>
          <p:nvPr/>
        </p:nvSpPr>
        <p:spPr>
          <a:xfrm>
            <a:off x="4964218" y="4800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Poppins"/>
              </a:rPr>
              <a:t>Zjistili, že se studovanými biologickými rozdíly bylo spojeno pouze 17% variability sekvencí, zatímco neuvěřitelných 32% bylo možné vysvětlit datem, kdy byly vzorky zpracovány.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51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C069D-ED34-3F4A-83CB-B2F4624D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jeden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těchto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článků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nebyl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stažen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tisku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695615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82123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95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942161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8085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494DE-87EC-B846-A0AF-F578286036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93013"/>
            <a:ext cx="8229627" cy="113423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/>
              <a:t>Randomizace</a:t>
            </a:r>
            <a:r>
              <a:rPr lang="en-US" dirty="0"/>
              <a:t> </a:t>
            </a:r>
            <a:r>
              <a:rPr lang="en-US" dirty="0" err="1"/>
              <a:t>pomáhá</a:t>
            </a:r>
            <a:r>
              <a:rPr lang="en-US" dirty="0"/>
              <a:t> </a:t>
            </a:r>
            <a:r>
              <a:rPr lang="en-US" dirty="0" err="1"/>
              <a:t>minimalizovat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dávky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C6B290-3B51-D14B-969E-7ABAD7277B28}"/>
              </a:ext>
            </a:extLst>
          </p:cNvPr>
          <p:cNvGrpSpPr/>
          <p:nvPr/>
        </p:nvGrpSpPr>
        <p:grpSpPr>
          <a:xfrm>
            <a:off x="808042" y="1757363"/>
            <a:ext cx="10464796" cy="4107971"/>
            <a:chOff x="2279656" y="2744994"/>
            <a:chExt cx="6837720" cy="2634565"/>
          </a:xfrm>
        </p:grpSpPr>
        <p:pic>
          <p:nvPicPr>
            <p:cNvPr id="2" name="">
              <a:extLst>
                <a:ext uri="{FF2B5EF4-FFF2-40B4-BE49-F238E27FC236}">
                  <a16:creationId xmlns:a16="http://schemas.microsoft.com/office/drawing/2014/main" id="{6A292732-CD72-EC4E-B836-41811D6C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279656" y="2744994"/>
              <a:ext cx="6837720" cy="2634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1F343B-6032-184B-85F3-6B6BDF77B1F5}"/>
                </a:ext>
              </a:extLst>
            </p:cNvPr>
            <p:cNvSpPr/>
            <p:nvPr/>
          </p:nvSpPr>
          <p:spPr>
            <a:xfrm>
              <a:off x="2913884" y="3803457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E55423D-DEC1-764B-98FB-6B7AA6544AD9}"/>
                </a:ext>
              </a:extLst>
            </p:cNvPr>
            <p:cNvSpPr/>
            <p:nvPr/>
          </p:nvSpPr>
          <p:spPr>
            <a:xfrm>
              <a:off x="3577506" y="3006589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8A39E9B-C816-1F47-91A1-09698A59374E}"/>
                </a:ext>
              </a:extLst>
            </p:cNvPr>
            <p:cNvSpPr/>
            <p:nvPr/>
          </p:nvSpPr>
          <p:spPr>
            <a:xfrm>
              <a:off x="3577506" y="3654534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5E87179-DC76-4E47-8879-E58E6ACCCA0C}"/>
                </a:ext>
              </a:extLst>
            </p:cNvPr>
            <p:cNvSpPr/>
            <p:nvPr/>
          </p:nvSpPr>
          <p:spPr>
            <a:xfrm>
              <a:off x="2913884" y="4423969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6385574-03CA-6C4C-B520-2AA937B03C4F}"/>
                </a:ext>
              </a:extLst>
            </p:cNvPr>
            <p:cNvSpPr/>
            <p:nvPr/>
          </p:nvSpPr>
          <p:spPr>
            <a:xfrm>
              <a:off x="5319513" y="3258060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124A04-141A-844F-91C3-9F830C85A259}"/>
                </a:ext>
              </a:extLst>
            </p:cNvPr>
            <p:cNvSpPr/>
            <p:nvPr/>
          </p:nvSpPr>
          <p:spPr>
            <a:xfrm>
              <a:off x="5983134" y="3504305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FDDDB7-1B7F-CE4D-B78E-20EE82333689}"/>
                </a:ext>
              </a:extLst>
            </p:cNvPr>
            <p:cNvSpPr/>
            <p:nvPr/>
          </p:nvSpPr>
          <p:spPr>
            <a:xfrm>
              <a:off x="5983134" y="2973930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0B57E3-47A6-F548-AEAA-2B3212D284B8}"/>
                </a:ext>
              </a:extLst>
            </p:cNvPr>
            <p:cNvSpPr/>
            <p:nvPr/>
          </p:nvSpPr>
          <p:spPr>
            <a:xfrm>
              <a:off x="5319513" y="3702869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1F6E48A-AD7F-AD40-8620-F7D103AAB03A}"/>
                </a:ext>
              </a:extLst>
            </p:cNvPr>
            <p:cNvSpPr/>
            <p:nvPr/>
          </p:nvSpPr>
          <p:spPr>
            <a:xfrm>
              <a:off x="5319513" y="4152904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143803-BFC6-314D-8141-04121BB00A46}"/>
                </a:ext>
              </a:extLst>
            </p:cNvPr>
            <p:cNvSpPr/>
            <p:nvPr/>
          </p:nvSpPr>
          <p:spPr>
            <a:xfrm>
              <a:off x="5983134" y="3836116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8A8C44-98A7-B442-B7D7-775F3FD354E8}"/>
                </a:ext>
              </a:extLst>
            </p:cNvPr>
            <p:cNvSpPr/>
            <p:nvPr/>
          </p:nvSpPr>
          <p:spPr>
            <a:xfrm>
              <a:off x="5319513" y="4617961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6545F83-E472-1F49-BC50-294BEAFDD06E}"/>
                </a:ext>
              </a:extLst>
            </p:cNvPr>
            <p:cNvSpPr/>
            <p:nvPr/>
          </p:nvSpPr>
          <p:spPr>
            <a:xfrm>
              <a:off x="5983134" y="4467079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918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6541454-C75F-E247-A07A-590B07677B1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55331" y="839325"/>
            <a:ext cx="8590504" cy="5130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C8017-9E83-9B40-8EBC-20957A716882}"/>
              </a:ext>
            </a:extLst>
          </p:cNvPr>
          <p:cNvSpPr txBox="1"/>
          <p:nvPr/>
        </p:nvSpPr>
        <p:spPr>
          <a:xfrm>
            <a:off x="343848" y="6341470"/>
            <a:ext cx="11613470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Forshed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J. (2017) Experimental design in clinical ‘omics biomarker discovery. Journal of Proteome Research 16, 3954-3960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60870D-970F-ED45-95DE-5D4B61A94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066" y="82953"/>
            <a:ext cx="8229627" cy="72208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U ‘omics dat je randomizace obtížná</a:t>
            </a:r>
          </a:p>
        </p:txBody>
      </p:sp>
    </p:spTree>
    <p:extLst>
      <p:ext uri="{BB962C8B-B14F-4D97-AF65-F5344CB8AC3E}">
        <p14:creationId xmlns:p14="http://schemas.microsoft.com/office/powerpoint/2010/main" val="2974064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7EF32E-ED36-8F45-8011-C05D327AD3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877" y="2415322"/>
            <a:ext cx="3451730" cy="23998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když je randomizace nemožná (nebo ohrožena)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4C21C-AEDB-D847-885E-2FF1681D3FF5}"/>
              </a:ext>
            </a:extLst>
          </p:cNvPr>
          <p:cNvSpPr txBox="1"/>
          <p:nvPr/>
        </p:nvSpPr>
        <p:spPr>
          <a:xfrm>
            <a:off x="4700297" y="466100"/>
            <a:ext cx="7112000" cy="6004965"/>
          </a:xfrm>
          <a:prstGeom prst="rect">
            <a:avLst/>
          </a:prstGeom>
        </p:spPr>
        <p:txBody>
          <a:bodyPr vert="horz" lIns="91440" tIns="45720" rIns="91440" bIns="45720" rtlCol="0" anchor="ctr" anchorCtr="0" compatLnSpc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Někdy</a:t>
            </a:r>
            <a:r>
              <a:rPr lang="en-US" sz="2000" dirty="0"/>
              <a:t> </a:t>
            </a:r>
            <a:r>
              <a:rPr lang="en-US" sz="2000" dirty="0" err="1"/>
              <a:t>všechno</a:t>
            </a:r>
            <a:r>
              <a:rPr lang="en-US" sz="2000" dirty="0"/>
              <a:t> </a:t>
            </a:r>
            <a:r>
              <a:rPr lang="en-US" sz="2000" dirty="0" err="1"/>
              <a:t>nejde</a:t>
            </a:r>
            <a:r>
              <a:rPr lang="en-US" sz="2000" dirty="0"/>
              <a:t> </a:t>
            </a:r>
            <a:r>
              <a:rPr lang="en-US" sz="2000" dirty="0" err="1"/>
              <a:t>naplánovat</a:t>
            </a:r>
            <a:r>
              <a:rPr lang="en-US" sz="2000" dirty="0"/>
              <a:t> a </a:t>
            </a:r>
            <a:r>
              <a:rPr lang="en-US" sz="2000" dirty="0" err="1"/>
              <a:t>něco</a:t>
            </a:r>
            <a:r>
              <a:rPr lang="en-US" sz="2000" dirty="0"/>
              <a:t> se </a:t>
            </a:r>
            <a:r>
              <a:rPr lang="en-US" sz="2000" dirty="0" err="1"/>
              <a:t>změní</a:t>
            </a:r>
            <a:r>
              <a:rPr lang="en-US" sz="2000" dirty="0"/>
              <a:t> – </a:t>
            </a:r>
            <a:r>
              <a:rPr lang="en-US" sz="2000" dirty="0" err="1"/>
              <a:t>experimenty</a:t>
            </a:r>
            <a:r>
              <a:rPr lang="en-US" sz="2000" dirty="0"/>
              <a:t> </a:t>
            </a:r>
            <a:r>
              <a:rPr lang="en-US" sz="2000" dirty="0" err="1"/>
              <a:t>můžou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dlouhodobé</a:t>
            </a:r>
            <a:r>
              <a:rPr lang="en-US" sz="2000" dirty="0"/>
              <a:t> a </a:t>
            </a:r>
            <a:r>
              <a:rPr lang="en-US" sz="2000" dirty="0" err="1"/>
              <a:t>spolupracovat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více</a:t>
            </a:r>
            <a:r>
              <a:rPr lang="en-US" sz="2000" dirty="0"/>
              <a:t> </a:t>
            </a:r>
            <a:r>
              <a:rPr lang="en-US" sz="2000" dirty="0" err="1"/>
              <a:t>stran</a:t>
            </a:r>
            <a:r>
              <a:rPr lang="en-US" sz="2000" dirty="0"/>
              <a:t>, </a:t>
            </a:r>
            <a:r>
              <a:rPr lang="en-US" sz="2000" dirty="0" err="1"/>
              <a:t>laboratoří</a:t>
            </a:r>
            <a:r>
              <a:rPr lang="en-US" sz="2000" dirty="0"/>
              <a:t>, </a:t>
            </a:r>
            <a:r>
              <a:rPr lang="en-US" sz="2000" dirty="0" err="1"/>
              <a:t>každá</a:t>
            </a:r>
            <a:r>
              <a:rPr lang="en-US" sz="2000" dirty="0"/>
              <a:t> s </a:t>
            </a:r>
            <a:r>
              <a:rPr lang="en-US" sz="2000" dirty="0" err="1"/>
              <a:t>vlastními</a:t>
            </a:r>
            <a:r>
              <a:rPr lang="en-US" sz="2000" dirty="0"/>
              <a:t> </a:t>
            </a:r>
            <a:r>
              <a:rPr lang="en-US" sz="2000" dirty="0" err="1"/>
              <a:t>postupy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Spolupráce</a:t>
            </a:r>
            <a:r>
              <a:rPr lang="en-US" sz="2000" dirty="0"/>
              <a:t> </a:t>
            </a:r>
            <a:r>
              <a:rPr lang="en-US" sz="2000" dirty="0" err="1"/>
              <a:t>více</a:t>
            </a:r>
            <a:r>
              <a:rPr lang="en-US" sz="2000" dirty="0"/>
              <a:t> </a:t>
            </a:r>
            <a:r>
              <a:rPr lang="en-US" sz="2000" dirty="0" err="1"/>
              <a:t>laboratoří</a:t>
            </a:r>
            <a:r>
              <a:rPr lang="en-US" sz="2000" dirty="0"/>
              <a:t> – </a:t>
            </a:r>
            <a:r>
              <a:rPr lang="en-US" sz="2000" dirty="0" err="1"/>
              <a:t>možnost</a:t>
            </a:r>
            <a:r>
              <a:rPr lang="en-US" sz="2000" dirty="0"/>
              <a:t> </a:t>
            </a:r>
            <a:r>
              <a:rPr lang="en-US" sz="2000" dirty="0" err="1"/>
              <a:t>randomizace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úrovních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Problematické</a:t>
            </a:r>
            <a:r>
              <a:rPr lang="en-US" sz="2000" dirty="0"/>
              <a:t> </a:t>
            </a:r>
            <a:r>
              <a:rPr lang="en-US" sz="2000" dirty="0" err="1"/>
              <a:t>bývá</a:t>
            </a:r>
            <a:r>
              <a:rPr lang="en-US" sz="2000" dirty="0"/>
              <a:t> </a:t>
            </a:r>
            <a:r>
              <a:rPr lang="en-US" sz="2000" dirty="0" err="1"/>
              <a:t>znovuoživení</a:t>
            </a:r>
            <a:r>
              <a:rPr lang="en-US" sz="2000" dirty="0"/>
              <a:t> </a:t>
            </a:r>
            <a:r>
              <a:rPr lang="en-US" sz="2000" dirty="0" err="1"/>
              <a:t>experimentu</a:t>
            </a:r>
            <a:r>
              <a:rPr lang="en-US" sz="2000" dirty="0"/>
              <a:t>, </a:t>
            </a:r>
            <a:r>
              <a:rPr lang="en-US" sz="2000" dirty="0" err="1"/>
              <a:t>který</a:t>
            </a:r>
            <a:r>
              <a:rPr lang="en-US" sz="2000" dirty="0"/>
              <a:t> </a:t>
            </a:r>
            <a:r>
              <a:rPr lang="en-US" sz="2000" dirty="0" err="1"/>
              <a:t>byl</a:t>
            </a:r>
            <a:r>
              <a:rPr lang="en-US" sz="2000" dirty="0"/>
              <a:t> “u </a:t>
            </a:r>
            <a:r>
              <a:rPr lang="en-US" sz="2000" dirty="0" err="1"/>
              <a:t>ledu</a:t>
            </a:r>
            <a:r>
              <a:rPr lang="en-US" sz="2000" dirty="0"/>
              <a:t>” </a:t>
            </a:r>
            <a:r>
              <a:rPr lang="en-US" sz="2000" dirty="0" err="1"/>
              <a:t>kvůli</a:t>
            </a:r>
            <a:r>
              <a:rPr lang="en-US" sz="2000" dirty="0"/>
              <a:t> </a:t>
            </a:r>
            <a:r>
              <a:rPr lang="en-US" sz="2000" dirty="0" err="1"/>
              <a:t>nedostatku</a:t>
            </a:r>
            <a:r>
              <a:rPr lang="en-US" sz="2000" dirty="0"/>
              <a:t> </a:t>
            </a:r>
            <a:r>
              <a:rPr lang="en-US" sz="2000" dirty="0" err="1"/>
              <a:t>financí</a:t>
            </a:r>
            <a:r>
              <a:rPr lang="en-US" sz="2000" dirty="0"/>
              <a:t> (</a:t>
            </a:r>
            <a:r>
              <a:rPr lang="en-US" sz="2000" dirty="0" err="1"/>
              <a:t>mezitím</a:t>
            </a:r>
            <a:r>
              <a:rPr lang="en-US" sz="2000" dirty="0"/>
              <a:t> se </a:t>
            </a:r>
            <a:r>
              <a:rPr lang="en-US" sz="2000" dirty="0" err="1"/>
              <a:t>změnili</a:t>
            </a:r>
            <a:r>
              <a:rPr lang="en-US" sz="2000" dirty="0"/>
              <a:t> </a:t>
            </a:r>
            <a:r>
              <a:rPr lang="en-US" sz="2000" dirty="0" err="1"/>
              <a:t>postupy</a:t>
            </a:r>
            <a:r>
              <a:rPr lang="en-US" sz="2000" dirty="0"/>
              <a:t>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Další</a:t>
            </a:r>
            <a:r>
              <a:rPr lang="en-US" sz="2000" dirty="0"/>
              <a:t> </a:t>
            </a:r>
            <a:r>
              <a:rPr lang="en-US" sz="2000" dirty="0" err="1"/>
              <a:t>změny</a:t>
            </a:r>
            <a:r>
              <a:rPr lang="en-US" sz="2000" dirty="0"/>
              <a:t> </a:t>
            </a:r>
            <a:r>
              <a:rPr lang="en-US" sz="2000" dirty="0" err="1"/>
              <a:t>běžně</a:t>
            </a:r>
            <a:r>
              <a:rPr lang="en-US" sz="2000" dirty="0"/>
              <a:t> </a:t>
            </a:r>
            <a:r>
              <a:rPr lang="en-US" sz="2000" dirty="0" err="1"/>
              <a:t>ohrožující</a:t>
            </a:r>
            <a:r>
              <a:rPr lang="en-US" sz="2000" dirty="0"/>
              <a:t> </a:t>
            </a:r>
            <a:r>
              <a:rPr lang="en-US" sz="2000" dirty="0" err="1"/>
              <a:t>plánovanou</a:t>
            </a:r>
            <a:r>
              <a:rPr lang="en-US" sz="2000" dirty="0"/>
              <a:t> </a:t>
            </a:r>
            <a:r>
              <a:rPr lang="en-US" sz="2000" dirty="0" err="1"/>
              <a:t>randomizaci</a:t>
            </a:r>
            <a:r>
              <a:rPr lang="en-US" sz="2000" dirty="0"/>
              <a:t>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výměna</a:t>
            </a:r>
            <a:r>
              <a:rPr lang="en-US" sz="2000" dirty="0"/>
              <a:t> </a:t>
            </a:r>
            <a:r>
              <a:rPr lang="en-US" sz="2000" dirty="0" err="1"/>
              <a:t>laboranta</a:t>
            </a:r>
            <a:r>
              <a:rPr lang="en-US" sz="2000" dirty="0"/>
              <a:t>…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pokazení</a:t>
            </a:r>
            <a:r>
              <a:rPr lang="en-US" sz="2000" dirty="0"/>
              <a:t> </a:t>
            </a:r>
            <a:r>
              <a:rPr lang="en-US" sz="2000" dirty="0" err="1"/>
              <a:t>stroje</a:t>
            </a:r>
            <a:r>
              <a:rPr lang="en-US" sz="2000" dirty="0"/>
              <a:t> a </a:t>
            </a:r>
            <a:r>
              <a:rPr lang="en-US" sz="2000" dirty="0" err="1"/>
              <a:t>nutná</a:t>
            </a:r>
            <a:r>
              <a:rPr lang="en-US" sz="2000" dirty="0"/>
              <a:t> </a:t>
            </a:r>
            <a:r>
              <a:rPr lang="en-US" sz="2000" dirty="0" err="1"/>
              <a:t>oprava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výměna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staré</a:t>
            </a:r>
            <a:r>
              <a:rPr lang="en-US" sz="2000" dirty="0"/>
              <a:t> </a:t>
            </a:r>
            <a:r>
              <a:rPr lang="en-US" sz="2000" dirty="0" err="1"/>
              <a:t>kity</a:t>
            </a:r>
            <a:r>
              <a:rPr lang="en-US" sz="2000" dirty="0"/>
              <a:t> pro </a:t>
            </a:r>
            <a:r>
              <a:rPr lang="en-US" sz="2000" dirty="0" err="1"/>
              <a:t>izolaci</a:t>
            </a:r>
            <a:r>
              <a:rPr lang="en-US" sz="2000" dirty="0"/>
              <a:t> DNA </a:t>
            </a:r>
            <a:r>
              <a:rPr lang="en-US" sz="2000" dirty="0" err="1"/>
              <a:t>už</a:t>
            </a:r>
            <a:r>
              <a:rPr lang="en-US" sz="2000" dirty="0"/>
              <a:t> </a:t>
            </a:r>
            <a:r>
              <a:rPr lang="en-US" sz="2000" dirty="0" err="1"/>
              <a:t>nevyrábějí</a:t>
            </a:r>
            <a:r>
              <a:rPr lang="en-US" sz="2000" dirty="0"/>
              <a:t>, </a:t>
            </a:r>
            <a:r>
              <a:rPr lang="en-US" sz="2000" dirty="0" err="1"/>
              <a:t>nutno</a:t>
            </a:r>
            <a:r>
              <a:rPr lang="en-US" sz="2000" dirty="0"/>
              <a:t> </a:t>
            </a:r>
            <a:r>
              <a:rPr lang="en-US" sz="2000" dirty="0" err="1"/>
              <a:t>použít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0243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585E5-A115-BC42-A11A-A7A7613991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0" y="175038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Preventivní</a:t>
            </a: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minimalizace</a:t>
            </a: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chyb</a:t>
            </a:r>
            <a:endParaRPr lang="en-US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Presentation with Checklist">
            <a:extLst>
              <a:ext uri="{FF2B5EF4-FFF2-40B4-BE49-F238E27FC236}">
                <a16:creationId xmlns:a16="http://schemas.microsoft.com/office/drawing/2014/main" id="{B3192C03-6259-4A11-851D-B904F4CB6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8FC3F-801E-8A41-818C-97A83D98E575}"/>
              </a:ext>
            </a:extLst>
          </p:cNvPr>
          <p:cNvSpPr txBox="1"/>
          <p:nvPr/>
        </p:nvSpPr>
        <p:spPr>
          <a:xfrm>
            <a:off x="6065128" y="1629090"/>
            <a:ext cx="5479172" cy="4791550"/>
          </a:xfrm>
          <a:prstGeom prst="rect">
            <a:avLst/>
          </a:prstGeom>
        </p:spPr>
        <p:txBody>
          <a:bodyPr vert="horz" lIns="91440" tIns="45720" rIns="91440" bIns="45720" rtlCol="0" anchor="ctr" anchorCtr="0" compatLnSpc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1. </a:t>
            </a:r>
            <a:r>
              <a:rPr lang="en-US" sz="1600" dirty="0" err="1">
                <a:solidFill>
                  <a:srgbClr val="000000"/>
                </a:solidFill>
              </a:rPr>
              <a:t>Protože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vždy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nevíme</a:t>
            </a:r>
            <a:r>
              <a:rPr lang="en-US" sz="1600" dirty="0">
                <a:solidFill>
                  <a:srgbClr val="000000"/>
                </a:solidFill>
              </a:rPr>
              <a:t>, co </a:t>
            </a:r>
            <a:r>
              <a:rPr lang="en-US" sz="1600" dirty="0" err="1">
                <a:solidFill>
                  <a:srgbClr val="000000"/>
                </a:solidFill>
              </a:rPr>
              <a:t>všechno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může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mít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vliv</a:t>
            </a:r>
            <a:r>
              <a:rPr lang="en-US" sz="1600" dirty="0">
                <a:solidFill>
                  <a:srgbClr val="000000"/>
                </a:solidFill>
              </a:rPr>
              <a:t>, je </a:t>
            </a:r>
            <a:r>
              <a:rPr lang="en-US" sz="1600" dirty="0" err="1">
                <a:solidFill>
                  <a:srgbClr val="000000"/>
                </a:solidFill>
              </a:rPr>
              <a:t>důležité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vést</a:t>
            </a:r>
            <a:r>
              <a:rPr lang="en-US" sz="1600" b="1" dirty="0">
                <a:solidFill>
                  <a:srgbClr val="000000"/>
                </a:solidFill>
              </a:rPr>
              <a:t> PODROBNÉ ZÁZNAMY</a:t>
            </a:r>
            <a:r>
              <a:rPr lang="en-US" sz="1600" dirty="0">
                <a:solidFill>
                  <a:srgbClr val="000000"/>
                </a:solidFill>
              </a:rPr>
              <a:t> – </a:t>
            </a:r>
            <a:r>
              <a:rPr lang="en-US" sz="1600" dirty="0" err="1">
                <a:solidFill>
                  <a:srgbClr val="000000"/>
                </a:solidFill>
              </a:rPr>
              <a:t>všechno</a:t>
            </a:r>
            <a:r>
              <a:rPr lang="en-US" sz="1600" dirty="0">
                <a:solidFill>
                  <a:srgbClr val="000000"/>
                </a:solidFill>
              </a:rPr>
              <a:t> co </a:t>
            </a:r>
            <a:r>
              <a:rPr lang="en-US" sz="1600" dirty="0" err="1">
                <a:solidFill>
                  <a:srgbClr val="000000"/>
                </a:solidFill>
              </a:rPr>
              <a:t>nás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napadne</a:t>
            </a:r>
            <a:r>
              <a:rPr lang="en-US" sz="1600" dirty="0">
                <a:solidFill>
                  <a:srgbClr val="000000"/>
                </a:solidFill>
              </a:rPr>
              <a:t>!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přesný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záznam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postupu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včetně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uskladnéní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vzorku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jeho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pozice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lednici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kdo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prováděl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který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typ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analýzy</a:t>
            </a:r>
            <a:r>
              <a:rPr lang="en-US" sz="1600" dirty="0">
                <a:solidFill>
                  <a:srgbClr val="000000"/>
                </a:solidFill>
              </a:rPr>
              <a:t> a KDY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každá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změna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protokolu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zaznamenáme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všechny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identifikační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čísla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jednotlivých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kitů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primerů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čehokoliv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všechny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změny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kalibraci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přístrojů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nebo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informace</a:t>
            </a:r>
            <a:r>
              <a:rPr lang="en-US" sz="1600" dirty="0">
                <a:solidFill>
                  <a:srgbClr val="000000"/>
                </a:solidFill>
              </a:rPr>
              <a:t> o </a:t>
            </a:r>
            <a:r>
              <a:rPr lang="en-US" sz="1600" dirty="0" err="1">
                <a:solidFill>
                  <a:srgbClr val="000000"/>
                </a:solidFill>
              </a:rPr>
              <a:t>jejich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čištění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změny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teplotách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způsob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odběru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vzorku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ležel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materiál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někde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několik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hodin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mimo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mrazák</a:t>
            </a:r>
            <a:r>
              <a:rPr lang="en-US" sz="1600" dirty="0">
                <a:solidFill>
                  <a:srgbClr val="000000"/>
                </a:solidFill>
              </a:rPr>
              <a:t>?)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2. </a:t>
            </a:r>
            <a:r>
              <a:rPr lang="en-US" sz="1600" dirty="0" err="1">
                <a:solidFill>
                  <a:srgbClr val="000000"/>
                </a:solidFill>
              </a:rPr>
              <a:t>Provádíme</a:t>
            </a:r>
            <a:r>
              <a:rPr lang="en-US" sz="1600" dirty="0">
                <a:solidFill>
                  <a:srgbClr val="000000"/>
                </a:solidFill>
              </a:rPr>
              <a:t> po </a:t>
            </a:r>
            <a:r>
              <a:rPr lang="en-US" sz="1600" dirty="0" err="1">
                <a:solidFill>
                  <a:srgbClr val="000000"/>
                </a:solidFill>
              </a:rPr>
              <a:t>konzultaci</a:t>
            </a:r>
            <a:r>
              <a:rPr lang="en-US" sz="1600" dirty="0">
                <a:solidFill>
                  <a:srgbClr val="000000"/>
                </a:solidFill>
              </a:rPr>
              <a:t> se </a:t>
            </a:r>
            <a:r>
              <a:rPr lang="en-US" sz="1600" dirty="0" err="1">
                <a:solidFill>
                  <a:srgbClr val="000000"/>
                </a:solidFill>
              </a:rPr>
              <a:t>statistikem</a:t>
            </a:r>
            <a:r>
              <a:rPr lang="en-US" sz="1600" dirty="0">
                <a:solidFill>
                  <a:srgbClr val="000000"/>
                </a:solidFill>
              </a:rPr>
              <a:t> –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randomizaci</a:t>
            </a:r>
            <a:r>
              <a:rPr lang="en-US" sz="1600" b="1" dirty="0">
                <a:solidFill>
                  <a:srgbClr val="000000"/>
                </a:solidFill>
              </a:rPr>
              <a:t> a </a:t>
            </a:r>
            <a:r>
              <a:rPr lang="en-US" sz="1600" b="1" dirty="0" err="1">
                <a:solidFill>
                  <a:srgbClr val="000000"/>
                </a:solidFill>
              </a:rPr>
              <a:t>dizajn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experimentu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3. V </a:t>
            </a:r>
            <a:r>
              <a:rPr lang="en-US" sz="1600" dirty="0" err="1">
                <a:solidFill>
                  <a:srgbClr val="000000"/>
                </a:solidFill>
              </a:rPr>
              <a:t>případě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znovu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konzultujeme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další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postup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51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EFD6A-4212-8E40-848F-85B4917FA4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>
                <a:solidFill>
                  <a:srgbClr val="FFFFFF"/>
                </a:solidFill>
              </a:rPr>
              <a:t>Čestná chyba (honest error) – jak ji minimalizovat</a:t>
            </a:r>
          </a:p>
        </p:txBody>
      </p:sp>
      <p:graphicFrame>
        <p:nvGraphicFramePr>
          <p:cNvPr id="24" name="TextBox 6">
            <a:extLst>
              <a:ext uri="{FF2B5EF4-FFF2-40B4-BE49-F238E27FC236}">
                <a16:creationId xmlns:a16="http://schemas.microsoft.com/office/drawing/2014/main" id="{4A936486-DF6F-4EA0-9A38-09851CC10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382147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4839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BC224B-B406-E24F-8E69-A5BDC599D2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877" y="2415322"/>
            <a:ext cx="3451730" cy="23998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když je randomizace nemožná (nebo ohrožena)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24755-F2FB-A747-BCC8-F3BE31955137}"/>
              </a:ext>
            </a:extLst>
          </p:cNvPr>
          <p:cNvSpPr txBox="1"/>
          <p:nvPr/>
        </p:nvSpPr>
        <p:spPr>
          <a:xfrm>
            <a:off x="4850765" y="827088"/>
            <a:ext cx="6281928" cy="5619750"/>
          </a:xfrm>
          <a:prstGeom prst="rect">
            <a:avLst/>
          </a:prstGeom>
        </p:spPr>
        <p:txBody>
          <a:bodyPr vert="horz" lIns="91440" tIns="45720" rIns="91440" bIns="45720" rtlCol="0" anchor="ctr" anchorCtr="0" compatLnSpc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KAŽDOU ZMĚNU KONZULTUJTE SE STATISTIKEM!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ŘEŠENÍ (OBVYKLE) EXISTUJE 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Efekt</a:t>
            </a:r>
            <a:r>
              <a:rPr lang="en-US" sz="2000" b="1" dirty="0"/>
              <a:t> </a:t>
            </a:r>
            <a:r>
              <a:rPr lang="en-US" sz="2000" b="1" dirty="0" err="1"/>
              <a:t>dávky</a:t>
            </a:r>
            <a:r>
              <a:rPr lang="en-US" sz="2000" b="1" dirty="0"/>
              <a:t> se </a:t>
            </a:r>
            <a:r>
              <a:rPr lang="en-US" sz="2000" b="1" dirty="0" err="1"/>
              <a:t>dá</a:t>
            </a:r>
            <a:r>
              <a:rPr lang="en-US" sz="2000" b="1" dirty="0"/>
              <a:t> </a:t>
            </a:r>
            <a:r>
              <a:rPr lang="en-US" sz="2000" b="1" dirty="0" err="1"/>
              <a:t>odstranit</a:t>
            </a:r>
            <a:r>
              <a:rPr lang="en-US" sz="2000" b="1" dirty="0"/>
              <a:t>, </a:t>
            </a:r>
            <a:r>
              <a:rPr lang="en-US" sz="2000" b="1" dirty="0" err="1"/>
              <a:t>máme</a:t>
            </a:r>
            <a:r>
              <a:rPr lang="en-US" sz="2000" b="1" dirty="0"/>
              <a:t>-li </a:t>
            </a:r>
            <a:r>
              <a:rPr lang="en-US" sz="2000" b="1" dirty="0" err="1"/>
              <a:t>dostatek</a:t>
            </a:r>
            <a:r>
              <a:rPr lang="en-US" sz="2000" b="1" dirty="0"/>
              <a:t> </a:t>
            </a:r>
            <a:r>
              <a:rPr lang="en-US" sz="2000" b="1" dirty="0" err="1"/>
              <a:t>stejných</a:t>
            </a:r>
            <a:r>
              <a:rPr lang="en-US" sz="2000" b="1" dirty="0"/>
              <a:t> </a:t>
            </a:r>
            <a:r>
              <a:rPr lang="en-US" sz="2000" b="1" dirty="0" err="1"/>
              <a:t>vzorků</a:t>
            </a:r>
            <a:r>
              <a:rPr lang="en-US" sz="2000" b="1" dirty="0"/>
              <a:t> </a:t>
            </a:r>
            <a:r>
              <a:rPr lang="en-US" sz="2000" b="1" dirty="0" err="1"/>
              <a:t>analyzovaných</a:t>
            </a:r>
            <a:r>
              <a:rPr lang="en-US" sz="2000" b="1" dirty="0"/>
              <a:t> </a:t>
            </a:r>
            <a:r>
              <a:rPr lang="en-US" sz="2000" b="1" dirty="0" err="1"/>
              <a:t>před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po </a:t>
            </a:r>
            <a:r>
              <a:rPr lang="en-US" sz="2000" b="1" dirty="0" err="1"/>
              <a:t>změně</a:t>
            </a:r>
            <a:r>
              <a:rPr lang="en-US" sz="2000" b="1" dirty="0"/>
              <a:t> –</a:t>
            </a:r>
            <a:r>
              <a:rPr lang="en-US" sz="2000" dirty="0"/>
              <a:t> </a:t>
            </a:r>
            <a:r>
              <a:rPr lang="en-US" sz="2000" dirty="0" err="1"/>
              <a:t>vhodnými</a:t>
            </a:r>
            <a:r>
              <a:rPr lang="en-US" sz="2000" dirty="0"/>
              <a:t> </a:t>
            </a:r>
            <a:r>
              <a:rPr lang="en-US" sz="2000" dirty="0" err="1"/>
              <a:t>metodami</a:t>
            </a:r>
            <a:r>
              <a:rPr lang="en-US" sz="2000" dirty="0"/>
              <a:t> se </a:t>
            </a:r>
            <a:r>
              <a:rPr lang="en-US" sz="2000" dirty="0" err="1"/>
              <a:t>odhadne</a:t>
            </a:r>
            <a:r>
              <a:rPr lang="en-US" sz="2000" dirty="0"/>
              <a:t> </a:t>
            </a:r>
            <a:r>
              <a:rPr lang="en-US" sz="2000" dirty="0" err="1"/>
              <a:t>efekt</a:t>
            </a:r>
            <a:r>
              <a:rPr lang="en-US" sz="2000" dirty="0"/>
              <a:t> a ten se </a:t>
            </a:r>
            <a:r>
              <a:rPr lang="en-US" sz="2000" dirty="0" err="1"/>
              <a:t>pak</a:t>
            </a:r>
            <a:r>
              <a:rPr lang="en-US" sz="2000" dirty="0"/>
              <a:t> z </a:t>
            </a:r>
            <a:r>
              <a:rPr lang="en-US" sz="2000" dirty="0" err="1"/>
              <a:t>dat</a:t>
            </a:r>
            <a:r>
              <a:rPr lang="en-US" sz="2000" dirty="0"/>
              <a:t> </a:t>
            </a:r>
            <a:r>
              <a:rPr lang="en-US" sz="2000" dirty="0" err="1"/>
              <a:t>odstraní</a:t>
            </a:r>
            <a:r>
              <a:rPr lang="en-US" sz="2000" dirty="0"/>
              <a:t>.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POZOR – je to </a:t>
            </a:r>
            <a:r>
              <a:rPr lang="en-US" sz="2000" b="1" dirty="0" err="1"/>
              <a:t>nákladné</a:t>
            </a:r>
            <a:r>
              <a:rPr lang="en-US" sz="2000" b="1" dirty="0"/>
              <a:t> a </a:t>
            </a:r>
            <a:r>
              <a:rPr lang="en-US" sz="2000" b="1" dirty="0" err="1"/>
              <a:t>není</a:t>
            </a:r>
            <a:r>
              <a:rPr lang="en-US" sz="2000" b="1" dirty="0"/>
              <a:t> to </a:t>
            </a:r>
            <a:r>
              <a:rPr lang="en-US" sz="2000" b="1" dirty="0" err="1"/>
              <a:t>dokonalé</a:t>
            </a:r>
            <a:r>
              <a:rPr lang="en-US" sz="2000" b="1" dirty="0"/>
              <a:t>, </a:t>
            </a:r>
            <a:r>
              <a:rPr lang="en-US" sz="2000" b="1" dirty="0" err="1"/>
              <a:t>takže</a:t>
            </a:r>
            <a:r>
              <a:rPr lang="en-US" sz="2000" b="1" dirty="0"/>
              <a:t> </a:t>
            </a:r>
            <a:r>
              <a:rPr lang="en-US" sz="2000" b="1" dirty="0" err="1"/>
              <a:t>lépe</a:t>
            </a:r>
            <a:r>
              <a:rPr lang="en-US" sz="2000" b="1" dirty="0"/>
              <a:t> je </a:t>
            </a:r>
            <a:r>
              <a:rPr lang="en-US" sz="2000" b="1" dirty="0" err="1"/>
              <a:t>tyto</a:t>
            </a:r>
            <a:r>
              <a:rPr lang="en-US" sz="2000" b="1" dirty="0"/>
              <a:t> </a:t>
            </a:r>
            <a:r>
              <a:rPr lang="en-US" sz="2000" b="1" dirty="0" err="1"/>
              <a:t>efekty</a:t>
            </a:r>
            <a:r>
              <a:rPr lang="en-US" sz="2000" b="1" dirty="0"/>
              <a:t> </a:t>
            </a:r>
            <a:r>
              <a:rPr lang="en-US" sz="2000" b="1" dirty="0" err="1"/>
              <a:t>minimalizovat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817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880990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509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706A0-4ED6-7643-8B07-E9CC3EE4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Regresní strategie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F97AA40-9CBD-464C-B012-B0A86EC102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721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061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CD0593-88DA-9241-8D55-1BE6C687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Doporučená literatura a další zdroje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7773-3D7E-0546-A9DD-6171D3B5F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31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22D7C-F70C-0F4A-99C6-74B5D51F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1FE15-DA10-8146-BF87-5ED24D65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TCGA Batch Effects Viewer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4109-290B-D04D-B9BB-EA19D3DA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hlinkClick r:id="rId3"/>
              </a:rPr>
              <a:t>https://bioinformatics.mdanderson.org/BatchEffectsViewer/</a:t>
            </a: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89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11EC4-F31E-2B46-96A0-A2E9FA9B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9" t="2" r="-269" b="-1422"/>
          <a:stretch/>
        </p:blipFill>
        <p:spPr>
          <a:xfrm rot="21600000">
            <a:off x="1120477" y="2697930"/>
            <a:ext cx="9951041" cy="14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6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83ACA-F654-9E4A-BABA-291B30C93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84" r="1" b="2336"/>
          <a:stretch/>
        </p:blipFill>
        <p:spPr>
          <a:xfrm rot="21600000">
            <a:off x="2402242" y="1123527"/>
            <a:ext cx="738751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7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C1175-99AE-4D48-9E0F-85E78797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" t="-1" r="210" b="2"/>
          <a:stretch/>
        </p:blipFill>
        <p:spPr>
          <a:xfrm rot="21600000">
            <a:off x="1120477" y="1261550"/>
            <a:ext cx="9951041" cy="43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2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130EC-D5B6-1C4B-8016-53238952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18" y="1123527"/>
            <a:ext cx="773915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28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D8860-212B-8848-B93D-DCD73976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808884"/>
            <a:ext cx="9951041" cy="32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41FF-A282-0748-8F8E-E41B0E38FF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Návrh experimentu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9F0A-7034-4840-A141-B0E94265F9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Centrální dogma statistiky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5513D2-904E-3F4D-A757-0EF02D372AB4}"/>
              </a:ext>
            </a:extLst>
          </p:cNvPr>
          <p:cNvSpPr/>
          <p:nvPr/>
        </p:nvSpPr>
        <p:spPr>
          <a:xfrm>
            <a:off x="2601905" y="1990866"/>
            <a:ext cx="3566966" cy="34840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78075FE-41B5-6240-84F7-9A96D6B239A4}"/>
              </a:ext>
            </a:extLst>
          </p:cNvPr>
          <p:cNvSpPr/>
          <p:nvPr/>
        </p:nvSpPr>
        <p:spPr>
          <a:xfrm>
            <a:off x="7579067" y="3152203"/>
            <a:ext cx="829527" cy="8295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92A6AB-55C1-5343-8D8D-88970D0EA19C}"/>
              </a:ext>
            </a:extLst>
          </p:cNvPr>
          <p:cNvSpPr/>
          <p:nvPr/>
        </p:nvSpPr>
        <p:spPr>
          <a:xfrm>
            <a:off x="3846196" y="223972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E83A59-EE76-D74B-A494-FF95044999BB}"/>
              </a:ext>
            </a:extLst>
          </p:cNvPr>
          <p:cNvSpPr/>
          <p:nvPr/>
        </p:nvSpPr>
        <p:spPr>
          <a:xfrm>
            <a:off x="4095055" y="224005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5355EB3-7564-1E4A-8A2B-FDA95B1249E9}"/>
              </a:ext>
            </a:extLst>
          </p:cNvPr>
          <p:cNvSpPr/>
          <p:nvPr/>
        </p:nvSpPr>
        <p:spPr>
          <a:xfrm>
            <a:off x="3846196" y="273744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7A1F1F3-44A2-2B47-9AC0-5FFD3A57DDEE}"/>
              </a:ext>
            </a:extLst>
          </p:cNvPr>
          <p:cNvSpPr/>
          <p:nvPr/>
        </p:nvSpPr>
        <p:spPr>
          <a:xfrm>
            <a:off x="4426865" y="290334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82C2FE9-9B77-8541-977F-FDF90ABF33A4}"/>
              </a:ext>
            </a:extLst>
          </p:cNvPr>
          <p:cNvSpPr/>
          <p:nvPr/>
        </p:nvSpPr>
        <p:spPr>
          <a:xfrm>
            <a:off x="3348480" y="248858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EB7CCC0-B4A2-204A-B49D-285C1DA69F24}"/>
              </a:ext>
            </a:extLst>
          </p:cNvPr>
          <p:cNvSpPr/>
          <p:nvPr/>
        </p:nvSpPr>
        <p:spPr>
          <a:xfrm>
            <a:off x="3597338" y="248890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A14FA34-7628-2C44-9396-CEC98B0DF6D3}"/>
              </a:ext>
            </a:extLst>
          </p:cNvPr>
          <p:cNvSpPr/>
          <p:nvPr/>
        </p:nvSpPr>
        <p:spPr>
          <a:xfrm>
            <a:off x="3348480" y="298629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2E9A5F4-26AF-3A48-977A-F6C6D9E83E0E}"/>
              </a:ext>
            </a:extLst>
          </p:cNvPr>
          <p:cNvSpPr/>
          <p:nvPr/>
        </p:nvSpPr>
        <p:spPr>
          <a:xfrm>
            <a:off x="3929149" y="315220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E0AF2ED-9F8E-0B44-B764-A84DFD46F16B}"/>
              </a:ext>
            </a:extLst>
          </p:cNvPr>
          <p:cNvSpPr/>
          <p:nvPr/>
        </p:nvSpPr>
        <p:spPr>
          <a:xfrm>
            <a:off x="4260960" y="257153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49DADDB-4442-6349-A15B-4225935E5EB4}"/>
              </a:ext>
            </a:extLst>
          </p:cNvPr>
          <p:cNvSpPr/>
          <p:nvPr/>
        </p:nvSpPr>
        <p:spPr>
          <a:xfrm>
            <a:off x="4509817" y="257186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8900068-CA91-CF4D-BB87-0C8FC17BB56B}"/>
              </a:ext>
            </a:extLst>
          </p:cNvPr>
          <p:cNvSpPr/>
          <p:nvPr/>
        </p:nvSpPr>
        <p:spPr>
          <a:xfrm>
            <a:off x="4260960" y="306925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1510CF8-038A-E043-B722-CC306B626A8C}"/>
              </a:ext>
            </a:extLst>
          </p:cNvPr>
          <p:cNvSpPr/>
          <p:nvPr/>
        </p:nvSpPr>
        <p:spPr>
          <a:xfrm>
            <a:off x="4841629" y="323515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FEFFB82-9692-2847-A068-AF831DC503FD}"/>
              </a:ext>
            </a:extLst>
          </p:cNvPr>
          <p:cNvSpPr/>
          <p:nvPr/>
        </p:nvSpPr>
        <p:spPr>
          <a:xfrm>
            <a:off x="3846523" y="224005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6A387A-8F1B-6F42-97F9-ED7F3BBDD041}"/>
              </a:ext>
            </a:extLst>
          </p:cNvPr>
          <p:cNvSpPr/>
          <p:nvPr/>
        </p:nvSpPr>
        <p:spPr>
          <a:xfrm>
            <a:off x="4095381" y="224037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11C2765-70B4-B943-BAF9-B138633EDAC7}"/>
              </a:ext>
            </a:extLst>
          </p:cNvPr>
          <p:cNvSpPr/>
          <p:nvPr/>
        </p:nvSpPr>
        <p:spPr>
          <a:xfrm>
            <a:off x="3846523" y="273776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FE19466-CFF1-C441-A5B0-1588F4FCF24F}"/>
              </a:ext>
            </a:extLst>
          </p:cNvPr>
          <p:cNvSpPr/>
          <p:nvPr/>
        </p:nvSpPr>
        <p:spPr>
          <a:xfrm>
            <a:off x="4427192" y="2903672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07E7D42-7AA3-1643-97B0-93A58570BF0D}"/>
              </a:ext>
            </a:extLst>
          </p:cNvPr>
          <p:cNvSpPr/>
          <p:nvPr/>
        </p:nvSpPr>
        <p:spPr>
          <a:xfrm>
            <a:off x="3265527" y="331810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C58C37C-0144-5743-8506-987C23DBB6EB}"/>
              </a:ext>
            </a:extLst>
          </p:cNvPr>
          <p:cNvSpPr/>
          <p:nvPr/>
        </p:nvSpPr>
        <p:spPr>
          <a:xfrm>
            <a:off x="3514386" y="33184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4D34D81-D15F-FF4E-8093-9DFD3D75D926}"/>
              </a:ext>
            </a:extLst>
          </p:cNvPr>
          <p:cNvSpPr/>
          <p:nvPr/>
        </p:nvSpPr>
        <p:spPr>
          <a:xfrm>
            <a:off x="3265527" y="381582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84E0CB1-140A-B142-A655-8AA22E98046F}"/>
              </a:ext>
            </a:extLst>
          </p:cNvPr>
          <p:cNvSpPr/>
          <p:nvPr/>
        </p:nvSpPr>
        <p:spPr>
          <a:xfrm>
            <a:off x="3846196" y="398173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EF1DFC1-609C-D34F-B2FA-CFDBB319C024}"/>
              </a:ext>
            </a:extLst>
          </p:cNvPr>
          <p:cNvSpPr/>
          <p:nvPr/>
        </p:nvSpPr>
        <p:spPr>
          <a:xfrm>
            <a:off x="2767810" y="356696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A2D6CA4-175F-2A48-8E7E-A9D4D8C1A586}"/>
              </a:ext>
            </a:extLst>
          </p:cNvPr>
          <p:cNvSpPr/>
          <p:nvPr/>
        </p:nvSpPr>
        <p:spPr>
          <a:xfrm>
            <a:off x="3016669" y="356729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B4C0989-BDC7-6C49-BD8B-3F980AAB33C0}"/>
              </a:ext>
            </a:extLst>
          </p:cNvPr>
          <p:cNvSpPr/>
          <p:nvPr/>
        </p:nvSpPr>
        <p:spPr>
          <a:xfrm>
            <a:off x="2767810" y="406468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139A9A5-0828-5349-945B-1621B381A2EA}"/>
              </a:ext>
            </a:extLst>
          </p:cNvPr>
          <p:cNvSpPr/>
          <p:nvPr/>
        </p:nvSpPr>
        <p:spPr>
          <a:xfrm>
            <a:off x="3348480" y="423058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7556440-60FB-C143-BDEB-546A2551B900}"/>
              </a:ext>
            </a:extLst>
          </p:cNvPr>
          <p:cNvSpPr/>
          <p:nvPr/>
        </p:nvSpPr>
        <p:spPr>
          <a:xfrm>
            <a:off x="3680290" y="364992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B61DD6-3260-4B49-93DF-87A1DF2B0525}"/>
              </a:ext>
            </a:extLst>
          </p:cNvPr>
          <p:cNvSpPr/>
          <p:nvPr/>
        </p:nvSpPr>
        <p:spPr>
          <a:xfrm>
            <a:off x="3929149" y="365024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10E7D54-7659-9940-BA62-099C8C10FAAE}"/>
              </a:ext>
            </a:extLst>
          </p:cNvPr>
          <p:cNvSpPr/>
          <p:nvPr/>
        </p:nvSpPr>
        <p:spPr>
          <a:xfrm>
            <a:off x="3680290" y="41476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A2E2C1B-488B-8340-BF2D-3E00CB24AAE6}"/>
              </a:ext>
            </a:extLst>
          </p:cNvPr>
          <p:cNvSpPr/>
          <p:nvPr/>
        </p:nvSpPr>
        <p:spPr>
          <a:xfrm>
            <a:off x="4260960" y="431354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D042292-6748-3347-8182-17EB2744F28D}"/>
              </a:ext>
            </a:extLst>
          </p:cNvPr>
          <p:cNvSpPr/>
          <p:nvPr/>
        </p:nvSpPr>
        <p:spPr>
          <a:xfrm>
            <a:off x="3265854" y="33184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974F1E40-D104-FE4F-BEC5-86EEA4B6C93F}"/>
              </a:ext>
            </a:extLst>
          </p:cNvPr>
          <p:cNvSpPr/>
          <p:nvPr/>
        </p:nvSpPr>
        <p:spPr>
          <a:xfrm>
            <a:off x="3514712" y="3318762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F40DD94-E0D5-4548-AD57-7D3D92CE17D7}"/>
              </a:ext>
            </a:extLst>
          </p:cNvPr>
          <p:cNvSpPr/>
          <p:nvPr/>
        </p:nvSpPr>
        <p:spPr>
          <a:xfrm>
            <a:off x="3265854" y="3816152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D83177F2-B67E-904C-8C2C-C40425BF2B03}"/>
              </a:ext>
            </a:extLst>
          </p:cNvPr>
          <p:cNvSpPr/>
          <p:nvPr/>
        </p:nvSpPr>
        <p:spPr>
          <a:xfrm>
            <a:off x="3846523" y="398205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260F0BC-38C0-9442-BDF2-58E67544F119}"/>
              </a:ext>
            </a:extLst>
          </p:cNvPr>
          <p:cNvSpPr/>
          <p:nvPr/>
        </p:nvSpPr>
        <p:spPr>
          <a:xfrm>
            <a:off x="4841629" y="298629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0434444-AA95-224A-BBB1-67915BF9DA10}"/>
              </a:ext>
            </a:extLst>
          </p:cNvPr>
          <p:cNvSpPr/>
          <p:nvPr/>
        </p:nvSpPr>
        <p:spPr>
          <a:xfrm>
            <a:off x="5090487" y="298662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A999B4DF-B974-6941-BF57-37465278635F}"/>
              </a:ext>
            </a:extLst>
          </p:cNvPr>
          <p:cNvSpPr/>
          <p:nvPr/>
        </p:nvSpPr>
        <p:spPr>
          <a:xfrm>
            <a:off x="4841629" y="348401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E4CDB99-E13A-AC4E-B57D-293805F712D2}"/>
              </a:ext>
            </a:extLst>
          </p:cNvPr>
          <p:cNvSpPr/>
          <p:nvPr/>
        </p:nvSpPr>
        <p:spPr>
          <a:xfrm>
            <a:off x="5422298" y="364992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D4B34DF-85B3-BA40-8F4E-778BA993D7F9}"/>
              </a:ext>
            </a:extLst>
          </p:cNvPr>
          <p:cNvSpPr/>
          <p:nvPr/>
        </p:nvSpPr>
        <p:spPr>
          <a:xfrm>
            <a:off x="4343912" y="323515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B1D4D87-E8E4-1041-AA7B-C982D07EE066}"/>
              </a:ext>
            </a:extLst>
          </p:cNvPr>
          <p:cNvSpPr/>
          <p:nvPr/>
        </p:nvSpPr>
        <p:spPr>
          <a:xfrm>
            <a:off x="4592771" y="323548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16E1C79-D29E-914D-8C3A-BB3F2C13DE73}"/>
              </a:ext>
            </a:extLst>
          </p:cNvPr>
          <p:cNvSpPr/>
          <p:nvPr/>
        </p:nvSpPr>
        <p:spPr>
          <a:xfrm>
            <a:off x="4343912" y="373287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F0EEA40-C011-BA48-8BDD-09282DD5A599}"/>
              </a:ext>
            </a:extLst>
          </p:cNvPr>
          <p:cNvSpPr/>
          <p:nvPr/>
        </p:nvSpPr>
        <p:spPr>
          <a:xfrm>
            <a:off x="4924582" y="389877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F8990BD-0939-BB45-A351-FDAE26B643DF}"/>
              </a:ext>
            </a:extLst>
          </p:cNvPr>
          <p:cNvSpPr/>
          <p:nvPr/>
        </p:nvSpPr>
        <p:spPr>
          <a:xfrm>
            <a:off x="5256393" y="331810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191B54B5-4E60-954E-AD36-8DB9DBE98724}"/>
              </a:ext>
            </a:extLst>
          </p:cNvPr>
          <p:cNvSpPr/>
          <p:nvPr/>
        </p:nvSpPr>
        <p:spPr>
          <a:xfrm>
            <a:off x="5505251" y="33184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DFD86C5-E4B0-424C-B08C-8C3717977562}"/>
              </a:ext>
            </a:extLst>
          </p:cNvPr>
          <p:cNvSpPr/>
          <p:nvPr/>
        </p:nvSpPr>
        <p:spPr>
          <a:xfrm>
            <a:off x="5256393" y="381582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5CCB856A-84FB-294F-AC54-E36721E1133C}"/>
              </a:ext>
            </a:extLst>
          </p:cNvPr>
          <p:cNvSpPr/>
          <p:nvPr/>
        </p:nvSpPr>
        <p:spPr>
          <a:xfrm>
            <a:off x="5837061" y="398173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430B82C-9255-8D49-BE0A-3AE04A580695}"/>
              </a:ext>
            </a:extLst>
          </p:cNvPr>
          <p:cNvSpPr/>
          <p:nvPr/>
        </p:nvSpPr>
        <p:spPr>
          <a:xfrm>
            <a:off x="4841956" y="298662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9B3ACB32-F353-4648-924D-DAD5DA978E1E}"/>
              </a:ext>
            </a:extLst>
          </p:cNvPr>
          <p:cNvSpPr/>
          <p:nvPr/>
        </p:nvSpPr>
        <p:spPr>
          <a:xfrm>
            <a:off x="5090814" y="298695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3286225F-97B0-BB4A-9681-95B5CEB13F11}"/>
              </a:ext>
            </a:extLst>
          </p:cNvPr>
          <p:cNvSpPr/>
          <p:nvPr/>
        </p:nvSpPr>
        <p:spPr>
          <a:xfrm>
            <a:off x="4841956" y="348434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79F88321-4F89-9B44-B995-F95C873AD507}"/>
              </a:ext>
            </a:extLst>
          </p:cNvPr>
          <p:cNvSpPr/>
          <p:nvPr/>
        </p:nvSpPr>
        <p:spPr>
          <a:xfrm>
            <a:off x="5422625" y="365024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3A21647-9D58-EA42-A286-FF7A4480D2BE}"/>
              </a:ext>
            </a:extLst>
          </p:cNvPr>
          <p:cNvSpPr/>
          <p:nvPr/>
        </p:nvSpPr>
        <p:spPr>
          <a:xfrm>
            <a:off x="4178006" y="41476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A48B65B3-B5E9-C342-8E89-6F085DBACBDB}"/>
              </a:ext>
            </a:extLst>
          </p:cNvPr>
          <p:cNvSpPr/>
          <p:nvPr/>
        </p:nvSpPr>
        <p:spPr>
          <a:xfrm>
            <a:off x="4426865" y="414796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BDBF14B-3647-5549-927F-94B56AB95157}"/>
              </a:ext>
            </a:extLst>
          </p:cNvPr>
          <p:cNvSpPr/>
          <p:nvPr/>
        </p:nvSpPr>
        <p:spPr>
          <a:xfrm>
            <a:off x="4178006" y="464535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45A37C0-DB31-D74B-8ACF-38EBDC451597}"/>
              </a:ext>
            </a:extLst>
          </p:cNvPr>
          <p:cNvSpPr/>
          <p:nvPr/>
        </p:nvSpPr>
        <p:spPr>
          <a:xfrm>
            <a:off x="4758676" y="481125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73737083-919E-A04C-80A3-B097BB64586F}"/>
              </a:ext>
            </a:extLst>
          </p:cNvPr>
          <p:cNvSpPr/>
          <p:nvPr/>
        </p:nvSpPr>
        <p:spPr>
          <a:xfrm>
            <a:off x="3680290" y="439649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0D511ED3-DB7A-E645-ADA8-604DBBC3F858}"/>
              </a:ext>
            </a:extLst>
          </p:cNvPr>
          <p:cNvSpPr/>
          <p:nvPr/>
        </p:nvSpPr>
        <p:spPr>
          <a:xfrm>
            <a:off x="3929149" y="439682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0AEA2C3-FD23-7644-BB9B-BED6265BAB7F}"/>
              </a:ext>
            </a:extLst>
          </p:cNvPr>
          <p:cNvSpPr/>
          <p:nvPr/>
        </p:nvSpPr>
        <p:spPr>
          <a:xfrm>
            <a:off x="3680290" y="489421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2C8DF1A-E657-8242-B20A-3C544858420B}"/>
              </a:ext>
            </a:extLst>
          </p:cNvPr>
          <p:cNvSpPr/>
          <p:nvPr/>
        </p:nvSpPr>
        <p:spPr>
          <a:xfrm>
            <a:off x="4260960" y="506011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AF5257A-8803-914A-BC74-5BB90BA6D258}"/>
              </a:ext>
            </a:extLst>
          </p:cNvPr>
          <p:cNvSpPr/>
          <p:nvPr/>
        </p:nvSpPr>
        <p:spPr>
          <a:xfrm>
            <a:off x="4592771" y="447944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22655EF1-1495-8D48-99D9-1E41C42E246F}"/>
              </a:ext>
            </a:extLst>
          </p:cNvPr>
          <p:cNvSpPr/>
          <p:nvPr/>
        </p:nvSpPr>
        <p:spPr>
          <a:xfrm>
            <a:off x="4841629" y="447977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58B4C534-386E-0345-AA31-C3608059FF43}"/>
              </a:ext>
            </a:extLst>
          </p:cNvPr>
          <p:cNvSpPr/>
          <p:nvPr/>
        </p:nvSpPr>
        <p:spPr>
          <a:xfrm>
            <a:off x="4592771" y="4977162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BCFBBDBB-F571-494A-BE04-3E7D50B59931}"/>
              </a:ext>
            </a:extLst>
          </p:cNvPr>
          <p:cNvSpPr/>
          <p:nvPr/>
        </p:nvSpPr>
        <p:spPr>
          <a:xfrm>
            <a:off x="5173440" y="481125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E26A9753-CA2F-2245-A036-4CB2F108BA4D}"/>
              </a:ext>
            </a:extLst>
          </p:cNvPr>
          <p:cNvSpPr/>
          <p:nvPr/>
        </p:nvSpPr>
        <p:spPr>
          <a:xfrm>
            <a:off x="4178334" y="414796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49C10AB6-B500-DC4B-997A-72C2AFA5A60E}"/>
              </a:ext>
            </a:extLst>
          </p:cNvPr>
          <p:cNvSpPr/>
          <p:nvPr/>
        </p:nvSpPr>
        <p:spPr>
          <a:xfrm>
            <a:off x="4427192" y="414828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7F711EB4-ECDD-E544-B6AB-DAF57B113767}"/>
              </a:ext>
            </a:extLst>
          </p:cNvPr>
          <p:cNvSpPr/>
          <p:nvPr/>
        </p:nvSpPr>
        <p:spPr>
          <a:xfrm>
            <a:off x="4178334" y="4645679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0A0C60F-CE54-3B4D-9A05-93C5B742FE44}"/>
              </a:ext>
            </a:extLst>
          </p:cNvPr>
          <p:cNvSpPr/>
          <p:nvPr/>
        </p:nvSpPr>
        <p:spPr>
          <a:xfrm>
            <a:off x="4759003" y="481158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1F443ACF-2B0F-DC45-B6FC-A4BF13B468C8}"/>
              </a:ext>
            </a:extLst>
          </p:cNvPr>
          <p:cNvSpPr/>
          <p:nvPr/>
        </p:nvSpPr>
        <p:spPr>
          <a:xfrm>
            <a:off x="4178334" y="373319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96E88D60-49BB-3647-869F-6F37D159A2A6}"/>
              </a:ext>
            </a:extLst>
          </p:cNvPr>
          <p:cNvSpPr/>
          <p:nvPr/>
        </p:nvSpPr>
        <p:spPr>
          <a:xfrm>
            <a:off x="4012428" y="340138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227BE19A-6D91-5B45-A302-BB8B6511175B}"/>
              </a:ext>
            </a:extLst>
          </p:cNvPr>
          <p:cNvSpPr/>
          <p:nvPr/>
        </p:nvSpPr>
        <p:spPr>
          <a:xfrm>
            <a:off x="4261287" y="340171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CB47753-5B59-EA48-AD34-8892EA518BB6}"/>
              </a:ext>
            </a:extLst>
          </p:cNvPr>
          <p:cNvSpPr/>
          <p:nvPr/>
        </p:nvSpPr>
        <p:spPr>
          <a:xfrm>
            <a:off x="4012428" y="389910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68DC9461-9D9E-644D-B77C-74E824039E84}"/>
              </a:ext>
            </a:extLst>
          </p:cNvPr>
          <p:cNvSpPr/>
          <p:nvPr/>
        </p:nvSpPr>
        <p:spPr>
          <a:xfrm>
            <a:off x="4593097" y="3733198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4A22AEC1-8437-FF4A-876F-EAA8980E1F3A}"/>
              </a:ext>
            </a:extLst>
          </p:cNvPr>
          <p:cNvSpPr/>
          <p:nvPr/>
        </p:nvSpPr>
        <p:spPr>
          <a:xfrm>
            <a:off x="4178660" y="373352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292F4DDA-1DB5-874D-909F-6C59A973CA41}"/>
              </a:ext>
            </a:extLst>
          </p:cNvPr>
          <p:cNvSpPr/>
          <p:nvPr/>
        </p:nvSpPr>
        <p:spPr>
          <a:xfrm>
            <a:off x="4924582" y="265448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63608625-49AA-2D46-BFD9-61FC8B4DF5A9}"/>
              </a:ext>
            </a:extLst>
          </p:cNvPr>
          <p:cNvSpPr/>
          <p:nvPr/>
        </p:nvSpPr>
        <p:spPr>
          <a:xfrm>
            <a:off x="4758676" y="232267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786173FB-CB83-A640-A723-10E23CA09B57}"/>
              </a:ext>
            </a:extLst>
          </p:cNvPr>
          <p:cNvSpPr/>
          <p:nvPr/>
        </p:nvSpPr>
        <p:spPr>
          <a:xfrm>
            <a:off x="5007533" y="232300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6F3C7E8D-FFF0-0243-891B-8CA2563D1861}"/>
              </a:ext>
            </a:extLst>
          </p:cNvPr>
          <p:cNvSpPr/>
          <p:nvPr/>
        </p:nvSpPr>
        <p:spPr>
          <a:xfrm>
            <a:off x="4758676" y="2820392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8627815F-BE4D-BB4C-8B8C-CD5449BE68D8}"/>
              </a:ext>
            </a:extLst>
          </p:cNvPr>
          <p:cNvSpPr/>
          <p:nvPr/>
        </p:nvSpPr>
        <p:spPr>
          <a:xfrm>
            <a:off x="5339345" y="265448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9AAB02B3-BB1E-1946-8D39-CFD48B554E13}"/>
              </a:ext>
            </a:extLst>
          </p:cNvPr>
          <p:cNvSpPr/>
          <p:nvPr/>
        </p:nvSpPr>
        <p:spPr>
          <a:xfrm>
            <a:off x="4924908" y="265481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28ECCB08-7970-DA40-86C2-38D79871D94D}"/>
              </a:ext>
            </a:extLst>
          </p:cNvPr>
          <p:cNvSpPr/>
          <p:nvPr/>
        </p:nvSpPr>
        <p:spPr>
          <a:xfrm>
            <a:off x="5173440" y="447944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24E23295-D65F-B340-AA3C-463B02B4013F}"/>
              </a:ext>
            </a:extLst>
          </p:cNvPr>
          <p:cNvSpPr/>
          <p:nvPr/>
        </p:nvSpPr>
        <p:spPr>
          <a:xfrm>
            <a:off x="5007533" y="414763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8EFEBEB2-C27B-D745-9688-4A11B6377CEB}"/>
              </a:ext>
            </a:extLst>
          </p:cNvPr>
          <p:cNvSpPr/>
          <p:nvPr/>
        </p:nvSpPr>
        <p:spPr>
          <a:xfrm>
            <a:off x="5256393" y="4147963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D83CDD1F-6CDA-3E44-8F03-D50CCFC079FD}"/>
              </a:ext>
            </a:extLst>
          </p:cNvPr>
          <p:cNvSpPr/>
          <p:nvPr/>
        </p:nvSpPr>
        <p:spPr>
          <a:xfrm>
            <a:off x="5007533" y="464535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A6025D84-1FFF-064E-8127-9240AF5C2059}"/>
              </a:ext>
            </a:extLst>
          </p:cNvPr>
          <p:cNvSpPr/>
          <p:nvPr/>
        </p:nvSpPr>
        <p:spPr>
          <a:xfrm>
            <a:off x="5588203" y="447944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3A7841DB-B083-4649-88D0-EB7A0190411F}"/>
              </a:ext>
            </a:extLst>
          </p:cNvPr>
          <p:cNvSpPr/>
          <p:nvPr/>
        </p:nvSpPr>
        <p:spPr>
          <a:xfrm>
            <a:off x="5173766" y="447977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4363151D-2302-984D-A31D-C00629775C7A}"/>
              </a:ext>
            </a:extLst>
          </p:cNvPr>
          <p:cNvSpPr/>
          <p:nvPr/>
        </p:nvSpPr>
        <p:spPr>
          <a:xfrm>
            <a:off x="7910879" y="373254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B52EF3E4-131E-B546-ADBA-B49DE5B5C435}"/>
              </a:ext>
            </a:extLst>
          </p:cNvPr>
          <p:cNvSpPr/>
          <p:nvPr/>
        </p:nvSpPr>
        <p:spPr>
          <a:xfrm>
            <a:off x="7827926" y="3566641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E1C03666-424A-8C44-82DC-290F2DD72FFA}"/>
              </a:ext>
            </a:extLst>
          </p:cNvPr>
          <p:cNvSpPr/>
          <p:nvPr/>
        </p:nvSpPr>
        <p:spPr>
          <a:xfrm>
            <a:off x="8076785" y="356696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FD2F807-F050-4547-835B-D40EBC4E9F6F}"/>
              </a:ext>
            </a:extLst>
          </p:cNvPr>
          <p:cNvSpPr/>
          <p:nvPr/>
        </p:nvSpPr>
        <p:spPr>
          <a:xfrm>
            <a:off x="7828253" y="3566967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9EFD5B2-8B41-C948-A7A1-9FF42FA323A0}"/>
              </a:ext>
            </a:extLst>
          </p:cNvPr>
          <p:cNvSpPr/>
          <p:nvPr/>
        </p:nvSpPr>
        <p:spPr>
          <a:xfrm>
            <a:off x="8077111" y="3567294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3596AF18-F4A5-F442-AFED-B6D1F9DF0323}"/>
              </a:ext>
            </a:extLst>
          </p:cNvPr>
          <p:cNvSpPr/>
          <p:nvPr/>
        </p:nvSpPr>
        <p:spPr>
          <a:xfrm>
            <a:off x="7910879" y="3234830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072DDA6F-E4C3-5C48-BEE3-91B1D45E92F1}"/>
              </a:ext>
            </a:extLst>
          </p:cNvPr>
          <p:cNvSpPr/>
          <p:nvPr/>
        </p:nvSpPr>
        <p:spPr>
          <a:xfrm>
            <a:off x="7744974" y="3400735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0374E8E3-C74A-1241-976C-687C6FF2EAB4}"/>
              </a:ext>
            </a:extLst>
          </p:cNvPr>
          <p:cNvSpPr/>
          <p:nvPr/>
        </p:nvSpPr>
        <p:spPr>
          <a:xfrm>
            <a:off x="7911206" y="3235156"/>
            <a:ext cx="165905" cy="16590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BB04D6D-CCB3-9F40-B5B0-AEF339292393}"/>
              </a:ext>
            </a:extLst>
          </p:cNvPr>
          <p:cNvSpPr txBox="1"/>
          <p:nvPr/>
        </p:nvSpPr>
        <p:spPr>
          <a:xfrm>
            <a:off x="2104189" y="2139135"/>
            <a:ext cx="1095783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 b="1">
                <a:latin typeface="Liberation Sans" pitchFamily="18"/>
                <a:ea typeface="Noto Sans CJK SC Regular" pitchFamily="2"/>
                <a:cs typeface="FreeSans" pitchFamily="2"/>
              </a:rPr>
              <a:t>Populace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2F78677-8F68-C74A-8372-E00D2B92DA8B}"/>
              </a:ext>
            </a:extLst>
          </p:cNvPr>
          <p:cNvSpPr txBox="1"/>
          <p:nvPr/>
        </p:nvSpPr>
        <p:spPr>
          <a:xfrm>
            <a:off x="8159410" y="2741705"/>
            <a:ext cx="746841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Výběr</a:t>
            </a:r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DFF2418-5D30-2240-93A4-08D4DCFA01BF}"/>
              </a:ext>
            </a:extLst>
          </p:cNvPr>
          <p:cNvSpPr txBox="1"/>
          <p:nvPr/>
        </p:nvSpPr>
        <p:spPr>
          <a:xfrm>
            <a:off x="8657453" y="3401061"/>
            <a:ext cx="1794307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Popisná statistika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22ACC8C-B0F3-AA4D-BE13-AD7361A22BD7}"/>
              </a:ext>
            </a:extLst>
          </p:cNvPr>
          <p:cNvSpPr txBox="1"/>
          <p:nvPr/>
        </p:nvSpPr>
        <p:spPr>
          <a:xfrm>
            <a:off x="5837060" y="5638824"/>
            <a:ext cx="1037883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Inference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38710D3-78E1-E142-936B-93258110B49B}"/>
              </a:ext>
            </a:extLst>
          </p:cNvPr>
          <p:cNvSpPr txBox="1"/>
          <p:nvPr/>
        </p:nvSpPr>
        <p:spPr>
          <a:xfrm>
            <a:off x="5837061" y="1493149"/>
            <a:ext cx="1806298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Pravděpodobnost</a:t>
            </a:r>
          </a:p>
        </p:txBody>
      </p: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BA18084D-477F-1C47-9D99-B91071D30E7C}"/>
              </a:ext>
            </a:extLst>
          </p:cNvPr>
          <p:cNvCxnSpPr>
            <a:stCxn id="3" idx="4"/>
            <a:endCxn id="4" idx="4"/>
          </p:cNvCxnSpPr>
          <p:nvPr/>
        </p:nvCxnSpPr>
        <p:spPr>
          <a:xfrm rot="16200000" flipH="1">
            <a:off x="5608940" y="767313"/>
            <a:ext cx="1161338" cy="3608443"/>
          </a:xfrm>
          <a:prstGeom prst="bentConnector3">
            <a:avLst>
              <a:gd name="adj1" fmla="val -17857"/>
            </a:avLst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EF47C0CE-31F7-084B-B861-4B84DCC1C0E1}"/>
              </a:ext>
            </a:extLst>
          </p:cNvPr>
          <p:cNvCxnSpPr>
            <a:cxnSpLocks/>
            <a:stCxn id="4" idx="8"/>
            <a:endCxn id="3" idx="2"/>
          </p:cNvCxnSpPr>
          <p:nvPr/>
        </p:nvCxnSpPr>
        <p:spPr>
          <a:xfrm rot="16200000" flipH="1" flipV="1">
            <a:off x="5443035" y="2924082"/>
            <a:ext cx="1493149" cy="3608443"/>
          </a:xfrm>
          <a:prstGeom prst="bentConnector5">
            <a:avLst>
              <a:gd name="adj1" fmla="val 115396"/>
              <a:gd name="adj2" fmla="val 31034"/>
              <a:gd name="adj3" fmla="val 115310"/>
            </a:avLst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145517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41F1F-53A4-6D42-8F96-7F01F18E88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>
                <a:solidFill>
                  <a:srgbClr val="FFFFFF"/>
                </a:solidFill>
              </a:rPr>
              <a:t>Kolik vzorků???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7F885A0-3628-49E6-8C88-EAD01CD83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1293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547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5549-08F1-8B47-A9AF-92F56B5DE8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Replikáty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4CBCF56-307D-874E-AECE-63417063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61627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E64743A-D7A6-2647-9171-EE140DD7C30E}"/>
              </a:ext>
            </a:extLst>
          </p:cNvPr>
          <p:cNvSpPr/>
          <p:nvPr/>
        </p:nvSpPr>
        <p:spPr>
          <a:xfrm>
            <a:off x="4675724" y="1410196"/>
            <a:ext cx="5143067" cy="29033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38072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2211</Words>
  <Application>Microsoft Macintosh PowerPoint</Application>
  <PresentationFormat>Widescreen</PresentationFormat>
  <Paragraphs>291</Paragraphs>
  <Slides>59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Calibri</vt:lpstr>
      <vt:lpstr>Calibri Light</vt:lpstr>
      <vt:lpstr>Helvetica</vt:lpstr>
      <vt:lpstr>Liberation Sans</vt:lpstr>
      <vt:lpstr>Lora</vt:lpstr>
      <vt:lpstr>Merriweather</vt:lpstr>
      <vt:lpstr>Poppins</vt:lpstr>
      <vt:lpstr>Roboto</vt:lpstr>
      <vt:lpstr>Times New Roman</vt:lpstr>
      <vt:lpstr>Office Theme</vt:lpstr>
      <vt:lpstr>Detekce biomarkerů z omics experimentů</vt:lpstr>
      <vt:lpstr>Biomarkery z omicsových dat</vt:lpstr>
      <vt:lpstr>Nejčastější “čestné chyby” (honest errors)</vt:lpstr>
      <vt:lpstr>Jak vznikají čestné chyby?</vt:lpstr>
      <vt:lpstr>Čestná chyba (honest error) – jak ji minimalizovat</vt:lpstr>
      <vt:lpstr>Návrh experimentu</vt:lpstr>
      <vt:lpstr>Centrální dogma statistiky</vt:lpstr>
      <vt:lpstr>Kolik vzorků???</vt:lpstr>
      <vt:lpstr>Replikáty</vt:lpstr>
      <vt:lpstr>Replikáty</vt:lpstr>
      <vt:lpstr>Replikáty</vt:lpstr>
      <vt:lpstr>Replikáty</vt:lpstr>
      <vt:lpstr>Vliv počtu vzorků na falešně pozitivní výsledky</vt:lpstr>
      <vt:lpstr>Za všechno mohou matoucí vlivy (confounding effects)?</vt:lpstr>
      <vt:lpstr>Co je to matoucí faktor a efekt dávky</vt:lpstr>
      <vt:lpstr>Matoucí vliv</vt:lpstr>
      <vt:lpstr>Efekt dávky</vt:lpstr>
      <vt:lpstr>Efekt dávky</vt:lpstr>
      <vt:lpstr>Příklady efektu dávky z praxe</vt:lpstr>
      <vt:lpstr>Sekvencování mikrobiomu  – efekt primeru Illumina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Mikrobiální kontaminace v NGS</vt:lpstr>
      <vt:lpstr>Mikrobiální kontaminace</vt:lpstr>
      <vt:lpstr>PowerPoint Presentation</vt:lpstr>
      <vt:lpstr>PowerPoint Presentation</vt:lpstr>
      <vt:lpstr>PowerPoint Presentation</vt:lpstr>
      <vt:lpstr>PowerPoint Presentation</vt:lpstr>
      <vt:lpstr>Efekt dávky - platforma</vt:lpstr>
      <vt:lpstr>Lidé a myši na mikročipech</vt:lpstr>
      <vt:lpstr>Lidé a myši na mikročipech</vt:lpstr>
      <vt:lpstr>Lidé a myši na mikročipech</vt:lpstr>
      <vt:lpstr>Lidé a myši na RNAseq</vt:lpstr>
      <vt:lpstr>Lidé a myši na RNAseq</vt:lpstr>
      <vt:lpstr>Lidé a myši na RNAseq</vt:lpstr>
      <vt:lpstr>Lidé a myši na RNAseq</vt:lpstr>
      <vt:lpstr>Lidé a myši na RNAseq</vt:lpstr>
      <vt:lpstr>The 1000 genomes project</vt:lpstr>
      <vt:lpstr>Jaký je vliv data sekvencování na genetickou variabilitu mezi sekvencemi?</vt:lpstr>
      <vt:lpstr>Ani jeden z těchto článků nebyl stažen z tisku….</vt:lpstr>
      <vt:lpstr>Jak odstranit efekt dávky</vt:lpstr>
      <vt:lpstr>Jak odstranit efekt dávky</vt:lpstr>
      <vt:lpstr>Randomizace pomáhá minimalizovat efekt dávky</vt:lpstr>
      <vt:lpstr>U ‘omics dat je randomizace obtížná</vt:lpstr>
      <vt:lpstr>Co když je randomizace nemožná (nebo ohrožena)</vt:lpstr>
      <vt:lpstr>Preventivní minimalizace chyb</vt:lpstr>
      <vt:lpstr>Co když je randomizace nemožná (nebo ohrožena)</vt:lpstr>
      <vt:lpstr>Jak odstranit efekt dávky</vt:lpstr>
      <vt:lpstr>Regresní strategie</vt:lpstr>
      <vt:lpstr>Doporučená literatura a další zdroje</vt:lpstr>
      <vt:lpstr>TCGA Batch Effects Viewer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Eva Budinská</dc:creator>
  <cp:lastModifiedBy>Eva Budinská</cp:lastModifiedBy>
  <cp:revision>1</cp:revision>
  <dcterms:created xsi:type="dcterms:W3CDTF">2019-09-26T21:52:22Z</dcterms:created>
  <dcterms:modified xsi:type="dcterms:W3CDTF">2019-09-26T21:52:36Z</dcterms:modified>
</cp:coreProperties>
</file>