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67" r:id="rId2"/>
    <p:sldId id="390" r:id="rId3"/>
    <p:sldId id="259" r:id="rId4"/>
    <p:sldId id="260" r:id="rId5"/>
    <p:sldId id="261" r:id="rId6"/>
    <p:sldId id="391" r:id="rId7"/>
    <p:sldId id="262" r:id="rId8"/>
    <p:sldId id="263" r:id="rId9"/>
    <p:sldId id="264" r:id="rId10"/>
    <p:sldId id="384" r:id="rId11"/>
    <p:sldId id="266" r:id="rId12"/>
    <p:sldId id="267" r:id="rId13"/>
    <p:sldId id="268" r:id="rId14"/>
    <p:sldId id="392" r:id="rId15"/>
    <p:sldId id="269" r:id="rId16"/>
    <p:sldId id="393" r:id="rId17"/>
    <p:sldId id="394" r:id="rId18"/>
    <p:sldId id="270" r:id="rId19"/>
    <p:sldId id="271" r:id="rId20"/>
    <p:sldId id="272" r:id="rId21"/>
    <p:sldId id="273" r:id="rId22"/>
    <p:sldId id="395" r:id="rId23"/>
    <p:sldId id="274" r:id="rId24"/>
    <p:sldId id="385" r:id="rId25"/>
    <p:sldId id="276" r:id="rId26"/>
    <p:sldId id="386" r:id="rId27"/>
    <p:sldId id="278" r:id="rId28"/>
    <p:sldId id="279" r:id="rId29"/>
    <p:sldId id="387" r:id="rId30"/>
    <p:sldId id="287" r:id="rId31"/>
    <p:sldId id="388" r:id="rId32"/>
    <p:sldId id="282" r:id="rId33"/>
    <p:sldId id="396" r:id="rId34"/>
    <p:sldId id="284" r:id="rId35"/>
    <p:sldId id="397" r:id="rId36"/>
    <p:sldId id="389" r:id="rId37"/>
    <p:sldId id="286" r:id="rId38"/>
    <p:sldId id="288"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2"/>
    <p:restoredTop sz="95288"/>
  </p:normalViewPr>
  <p:slideViewPr>
    <p:cSldViewPr snapToGrid="0" snapToObjects="1">
      <p:cViewPr varScale="1">
        <p:scale>
          <a:sx n="94" d="100"/>
          <a:sy n="94" d="100"/>
        </p:scale>
        <p:origin x="304" y="184"/>
      </p:cViewPr>
      <p:guideLst/>
    </p:cSldViewPr>
  </p:slideViewPr>
  <p:notesTextViewPr>
    <p:cViewPr>
      <p:scale>
        <a:sx n="1" d="1"/>
        <a:sy n="1" d="1"/>
      </p:scale>
      <p:origin x="0" y="0"/>
    </p:cViewPr>
  </p:notesTextViewPr>
  <p:notesViewPr>
    <p:cSldViewPr snapToGrid="0" snapToObjects="1">
      <p:cViewPr varScale="1">
        <p:scale>
          <a:sx n="74" d="100"/>
          <a:sy n="74" d="100"/>
        </p:scale>
        <p:origin x="34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5D404-012F-4123-8230-9C2C7F7F9DAC}"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3512BF6-B694-428A-BF5F-2758DC0FE069}">
      <dgm:prSet/>
      <dgm:spPr/>
      <dgm:t>
        <a:bodyPr/>
        <a:lstStyle/>
        <a:p>
          <a:r>
            <a:rPr lang="cs-CZ" b="0"/>
            <a:t>Génová sada je jakákoliv množina genů, například</a:t>
          </a:r>
          <a:endParaRPr lang="en-US"/>
        </a:p>
      </dgm:t>
    </dgm:pt>
    <dgm:pt modelId="{43D8EE69-EED6-405E-A754-EE95DE4B759B}" type="parTrans" cxnId="{47C151AA-7BA6-424A-A2D7-263D1BEAAEE3}">
      <dgm:prSet/>
      <dgm:spPr/>
      <dgm:t>
        <a:bodyPr/>
        <a:lstStyle/>
        <a:p>
          <a:endParaRPr lang="en-US"/>
        </a:p>
      </dgm:t>
    </dgm:pt>
    <dgm:pt modelId="{FDD51F50-C21E-4140-AC16-F769F90CA18F}" type="sibTrans" cxnId="{47C151AA-7BA6-424A-A2D7-263D1BEAAEE3}">
      <dgm:prSet/>
      <dgm:spPr/>
      <dgm:t>
        <a:bodyPr/>
        <a:lstStyle/>
        <a:p>
          <a:endParaRPr lang="en-US"/>
        </a:p>
      </dgm:t>
    </dgm:pt>
    <dgm:pt modelId="{985F9D7C-807B-4834-BA2C-ED80C1F65309}">
      <dgm:prSet/>
      <dgm:spPr/>
      <dgm:t>
        <a:bodyPr/>
        <a:lstStyle/>
        <a:p>
          <a:r>
            <a:rPr lang="cs-CZ" b="0"/>
            <a:t>všechny geny patřící do jedné dráhy</a:t>
          </a:r>
          <a:endParaRPr lang="en-US"/>
        </a:p>
      </dgm:t>
    </dgm:pt>
    <dgm:pt modelId="{1F8C17CD-0703-448B-AF05-4E682C776838}" type="parTrans" cxnId="{8942BB30-4576-4FCE-9376-C1EC1365DEDC}">
      <dgm:prSet/>
      <dgm:spPr/>
      <dgm:t>
        <a:bodyPr/>
        <a:lstStyle/>
        <a:p>
          <a:endParaRPr lang="en-US"/>
        </a:p>
      </dgm:t>
    </dgm:pt>
    <dgm:pt modelId="{A195EC63-97EF-49D4-8D86-9ABC6FCAFE66}" type="sibTrans" cxnId="{8942BB30-4576-4FCE-9376-C1EC1365DEDC}">
      <dgm:prSet/>
      <dgm:spPr/>
      <dgm:t>
        <a:bodyPr/>
        <a:lstStyle/>
        <a:p>
          <a:endParaRPr lang="en-US"/>
        </a:p>
      </dgm:t>
    </dgm:pt>
    <dgm:pt modelId="{7F08196C-E9C9-4C1E-8526-021B361979CA}">
      <dgm:prSet/>
      <dgm:spPr/>
      <dgm:t>
        <a:bodyPr/>
        <a:lstStyle/>
        <a:p>
          <a:r>
            <a:rPr lang="cs-CZ" b="0"/>
            <a:t>všechny geny které mají podobnou funkci</a:t>
          </a:r>
          <a:endParaRPr lang="en-US"/>
        </a:p>
      </dgm:t>
    </dgm:pt>
    <dgm:pt modelId="{4DDB5B14-3809-4E36-9E34-920C2C70F72F}" type="parTrans" cxnId="{B124A768-6D60-4DEA-8D38-7803BA2977DA}">
      <dgm:prSet/>
      <dgm:spPr/>
      <dgm:t>
        <a:bodyPr/>
        <a:lstStyle/>
        <a:p>
          <a:endParaRPr lang="en-US"/>
        </a:p>
      </dgm:t>
    </dgm:pt>
    <dgm:pt modelId="{1391C605-589E-47FC-83E6-7CD8D53D6446}" type="sibTrans" cxnId="{B124A768-6D60-4DEA-8D38-7803BA2977DA}">
      <dgm:prSet/>
      <dgm:spPr/>
      <dgm:t>
        <a:bodyPr/>
        <a:lstStyle/>
        <a:p>
          <a:endParaRPr lang="en-US"/>
        </a:p>
      </dgm:t>
    </dgm:pt>
    <dgm:pt modelId="{99847DEA-6691-4B4B-BF76-64FA8C16A698}">
      <dgm:prSet/>
      <dgm:spPr/>
      <dgm:t>
        <a:bodyPr/>
        <a:lstStyle/>
        <a:p>
          <a:r>
            <a:rPr lang="cs-CZ" b="0"/>
            <a:t>...</a:t>
          </a:r>
          <a:endParaRPr lang="en-US"/>
        </a:p>
      </dgm:t>
    </dgm:pt>
    <dgm:pt modelId="{8D0E634F-2084-4128-9BD9-0C5265DFB829}" type="parTrans" cxnId="{687679B4-F8AF-45A5-A35F-AF90BD58849C}">
      <dgm:prSet/>
      <dgm:spPr/>
      <dgm:t>
        <a:bodyPr/>
        <a:lstStyle/>
        <a:p>
          <a:endParaRPr lang="en-US"/>
        </a:p>
      </dgm:t>
    </dgm:pt>
    <dgm:pt modelId="{272F2893-4585-4DDA-9C96-84A72AF5774B}" type="sibTrans" cxnId="{687679B4-F8AF-45A5-A35F-AF90BD58849C}">
      <dgm:prSet/>
      <dgm:spPr/>
      <dgm:t>
        <a:bodyPr/>
        <a:lstStyle/>
        <a:p>
          <a:endParaRPr lang="en-US"/>
        </a:p>
      </dgm:t>
    </dgm:pt>
    <dgm:pt modelId="{2617D574-5F31-4944-A7F5-8C1EC69927E2}">
      <dgm:prSet/>
      <dgm:spPr/>
      <dgm:t>
        <a:bodyPr/>
        <a:lstStyle/>
        <a:p>
          <a:r>
            <a:rPr lang="cs-CZ" b="1" dirty="0"/>
            <a:t>Sada genů </a:t>
          </a:r>
          <a:r>
            <a:rPr lang="cs-CZ" b="0" dirty="0"/>
            <a:t>nemusí být dráha – je to všeobecnější a méně specifický pojem</a:t>
          </a:r>
          <a:endParaRPr lang="en-US" dirty="0"/>
        </a:p>
      </dgm:t>
    </dgm:pt>
    <dgm:pt modelId="{124365D9-396D-4842-8CE8-2FA956487989}" type="parTrans" cxnId="{B9843CD7-50AE-480F-9FAB-2FE604ED8326}">
      <dgm:prSet/>
      <dgm:spPr/>
      <dgm:t>
        <a:bodyPr/>
        <a:lstStyle/>
        <a:p>
          <a:endParaRPr lang="en-US"/>
        </a:p>
      </dgm:t>
    </dgm:pt>
    <dgm:pt modelId="{95998306-05AD-4835-8AA8-B2E8777B5B98}" type="sibTrans" cxnId="{B9843CD7-50AE-480F-9FAB-2FE604ED8326}">
      <dgm:prSet/>
      <dgm:spPr/>
      <dgm:t>
        <a:bodyPr/>
        <a:lstStyle/>
        <a:p>
          <a:endParaRPr lang="en-US"/>
        </a:p>
      </dgm:t>
    </dgm:pt>
    <dgm:pt modelId="{5287B1F8-D19B-A74F-8C57-3B6C3C1C2A0F}" type="pres">
      <dgm:prSet presAssocID="{BE45D404-012F-4123-8230-9C2C7F7F9DAC}" presName="Name0" presStyleCnt="0">
        <dgm:presLayoutVars>
          <dgm:dir/>
          <dgm:animLvl val="lvl"/>
          <dgm:resizeHandles val="exact"/>
        </dgm:presLayoutVars>
      </dgm:prSet>
      <dgm:spPr/>
    </dgm:pt>
    <dgm:pt modelId="{DFAA5AFC-180C-5041-A284-75B5237C5D95}" type="pres">
      <dgm:prSet presAssocID="{2617D574-5F31-4944-A7F5-8C1EC69927E2}" presName="boxAndChildren" presStyleCnt="0"/>
      <dgm:spPr/>
    </dgm:pt>
    <dgm:pt modelId="{CFFEDD92-633A-0440-98E2-624245B68CC3}" type="pres">
      <dgm:prSet presAssocID="{2617D574-5F31-4944-A7F5-8C1EC69927E2}" presName="parentTextBox" presStyleLbl="node1" presStyleIdx="0" presStyleCnt="2"/>
      <dgm:spPr/>
    </dgm:pt>
    <dgm:pt modelId="{F91468D4-A3E6-BC47-983F-4D08AC00C2BF}" type="pres">
      <dgm:prSet presAssocID="{FDD51F50-C21E-4140-AC16-F769F90CA18F}" presName="sp" presStyleCnt="0"/>
      <dgm:spPr/>
    </dgm:pt>
    <dgm:pt modelId="{2443A8BF-55D5-2D46-83E1-8DF849DF2ED3}" type="pres">
      <dgm:prSet presAssocID="{83512BF6-B694-428A-BF5F-2758DC0FE069}" presName="arrowAndChildren" presStyleCnt="0"/>
      <dgm:spPr/>
    </dgm:pt>
    <dgm:pt modelId="{AED1F8A3-DFD3-5A45-B329-2C7726422D79}" type="pres">
      <dgm:prSet presAssocID="{83512BF6-B694-428A-BF5F-2758DC0FE069}" presName="parentTextArrow" presStyleLbl="node1" presStyleIdx="0" presStyleCnt="2"/>
      <dgm:spPr/>
    </dgm:pt>
    <dgm:pt modelId="{26BB66EA-A5A5-9F44-ABC8-B6337503CF67}" type="pres">
      <dgm:prSet presAssocID="{83512BF6-B694-428A-BF5F-2758DC0FE069}" presName="arrow" presStyleLbl="node1" presStyleIdx="1" presStyleCnt="2"/>
      <dgm:spPr/>
    </dgm:pt>
    <dgm:pt modelId="{D4059666-5D00-0245-898D-3ECF3418248D}" type="pres">
      <dgm:prSet presAssocID="{83512BF6-B694-428A-BF5F-2758DC0FE069}" presName="descendantArrow" presStyleCnt="0"/>
      <dgm:spPr/>
    </dgm:pt>
    <dgm:pt modelId="{A400F99B-3D68-0D40-9C6E-79CBC51234AD}" type="pres">
      <dgm:prSet presAssocID="{985F9D7C-807B-4834-BA2C-ED80C1F65309}" presName="childTextArrow" presStyleLbl="fgAccFollowNode1" presStyleIdx="0" presStyleCnt="3">
        <dgm:presLayoutVars>
          <dgm:bulletEnabled val="1"/>
        </dgm:presLayoutVars>
      </dgm:prSet>
      <dgm:spPr/>
    </dgm:pt>
    <dgm:pt modelId="{EDC3CBB1-E687-1B48-AAFF-F9A0E4ABB749}" type="pres">
      <dgm:prSet presAssocID="{7F08196C-E9C9-4C1E-8526-021B361979CA}" presName="childTextArrow" presStyleLbl="fgAccFollowNode1" presStyleIdx="1" presStyleCnt="3">
        <dgm:presLayoutVars>
          <dgm:bulletEnabled val="1"/>
        </dgm:presLayoutVars>
      </dgm:prSet>
      <dgm:spPr/>
    </dgm:pt>
    <dgm:pt modelId="{B1C735C5-A78F-BE4E-A903-317811E2B9E6}" type="pres">
      <dgm:prSet presAssocID="{99847DEA-6691-4B4B-BF76-64FA8C16A698}" presName="childTextArrow" presStyleLbl="fgAccFollowNode1" presStyleIdx="2" presStyleCnt="3">
        <dgm:presLayoutVars>
          <dgm:bulletEnabled val="1"/>
        </dgm:presLayoutVars>
      </dgm:prSet>
      <dgm:spPr/>
    </dgm:pt>
  </dgm:ptLst>
  <dgm:cxnLst>
    <dgm:cxn modelId="{8942BB30-4576-4FCE-9376-C1EC1365DEDC}" srcId="{83512BF6-B694-428A-BF5F-2758DC0FE069}" destId="{985F9D7C-807B-4834-BA2C-ED80C1F65309}" srcOrd="0" destOrd="0" parTransId="{1F8C17CD-0703-448B-AF05-4E682C776838}" sibTransId="{A195EC63-97EF-49D4-8D86-9ABC6FCAFE66}"/>
    <dgm:cxn modelId="{0BC1B060-6277-0941-8AF7-E995FEE889DD}" type="presOf" srcId="{985F9D7C-807B-4834-BA2C-ED80C1F65309}" destId="{A400F99B-3D68-0D40-9C6E-79CBC51234AD}" srcOrd="0" destOrd="0" presId="urn:microsoft.com/office/officeart/2005/8/layout/process4"/>
    <dgm:cxn modelId="{B124A768-6D60-4DEA-8D38-7803BA2977DA}" srcId="{83512BF6-B694-428A-BF5F-2758DC0FE069}" destId="{7F08196C-E9C9-4C1E-8526-021B361979CA}" srcOrd="1" destOrd="0" parTransId="{4DDB5B14-3809-4E36-9E34-920C2C70F72F}" sibTransId="{1391C605-589E-47FC-83E6-7CD8D53D6446}"/>
    <dgm:cxn modelId="{94F38874-E537-C54C-9CF4-2492A87C714C}" type="presOf" srcId="{99847DEA-6691-4B4B-BF76-64FA8C16A698}" destId="{B1C735C5-A78F-BE4E-A903-317811E2B9E6}" srcOrd="0" destOrd="0" presId="urn:microsoft.com/office/officeart/2005/8/layout/process4"/>
    <dgm:cxn modelId="{DA7CD684-0A18-DD4D-9F54-F1FE7F621305}" type="presOf" srcId="{2617D574-5F31-4944-A7F5-8C1EC69927E2}" destId="{CFFEDD92-633A-0440-98E2-624245B68CC3}" srcOrd="0" destOrd="0" presId="urn:microsoft.com/office/officeart/2005/8/layout/process4"/>
    <dgm:cxn modelId="{47C151AA-7BA6-424A-A2D7-263D1BEAAEE3}" srcId="{BE45D404-012F-4123-8230-9C2C7F7F9DAC}" destId="{83512BF6-B694-428A-BF5F-2758DC0FE069}" srcOrd="0" destOrd="0" parTransId="{43D8EE69-EED6-405E-A754-EE95DE4B759B}" sibTransId="{FDD51F50-C21E-4140-AC16-F769F90CA18F}"/>
    <dgm:cxn modelId="{687679B4-F8AF-45A5-A35F-AF90BD58849C}" srcId="{83512BF6-B694-428A-BF5F-2758DC0FE069}" destId="{99847DEA-6691-4B4B-BF76-64FA8C16A698}" srcOrd="2" destOrd="0" parTransId="{8D0E634F-2084-4128-9BD9-0C5265DFB829}" sibTransId="{272F2893-4585-4DDA-9C96-84A72AF5774B}"/>
    <dgm:cxn modelId="{3F1487BF-A7CF-3046-8EC0-2E8BDC6479FF}" type="presOf" srcId="{83512BF6-B694-428A-BF5F-2758DC0FE069}" destId="{AED1F8A3-DFD3-5A45-B329-2C7726422D79}" srcOrd="0" destOrd="0" presId="urn:microsoft.com/office/officeart/2005/8/layout/process4"/>
    <dgm:cxn modelId="{1C8287CA-18AE-FD47-BDA1-50E66BCE5282}" type="presOf" srcId="{83512BF6-B694-428A-BF5F-2758DC0FE069}" destId="{26BB66EA-A5A5-9F44-ABC8-B6337503CF67}" srcOrd="1" destOrd="0" presId="urn:microsoft.com/office/officeart/2005/8/layout/process4"/>
    <dgm:cxn modelId="{D20A35D1-61F8-F144-A37B-F0A0C149D1E1}" type="presOf" srcId="{BE45D404-012F-4123-8230-9C2C7F7F9DAC}" destId="{5287B1F8-D19B-A74F-8C57-3B6C3C1C2A0F}" srcOrd="0" destOrd="0" presId="urn:microsoft.com/office/officeart/2005/8/layout/process4"/>
    <dgm:cxn modelId="{B9843CD7-50AE-480F-9FAB-2FE604ED8326}" srcId="{BE45D404-012F-4123-8230-9C2C7F7F9DAC}" destId="{2617D574-5F31-4944-A7F5-8C1EC69927E2}" srcOrd="1" destOrd="0" parTransId="{124365D9-396D-4842-8CE8-2FA956487989}" sibTransId="{95998306-05AD-4835-8AA8-B2E8777B5B98}"/>
    <dgm:cxn modelId="{41985EF7-168C-754A-86DE-6CA565F5169F}" type="presOf" srcId="{7F08196C-E9C9-4C1E-8526-021B361979CA}" destId="{EDC3CBB1-E687-1B48-AAFF-F9A0E4ABB749}" srcOrd="0" destOrd="0" presId="urn:microsoft.com/office/officeart/2005/8/layout/process4"/>
    <dgm:cxn modelId="{1E82EE9F-CB72-1B43-A5C2-1BEA749C7A3D}" type="presParOf" srcId="{5287B1F8-D19B-A74F-8C57-3B6C3C1C2A0F}" destId="{DFAA5AFC-180C-5041-A284-75B5237C5D95}" srcOrd="0" destOrd="0" presId="urn:microsoft.com/office/officeart/2005/8/layout/process4"/>
    <dgm:cxn modelId="{46117E17-00B3-B743-B2BC-DF041EC861B5}" type="presParOf" srcId="{DFAA5AFC-180C-5041-A284-75B5237C5D95}" destId="{CFFEDD92-633A-0440-98E2-624245B68CC3}" srcOrd="0" destOrd="0" presId="urn:microsoft.com/office/officeart/2005/8/layout/process4"/>
    <dgm:cxn modelId="{529CBCA9-6F1F-9545-A701-3296B6EF5A62}" type="presParOf" srcId="{5287B1F8-D19B-A74F-8C57-3B6C3C1C2A0F}" destId="{F91468D4-A3E6-BC47-983F-4D08AC00C2BF}" srcOrd="1" destOrd="0" presId="urn:microsoft.com/office/officeart/2005/8/layout/process4"/>
    <dgm:cxn modelId="{F957F613-A603-6C43-8795-75664347EC52}" type="presParOf" srcId="{5287B1F8-D19B-A74F-8C57-3B6C3C1C2A0F}" destId="{2443A8BF-55D5-2D46-83E1-8DF849DF2ED3}" srcOrd="2" destOrd="0" presId="urn:microsoft.com/office/officeart/2005/8/layout/process4"/>
    <dgm:cxn modelId="{592EEE6E-1EBD-A744-BFAE-742F57B8DD27}" type="presParOf" srcId="{2443A8BF-55D5-2D46-83E1-8DF849DF2ED3}" destId="{AED1F8A3-DFD3-5A45-B329-2C7726422D79}" srcOrd="0" destOrd="0" presId="urn:microsoft.com/office/officeart/2005/8/layout/process4"/>
    <dgm:cxn modelId="{12C7EECD-EFF7-314E-A8AA-D90455D6B42A}" type="presParOf" srcId="{2443A8BF-55D5-2D46-83E1-8DF849DF2ED3}" destId="{26BB66EA-A5A5-9F44-ABC8-B6337503CF67}" srcOrd="1" destOrd="0" presId="urn:microsoft.com/office/officeart/2005/8/layout/process4"/>
    <dgm:cxn modelId="{9A88A86D-8EE9-0D45-9A35-D2C62C711877}" type="presParOf" srcId="{2443A8BF-55D5-2D46-83E1-8DF849DF2ED3}" destId="{D4059666-5D00-0245-898D-3ECF3418248D}" srcOrd="2" destOrd="0" presId="urn:microsoft.com/office/officeart/2005/8/layout/process4"/>
    <dgm:cxn modelId="{02445684-137B-3143-B391-8D1AF66A62C5}" type="presParOf" srcId="{D4059666-5D00-0245-898D-3ECF3418248D}" destId="{A400F99B-3D68-0D40-9C6E-79CBC51234AD}" srcOrd="0" destOrd="0" presId="urn:microsoft.com/office/officeart/2005/8/layout/process4"/>
    <dgm:cxn modelId="{31595C4E-9519-4549-A416-BDD3AC56F586}" type="presParOf" srcId="{D4059666-5D00-0245-898D-3ECF3418248D}" destId="{EDC3CBB1-E687-1B48-AAFF-F9A0E4ABB749}" srcOrd="1" destOrd="0" presId="urn:microsoft.com/office/officeart/2005/8/layout/process4"/>
    <dgm:cxn modelId="{5AB2E7D1-D0B8-2D4F-9060-546C01C3386B}" type="presParOf" srcId="{D4059666-5D00-0245-898D-3ECF3418248D}" destId="{B1C735C5-A78F-BE4E-A903-317811E2B9E6}"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68EF8-0E95-4132-BA09-B8B6D76F58AC}"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22FE1C45-F568-45A0-B663-CC586C523855}">
      <dgm:prSet/>
      <dgm:spPr/>
      <dgm:t>
        <a:bodyPr/>
        <a:lstStyle/>
        <a:p>
          <a:r>
            <a:rPr lang="cs-CZ" b="0"/>
            <a:t>Poklikání na jednotlivé uzly</a:t>
          </a:r>
          <a:r>
            <a:rPr lang="en-GB" b="0"/>
            <a:t> </a:t>
          </a:r>
          <a:r>
            <a:rPr lang="cs-CZ" b="0"/>
            <a:t>zobrazí víc informací o jednotlivých genech:</a:t>
          </a:r>
          <a:endParaRPr lang="en-US"/>
        </a:p>
      </dgm:t>
    </dgm:pt>
    <dgm:pt modelId="{8DFC642E-AF33-497E-B3E4-5D76ED377B62}" type="parTrans" cxnId="{996F6139-2078-4D9C-BFD2-4323328065E6}">
      <dgm:prSet/>
      <dgm:spPr/>
      <dgm:t>
        <a:bodyPr/>
        <a:lstStyle/>
        <a:p>
          <a:endParaRPr lang="en-US"/>
        </a:p>
      </dgm:t>
    </dgm:pt>
    <dgm:pt modelId="{FE1E8BD9-2516-4337-B267-A30AB510F2C1}" type="sibTrans" cxnId="{996F6139-2078-4D9C-BFD2-4323328065E6}">
      <dgm:prSet/>
      <dgm:spPr/>
      <dgm:t>
        <a:bodyPr/>
        <a:lstStyle/>
        <a:p>
          <a:endParaRPr lang="en-US"/>
        </a:p>
      </dgm:t>
    </dgm:pt>
    <dgm:pt modelId="{68F59296-3415-4A27-91DD-D540F7C64CCC}">
      <dgm:prSet/>
      <dgm:spPr/>
      <dgm:t>
        <a:bodyPr/>
        <a:lstStyle/>
        <a:p>
          <a:r>
            <a:rPr lang="cs-CZ" b="0"/>
            <a:t>Všechny ostatní dráhy do kterých patří gen</a:t>
          </a:r>
          <a:endParaRPr lang="en-US"/>
        </a:p>
      </dgm:t>
    </dgm:pt>
    <dgm:pt modelId="{E83F8727-02D2-4AB4-8D4C-57F99F598B63}" type="parTrans" cxnId="{03C27CB7-53A2-402F-9640-8D762701040F}">
      <dgm:prSet/>
      <dgm:spPr/>
      <dgm:t>
        <a:bodyPr/>
        <a:lstStyle/>
        <a:p>
          <a:endParaRPr lang="en-US"/>
        </a:p>
      </dgm:t>
    </dgm:pt>
    <dgm:pt modelId="{6ADA5BEA-A312-4844-8219-D369B6536560}" type="sibTrans" cxnId="{03C27CB7-53A2-402F-9640-8D762701040F}">
      <dgm:prSet/>
      <dgm:spPr/>
      <dgm:t>
        <a:bodyPr/>
        <a:lstStyle/>
        <a:p>
          <a:endParaRPr lang="en-US"/>
        </a:p>
      </dgm:t>
    </dgm:pt>
    <dgm:pt modelId="{1209F4A5-0CE0-4D07-90DF-5B9CF9E04204}">
      <dgm:prSet/>
      <dgm:spPr/>
      <dgm:t>
        <a:bodyPr/>
        <a:lstStyle/>
        <a:p>
          <a:r>
            <a:rPr lang="cs-CZ" b="0"/>
            <a:t>Identifikátory daného genu v různých jiných databázích</a:t>
          </a:r>
          <a:endParaRPr lang="en-US"/>
        </a:p>
      </dgm:t>
    </dgm:pt>
    <dgm:pt modelId="{F2683973-CDD1-4BF3-B413-D38F4E5DDC00}" type="parTrans" cxnId="{F4E06E3B-344D-41D6-B49F-F794D4299006}">
      <dgm:prSet/>
      <dgm:spPr/>
      <dgm:t>
        <a:bodyPr/>
        <a:lstStyle/>
        <a:p>
          <a:endParaRPr lang="en-US"/>
        </a:p>
      </dgm:t>
    </dgm:pt>
    <dgm:pt modelId="{52C4B3DC-A62D-4A79-8C78-71EA6842B40F}" type="sibTrans" cxnId="{F4E06E3B-344D-41D6-B49F-F794D4299006}">
      <dgm:prSet/>
      <dgm:spPr/>
      <dgm:t>
        <a:bodyPr/>
        <a:lstStyle/>
        <a:p>
          <a:endParaRPr lang="en-US"/>
        </a:p>
      </dgm:t>
    </dgm:pt>
    <dgm:pt modelId="{BA1F549B-ECB0-4CFF-AA78-63615B1D6C34}">
      <dgm:prSet/>
      <dgm:spPr/>
      <dgm:t>
        <a:bodyPr/>
        <a:lstStyle/>
        <a:p>
          <a:r>
            <a:rPr lang="cs-CZ" b="0"/>
            <a:t>Odkaz na literaturu z které byly informace čerpané, případně další důležité články</a:t>
          </a:r>
          <a:endParaRPr lang="en-US"/>
        </a:p>
      </dgm:t>
    </dgm:pt>
    <dgm:pt modelId="{19ED66D7-47A1-4FEC-847F-C7F091A6EFF5}" type="parTrans" cxnId="{03420B0A-9E0E-46F6-8250-D9748E27655B}">
      <dgm:prSet/>
      <dgm:spPr/>
      <dgm:t>
        <a:bodyPr/>
        <a:lstStyle/>
        <a:p>
          <a:endParaRPr lang="en-US"/>
        </a:p>
      </dgm:t>
    </dgm:pt>
    <dgm:pt modelId="{CB4FB6C8-3299-4201-BB83-6C660A3F7760}" type="sibTrans" cxnId="{03420B0A-9E0E-46F6-8250-D9748E27655B}">
      <dgm:prSet/>
      <dgm:spPr/>
      <dgm:t>
        <a:bodyPr/>
        <a:lstStyle/>
        <a:p>
          <a:endParaRPr lang="en-US"/>
        </a:p>
      </dgm:t>
    </dgm:pt>
    <dgm:pt modelId="{3D495839-9E69-428C-BF92-9EA07798A951}">
      <dgm:prSet/>
      <dgm:spPr/>
      <dgm:t>
        <a:bodyPr/>
        <a:lstStyle/>
        <a:p>
          <a:r>
            <a:rPr lang="cs-CZ" b="0"/>
            <a:t>Informaci o sekvenci</a:t>
          </a:r>
          <a:endParaRPr lang="en-US"/>
        </a:p>
      </dgm:t>
    </dgm:pt>
    <dgm:pt modelId="{612E9027-8477-4B0B-8E07-A9BE77D250D8}" type="parTrans" cxnId="{99E0AEB9-C395-4D59-98ED-81DA197A6684}">
      <dgm:prSet/>
      <dgm:spPr/>
      <dgm:t>
        <a:bodyPr/>
        <a:lstStyle/>
        <a:p>
          <a:endParaRPr lang="en-US"/>
        </a:p>
      </dgm:t>
    </dgm:pt>
    <dgm:pt modelId="{9C113516-504F-414E-8F19-DDBB610B9F3B}" type="sibTrans" cxnId="{99E0AEB9-C395-4D59-98ED-81DA197A6684}">
      <dgm:prSet/>
      <dgm:spPr/>
      <dgm:t>
        <a:bodyPr/>
        <a:lstStyle/>
        <a:p>
          <a:endParaRPr lang="en-US"/>
        </a:p>
      </dgm:t>
    </dgm:pt>
    <dgm:pt modelId="{AC65325F-E37D-4ADB-BFAE-A4B6C54B90EA}">
      <dgm:prSet/>
      <dgm:spPr/>
      <dgm:t>
        <a:bodyPr/>
        <a:lstStyle/>
        <a:p>
          <a:r>
            <a:rPr lang="cs-CZ" b="0"/>
            <a:t>Je možné zabarvit jednotlivé geny podle rozdílných barev</a:t>
          </a:r>
          <a:endParaRPr lang="en-US"/>
        </a:p>
      </dgm:t>
    </dgm:pt>
    <dgm:pt modelId="{EF4AFBD4-01F6-4BFC-ADF5-652EEAB286D2}" type="parTrans" cxnId="{8483A96D-F6FF-4AA8-BDCD-3AC5CCD992D8}">
      <dgm:prSet/>
      <dgm:spPr/>
      <dgm:t>
        <a:bodyPr/>
        <a:lstStyle/>
        <a:p>
          <a:endParaRPr lang="en-US"/>
        </a:p>
      </dgm:t>
    </dgm:pt>
    <dgm:pt modelId="{2236C959-EAF3-4788-A3AF-E72B0CED3084}" type="sibTrans" cxnId="{8483A96D-F6FF-4AA8-BDCD-3AC5CCD992D8}">
      <dgm:prSet/>
      <dgm:spPr/>
      <dgm:t>
        <a:bodyPr/>
        <a:lstStyle/>
        <a:p>
          <a:endParaRPr lang="en-US"/>
        </a:p>
      </dgm:t>
    </dgm:pt>
    <dgm:pt modelId="{2E3C00B5-C8CC-074B-B91C-0955F1A21247}" type="pres">
      <dgm:prSet presAssocID="{58068EF8-0E95-4132-BA09-B8B6D76F58AC}" presName="Name0" presStyleCnt="0">
        <dgm:presLayoutVars>
          <dgm:dir/>
          <dgm:animLvl val="lvl"/>
          <dgm:resizeHandles val="exact"/>
        </dgm:presLayoutVars>
      </dgm:prSet>
      <dgm:spPr/>
    </dgm:pt>
    <dgm:pt modelId="{272B9051-7D39-D247-A002-64EDCD58375E}" type="pres">
      <dgm:prSet presAssocID="{AC65325F-E37D-4ADB-BFAE-A4B6C54B90EA}" presName="boxAndChildren" presStyleCnt="0"/>
      <dgm:spPr/>
    </dgm:pt>
    <dgm:pt modelId="{7EDB0973-5E06-0C4F-8784-27C46E06334D}" type="pres">
      <dgm:prSet presAssocID="{AC65325F-E37D-4ADB-BFAE-A4B6C54B90EA}" presName="parentTextBox" presStyleLbl="node1" presStyleIdx="0" presStyleCnt="2"/>
      <dgm:spPr/>
    </dgm:pt>
    <dgm:pt modelId="{651E60AC-7C80-1948-8B4C-94090E034EAC}" type="pres">
      <dgm:prSet presAssocID="{FE1E8BD9-2516-4337-B267-A30AB510F2C1}" presName="sp" presStyleCnt="0"/>
      <dgm:spPr/>
    </dgm:pt>
    <dgm:pt modelId="{86BAAE4F-86BE-4343-8CB9-0E1431572938}" type="pres">
      <dgm:prSet presAssocID="{22FE1C45-F568-45A0-B663-CC586C523855}" presName="arrowAndChildren" presStyleCnt="0"/>
      <dgm:spPr/>
    </dgm:pt>
    <dgm:pt modelId="{6E397134-A9DB-3542-ABD7-0C67F9F8FC86}" type="pres">
      <dgm:prSet presAssocID="{22FE1C45-F568-45A0-B663-CC586C523855}" presName="parentTextArrow" presStyleLbl="node1" presStyleIdx="0" presStyleCnt="2"/>
      <dgm:spPr/>
    </dgm:pt>
    <dgm:pt modelId="{98B34F86-EFA5-D848-94AF-B6350E6A8496}" type="pres">
      <dgm:prSet presAssocID="{22FE1C45-F568-45A0-B663-CC586C523855}" presName="arrow" presStyleLbl="node1" presStyleIdx="1" presStyleCnt="2"/>
      <dgm:spPr/>
    </dgm:pt>
    <dgm:pt modelId="{3A27BFA3-DCA6-4147-960A-5D3A36F45383}" type="pres">
      <dgm:prSet presAssocID="{22FE1C45-F568-45A0-B663-CC586C523855}" presName="descendantArrow" presStyleCnt="0"/>
      <dgm:spPr/>
    </dgm:pt>
    <dgm:pt modelId="{3D045906-8600-C14B-89A1-6445EB42DC50}" type="pres">
      <dgm:prSet presAssocID="{68F59296-3415-4A27-91DD-D540F7C64CCC}" presName="childTextArrow" presStyleLbl="fgAccFollowNode1" presStyleIdx="0" presStyleCnt="4">
        <dgm:presLayoutVars>
          <dgm:bulletEnabled val="1"/>
        </dgm:presLayoutVars>
      </dgm:prSet>
      <dgm:spPr/>
    </dgm:pt>
    <dgm:pt modelId="{F7113C5E-363C-2144-9ABB-27D147701CD6}" type="pres">
      <dgm:prSet presAssocID="{1209F4A5-0CE0-4D07-90DF-5B9CF9E04204}" presName="childTextArrow" presStyleLbl="fgAccFollowNode1" presStyleIdx="1" presStyleCnt="4">
        <dgm:presLayoutVars>
          <dgm:bulletEnabled val="1"/>
        </dgm:presLayoutVars>
      </dgm:prSet>
      <dgm:spPr/>
    </dgm:pt>
    <dgm:pt modelId="{9A12D764-E215-6D4A-A947-C79DB0EDD698}" type="pres">
      <dgm:prSet presAssocID="{BA1F549B-ECB0-4CFF-AA78-63615B1D6C34}" presName="childTextArrow" presStyleLbl="fgAccFollowNode1" presStyleIdx="2" presStyleCnt="4">
        <dgm:presLayoutVars>
          <dgm:bulletEnabled val="1"/>
        </dgm:presLayoutVars>
      </dgm:prSet>
      <dgm:spPr/>
    </dgm:pt>
    <dgm:pt modelId="{37F31AEB-F0F3-5D48-B246-621A148A4923}" type="pres">
      <dgm:prSet presAssocID="{3D495839-9E69-428C-BF92-9EA07798A951}" presName="childTextArrow" presStyleLbl="fgAccFollowNode1" presStyleIdx="3" presStyleCnt="4">
        <dgm:presLayoutVars>
          <dgm:bulletEnabled val="1"/>
        </dgm:presLayoutVars>
      </dgm:prSet>
      <dgm:spPr/>
    </dgm:pt>
  </dgm:ptLst>
  <dgm:cxnLst>
    <dgm:cxn modelId="{03420B0A-9E0E-46F6-8250-D9748E27655B}" srcId="{22FE1C45-F568-45A0-B663-CC586C523855}" destId="{BA1F549B-ECB0-4CFF-AA78-63615B1D6C34}" srcOrd="2" destOrd="0" parTransId="{19ED66D7-47A1-4FEC-847F-C7F091A6EFF5}" sibTransId="{CB4FB6C8-3299-4201-BB83-6C660A3F7760}"/>
    <dgm:cxn modelId="{9E785E0B-85DC-D049-A6E9-637E9D30EA02}" type="presOf" srcId="{AC65325F-E37D-4ADB-BFAE-A4B6C54B90EA}" destId="{7EDB0973-5E06-0C4F-8784-27C46E06334D}" srcOrd="0" destOrd="0" presId="urn:microsoft.com/office/officeart/2005/8/layout/process4"/>
    <dgm:cxn modelId="{9AD0E60C-D2A4-B543-A39D-92CDA1F1C6FA}" type="presOf" srcId="{68F59296-3415-4A27-91DD-D540F7C64CCC}" destId="{3D045906-8600-C14B-89A1-6445EB42DC50}" srcOrd="0" destOrd="0" presId="urn:microsoft.com/office/officeart/2005/8/layout/process4"/>
    <dgm:cxn modelId="{7EABB028-2191-4B45-B2AB-07CBC31EFC7C}" type="presOf" srcId="{BA1F549B-ECB0-4CFF-AA78-63615B1D6C34}" destId="{9A12D764-E215-6D4A-A947-C79DB0EDD698}" srcOrd="0" destOrd="0" presId="urn:microsoft.com/office/officeart/2005/8/layout/process4"/>
    <dgm:cxn modelId="{3EA9DD29-1E58-1F4E-9224-3C72185FF8DB}" type="presOf" srcId="{58068EF8-0E95-4132-BA09-B8B6D76F58AC}" destId="{2E3C00B5-C8CC-074B-B91C-0955F1A21247}" srcOrd="0" destOrd="0" presId="urn:microsoft.com/office/officeart/2005/8/layout/process4"/>
    <dgm:cxn modelId="{3B2CBE38-434D-0643-B223-CB3E5C285467}" type="presOf" srcId="{1209F4A5-0CE0-4D07-90DF-5B9CF9E04204}" destId="{F7113C5E-363C-2144-9ABB-27D147701CD6}" srcOrd="0" destOrd="0" presId="urn:microsoft.com/office/officeart/2005/8/layout/process4"/>
    <dgm:cxn modelId="{996F6139-2078-4D9C-BFD2-4323328065E6}" srcId="{58068EF8-0E95-4132-BA09-B8B6D76F58AC}" destId="{22FE1C45-F568-45A0-B663-CC586C523855}" srcOrd="0" destOrd="0" parTransId="{8DFC642E-AF33-497E-B3E4-5D76ED377B62}" sibTransId="{FE1E8BD9-2516-4337-B267-A30AB510F2C1}"/>
    <dgm:cxn modelId="{F4E06E3B-344D-41D6-B49F-F794D4299006}" srcId="{22FE1C45-F568-45A0-B663-CC586C523855}" destId="{1209F4A5-0CE0-4D07-90DF-5B9CF9E04204}" srcOrd="1" destOrd="0" parTransId="{F2683973-CDD1-4BF3-B413-D38F4E5DDC00}" sibTransId="{52C4B3DC-A62D-4A79-8C78-71EA6842B40F}"/>
    <dgm:cxn modelId="{DF023546-9A68-E441-8B6C-448F0424A54D}" type="presOf" srcId="{3D495839-9E69-428C-BF92-9EA07798A951}" destId="{37F31AEB-F0F3-5D48-B246-621A148A4923}" srcOrd="0" destOrd="0" presId="urn:microsoft.com/office/officeart/2005/8/layout/process4"/>
    <dgm:cxn modelId="{09A5905E-AE8E-EF4A-8E50-81D7329011C6}" type="presOf" srcId="{22FE1C45-F568-45A0-B663-CC586C523855}" destId="{6E397134-A9DB-3542-ABD7-0C67F9F8FC86}" srcOrd="0" destOrd="0" presId="urn:microsoft.com/office/officeart/2005/8/layout/process4"/>
    <dgm:cxn modelId="{8483A96D-F6FF-4AA8-BDCD-3AC5CCD992D8}" srcId="{58068EF8-0E95-4132-BA09-B8B6D76F58AC}" destId="{AC65325F-E37D-4ADB-BFAE-A4B6C54B90EA}" srcOrd="1" destOrd="0" parTransId="{EF4AFBD4-01F6-4BFC-ADF5-652EEAB286D2}" sibTransId="{2236C959-EAF3-4788-A3AF-E72B0CED3084}"/>
    <dgm:cxn modelId="{7D77309D-8F46-754C-BF6D-3A438CBF562C}" type="presOf" srcId="{22FE1C45-F568-45A0-B663-CC586C523855}" destId="{98B34F86-EFA5-D848-94AF-B6350E6A8496}" srcOrd="1" destOrd="0" presId="urn:microsoft.com/office/officeart/2005/8/layout/process4"/>
    <dgm:cxn modelId="{03C27CB7-53A2-402F-9640-8D762701040F}" srcId="{22FE1C45-F568-45A0-B663-CC586C523855}" destId="{68F59296-3415-4A27-91DD-D540F7C64CCC}" srcOrd="0" destOrd="0" parTransId="{E83F8727-02D2-4AB4-8D4C-57F99F598B63}" sibTransId="{6ADA5BEA-A312-4844-8219-D369B6536560}"/>
    <dgm:cxn modelId="{99E0AEB9-C395-4D59-98ED-81DA197A6684}" srcId="{22FE1C45-F568-45A0-B663-CC586C523855}" destId="{3D495839-9E69-428C-BF92-9EA07798A951}" srcOrd="3" destOrd="0" parTransId="{612E9027-8477-4B0B-8E07-A9BE77D250D8}" sibTransId="{9C113516-504F-414E-8F19-DDBB610B9F3B}"/>
    <dgm:cxn modelId="{EDFBF59B-8859-8645-BEF7-C6495BD0E64C}" type="presParOf" srcId="{2E3C00B5-C8CC-074B-B91C-0955F1A21247}" destId="{272B9051-7D39-D247-A002-64EDCD58375E}" srcOrd="0" destOrd="0" presId="urn:microsoft.com/office/officeart/2005/8/layout/process4"/>
    <dgm:cxn modelId="{E33E07FF-19A2-B04D-B4D0-2B5CBE7462EA}" type="presParOf" srcId="{272B9051-7D39-D247-A002-64EDCD58375E}" destId="{7EDB0973-5E06-0C4F-8784-27C46E06334D}" srcOrd="0" destOrd="0" presId="urn:microsoft.com/office/officeart/2005/8/layout/process4"/>
    <dgm:cxn modelId="{56EB7764-1905-134C-9D64-1BF47D042FC0}" type="presParOf" srcId="{2E3C00B5-C8CC-074B-B91C-0955F1A21247}" destId="{651E60AC-7C80-1948-8B4C-94090E034EAC}" srcOrd="1" destOrd="0" presId="urn:microsoft.com/office/officeart/2005/8/layout/process4"/>
    <dgm:cxn modelId="{21DC14D5-CDBA-B146-865A-2629E021D9B8}" type="presParOf" srcId="{2E3C00B5-C8CC-074B-B91C-0955F1A21247}" destId="{86BAAE4F-86BE-4343-8CB9-0E1431572938}" srcOrd="2" destOrd="0" presId="urn:microsoft.com/office/officeart/2005/8/layout/process4"/>
    <dgm:cxn modelId="{BAC533A5-A1FC-9042-A7FD-8CDFC4DBE865}" type="presParOf" srcId="{86BAAE4F-86BE-4343-8CB9-0E1431572938}" destId="{6E397134-A9DB-3542-ABD7-0C67F9F8FC86}" srcOrd="0" destOrd="0" presId="urn:microsoft.com/office/officeart/2005/8/layout/process4"/>
    <dgm:cxn modelId="{640BCDAA-80B3-1243-8BEB-7AFD058E1817}" type="presParOf" srcId="{86BAAE4F-86BE-4343-8CB9-0E1431572938}" destId="{98B34F86-EFA5-D848-94AF-B6350E6A8496}" srcOrd="1" destOrd="0" presId="urn:microsoft.com/office/officeart/2005/8/layout/process4"/>
    <dgm:cxn modelId="{59B0EB05-193F-F24C-8A97-078447DD88BD}" type="presParOf" srcId="{86BAAE4F-86BE-4343-8CB9-0E1431572938}" destId="{3A27BFA3-DCA6-4147-960A-5D3A36F45383}" srcOrd="2" destOrd="0" presId="urn:microsoft.com/office/officeart/2005/8/layout/process4"/>
    <dgm:cxn modelId="{DD85B0A7-E6AA-7D4D-AD6A-EAF8C8493D93}" type="presParOf" srcId="{3A27BFA3-DCA6-4147-960A-5D3A36F45383}" destId="{3D045906-8600-C14B-89A1-6445EB42DC50}" srcOrd="0" destOrd="0" presId="urn:microsoft.com/office/officeart/2005/8/layout/process4"/>
    <dgm:cxn modelId="{929CADD0-6775-3E4B-9B14-1741A115C8D9}" type="presParOf" srcId="{3A27BFA3-DCA6-4147-960A-5D3A36F45383}" destId="{F7113C5E-363C-2144-9ABB-27D147701CD6}" srcOrd="1" destOrd="0" presId="urn:microsoft.com/office/officeart/2005/8/layout/process4"/>
    <dgm:cxn modelId="{2D87DF5E-9945-8B48-B04A-BE28367F4DB2}" type="presParOf" srcId="{3A27BFA3-DCA6-4147-960A-5D3A36F45383}" destId="{9A12D764-E215-6D4A-A947-C79DB0EDD698}" srcOrd="2" destOrd="0" presId="urn:microsoft.com/office/officeart/2005/8/layout/process4"/>
    <dgm:cxn modelId="{CFDD19B7-E105-0440-819F-3A04B78AF727}" type="presParOf" srcId="{3A27BFA3-DCA6-4147-960A-5D3A36F45383}" destId="{37F31AEB-F0F3-5D48-B246-621A148A4923}"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500EC-B401-45C2-990B-D9237923F54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82B44B6-9115-4E0A-B863-0144496266C1}">
      <dgm:prSet/>
      <dgm:spPr/>
      <dgm:t>
        <a:bodyPr/>
        <a:lstStyle/>
        <a:p>
          <a:r>
            <a:rPr lang="cs-CZ" b="0"/>
            <a:t>Pod</a:t>
          </a:r>
          <a:r>
            <a:rPr lang="en-US" b="0"/>
            <a:t>le </a:t>
          </a:r>
          <a:r>
            <a:rPr lang="cs-CZ" b="0"/>
            <a:t>toho s </a:t>
          </a:r>
          <a:r>
            <a:rPr lang="en-US" b="0"/>
            <a:t>j</a:t>
          </a:r>
          <a:r>
            <a:rPr lang="cs-CZ" b="0"/>
            <a:t>akou inform</a:t>
          </a:r>
          <a:r>
            <a:rPr lang="en-US" b="0"/>
            <a:t>a</a:t>
          </a:r>
          <a:r>
            <a:rPr lang="cs-CZ" b="0"/>
            <a:t>cí pracují na</a:t>
          </a:r>
          <a:endParaRPr lang="en-US"/>
        </a:p>
      </dgm:t>
    </dgm:pt>
    <dgm:pt modelId="{ECF1014F-ED0B-4912-A4C9-B1EFFBD36EF8}" type="parTrans" cxnId="{63E2BD45-81D4-4A21-9119-B666A26B9F54}">
      <dgm:prSet/>
      <dgm:spPr/>
      <dgm:t>
        <a:bodyPr/>
        <a:lstStyle/>
        <a:p>
          <a:endParaRPr lang="en-US"/>
        </a:p>
      </dgm:t>
    </dgm:pt>
    <dgm:pt modelId="{FB98B5A7-908B-4FA3-BF25-0E9E2411914C}" type="sibTrans" cxnId="{63E2BD45-81D4-4A21-9119-B666A26B9F54}">
      <dgm:prSet/>
      <dgm:spPr/>
      <dgm:t>
        <a:bodyPr/>
        <a:lstStyle/>
        <a:p>
          <a:endParaRPr lang="en-US"/>
        </a:p>
      </dgm:t>
    </dgm:pt>
    <dgm:pt modelId="{AF218A1A-C27B-467B-9ED5-4AA3E77F33B1}">
      <dgm:prSet/>
      <dgm:spPr/>
      <dgm:t>
        <a:bodyPr/>
        <a:lstStyle/>
        <a:p>
          <a:r>
            <a:rPr lang="sk-SK" b="0" i="1" dirty="0"/>
            <a:t>m</a:t>
          </a:r>
          <a:r>
            <a:rPr lang="en-GB" b="0" i="1" dirty="0"/>
            <a:t>et</a:t>
          </a:r>
          <a:r>
            <a:rPr lang="cs-CZ" b="0" i="1" dirty="0" err="1"/>
            <a:t>ody</a:t>
          </a:r>
          <a:r>
            <a:rPr lang="cs-CZ" b="0" i="1" dirty="0"/>
            <a:t> dělící hranice – </a:t>
          </a:r>
          <a:r>
            <a:rPr lang="cs-CZ" b="0" dirty="0"/>
            <a:t>berou do úvahy jen informaci "významný" vs. "nevýznamný" gen</a:t>
          </a:r>
          <a:endParaRPr lang="en-US" dirty="0"/>
        </a:p>
      </dgm:t>
    </dgm:pt>
    <dgm:pt modelId="{C2DB5EAE-5B14-492B-9408-F0A646A7673E}" type="parTrans" cxnId="{1B847DE8-1565-4986-92F3-0B1EF2CFF0F6}">
      <dgm:prSet/>
      <dgm:spPr/>
      <dgm:t>
        <a:bodyPr/>
        <a:lstStyle/>
        <a:p>
          <a:endParaRPr lang="en-US"/>
        </a:p>
      </dgm:t>
    </dgm:pt>
    <dgm:pt modelId="{3C61FE7D-0616-4AAD-A21F-5E7061CB29F0}" type="sibTrans" cxnId="{1B847DE8-1565-4986-92F3-0B1EF2CFF0F6}">
      <dgm:prSet/>
      <dgm:spPr/>
      <dgm:t>
        <a:bodyPr/>
        <a:lstStyle/>
        <a:p>
          <a:endParaRPr lang="en-US"/>
        </a:p>
      </dgm:t>
    </dgm:pt>
    <dgm:pt modelId="{60EC7612-8C94-4AC3-84A2-53CF9F56610F}">
      <dgm:prSet/>
      <dgm:spPr/>
      <dgm:t>
        <a:bodyPr/>
        <a:lstStyle/>
        <a:p>
          <a:r>
            <a:rPr lang="sk-SK" b="0" i="1"/>
            <a:t>m</a:t>
          </a:r>
          <a:r>
            <a:rPr lang="en-GB" b="0" i="1"/>
            <a:t>et</a:t>
          </a:r>
          <a:r>
            <a:rPr lang="cs-CZ" b="0" i="1"/>
            <a:t>ody celého seznamu genů – </a:t>
          </a:r>
          <a:r>
            <a:rPr lang="cs-CZ" b="0"/>
            <a:t>pracují přímo se všemi </a:t>
          </a:r>
          <a:r>
            <a:rPr lang="cs-CZ" b="0" i="1"/>
            <a:t>p</a:t>
          </a:r>
          <a:r>
            <a:rPr lang="cs-CZ" b="0"/>
            <a:t>-hodnotami (i nevýznamnými!) a teda s pořadím</a:t>
          </a:r>
          <a:endParaRPr lang="en-US"/>
        </a:p>
      </dgm:t>
    </dgm:pt>
    <dgm:pt modelId="{3B64B439-8219-4627-AD6B-A9CF20B3242A}" type="parTrans" cxnId="{80E11FF1-EE47-49B6-815B-233575473996}">
      <dgm:prSet/>
      <dgm:spPr/>
      <dgm:t>
        <a:bodyPr/>
        <a:lstStyle/>
        <a:p>
          <a:endParaRPr lang="en-US"/>
        </a:p>
      </dgm:t>
    </dgm:pt>
    <dgm:pt modelId="{C0A8E168-EDD8-4EB4-B237-2CFAFC1DE648}" type="sibTrans" cxnId="{80E11FF1-EE47-49B6-815B-233575473996}">
      <dgm:prSet/>
      <dgm:spPr/>
      <dgm:t>
        <a:bodyPr/>
        <a:lstStyle/>
        <a:p>
          <a:endParaRPr lang="en-US"/>
        </a:p>
      </dgm:t>
    </dgm:pt>
    <dgm:pt modelId="{BADA3302-5169-437D-985B-7A6DB0FAB382}">
      <dgm:prSet/>
      <dgm:spPr/>
      <dgm:t>
        <a:bodyPr/>
        <a:lstStyle/>
        <a:p>
          <a:r>
            <a:rPr lang="cs-CZ" dirty="0"/>
            <a:t>P</a:t>
          </a:r>
          <a:r>
            <a:rPr lang="cs-CZ" b="0" dirty="0"/>
            <a:t>odle skupiny molekul které analyzují na:</a:t>
          </a:r>
          <a:endParaRPr lang="en-US" dirty="0"/>
        </a:p>
      </dgm:t>
    </dgm:pt>
    <dgm:pt modelId="{EB718250-862C-4D93-ADD4-C78B5037614E}" type="parTrans" cxnId="{709F247C-2A31-4267-9E50-62A28355BA43}">
      <dgm:prSet/>
      <dgm:spPr/>
      <dgm:t>
        <a:bodyPr/>
        <a:lstStyle/>
        <a:p>
          <a:endParaRPr lang="en-US"/>
        </a:p>
      </dgm:t>
    </dgm:pt>
    <dgm:pt modelId="{73B05C54-E23E-4384-9B1F-8B5501123560}" type="sibTrans" cxnId="{709F247C-2A31-4267-9E50-62A28355BA43}">
      <dgm:prSet/>
      <dgm:spPr/>
      <dgm:t>
        <a:bodyPr/>
        <a:lstStyle/>
        <a:p>
          <a:endParaRPr lang="en-US"/>
        </a:p>
      </dgm:t>
    </dgm:pt>
    <dgm:pt modelId="{0F787EBC-9780-4E1B-B89D-4FA55740E552}">
      <dgm:prSet/>
      <dgm:spPr/>
      <dgm:t>
        <a:bodyPr/>
        <a:lstStyle/>
        <a:p>
          <a:r>
            <a:rPr lang="cs-CZ" b="0" i="1"/>
            <a:t>uzavřené</a:t>
          </a:r>
          <a:r>
            <a:rPr lang="cs-CZ" b="0"/>
            <a:t> – analýza jen v rámci genů v sadě</a:t>
          </a:r>
          <a:endParaRPr lang="en-US"/>
        </a:p>
      </dgm:t>
    </dgm:pt>
    <dgm:pt modelId="{BD6511CF-8B2F-4059-8E3A-DA3598714E8B}" type="parTrans" cxnId="{DF6F5818-D1F8-4850-A8B6-BD4F8067CA15}">
      <dgm:prSet/>
      <dgm:spPr/>
      <dgm:t>
        <a:bodyPr/>
        <a:lstStyle/>
        <a:p>
          <a:endParaRPr lang="en-US"/>
        </a:p>
      </dgm:t>
    </dgm:pt>
    <dgm:pt modelId="{585FC725-4F95-41F2-8D2C-01BB8E4B48E5}" type="sibTrans" cxnId="{DF6F5818-D1F8-4850-A8B6-BD4F8067CA15}">
      <dgm:prSet/>
      <dgm:spPr/>
      <dgm:t>
        <a:bodyPr/>
        <a:lstStyle/>
        <a:p>
          <a:endParaRPr lang="en-US"/>
        </a:p>
      </dgm:t>
    </dgm:pt>
    <dgm:pt modelId="{FACC9431-B819-4D4B-ADE6-E833F4BB5459}">
      <dgm:prSet/>
      <dgm:spPr/>
      <dgm:t>
        <a:bodyPr/>
        <a:lstStyle/>
        <a:p>
          <a:r>
            <a:rPr lang="cs-CZ" b="0" i="1"/>
            <a:t>kompetitivní</a:t>
          </a:r>
          <a:r>
            <a:rPr lang="cs-CZ" b="0"/>
            <a:t> – porovnání se všemi geny experimentu</a:t>
          </a:r>
          <a:endParaRPr lang="en-US"/>
        </a:p>
      </dgm:t>
    </dgm:pt>
    <dgm:pt modelId="{0CC42889-CADE-44B8-9CC3-CF74A06FA328}" type="parTrans" cxnId="{25C3FC02-B94F-4735-86B4-A83E9BAAD71D}">
      <dgm:prSet/>
      <dgm:spPr/>
      <dgm:t>
        <a:bodyPr/>
        <a:lstStyle/>
        <a:p>
          <a:endParaRPr lang="en-US"/>
        </a:p>
      </dgm:t>
    </dgm:pt>
    <dgm:pt modelId="{B8A41ADE-7C6E-4799-A1FF-FBF98FB190AB}" type="sibTrans" cxnId="{25C3FC02-B94F-4735-86B4-A83E9BAAD71D}">
      <dgm:prSet/>
      <dgm:spPr/>
      <dgm:t>
        <a:bodyPr/>
        <a:lstStyle/>
        <a:p>
          <a:endParaRPr lang="en-US"/>
        </a:p>
      </dgm:t>
    </dgm:pt>
    <dgm:pt modelId="{95811ED2-2638-437D-98BE-261BFBB22CEE}">
      <dgm:prSet/>
      <dgm:spPr/>
      <dgm:t>
        <a:bodyPr/>
        <a:lstStyle/>
        <a:p>
          <a:r>
            <a:rPr lang="cs-CZ"/>
            <a:t>Nové metody pracují i s topologií dráhy</a:t>
          </a:r>
          <a:endParaRPr lang="en-US"/>
        </a:p>
      </dgm:t>
    </dgm:pt>
    <dgm:pt modelId="{C374E100-2A8F-408E-95D4-F7CA084A0FD2}" type="parTrans" cxnId="{80F3B049-257D-49EE-9B97-8FCCA54E3265}">
      <dgm:prSet/>
      <dgm:spPr/>
      <dgm:t>
        <a:bodyPr/>
        <a:lstStyle/>
        <a:p>
          <a:endParaRPr lang="en-US"/>
        </a:p>
      </dgm:t>
    </dgm:pt>
    <dgm:pt modelId="{EC715CB3-BEF5-4E92-A5CD-A088C74A8904}" type="sibTrans" cxnId="{80F3B049-257D-49EE-9B97-8FCCA54E3265}">
      <dgm:prSet/>
      <dgm:spPr/>
      <dgm:t>
        <a:bodyPr/>
        <a:lstStyle/>
        <a:p>
          <a:endParaRPr lang="en-US"/>
        </a:p>
      </dgm:t>
    </dgm:pt>
    <dgm:pt modelId="{0C850085-1FDF-7142-8B51-01D4E42257F0}" type="pres">
      <dgm:prSet presAssocID="{475500EC-B401-45C2-990B-D9237923F54E}" presName="linear" presStyleCnt="0">
        <dgm:presLayoutVars>
          <dgm:animLvl val="lvl"/>
          <dgm:resizeHandles val="exact"/>
        </dgm:presLayoutVars>
      </dgm:prSet>
      <dgm:spPr/>
    </dgm:pt>
    <dgm:pt modelId="{34F2CAE6-1742-8440-BA31-9DB1AF8EC6A9}" type="pres">
      <dgm:prSet presAssocID="{282B44B6-9115-4E0A-B863-0144496266C1}" presName="parentText" presStyleLbl="node1" presStyleIdx="0" presStyleCnt="3">
        <dgm:presLayoutVars>
          <dgm:chMax val="0"/>
          <dgm:bulletEnabled val="1"/>
        </dgm:presLayoutVars>
      </dgm:prSet>
      <dgm:spPr/>
    </dgm:pt>
    <dgm:pt modelId="{BD7BFD8A-6E3A-3E4C-B3EA-F11D3FCB31D9}" type="pres">
      <dgm:prSet presAssocID="{282B44B6-9115-4E0A-B863-0144496266C1}" presName="childText" presStyleLbl="revTx" presStyleIdx="0" presStyleCnt="2">
        <dgm:presLayoutVars>
          <dgm:bulletEnabled val="1"/>
        </dgm:presLayoutVars>
      </dgm:prSet>
      <dgm:spPr/>
    </dgm:pt>
    <dgm:pt modelId="{A66121CE-3EB7-E447-B3D4-5B72C694A17D}" type="pres">
      <dgm:prSet presAssocID="{BADA3302-5169-437D-985B-7A6DB0FAB382}" presName="parentText" presStyleLbl="node1" presStyleIdx="1" presStyleCnt="3">
        <dgm:presLayoutVars>
          <dgm:chMax val="0"/>
          <dgm:bulletEnabled val="1"/>
        </dgm:presLayoutVars>
      </dgm:prSet>
      <dgm:spPr/>
    </dgm:pt>
    <dgm:pt modelId="{12ABAAFA-C6F7-BA47-B3B7-25942EA2CFE3}" type="pres">
      <dgm:prSet presAssocID="{BADA3302-5169-437D-985B-7A6DB0FAB382}" presName="childText" presStyleLbl="revTx" presStyleIdx="1" presStyleCnt="2">
        <dgm:presLayoutVars>
          <dgm:bulletEnabled val="1"/>
        </dgm:presLayoutVars>
      </dgm:prSet>
      <dgm:spPr/>
    </dgm:pt>
    <dgm:pt modelId="{09F2BA03-0734-5A4E-A1E3-E3717B92631A}" type="pres">
      <dgm:prSet presAssocID="{95811ED2-2638-437D-98BE-261BFBB22CEE}" presName="parentText" presStyleLbl="node1" presStyleIdx="2" presStyleCnt="3">
        <dgm:presLayoutVars>
          <dgm:chMax val="0"/>
          <dgm:bulletEnabled val="1"/>
        </dgm:presLayoutVars>
      </dgm:prSet>
      <dgm:spPr/>
    </dgm:pt>
  </dgm:ptLst>
  <dgm:cxnLst>
    <dgm:cxn modelId="{25C3FC02-B94F-4735-86B4-A83E9BAAD71D}" srcId="{BADA3302-5169-437D-985B-7A6DB0FAB382}" destId="{FACC9431-B819-4D4B-ADE6-E833F4BB5459}" srcOrd="1" destOrd="0" parTransId="{0CC42889-CADE-44B8-9CC3-CF74A06FA328}" sibTransId="{B8A41ADE-7C6E-4799-A1FF-FBF98FB190AB}"/>
    <dgm:cxn modelId="{DF6F5818-D1F8-4850-A8B6-BD4F8067CA15}" srcId="{BADA3302-5169-437D-985B-7A6DB0FAB382}" destId="{0F787EBC-9780-4E1B-B89D-4FA55740E552}" srcOrd="0" destOrd="0" parTransId="{BD6511CF-8B2F-4059-8E3A-DA3598714E8B}" sibTransId="{585FC725-4F95-41F2-8D2C-01BB8E4B48E5}"/>
    <dgm:cxn modelId="{C5C71026-C1D0-EC4A-AD48-4AE16B0D0840}" type="presOf" srcId="{0F787EBC-9780-4E1B-B89D-4FA55740E552}" destId="{12ABAAFA-C6F7-BA47-B3B7-25942EA2CFE3}" srcOrd="0" destOrd="0" presId="urn:microsoft.com/office/officeart/2005/8/layout/vList2"/>
    <dgm:cxn modelId="{0F054239-A807-6342-AE73-13251E4E17FE}" type="presOf" srcId="{475500EC-B401-45C2-990B-D9237923F54E}" destId="{0C850085-1FDF-7142-8B51-01D4E42257F0}" srcOrd="0" destOrd="0" presId="urn:microsoft.com/office/officeart/2005/8/layout/vList2"/>
    <dgm:cxn modelId="{63E2BD45-81D4-4A21-9119-B666A26B9F54}" srcId="{475500EC-B401-45C2-990B-D9237923F54E}" destId="{282B44B6-9115-4E0A-B863-0144496266C1}" srcOrd="0" destOrd="0" parTransId="{ECF1014F-ED0B-4912-A4C9-B1EFFBD36EF8}" sibTransId="{FB98B5A7-908B-4FA3-BF25-0E9E2411914C}"/>
    <dgm:cxn modelId="{80F3B049-257D-49EE-9B97-8FCCA54E3265}" srcId="{475500EC-B401-45C2-990B-D9237923F54E}" destId="{95811ED2-2638-437D-98BE-261BFBB22CEE}" srcOrd="2" destOrd="0" parTransId="{C374E100-2A8F-408E-95D4-F7CA084A0FD2}" sibTransId="{EC715CB3-BEF5-4E92-A5CD-A088C74A8904}"/>
    <dgm:cxn modelId="{709F247C-2A31-4267-9E50-62A28355BA43}" srcId="{475500EC-B401-45C2-990B-D9237923F54E}" destId="{BADA3302-5169-437D-985B-7A6DB0FAB382}" srcOrd="1" destOrd="0" parTransId="{EB718250-862C-4D93-ADD4-C78B5037614E}" sibTransId="{73B05C54-E23E-4384-9B1F-8B5501123560}"/>
    <dgm:cxn modelId="{07CB8680-437F-7A47-A3D2-049A5399AA73}" type="presOf" srcId="{95811ED2-2638-437D-98BE-261BFBB22CEE}" destId="{09F2BA03-0734-5A4E-A1E3-E3717B92631A}" srcOrd="0" destOrd="0" presId="urn:microsoft.com/office/officeart/2005/8/layout/vList2"/>
    <dgm:cxn modelId="{56BB9389-4562-F245-9998-36C8A610C193}" type="presOf" srcId="{60EC7612-8C94-4AC3-84A2-53CF9F56610F}" destId="{BD7BFD8A-6E3A-3E4C-B3EA-F11D3FCB31D9}" srcOrd="0" destOrd="1" presId="urn:microsoft.com/office/officeart/2005/8/layout/vList2"/>
    <dgm:cxn modelId="{9D626CA7-BECE-B646-B87A-A2F3EC552E72}" type="presOf" srcId="{AF218A1A-C27B-467B-9ED5-4AA3E77F33B1}" destId="{BD7BFD8A-6E3A-3E4C-B3EA-F11D3FCB31D9}" srcOrd="0" destOrd="0" presId="urn:microsoft.com/office/officeart/2005/8/layout/vList2"/>
    <dgm:cxn modelId="{A65DD4B0-0F44-C941-A2D4-3971920CB366}" type="presOf" srcId="{FACC9431-B819-4D4B-ADE6-E833F4BB5459}" destId="{12ABAAFA-C6F7-BA47-B3B7-25942EA2CFE3}" srcOrd="0" destOrd="1" presId="urn:microsoft.com/office/officeart/2005/8/layout/vList2"/>
    <dgm:cxn modelId="{2C3969BE-5616-8A4A-B244-37527DE8F7F7}" type="presOf" srcId="{282B44B6-9115-4E0A-B863-0144496266C1}" destId="{34F2CAE6-1742-8440-BA31-9DB1AF8EC6A9}" srcOrd="0" destOrd="0" presId="urn:microsoft.com/office/officeart/2005/8/layout/vList2"/>
    <dgm:cxn modelId="{D6F1C2C1-AD30-D349-8D7B-FABEA54058CB}" type="presOf" srcId="{BADA3302-5169-437D-985B-7A6DB0FAB382}" destId="{A66121CE-3EB7-E447-B3D4-5B72C694A17D}" srcOrd="0" destOrd="0" presId="urn:microsoft.com/office/officeart/2005/8/layout/vList2"/>
    <dgm:cxn modelId="{1B847DE8-1565-4986-92F3-0B1EF2CFF0F6}" srcId="{282B44B6-9115-4E0A-B863-0144496266C1}" destId="{AF218A1A-C27B-467B-9ED5-4AA3E77F33B1}" srcOrd="0" destOrd="0" parTransId="{C2DB5EAE-5B14-492B-9408-F0A646A7673E}" sibTransId="{3C61FE7D-0616-4AAD-A21F-5E7061CB29F0}"/>
    <dgm:cxn modelId="{80E11FF1-EE47-49B6-815B-233575473996}" srcId="{282B44B6-9115-4E0A-B863-0144496266C1}" destId="{60EC7612-8C94-4AC3-84A2-53CF9F56610F}" srcOrd="1" destOrd="0" parTransId="{3B64B439-8219-4627-AD6B-A9CF20B3242A}" sibTransId="{C0A8E168-EDD8-4EB4-B237-2CFAFC1DE648}"/>
    <dgm:cxn modelId="{AAD1D0E5-8AB0-EC4A-A644-47263706BE74}" type="presParOf" srcId="{0C850085-1FDF-7142-8B51-01D4E42257F0}" destId="{34F2CAE6-1742-8440-BA31-9DB1AF8EC6A9}" srcOrd="0" destOrd="0" presId="urn:microsoft.com/office/officeart/2005/8/layout/vList2"/>
    <dgm:cxn modelId="{0D22FD39-F568-7340-B599-8F32F4ECEA7E}" type="presParOf" srcId="{0C850085-1FDF-7142-8B51-01D4E42257F0}" destId="{BD7BFD8A-6E3A-3E4C-B3EA-F11D3FCB31D9}" srcOrd="1" destOrd="0" presId="urn:microsoft.com/office/officeart/2005/8/layout/vList2"/>
    <dgm:cxn modelId="{EFFCC57E-E13F-BD4C-90E0-B6286EC1281A}" type="presParOf" srcId="{0C850085-1FDF-7142-8B51-01D4E42257F0}" destId="{A66121CE-3EB7-E447-B3D4-5B72C694A17D}" srcOrd="2" destOrd="0" presId="urn:microsoft.com/office/officeart/2005/8/layout/vList2"/>
    <dgm:cxn modelId="{6CD897B2-3242-944C-AB05-F3D1C58C8C22}" type="presParOf" srcId="{0C850085-1FDF-7142-8B51-01D4E42257F0}" destId="{12ABAAFA-C6F7-BA47-B3B7-25942EA2CFE3}" srcOrd="3" destOrd="0" presId="urn:microsoft.com/office/officeart/2005/8/layout/vList2"/>
    <dgm:cxn modelId="{01E08170-F312-2245-9177-259704633D12}" type="presParOf" srcId="{0C850085-1FDF-7142-8B51-01D4E42257F0}" destId="{09F2BA03-0734-5A4E-A1E3-E3717B92631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52124-76D7-4875-B11E-2813078CB80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9958D9EA-8B75-4DBE-92B7-8932B1C8A022}">
      <dgm:prSet/>
      <dgm:spPr/>
      <dgm:t>
        <a:bodyPr/>
        <a:lstStyle/>
        <a:p>
          <a:r>
            <a:rPr lang="sk-SK" b="0"/>
            <a:t>Uzavřená</a:t>
          </a:r>
          <a:r>
            <a:rPr lang="en-GB" b="0"/>
            <a:t> met</a:t>
          </a:r>
          <a:r>
            <a:rPr lang="cs-CZ" b="0"/>
            <a:t>oda používá jen hodnoty genů z dané množiny:</a:t>
          </a:r>
          <a:endParaRPr lang="en-US"/>
        </a:p>
      </dgm:t>
    </dgm:pt>
    <dgm:pt modelId="{C6F85B8C-A925-49AF-B195-0D3BB6C73C76}" type="parTrans" cxnId="{F2E1C3B3-3E6D-4D92-8EF7-D62FD20046A8}">
      <dgm:prSet/>
      <dgm:spPr/>
      <dgm:t>
        <a:bodyPr/>
        <a:lstStyle/>
        <a:p>
          <a:endParaRPr lang="en-US"/>
        </a:p>
      </dgm:t>
    </dgm:pt>
    <dgm:pt modelId="{DAAF8F6F-7431-4A94-AC77-E70E7FC79B69}" type="sibTrans" cxnId="{F2E1C3B3-3E6D-4D92-8EF7-D62FD20046A8}">
      <dgm:prSet/>
      <dgm:spPr/>
      <dgm:t>
        <a:bodyPr/>
        <a:lstStyle/>
        <a:p>
          <a:endParaRPr lang="en-US"/>
        </a:p>
      </dgm:t>
    </dgm:pt>
    <dgm:pt modelId="{ECB3F75E-DD0A-43FA-A84B-7226DBD8ED1A}">
      <dgm:prSet/>
      <dgm:spPr/>
      <dgm:t>
        <a:bodyPr/>
        <a:lstStyle/>
        <a:p>
          <a:r>
            <a:rPr lang="en-GB" b="0"/>
            <a:t>H</a:t>
          </a:r>
          <a:r>
            <a:rPr lang="cs-CZ" b="0" baseline="-25000"/>
            <a:t>0</a:t>
          </a:r>
          <a:r>
            <a:rPr lang="en-GB" b="0"/>
            <a:t> </a:t>
          </a:r>
          <a:r>
            <a:rPr lang="cs-CZ" b="0"/>
            <a:t>: </a:t>
          </a:r>
          <a:r>
            <a:rPr lang="en-GB" b="0"/>
            <a:t>“</a:t>
          </a:r>
          <a:r>
            <a:rPr lang="cs-CZ" b="0"/>
            <a:t>Žádné geny z genové množiny nejsou odlišně exprimované</a:t>
          </a:r>
          <a:r>
            <a:rPr lang="en-GB" b="0"/>
            <a:t>”</a:t>
          </a:r>
          <a:endParaRPr lang="en-US"/>
        </a:p>
      </dgm:t>
    </dgm:pt>
    <dgm:pt modelId="{994FF1A6-E52D-4D64-BEB4-E346120CBF50}" type="parTrans" cxnId="{1A260D02-30C4-4F9E-B437-0241F449C0D7}">
      <dgm:prSet/>
      <dgm:spPr/>
      <dgm:t>
        <a:bodyPr/>
        <a:lstStyle/>
        <a:p>
          <a:endParaRPr lang="en-US"/>
        </a:p>
      </dgm:t>
    </dgm:pt>
    <dgm:pt modelId="{B9D43FE5-24AF-457E-A0B3-4F584099353F}" type="sibTrans" cxnId="{1A260D02-30C4-4F9E-B437-0241F449C0D7}">
      <dgm:prSet/>
      <dgm:spPr/>
      <dgm:t>
        <a:bodyPr/>
        <a:lstStyle/>
        <a:p>
          <a:endParaRPr lang="en-US"/>
        </a:p>
      </dgm:t>
    </dgm:pt>
    <dgm:pt modelId="{CDA88FA3-679E-4BBD-AA38-FB31634758A2}">
      <dgm:prSet/>
      <dgm:spPr/>
      <dgm:t>
        <a:bodyPr/>
        <a:lstStyle/>
        <a:p>
          <a:r>
            <a:rPr lang="cs-CZ" b="0"/>
            <a:t>Kompetitivní test</a:t>
          </a:r>
          <a:r>
            <a:rPr lang="en-GB" b="0"/>
            <a:t> </a:t>
          </a:r>
          <a:r>
            <a:rPr lang="cs-CZ" b="0"/>
            <a:t>porovnává geny v genové množině s ostatními geny v experimentu</a:t>
          </a:r>
          <a:endParaRPr lang="en-US"/>
        </a:p>
      </dgm:t>
    </dgm:pt>
    <dgm:pt modelId="{20EDB6C8-D890-478A-9B4C-B4E2380C8461}" type="parTrans" cxnId="{360D1323-C2A3-4FF6-85A1-8F15CE11A0CA}">
      <dgm:prSet/>
      <dgm:spPr/>
      <dgm:t>
        <a:bodyPr/>
        <a:lstStyle/>
        <a:p>
          <a:endParaRPr lang="en-US"/>
        </a:p>
      </dgm:t>
    </dgm:pt>
    <dgm:pt modelId="{6C755572-A4C2-4451-9754-C6C896B28F2A}" type="sibTrans" cxnId="{360D1323-C2A3-4FF6-85A1-8F15CE11A0CA}">
      <dgm:prSet/>
      <dgm:spPr/>
      <dgm:t>
        <a:bodyPr/>
        <a:lstStyle/>
        <a:p>
          <a:endParaRPr lang="en-US"/>
        </a:p>
      </dgm:t>
    </dgm:pt>
    <dgm:pt modelId="{8CC759B4-E702-4157-85D7-846474502B98}">
      <dgm:prSet/>
      <dgm:spPr/>
      <dgm:t>
        <a:bodyPr/>
        <a:lstStyle/>
        <a:p>
          <a:r>
            <a:rPr lang="en-GB" b="0"/>
            <a:t>H</a:t>
          </a:r>
          <a:r>
            <a:rPr lang="cs-CZ" b="0" baseline="-25000"/>
            <a:t>0</a:t>
          </a:r>
          <a:r>
            <a:rPr lang="cs-CZ" b="0"/>
            <a:t> : </a:t>
          </a:r>
          <a:r>
            <a:rPr lang="en-GB" b="0"/>
            <a:t>“</a:t>
          </a:r>
          <a:r>
            <a:rPr lang="cs-CZ" b="0"/>
            <a:t>Geny v genové množině nejsou víc odlišně exprimované než ostatní geny v experimentu</a:t>
          </a:r>
          <a:r>
            <a:rPr lang="en-GB" b="0"/>
            <a:t>”</a:t>
          </a:r>
          <a:endParaRPr lang="en-US"/>
        </a:p>
      </dgm:t>
    </dgm:pt>
    <dgm:pt modelId="{AA8E008A-221D-4FE9-89F0-900491E7EA79}" type="parTrans" cxnId="{B8BD6318-9CB2-4A43-B583-C8C5AC06E0B6}">
      <dgm:prSet/>
      <dgm:spPr/>
      <dgm:t>
        <a:bodyPr/>
        <a:lstStyle/>
        <a:p>
          <a:endParaRPr lang="en-US"/>
        </a:p>
      </dgm:t>
    </dgm:pt>
    <dgm:pt modelId="{EE7C8622-885E-42C3-BCFA-D674A3C18535}" type="sibTrans" cxnId="{B8BD6318-9CB2-4A43-B583-C8C5AC06E0B6}">
      <dgm:prSet/>
      <dgm:spPr/>
      <dgm:t>
        <a:bodyPr/>
        <a:lstStyle/>
        <a:p>
          <a:endParaRPr lang="en-US"/>
        </a:p>
      </dgm:t>
    </dgm:pt>
    <dgm:pt modelId="{1E7A8264-DBB8-7B4B-8673-CB2357FBD240}" type="pres">
      <dgm:prSet presAssocID="{7F452124-76D7-4875-B11E-2813078CB807}" presName="Name0" presStyleCnt="0">
        <dgm:presLayoutVars>
          <dgm:dir/>
          <dgm:animLvl val="lvl"/>
          <dgm:resizeHandles val="exact"/>
        </dgm:presLayoutVars>
      </dgm:prSet>
      <dgm:spPr/>
    </dgm:pt>
    <dgm:pt modelId="{ED26C1AF-0D95-6A42-A2D0-87EA083B4A90}" type="pres">
      <dgm:prSet presAssocID="{9958D9EA-8B75-4DBE-92B7-8932B1C8A022}" presName="linNode" presStyleCnt="0"/>
      <dgm:spPr/>
    </dgm:pt>
    <dgm:pt modelId="{CC97FE68-12B7-0042-BBCE-3DFC574EC96C}" type="pres">
      <dgm:prSet presAssocID="{9958D9EA-8B75-4DBE-92B7-8932B1C8A022}" presName="parentText" presStyleLbl="node1" presStyleIdx="0" presStyleCnt="2">
        <dgm:presLayoutVars>
          <dgm:chMax val="1"/>
          <dgm:bulletEnabled val="1"/>
        </dgm:presLayoutVars>
      </dgm:prSet>
      <dgm:spPr/>
    </dgm:pt>
    <dgm:pt modelId="{FE666686-F8F2-5F4B-94CD-A5E1D8373E45}" type="pres">
      <dgm:prSet presAssocID="{9958D9EA-8B75-4DBE-92B7-8932B1C8A022}" presName="descendantText" presStyleLbl="alignAccFollowNode1" presStyleIdx="0" presStyleCnt="2">
        <dgm:presLayoutVars>
          <dgm:bulletEnabled val="1"/>
        </dgm:presLayoutVars>
      </dgm:prSet>
      <dgm:spPr/>
    </dgm:pt>
    <dgm:pt modelId="{D2634EA6-EA10-544A-9EEE-D03CDE0DA7A5}" type="pres">
      <dgm:prSet presAssocID="{DAAF8F6F-7431-4A94-AC77-E70E7FC79B69}" presName="sp" presStyleCnt="0"/>
      <dgm:spPr/>
    </dgm:pt>
    <dgm:pt modelId="{0516DA74-1C17-004C-BE46-6B8FC56E4001}" type="pres">
      <dgm:prSet presAssocID="{CDA88FA3-679E-4BBD-AA38-FB31634758A2}" presName="linNode" presStyleCnt="0"/>
      <dgm:spPr/>
    </dgm:pt>
    <dgm:pt modelId="{40583C8F-D02D-3B4A-AA20-093E31A4B797}" type="pres">
      <dgm:prSet presAssocID="{CDA88FA3-679E-4BBD-AA38-FB31634758A2}" presName="parentText" presStyleLbl="node1" presStyleIdx="1" presStyleCnt="2">
        <dgm:presLayoutVars>
          <dgm:chMax val="1"/>
          <dgm:bulletEnabled val="1"/>
        </dgm:presLayoutVars>
      </dgm:prSet>
      <dgm:spPr/>
    </dgm:pt>
    <dgm:pt modelId="{1A0C96E3-DB5D-CD4F-A357-E8381AFC95FF}" type="pres">
      <dgm:prSet presAssocID="{CDA88FA3-679E-4BBD-AA38-FB31634758A2}" presName="descendantText" presStyleLbl="alignAccFollowNode1" presStyleIdx="1" presStyleCnt="2">
        <dgm:presLayoutVars>
          <dgm:bulletEnabled val="1"/>
        </dgm:presLayoutVars>
      </dgm:prSet>
      <dgm:spPr/>
    </dgm:pt>
  </dgm:ptLst>
  <dgm:cxnLst>
    <dgm:cxn modelId="{1A260D02-30C4-4F9E-B437-0241F449C0D7}" srcId="{9958D9EA-8B75-4DBE-92B7-8932B1C8A022}" destId="{ECB3F75E-DD0A-43FA-A84B-7226DBD8ED1A}" srcOrd="0" destOrd="0" parTransId="{994FF1A6-E52D-4D64-BEB4-E346120CBF50}" sibTransId="{B9D43FE5-24AF-457E-A0B3-4F584099353F}"/>
    <dgm:cxn modelId="{D6CD2311-36AD-F44D-AF75-B849A10D028A}" type="presOf" srcId="{CDA88FA3-679E-4BBD-AA38-FB31634758A2}" destId="{40583C8F-D02D-3B4A-AA20-093E31A4B797}" srcOrd="0" destOrd="0" presId="urn:microsoft.com/office/officeart/2005/8/layout/vList5"/>
    <dgm:cxn modelId="{831B1413-0E9D-514C-AF09-89F4A7A80CA6}" type="presOf" srcId="{7F452124-76D7-4875-B11E-2813078CB807}" destId="{1E7A8264-DBB8-7B4B-8673-CB2357FBD240}" srcOrd="0" destOrd="0" presId="urn:microsoft.com/office/officeart/2005/8/layout/vList5"/>
    <dgm:cxn modelId="{B8BD6318-9CB2-4A43-B583-C8C5AC06E0B6}" srcId="{CDA88FA3-679E-4BBD-AA38-FB31634758A2}" destId="{8CC759B4-E702-4157-85D7-846474502B98}" srcOrd="0" destOrd="0" parTransId="{AA8E008A-221D-4FE9-89F0-900491E7EA79}" sibTransId="{EE7C8622-885E-42C3-BCFA-D674A3C18535}"/>
    <dgm:cxn modelId="{360D1323-C2A3-4FF6-85A1-8F15CE11A0CA}" srcId="{7F452124-76D7-4875-B11E-2813078CB807}" destId="{CDA88FA3-679E-4BBD-AA38-FB31634758A2}" srcOrd="1" destOrd="0" parTransId="{20EDB6C8-D890-478A-9B4C-B4E2380C8461}" sibTransId="{6C755572-A4C2-4451-9754-C6C896B28F2A}"/>
    <dgm:cxn modelId="{05C4CB26-23F2-5145-985A-E75DAA93A5A2}" type="presOf" srcId="{8CC759B4-E702-4157-85D7-846474502B98}" destId="{1A0C96E3-DB5D-CD4F-A357-E8381AFC95FF}" srcOrd="0" destOrd="0" presId="urn:microsoft.com/office/officeart/2005/8/layout/vList5"/>
    <dgm:cxn modelId="{F2E1C3B3-3E6D-4D92-8EF7-D62FD20046A8}" srcId="{7F452124-76D7-4875-B11E-2813078CB807}" destId="{9958D9EA-8B75-4DBE-92B7-8932B1C8A022}" srcOrd="0" destOrd="0" parTransId="{C6F85B8C-A925-49AF-B195-0D3BB6C73C76}" sibTransId="{DAAF8F6F-7431-4A94-AC77-E70E7FC79B69}"/>
    <dgm:cxn modelId="{AAF516DF-2379-054E-9636-FDAF33E7F110}" type="presOf" srcId="{9958D9EA-8B75-4DBE-92B7-8932B1C8A022}" destId="{CC97FE68-12B7-0042-BBCE-3DFC574EC96C}" srcOrd="0" destOrd="0" presId="urn:microsoft.com/office/officeart/2005/8/layout/vList5"/>
    <dgm:cxn modelId="{E6FC4FEC-0C4E-F444-BD5D-C8D980521A70}" type="presOf" srcId="{ECB3F75E-DD0A-43FA-A84B-7226DBD8ED1A}" destId="{FE666686-F8F2-5F4B-94CD-A5E1D8373E45}" srcOrd="0" destOrd="0" presId="urn:microsoft.com/office/officeart/2005/8/layout/vList5"/>
    <dgm:cxn modelId="{61483E75-D076-3349-B99B-1AB5C12B8384}" type="presParOf" srcId="{1E7A8264-DBB8-7B4B-8673-CB2357FBD240}" destId="{ED26C1AF-0D95-6A42-A2D0-87EA083B4A90}" srcOrd="0" destOrd="0" presId="urn:microsoft.com/office/officeart/2005/8/layout/vList5"/>
    <dgm:cxn modelId="{CA82E726-E32D-434E-B490-0D5675635B70}" type="presParOf" srcId="{ED26C1AF-0D95-6A42-A2D0-87EA083B4A90}" destId="{CC97FE68-12B7-0042-BBCE-3DFC574EC96C}" srcOrd="0" destOrd="0" presId="urn:microsoft.com/office/officeart/2005/8/layout/vList5"/>
    <dgm:cxn modelId="{83FF18C6-CA54-A445-A695-29AC8E7677B2}" type="presParOf" srcId="{ED26C1AF-0D95-6A42-A2D0-87EA083B4A90}" destId="{FE666686-F8F2-5F4B-94CD-A5E1D8373E45}" srcOrd="1" destOrd="0" presId="urn:microsoft.com/office/officeart/2005/8/layout/vList5"/>
    <dgm:cxn modelId="{8D563D16-BC1D-FD45-ABC5-0013AE3BA4FD}" type="presParOf" srcId="{1E7A8264-DBB8-7B4B-8673-CB2357FBD240}" destId="{D2634EA6-EA10-544A-9EEE-D03CDE0DA7A5}" srcOrd="1" destOrd="0" presId="urn:microsoft.com/office/officeart/2005/8/layout/vList5"/>
    <dgm:cxn modelId="{46E50C2B-5A69-F947-AF80-744FD7E4C6F5}" type="presParOf" srcId="{1E7A8264-DBB8-7B4B-8673-CB2357FBD240}" destId="{0516DA74-1C17-004C-BE46-6B8FC56E4001}" srcOrd="2" destOrd="0" presId="urn:microsoft.com/office/officeart/2005/8/layout/vList5"/>
    <dgm:cxn modelId="{B51E199B-F42C-1340-8A31-AC7DFA89E046}" type="presParOf" srcId="{0516DA74-1C17-004C-BE46-6B8FC56E4001}" destId="{40583C8F-D02D-3B4A-AA20-093E31A4B797}" srcOrd="0" destOrd="0" presId="urn:microsoft.com/office/officeart/2005/8/layout/vList5"/>
    <dgm:cxn modelId="{E935E2A0-814A-584D-88FE-DE88F5DBA49A}" type="presParOf" srcId="{0516DA74-1C17-004C-BE46-6B8FC56E4001}" destId="{1A0C96E3-DB5D-CD4F-A357-E8381AFC95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15EA02-29A5-4E4C-BD08-065A5BCDB1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FB0A828-6548-4303-BA5F-A1DC919A1ED9}">
      <dgm:prSet/>
      <dgm:spPr/>
      <dgm:t>
        <a:bodyPr/>
        <a:lstStyle/>
        <a:p>
          <a:r>
            <a:rPr lang="sk-SK" b="0" dirty="0" err="1"/>
            <a:t>Datový</a:t>
          </a:r>
          <a:r>
            <a:rPr lang="sk-SK" b="0" dirty="0"/>
            <a:t> </a:t>
          </a:r>
          <a:r>
            <a:rPr lang="sk-SK" b="0" dirty="0" err="1"/>
            <a:t>soubor</a:t>
          </a:r>
          <a:r>
            <a:rPr lang="sk-SK" b="0" dirty="0"/>
            <a:t> 12 639 </a:t>
          </a:r>
          <a:r>
            <a:rPr lang="sk-SK" b="0" dirty="0" err="1"/>
            <a:t>genů</a:t>
          </a:r>
          <a:r>
            <a:rPr lang="sk-SK" b="0" dirty="0"/>
            <a:t>. Z nich p</a:t>
          </a:r>
          <a:r>
            <a:rPr lang="en-US" b="0" dirty="0"/>
            <a:t>&lt;0.05 m</a:t>
          </a:r>
          <a:r>
            <a:rPr lang="sk-SK" b="0" dirty="0"/>
            <a:t>á</a:t>
          </a:r>
          <a:r>
            <a:rPr lang="en-US" b="0" dirty="0"/>
            <a:t> 1272</a:t>
          </a:r>
          <a:r>
            <a:rPr lang="sk-SK" b="0" dirty="0"/>
            <a:t> </a:t>
          </a:r>
          <a:r>
            <a:rPr lang="sk-SK" b="0" dirty="0" err="1"/>
            <a:t>genů</a:t>
          </a:r>
          <a:endParaRPr lang="en-US" dirty="0"/>
        </a:p>
      </dgm:t>
    </dgm:pt>
    <dgm:pt modelId="{D788385C-884B-4576-8CFB-A3676EAA5A16}" type="parTrans" cxnId="{3BA83361-C55B-4A50-A09E-751BFF9BA938}">
      <dgm:prSet/>
      <dgm:spPr/>
      <dgm:t>
        <a:bodyPr/>
        <a:lstStyle/>
        <a:p>
          <a:endParaRPr lang="en-US"/>
        </a:p>
      </dgm:t>
    </dgm:pt>
    <dgm:pt modelId="{27E91FB1-BC0D-4F52-B2F3-D9A4DC4C4D21}" type="sibTrans" cxnId="{3BA83361-C55B-4A50-A09E-751BFF9BA938}">
      <dgm:prSet/>
      <dgm:spPr/>
      <dgm:t>
        <a:bodyPr/>
        <a:lstStyle/>
        <a:p>
          <a:endParaRPr lang="en-US"/>
        </a:p>
      </dgm:t>
    </dgm:pt>
    <dgm:pt modelId="{D8041D5B-B714-41E1-9E24-CA4984312DBF}">
      <dgm:prSet/>
      <dgm:spPr/>
      <dgm:t>
        <a:bodyPr/>
        <a:lstStyle/>
        <a:p>
          <a:r>
            <a:rPr lang="cs-CZ" b="0"/>
            <a:t>96 genů v genové sadě, z toho </a:t>
          </a:r>
          <a:r>
            <a:rPr lang="en-GB" b="0"/>
            <a:t>8 </a:t>
          </a:r>
          <a:r>
            <a:rPr lang="cs-CZ" b="0"/>
            <a:t>má p-hodnoty</a:t>
          </a:r>
          <a:r>
            <a:rPr lang="en-GB" b="0"/>
            <a:t> &lt; 5%</a:t>
          </a:r>
          <a:endParaRPr lang="en-US"/>
        </a:p>
      </dgm:t>
    </dgm:pt>
    <dgm:pt modelId="{445D00D4-D783-483C-B625-1EE221EC4ECB}" type="parTrans" cxnId="{8B8CCB20-FAF7-4723-B4BE-D874EA70E96E}">
      <dgm:prSet/>
      <dgm:spPr/>
      <dgm:t>
        <a:bodyPr/>
        <a:lstStyle/>
        <a:p>
          <a:endParaRPr lang="en-US"/>
        </a:p>
      </dgm:t>
    </dgm:pt>
    <dgm:pt modelId="{0F4CB6DC-E591-4A3A-BA9F-405AE5D3956C}" type="sibTrans" cxnId="{8B8CCB20-FAF7-4723-B4BE-D874EA70E96E}">
      <dgm:prSet/>
      <dgm:spPr/>
      <dgm:t>
        <a:bodyPr/>
        <a:lstStyle/>
        <a:p>
          <a:endParaRPr lang="en-US"/>
        </a:p>
      </dgm:t>
    </dgm:pt>
    <dgm:pt modelId="{5921C0D1-F871-4805-85C7-882BF24D5ADD}">
      <dgm:prSet/>
      <dgm:spPr/>
      <dgm:t>
        <a:bodyPr/>
        <a:lstStyle/>
        <a:p>
          <a:r>
            <a:rPr lang="cs-CZ" b="0"/>
            <a:t>Kolik odlišně exprimovaných genů oč</a:t>
          </a:r>
          <a:r>
            <a:rPr lang="en-US" b="0"/>
            <a:t>e</a:t>
          </a:r>
          <a:r>
            <a:rPr lang="cs-CZ" b="0"/>
            <a:t>káváme náhodně?</a:t>
          </a:r>
          <a:endParaRPr lang="en-US"/>
        </a:p>
      </dgm:t>
    </dgm:pt>
    <dgm:pt modelId="{187A9449-FDDF-4381-8F15-4AA32093F56D}" type="parTrans" cxnId="{0B05123C-58B2-4DD9-9CD5-A55182F737CE}">
      <dgm:prSet/>
      <dgm:spPr/>
      <dgm:t>
        <a:bodyPr/>
        <a:lstStyle/>
        <a:p>
          <a:endParaRPr lang="en-US"/>
        </a:p>
      </dgm:t>
    </dgm:pt>
    <dgm:pt modelId="{9F5B09B8-1A45-4C0F-B77D-2655903CBBCF}" type="sibTrans" cxnId="{0B05123C-58B2-4DD9-9CD5-A55182F737CE}">
      <dgm:prSet/>
      <dgm:spPr/>
      <dgm:t>
        <a:bodyPr/>
        <a:lstStyle/>
        <a:p>
          <a:endParaRPr lang="en-US"/>
        </a:p>
      </dgm:t>
    </dgm:pt>
    <dgm:pt modelId="{A787CF2C-6317-244D-A7A2-1D524A356B3C}" type="pres">
      <dgm:prSet presAssocID="{6F15EA02-29A5-4E4C-BD08-065A5BCDB197}" presName="vert0" presStyleCnt="0">
        <dgm:presLayoutVars>
          <dgm:dir/>
          <dgm:animOne val="branch"/>
          <dgm:animLvl val="lvl"/>
        </dgm:presLayoutVars>
      </dgm:prSet>
      <dgm:spPr/>
    </dgm:pt>
    <dgm:pt modelId="{01A689F7-D22F-E44C-9835-5FA4BE568013}" type="pres">
      <dgm:prSet presAssocID="{EFB0A828-6548-4303-BA5F-A1DC919A1ED9}" presName="thickLine" presStyleLbl="alignNode1" presStyleIdx="0" presStyleCnt="3"/>
      <dgm:spPr/>
    </dgm:pt>
    <dgm:pt modelId="{F191500C-9E6F-064E-A0B6-43323D08B6A1}" type="pres">
      <dgm:prSet presAssocID="{EFB0A828-6548-4303-BA5F-A1DC919A1ED9}" presName="horz1" presStyleCnt="0"/>
      <dgm:spPr/>
    </dgm:pt>
    <dgm:pt modelId="{BD4356E0-7247-9647-BCAD-25EF5053329D}" type="pres">
      <dgm:prSet presAssocID="{EFB0A828-6548-4303-BA5F-A1DC919A1ED9}" presName="tx1" presStyleLbl="revTx" presStyleIdx="0" presStyleCnt="3"/>
      <dgm:spPr/>
    </dgm:pt>
    <dgm:pt modelId="{06C8D793-C934-8343-9277-11B67A1BB028}" type="pres">
      <dgm:prSet presAssocID="{EFB0A828-6548-4303-BA5F-A1DC919A1ED9}" presName="vert1" presStyleCnt="0"/>
      <dgm:spPr/>
    </dgm:pt>
    <dgm:pt modelId="{6D7B9DE8-84CA-C641-A53A-5A1A5C0D53E2}" type="pres">
      <dgm:prSet presAssocID="{D8041D5B-B714-41E1-9E24-CA4984312DBF}" presName="thickLine" presStyleLbl="alignNode1" presStyleIdx="1" presStyleCnt="3"/>
      <dgm:spPr/>
    </dgm:pt>
    <dgm:pt modelId="{E016F17F-2757-A340-AC90-4D10D20AF109}" type="pres">
      <dgm:prSet presAssocID="{D8041D5B-B714-41E1-9E24-CA4984312DBF}" presName="horz1" presStyleCnt="0"/>
      <dgm:spPr/>
    </dgm:pt>
    <dgm:pt modelId="{4BD2847B-7B4B-1445-A213-F1D0F1A32B4B}" type="pres">
      <dgm:prSet presAssocID="{D8041D5B-B714-41E1-9E24-CA4984312DBF}" presName="tx1" presStyleLbl="revTx" presStyleIdx="1" presStyleCnt="3"/>
      <dgm:spPr/>
    </dgm:pt>
    <dgm:pt modelId="{73A69399-83E2-DC4D-BE03-6C7FEA7B1F1E}" type="pres">
      <dgm:prSet presAssocID="{D8041D5B-B714-41E1-9E24-CA4984312DBF}" presName="vert1" presStyleCnt="0"/>
      <dgm:spPr/>
    </dgm:pt>
    <dgm:pt modelId="{B7A9701B-051A-FE45-8E93-5E9642516CC5}" type="pres">
      <dgm:prSet presAssocID="{5921C0D1-F871-4805-85C7-882BF24D5ADD}" presName="thickLine" presStyleLbl="alignNode1" presStyleIdx="2" presStyleCnt="3"/>
      <dgm:spPr/>
    </dgm:pt>
    <dgm:pt modelId="{69AE4536-4CC2-EC45-BB75-11DFD0C1A0E4}" type="pres">
      <dgm:prSet presAssocID="{5921C0D1-F871-4805-85C7-882BF24D5ADD}" presName="horz1" presStyleCnt="0"/>
      <dgm:spPr/>
    </dgm:pt>
    <dgm:pt modelId="{53CB3E48-3516-A944-8638-4EDCF86E4910}" type="pres">
      <dgm:prSet presAssocID="{5921C0D1-F871-4805-85C7-882BF24D5ADD}" presName="tx1" presStyleLbl="revTx" presStyleIdx="2" presStyleCnt="3"/>
      <dgm:spPr/>
    </dgm:pt>
    <dgm:pt modelId="{232F3461-21BF-D54F-BDB8-913A3616A4AE}" type="pres">
      <dgm:prSet presAssocID="{5921C0D1-F871-4805-85C7-882BF24D5ADD}" presName="vert1" presStyleCnt="0"/>
      <dgm:spPr/>
    </dgm:pt>
  </dgm:ptLst>
  <dgm:cxnLst>
    <dgm:cxn modelId="{DD25C70E-CAE5-F54E-9757-00E5CC11A5FA}" type="presOf" srcId="{EFB0A828-6548-4303-BA5F-A1DC919A1ED9}" destId="{BD4356E0-7247-9647-BCAD-25EF5053329D}" srcOrd="0" destOrd="0" presId="urn:microsoft.com/office/officeart/2008/layout/LinedList"/>
    <dgm:cxn modelId="{8B8CCB20-FAF7-4723-B4BE-D874EA70E96E}" srcId="{6F15EA02-29A5-4E4C-BD08-065A5BCDB197}" destId="{D8041D5B-B714-41E1-9E24-CA4984312DBF}" srcOrd="1" destOrd="0" parTransId="{445D00D4-D783-483C-B625-1EE221EC4ECB}" sibTransId="{0F4CB6DC-E591-4A3A-BA9F-405AE5D3956C}"/>
    <dgm:cxn modelId="{31B8AA31-B6C9-0049-9850-6054AA7F2B96}" type="presOf" srcId="{D8041D5B-B714-41E1-9E24-CA4984312DBF}" destId="{4BD2847B-7B4B-1445-A213-F1D0F1A32B4B}" srcOrd="0" destOrd="0" presId="urn:microsoft.com/office/officeart/2008/layout/LinedList"/>
    <dgm:cxn modelId="{0B05123C-58B2-4DD9-9CD5-A55182F737CE}" srcId="{6F15EA02-29A5-4E4C-BD08-065A5BCDB197}" destId="{5921C0D1-F871-4805-85C7-882BF24D5ADD}" srcOrd="2" destOrd="0" parTransId="{187A9449-FDDF-4381-8F15-4AA32093F56D}" sibTransId="{9F5B09B8-1A45-4C0F-B77D-2655903CBBCF}"/>
    <dgm:cxn modelId="{5CB5BE60-DF70-434C-8CC8-12366378AA0D}" type="presOf" srcId="{6F15EA02-29A5-4E4C-BD08-065A5BCDB197}" destId="{A787CF2C-6317-244D-A7A2-1D524A356B3C}" srcOrd="0" destOrd="0" presId="urn:microsoft.com/office/officeart/2008/layout/LinedList"/>
    <dgm:cxn modelId="{3BA83361-C55B-4A50-A09E-751BFF9BA938}" srcId="{6F15EA02-29A5-4E4C-BD08-065A5BCDB197}" destId="{EFB0A828-6548-4303-BA5F-A1DC919A1ED9}" srcOrd="0" destOrd="0" parTransId="{D788385C-884B-4576-8CFB-A3676EAA5A16}" sibTransId="{27E91FB1-BC0D-4F52-B2F3-D9A4DC4C4D21}"/>
    <dgm:cxn modelId="{AF3D7085-E4C1-0247-BD28-47F09CC79ED8}" type="presOf" srcId="{5921C0D1-F871-4805-85C7-882BF24D5ADD}" destId="{53CB3E48-3516-A944-8638-4EDCF86E4910}" srcOrd="0" destOrd="0" presId="urn:microsoft.com/office/officeart/2008/layout/LinedList"/>
    <dgm:cxn modelId="{F55ADC0F-A0F6-3B4B-8197-62F98B2ACDD5}" type="presParOf" srcId="{A787CF2C-6317-244D-A7A2-1D524A356B3C}" destId="{01A689F7-D22F-E44C-9835-5FA4BE568013}" srcOrd="0" destOrd="0" presId="urn:microsoft.com/office/officeart/2008/layout/LinedList"/>
    <dgm:cxn modelId="{242EB17C-A890-564D-9518-E01C88C450B5}" type="presParOf" srcId="{A787CF2C-6317-244D-A7A2-1D524A356B3C}" destId="{F191500C-9E6F-064E-A0B6-43323D08B6A1}" srcOrd="1" destOrd="0" presId="urn:microsoft.com/office/officeart/2008/layout/LinedList"/>
    <dgm:cxn modelId="{79E6D4A4-20EC-B54F-9370-84E0E32BE9DB}" type="presParOf" srcId="{F191500C-9E6F-064E-A0B6-43323D08B6A1}" destId="{BD4356E0-7247-9647-BCAD-25EF5053329D}" srcOrd="0" destOrd="0" presId="urn:microsoft.com/office/officeart/2008/layout/LinedList"/>
    <dgm:cxn modelId="{A1A1717F-AAD9-0B49-862C-9D5D83E61298}" type="presParOf" srcId="{F191500C-9E6F-064E-A0B6-43323D08B6A1}" destId="{06C8D793-C934-8343-9277-11B67A1BB028}" srcOrd="1" destOrd="0" presId="urn:microsoft.com/office/officeart/2008/layout/LinedList"/>
    <dgm:cxn modelId="{1F8B6E83-B021-6240-84C7-CD204911E6C3}" type="presParOf" srcId="{A787CF2C-6317-244D-A7A2-1D524A356B3C}" destId="{6D7B9DE8-84CA-C641-A53A-5A1A5C0D53E2}" srcOrd="2" destOrd="0" presId="urn:microsoft.com/office/officeart/2008/layout/LinedList"/>
    <dgm:cxn modelId="{D841C3EA-145A-0D43-9C3F-FEC1906E45D7}" type="presParOf" srcId="{A787CF2C-6317-244D-A7A2-1D524A356B3C}" destId="{E016F17F-2757-A340-AC90-4D10D20AF109}" srcOrd="3" destOrd="0" presId="urn:microsoft.com/office/officeart/2008/layout/LinedList"/>
    <dgm:cxn modelId="{09105037-F58D-904C-A769-55C8514B5757}" type="presParOf" srcId="{E016F17F-2757-A340-AC90-4D10D20AF109}" destId="{4BD2847B-7B4B-1445-A213-F1D0F1A32B4B}" srcOrd="0" destOrd="0" presId="urn:microsoft.com/office/officeart/2008/layout/LinedList"/>
    <dgm:cxn modelId="{1048AF0E-1C84-3247-B414-8374B6912DE2}" type="presParOf" srcId="{E016F17F-2757-A340-AC90-4D10D20AF109}" destId="{73A69399-83E2-DC4D-BE03-6C7FEA7B1F1E}" srcOrd="1" destOrd="0" presId="urn:microsoft.com/office/officeart/2008/layout/LinedList"/>
    <dgm:cxn modelId="{F692C8BE-A060-C14D-BB17-D6EF4E9EF788}" type="presParOf" srcId="{A787CF2C-6317-244D-A7A2-1D524A356B3C}" destId="{B7A9701B-051A-FE45-8E93-5E9642516CC5}" srcOrd="4" destOrd="0" presId="urn:microsoft.com/office/officeart/2008/layout/LinedList"/>
    <dgm:cxn modelId="{FBD20C71-C94B-4845-9A1C-C16924797F30}" type="presParOf" srcId="{A787CF2C-6317-244D-A7A2-1D524A356B3C}" destId="{69AE4536-4CC2-EC45-BB75-11DFD0C1A0E4}" srcOrd="5" destOrd="0" presId="urn:microsoft.com/office/officeart/2008/layout/LinedList"/>
    <dgm:cxn modelId="{FF99792E-D448-8A46-92C3-E87F2C87E20C}" type="presParOf" srcId="{69AE4536-4CC2-EC45-BB75-11DFD0C1A0E4}" destId="{53CB3E48-3516-A944-8638-4EDCF86E4910}" srcOrd="0" destOrd="0" presId="urn:microsoft.com/office/officeart/2008/layout/LinedList"/>
    <dgm:cxn modelId="{22E3FFC1-B985-D94E-9980-708190A257AF}" type="presParOf" srcId="{69AE4536-4CC2-EC45-BB75-11DFD0C1A0E4}" destId="{232F3461-21BF-D54F-BDB8-913A3616A4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26046C-19F2-4F88-9340-47879217DD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8F5B95-E066-48C6-B784-E0E8791854B7}">
      <dgm:prSet/>
      <dgm:spPr/>
      <dgm:t>
        <a:bodyPr/>
        <a:lstStyle/>
        <a:p>
          <a:r>
            <a:rPr lang="cs-CZ" b="0"/>
            <a:t>Směr změny</a:t>
          </a:r>
          <a:endParaRPr lang="en-US"/>
        </a:p>
      </dgm:t>
    </dgm:pt>
    <dgm:pt modelId="{A2424C8C-042C-4227-A7DE-1B873A2DDB89}" type="parTrans" cxnId="{A60FBC03-C9AA-433E-91E6-6678DD856630}">
      <dgm:prSet/>
      <dgm:spPr/>
      <dgm:t>
        <a:bodyPr/>
        <a:lstStyle/>
        <a:p>
          <a:endParaRPr lang="en-US"/>
        </a:p>
      </dgm:t>
    </dgm:pt>
    <dgm:pt modelId="{DD910ADF-BD65-4476-B295-1B1571774043}" type="sibTrans" cxnId="{A60FBC03-C9AA-433E-91E6-6678DD856630}">
      <dgm:prSet/>
      <dgm:spPr/>
      <dgm:t>
        <a:bodyPr/>
        <a:lstStyle/>
        <a:p>
          <a:endParaRPr lang="en-US"/>
        </a:p>
      </dgm:t>
    </dgm:pt>
    <dgm:pt modelId="{CF5BBD01-5F16-4356-9805-87D401218DB1}">
      <dgm:prSet/>
      <dgm:spPr/>
      <dgm:t>
        <a:bodyPr/>
        <a:lstStyle/>
        <a:p>
          <a:r>
            <a:rPr lang="cs-CZ" b="0" dirty="0"/>
            <a:t>Pokud chceme zjistit </a:t>
          </a:r>
          <a:r>
            <a:rPr lang="cs-CZ" b="1" dirty="0"/>
            <a:t>směr</a:t>
          </a:r>
          <a:r>
            <a:rPr lang="cs-CZ" b="0" dirty="0"/>
            <a:t> změny, musíme zopakovat analýzu pro jednostranný test</a:t>
          </a:r>
          <a:endParaRPr lang="en-US" dirty="0"/>
        </a:p>
      </dgm:t>
    </dgm:pt>
    <dgm:pt modelId="{D5343CC3-63AD-43D7-AAB7-3061EF657A40}" type="parTrans" cxnId="{FBF1C8D8-AAC1-4121-86B4-DFA59B664649}">
      <dgm:prSet/>
      <dgm:spPr/>
      <dgm:t>
        <a:bodyPr/>
        <a:lstStyle/>
        <a:p>
          <a:endParaRPr lang="en-US"/>
        </a:p>
      </dgm:t>
    </dgm:pt>
    <dgm:pt modelId="{0C40A3E3-9726-4066-9358-7D9DBD486B8E}" type="sibTrans" cxnId="{FBF1C8D8-AAC1-4121-86B4-DFA59B664649}">
      <dgm:prSet/>
      <dgm:spPr/>
      <dgm:t>
        <a:bodyPr/>
        <a:lstStyle/>
        <a:p>
          <a:endParaRPr lang="en-US"/>
        </a:p>
      </dgm:t>
    </dgm:pt>
    <dgm:pt modelId="{F8E334CA-0007-4BC4-B4F2-E6E3949CFE08}">
      <dgm:prSet/>
      <dgm:spPr/>
      <dgm:t>
        <a:bodyPr/>
        <a:lstStyle/>
        <a:p>
          <a:r>
            <a:rPr lang="cs-CZ" b="0"/>
            <a:t>jen up-regulované</a:t>
          </a:r>
          <a:endParaRPr lang="en-US"/>
        </a:p>
      </dgm:t>
    </dgm:pt>
    <dgm:pt modelId="{621A6EA2-F409-4C1E-9078-130B2C6A4C07}" type="parTrans" cxnId="{1B501E13-7EC0-42D3-8BC8-28039C10B984}">
      <dgm:prSet/>
      <dgm:spPr/>
      <dgm:t>
        <a:bodyPr/>
        <a:lstStyle/>
        <a:p>
          <a:endParaRPr lang="en-US"/>
        </a:p>
      </dgm:t>
    </dgm:pt>
    <dgm:pt modelId="{656466B2-2A5D-469D-B0C5-6C13B634EB16}" type="sibTrans" cxnId="{1B501E13-7EC0-42D3-8BC8-28039C10B984}">
      <dgm:prSet/>
      <dgm:spPr/>
      <dgm:t>
        <a:bodyPr/>
        <a:lstStyle/>
        <a:p>
          <a:endParaRPr lang="en-US"/>
        </a:p>
      </dgm:t>
    </dgm:pt>
    <dgm:pt modelId="{F2686947-9E63-4684-B420-07709729F30D}">
      <dgm:prSet/>
      <dgm:spPr/>
      <dgm:t>
        <a:bodyPr/>
        <a:lstStyle/>
        <a:p>
          <a:r>
            <a:rPr lang="cs-CZ" b="0"/>
            <a:t>jen down-regulované</a:t>
          </a:r>
          <a:endParaRPr lang="en-US"/>
        </a:p>
      </dgm:t>
    </dgm:pt>
    <dgm:pt modelId="{AB2DBD12-0E22-48BB-86B5-57FB85E85B5F}" type="parTrans" cxnId="{76295279-7578-45F5-B8D0-D90D90C43A8C}">
      <dgm:prSet/>
      <dgm:spPr/>
      <dgm:t>
        <a:bodyPr/>
        <a:lstStyle/>
        <a:p>
          <a:endParaRPr lang="en-US"/>
        </a:p>
      </dgm:t>
    </dgm:pt>
    <dgm:pt modelId="{8A472E53-B526-47F0-9F46-E56C6ABD69E8}" type="sibTrans" cxnId="{76295279-7578-45F5-B8D0-D90D90C43A8C}">
      <dgm:prSet/>
      <dgm:spPr/>
      <dgm:t>
        <a:bodyPr/>
        <a:lstStyle/>
        <a:p>
          <a:endParaRPr lang="en-US"/>
        </a:p>
      </dgm:t>
    </dgm:pt>
    <dgm:pt modelId="{D9E730D5-52F4-424B-99A6-C0BEA129E941}">
      <dgm:prSet/>
      <dgm:spPr/>
      <dgm:t>
        <a:bodyPr/>
        <a:lstStyle/>
        <a:p>
          <a:r>
            <a:rPr lang="cs-CZ" b="0"/>
            <a:t>Mnohonásobné testování</a:t>
          </a:r>
          <a:endParaRPr lang="en-US"/>
        </a:p>
      </dgm:t>
    </dgm:pt>
    <dgm:pt modelId="{A0C5F470-F233-4C2A-B22A-26C9BACDBDEF}" type="parTrans" cxnId="{E7767731-D6C5-4EF2-9030-074F58758B05}">
      <dgm:prSet/>
      <dgm:spPr/>
      <dgm:t>
        <a:bodyPr/>
        <a:lstStyle/>
        <a:p>
          <a:endParaRPr lang="en-US"/>
        </a:p>
      </dgm:t>
    </dgm:pt>
    <dgm:pt modelId="{14418642-AEC1-40D8-9371-F65637DC9ED4}" type="sibTrans" cxnId="{E7767731-D6C5-4EF2-9030-074F58758B05}">
      <dgm:prSet/>
      <dgm:spPr/>
      <dgm:t>
        <a:bodyPr/>
        <a:lstStyle/>
        <a:p>
          <a:endParaRPr lang="en-US"/>
        </a:p>
      </dgm:t>
    </dgm:pt>
    <dgm:pt modelId="{723564DC-94A5-470A-9F6C-2ACA4CD4F1D8}">
      <dgm:prSet/>
      <dgm:spPr/>
      <dgm:t>
        <a:bodyPr/>
        <a:lstStyle/>
        <a:p>
          <a:r>
            <a:rPr lang="cs-CZ" b="0"/>
            <a:t>Stejně jako u testování hypotéz na genech mezi skupinami, i pokud máme velký počet genových sad! </a:t>
          </a:r>
          <a:endParaRPr lang="en-US"/>
        </a:p>
      </dgm:t>
    </dgm:pt>
    <dgm:pt modelId="{612E24D0-3EE2-4D8E-8609-C3EBA7E14293}" type="parTrans" cxnId="{96DB180B-645F-4433-B648-FA894789D7F5}">
      <dgm:prSet/>
      <dgm:spPr/>
      <dgm:t>
        <a:bodyPr/>
        <a:lstStyle/>
        <a:p>
          <a:endParaRPr lang="en-US"/>
        </a:p>
      </dgm:t>
    </dgm:pt>
    <dgm:pt modelId="{401790AB-FDE4-430C-A4EF-234F86B59AB1}" type="sibTrans" cxnId="{96DB180B-645F-4433-B648-FA894789D7F5}">
      <dgm:prSet/>
      <dgm:spPr/>
      <dgm:t>
        <a:bodyPr/>
        <a:lstStyle/>
        <a:p>
          <a:endParaRPr lang="en-US"/>
        </a:p>
      </dgm:t>
    </dgm:pt>
    <dgm:pt modelId="{2B5BBF2A-F027-48DD-9B1A-3614630128D7}">
      <dgm:prSet/>
      <dgm:spPr/>
      <dgm:t>
        <a:bodyPr/>
        <a:lstStyle/>
        <a:p>
          <a:r>
            <a:rPr lang="cs-CZ" b="0"/>
            <a:t>FDR je trochu komplikované, protože genové množiny se překrývají</a:t>
          </a:r>
          <a:endParaRPr lang="en-US"/>
        </a:p>
      </dgm:t>
    </dgm:pt>
    <dgm:pt modelId="{203C7959-7458-413F-929D-1F096CDE6DED}" type="parTrans" cxnId="{006475E0-6242-43FA-BB94-92239688F58B}">
      <dgm:prSet/>
      <dgm:spPr/>
      <dgm:t>
        <a:bodyPr/>
        <a:lstStyle/>
        <a:p>
          <a:endParaRPr lang="en-US"/>
        </a:p>
      </dgm:t>
    </dgm:pt>
    <dgm:pt modelId="{60360E7F-C222-4FB1-882A-8937CCD060FD}" type="sibTrans" cxnId="{006475E0-6242-43FA-BB94-92239688F58B}">
      <dgm:prSet/>
      <dgm:spPr/>
      <dgm:t>
        <a:bodyPr/>
        <a:lstStyle/>
        <a:p>
          <a:endParaRPr lang="en-US"/>
        </a:p>
      </dgm:t>
    </dgm:pt>
    <dgm:pt modelId="{72452C5E-9464-4BBA-B54E-8001E5BEC42B}">
      <dgm:prSet/>
      <dgm:spPr/>
      <dgm:t>
        <a:bodyPr/>
        <a:lstStyle/>
        <a:p>
          <a:r>
            <a:rPr lang="cs-CZ" b="0"/>
            <a:t>Bonferroniho korekce vždy funguje</a:t>
          </a:r>
          <a:endParaRPr lang="en-US"/>
        </a:p>
      </dgm:t>
    </dgm:pt>
    <dgm:pt modelId="{62CEAEB9-202E-40D0-989C-AD5302F7E8FA}" type="parTrans" cxnId="{2B6E0689-28DF-42FD-88AC-3674EE1BEF75}">
      <dgm:prSet/>
      <dgm:spPr/>
      <dgm:t>
        <a:bodyPr/>
        <a:lstStyle/>
        <a:p>
          <a:endParaRPr lang="en-US"/>
        </a:p>
      </dgm:t>
    </dgm:pt>
    <dgm:pt modelId="{ED296149-DAAA-4D24-842C-9FA0B5437274}" type="sibTrans" cxnId="{2B6E0689-28DF-42FD-88AC-3674EE1BEF75}">
      <dgm:prSet/>
      <dgm:spPr/>
      <dgm:t>
        <a:bodyPr/>
        <a:lstStyle/>
        <a:p>
          <a:endParaRPr lang="en-US"/>
        </a:p>
      </dgm:t>
    </dgm:pt>
    <dgm:pt modelId="{FCEDF87F-829E-724D-83FB-DB82A3690D8B}" type="pres">
      <dgm:prSet presAssocID="{4B26046C-19F2-4F88-9340-47879217DD12}" presName="linear" presStyleCnt="0">
        <dgm:presLayoutVars>
          <dgm:animLvl val="lvl"/>
          <dgm:resizeHandles val="exact"/>
        </dgm:presLayoutVars>
      </dgm:prSet>
      <dgm:spPr/>
    </dgm:pt>
    <dgm:pt modelId="{23E4E031-F0DB-814A-882E-E9AE18C92AF3}" type="pres">
      <dgm:prSet presAssocID="{B48F5B95-E066-48C6-B784-E0E8791854B7}" presName="parentText" presStyleLbl="node1" presStyleIdx="0" presStyleCnt="2">
        <dgm:presLayoutVars>
          <dgm:chMax val="0"/>
          <dgm:bulletEnabled val="1"/>
        </dgm:presLayoutVars>
      </dgm:prSet>
      <dgm:spPr/>
    </dgm:pt>
    <dgm:pt modelId="{A29F3AAA-7CAF-7146-AC50-314EF72A269F}" type="pres">
      <dgm:prSet presAssocID="{B48F5B95-E066-48C6-B784-E0E8791854B7}" presName="childText" presStyleLbl="revTx" presStyleIdx="0" presStyleCnt="2">
        <dgm:presLayoutVars>
          <dgm:bulletEnabled val="1"/>
        </dgm:presLayoutVars>
      </dgm:prSet>
      <dgm:spPr/>
    </dgm:pt>
    <dgm:pt modelId="{59563B11-366F-5E45-B7BA-FBBBB1DCE630}" type="pres">
      <dgm:prSet presAssocID="{D9E730D5-52F4-424B-99A6-C0BEA129E941}" presName="parentText" presStyleLbl="node1" presStyleIdx="1" presStyleCnt="2">
        <dgm:presLayoutVars>
          <dgm:chMax val="0"/>
          <dgm:bulletEnabled val="1"/>
        </dgm:presLayoutVars>
      </dgm:prSet>
      <dgm:spPr/>
    </dgm:pt>
    <dgm:pt modelId="{AC6BFBB0-8B3A-DB4A-86FC-937CBD079BDE}" type="pres">
      <dgm:prSet presAssocID="{D9E730D5-52F4-424B-99A6-C0BEA129E941}" presName="childText" presStyleLbl="revTx" presStyleIdx="1" presStyleCnt="2">
        <dgm:presLayoutVars>
          <dgm:bulletEnabled val="1"/>
        </dgm:presLayoutVars>
      </dgm:prSet>
      <dgm:spPr/>
    </dgm:pt>
  </dgm:ptLst>
  <dgm:cxnLst>
    <dgm:cxn modelId="{A60FBC03-C9AA-433E-91E6-6678DD856630}" srcId="{4B26046C-19F2-4F88-9340-47879217DD12}" destId="{B48F5B95-E066-48C6-B784-E0E8791854B7}" srcOrd="0" destOrd="0" parTransId="{A2424C8C-042C-4227-A7DE-1B873A2DDB89}" sibTransId="{DD910ADF-BD65-4476-B295-1B1571774043}"/>
    <dgm:cxn modelId="{96DB180B-645F-4433-B648-FA894789D7F5}" srcId="{D9E730D5-52F4-424B-99A6-C0BEA129E941}" destId="{723564DC-94A5-470A-9F6C-2ACA4CD4F1D8}" srcOrd="0" destOrd="0" parTransId="{612E24D0-3EE2-4D8E-8609-C3EBA7E14293}" sibTransId="{401790AB-FDE4-430C-A4EF-234F86B59AB1}"/>
    <dgm:cxn modelId="{1B501E13-7EC0-42D3-8BC8-28039C10B984}" srcId="{CF5BBD01-5F16-4356-9805-87D401218DB1}" destId="{F8E334CA-0007-4BC4-B4F2-E6E3949CFE08}" srcOrd="0" destOrd="0" parTransId="{621A6EA2-F409-4C1E-9078-130B2C6A4C07}" sibTransId="{656466B2-2A5D-469D-B0C5-6C13B634EB16}"/>
    <dgm:cxn modelId="{22849521-F5E3-774D-815F-F6BA48E758B6}" type="presOf" srcId="{CF5BBD01-5F16-4356-9805-87D401218DB1}" destId="{A29F3AAA-7CAF-7146-AC50-314EF72A269F}" srcOrd="0" destOrd="0" presId="urn:microsoft.com/office/officeart/2005/8/layout/vList2"/>
    <dgm:cxn modelId="{E7767731-D6C5-4EF2-9030-074F58758B05}" srcId="{4B26046C-19F2-4F88-9340-47879217DD12}" destId="{D9E730D5-52F4-424B-99A6-C0BEA129E941}" srcOrd="1" destOrd="0" parTransId="{A0C5F470-F233-4C2A-B22A-26C9BACDBDEF}" sibTransId="{14418642-AEC1-40D8-9371-F65637DC9ED4}"/>
    <dgm:cxn modelId="{66A8CB38-8AD8-A44B-B144-8C90C6035A71}" type="presOf" srcId="{F2686947-9E63-4684-B420-07709729F30D}" destId="{A29F3AAA-7CAF-7146-AC50-314EF72A269F}" srcOrd="0" destOrd="2" presId="urn:microsoft.com/office/officeart/2005/8/layout/vList2"/>
    <dgm:cxn modelId="{00EA2C3A-B33E-D648-8056-F83EA5101B3E}" type="presOf" srcId="{F8E334CA-0007-4BC4-B4F2-E6E3949CFE08}" destId="{A29F3AAA-7CAF-7146-AC50-314EF72A269F}" srcOrd="0" destOrd="1" presId="urn:microsoft.com/office/officeart/2005/8/layout/vList2"/>
    <dgm:cxn modelId="{B8CF594E-EC63-534B-BB7B-2D0F4B4AC22B}" type="presOf" srcId="{D9E730D5-52F4-424B-99A6-C0BEA129E941}" destId="{59563B11-366F-5E45-B7BA-FBBBB1DCE630}" srcOrd="0" destOrd="0" presId="urn:microsoft.com/office/officeart/2005/8/layout/vList2"/>
    <dgm:cxn modelId="{A6149254-7B63-9E4C-9CBF-A41377123A73}" type="presOf" srcId="{2B5BBF2A-F027-48DD-9B1A-3614630128D7}" destId="{AC6BFBB0-8B3A-DB4A-86FC-937CBD079BDE}" srcOrd="0" destOrd="1" presId="urn:microsoft.com/office/officeart/2005/8/layout/vList2"/>
    <dgm:cxn modelId="{76295279-7578-45F5-B8D0-D90D90C43A8C}" srcId="{CF5BBD01-5F16-4356-9805-87D401218DB1}" destId="{F2686947-9E63-4684-B420-07709729F30D}" srcOrd="1" destOrd="0" parTransId="{AB2DBD12-0E22-48BB-86B5-57FB85E85B5F}" sibTransId="{8A472E53-B526-47F0-9F46-E56C6ABD69E8}"/>
    <dgm:cxn modelId="{2B6E0689-28DF-42FD-88AC-3674EE1BEF75}" srcId="{D9E730D5-52F4-424B-99A6-C0BEA129E941}" destId="{72452C5E-9464-4BBA-B54E-8001E5BEC42B}" srcOrd="2" destOrd="0" parTransId="{62CEAEB9-202E-40D0-989C-AD5302F7E8FA}" sibTransId="{ED296149-DAAA-4D24-842C-9FA0B5437274}"/>
    <dgm:cxn modelId="{1DD21390-278E-0242-AC5E-04C3F1B3F340}" type="presOf" srcId="{B48F5B95-E066-48C6-B784-E0E8791854B7}" destId="{23E4E031-F0DB-814A-882E-E9AE18C92AF3}" srcOrd="0" destOrd="0" presId="urn:microsoft.com/office/officeart/2005/8/layout/vList2"/>
    <dgm:cxn modelId="{C7F39095-D4BF-1040-931E-C8C3E1043B8F}" type="presOf" srcId="{723564DC-94A5-470A-9F6C-2ACA4CD4F1D8}" destId="{AC6BFBB0-8B3A-DB4A-86FC-937CBD079BDE}" srcOrd="0" destOrd="0" presId="urn:microsoft.com/office/officeart/2005/8/layout/vList2"/>
    <dgm:cxn modelId="{1A3994C9-09D6-F545-AE68-9FEECED5D0C2}" type="presOf" srcId="{4B26046C-19F2-4F88-9340-47879217DD12}" destId="{FCEDF87F-829E-724D-83FB-DB82A3690D8B}" srcOrd="0" destOrd="0" presId="urn:microsoft.com/office/officeart/2005/8/layout/vList2"/>
    <dgm:cxn modelId="{7B8729D6-9616-2942-AFF3-4A94CE6FD758}" type="presOf" srcId="{72452C5E-9464-4BBA-B54E-8001E5BEC42B}" destId="{AC6BFBB0-8B3A-DB4A-86FC-937CBD079BDE}" srcOrd="0" destOrd="2" presId="urn:microsoft.com/office/officeart/2005/8/layout/vList2"/>
    <dgm:cxn modelId="{FBF1C8D8-AAC1-4121-86B4-DFA59B664649}" srcId="{B48F5B95-E066-48C6-B784-E0E8791854B7}" destId="{CF5BBD01-5F16-4356-9805-87D401218DB1}" srcOrd="0" destOrd="0" parTransId="{D5343CC3-63AD-43D7-AAB7-3061EF657A40}" sibTransId="{0C40A3E3-9726-4066-9358-7D9DBD486B8E}"/>
    <dgm:cxn modelId="{006475E0-6242-43FA-BB94-92239688F58B}" srcId="{D9E730D5-52F4-424B-99A6-C0BEA129E941}" destId="{2B5BBF2A-F027-48DD-9B1A-3614630128D7}" srcOrd="1" destOrd="0" parTransId="{203C7959-7458-413F-929D-1F096CDE6DED}" sibTransId="{60360E7F-C222-4FB1-882A-8937CCD060FD}"/>
    <dgm:cxn modelId="{5F7989A8-B2AD-7F46-9AAF-F11440E45067}" type="presParOf" srcId="{FCEDF87F-829E-724D-83FB-DB82A3690D8B}" destId="{23E4E031-F0DB-814A-882E-E9AE18C92AF3}" srcOrd="0" destOrd="0" presId="urn:microsoft.com/office/officeart/2005/8/layout/vList2"/>
    <dgm:cxn modelId="{A62C229A-E698-5441-91C6-4067A6504B8E}" type="presParOf" srcId="{FCEDF87F-829E-724D-83FB-DB82A3690D8B}" destId="{A29F3AAA-7CAF-7146-AC50-314EF72A269F}" srcOrd="1" destOrd="0" presId="urn:microsoft.com/office/officeart/2005/8/layout/vList2"/>
    <dgm:cxn modelId="{E1B522E8-3BCD-124C-A2A0-04A5528C0E53}" type="presParOf" srcId="{FCEDF87F-829E-724D-83FB-DB82A3690D8B}" destId="{59563B11-366F-5E45-B7BA-FBBBB1DCE630}" srcOrd="2" destOrd="0" presId="urn:microsoft.com/office/officeart/2005/8/layout/vList2"/>
    <dgm:cxn modelId="{CE899390-B3A0-AF43-9792-2FDBA95ABBB2}" type="presParOf" srcId="{FCEDF87F-829E-724D-83FB-DB82A3690D8B}" destId="{AC6BFBB0-8B3A-DB4A-86FC-937CBD079BD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EDD92-633A-0440-98E2-624245B68CC3}">
      <dsp:nvSpPr>
        <dsp:cNvPr id="0" name=""/>
        <dsp:cNvSpPr/>
      </dsp:nvSpPr>
      <dsp:spPr>
        <a:xfrm>
          <a:off x="0" y="2986270"/>
          <a:ext cx="5115491" cy="19593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cs-CZ" sz="2500" b="1" kern="1200" dirty="0"/>
            <a:t>Sada genů </a:t>
          </a:r>
          <a:r>
            <a:rPr lang="cs-CZ" sz="2500" b="0" kern="1200" dirty="0"/>
            <a:t>nemusí být dráha – je to všeobecnější a méně specifický pojem</a:t>
          </a:r>
          <a:endParaRPr lang="en-US" sz="2500" kern="1200" dirty="0"/>
        </a:p>
      </dsp:txBody>
      <dsp:txXfrm>
        <a:off x="0" y="2986270"/>
        <a:ext cx="5115491" cy="1959316"/>
      </dsp:txXfrm>
    </dsp:sp>
    <dsp:sp modelId="{26BB66EA-A5A5-9F44-ABC8-B6337503CF67}">
      <dsp:nvSpPr>
        <dsp:cNvPr id="0" name=""/>
        <dsp:cNvSpPr/>
      </dsp:nvSpPr>
      <dsp:spPr>
        <a:xfrm rot="10800000">
          <a:off x="0" y="2231"/>
          <a:ext cx="5115491" cy="301342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cs-CZ" sz="2500" b="0" kern="1200"/>
            <a:t>Génová sada je jakákoliv množina genů, například</a:t>
          </a:r>
          <a:endParaRPr lang="en-US" sz="2500" kern="1200"/>
        </a:p>
      </dsp:txBody>
      <dsp:txXfrm rot="-10800000">
        <a:off x="0" y="2231"/>
        <a:ext cx="5115491" cy="1057713"/>
      </dsp:txXfrm>
    </dsp:sp>
    <dsp:sp modelId="{A400F99B-3D68-0D40-9C6E-79CBC51234AD}">
      <dsp:nvSpPr>
        <dsp:cNvPr id="0" name=""/>
        <dsp:cNvSpPr/>
      </dsp:nvSpPr>
      <dsp:spPr>
        <a:xfrm>
          <a:off x="2497" y="1059944"/>
          <a:ext cx="1703498" cy="9010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všechny geny patřící do jedné dráhy</a:t>
          </a:r>
          <a:endParaRPr lang="en-US" sz="1600" kern="1200"/>
        </a:p>
      </dsp:txBody>
      <dsp:txXfrm>
        <a:off x="2497" y="1059944"/>
        <a:ext cx="1703498" cy="901015"/>
      </dsp:txXfrm>
    </dsp:sp>
    <dsp:sp modelId="{EDC3CBB1-E687-1B48-AAFF-F9A0E4ABB749}">
      <dsp:nvSpPr>
        <dsp:cNvPr id="0" name=""/>
        <dsp:cNvSpPr/>
      </dsp:nvSpPr>
      <dsp:spPr>
        <a:xfrm>
          <a:off x="1705996" y="1059944"/>
          <a:ext cx="1703498" cy="9010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všechny geny které mají podobnou funkci</a:t>
          </a:r>
          <a:endParaRPr lang="en-US" sz="1600" kern="1200"/>
        </a:p>
      </dsp:txBody>
      <dsp:txXfrm>
        <a:off x="1705996" y="1059944"/>
        <a:ext cx="1703498" cy="901015"/>
      </dsp:txXfrm>
    </dsp:sp>
    <dsp:sp modelId="{B1C735C5-A78F-BE4E-A903-317811E2B9E6}">
      <dsp:nvSpPr>
        <dsp:cNvPr id="0" name=""/>
        <dsp:cNvSpPr/>
      </dsp:nvSpPr>
      <dsp:spPr>
        <a:xfrm>
          <a:off x="3409494" y="1059944"/>
          <a:ext cx="1703498" cy="90101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b="0" kern="1200"/>
            <a:t>...</a:t>
          </a:r>
          <a:endParaRPr lang="en-US" sz="1600" kern="1200"/>
        </a:p>
      </dsp:txBody>
      <dsp:txXfrm>
        <a:off x="3409494" y="1059944"/>
        <a:ext cx="1703498" cy="901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B0973-5E06-0C4F-8784-27C46E06334D}">
      <dsp:nvSpPr>
        <dsp:cNvPr id="0" name=""/>
        <dsp:cNvSpPr/>
      </dsp:nvSpPr>
      <dsp:spPr>
        <a:xfrm>
          <a:off x="0" y="3363072"/>
          <a:ext cx="6269038" cy="22065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b="0" kern="1200"/>
            <a:t>Je možné zabarvit jednotlivé geny podle rozdílných barev</a:t>
          </a:r>
          <a:endParaRPr lang="en-US" sz="2800" kern="1200"/>
        </a:p>
      </dsp:txBody>
      <dsp:txXfrm>
        <a:off x="0" y="3363072"/>
        <a:ext cx="6269038" cy="2206539"/>
      </dsp:txXfrm>
    </dsp:sp>
    <dsp:sp modelId="{98B34F86-EFA5-D848-94AF-B6350E6A8496}">
      <dsp:nvSpPr>
        <dsp:cNvPr id="0" name=""/>
        <dsp:cNvSpPr/>
      </dsp:nvSpPr>
      <dsp:spPr>
        <a:xfrm rot="10800000">
          <a:off x="0" y="2512"/>
          <a:ext cx="6269038" cy="3393658"/>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cs-CZ" sz="2800" b="0" kern="1200"/>
            <a:t>Poklikání na jednotlivé uzly</a:t>
          </a:r>
          <a:r>
            <a:rPr lang="en-GB" sz="2800" b="0" kern="1200"/>
            <a:t> </a:t>
          </a:r>
          <a:r>
            <a:rPr lang="cs-CZ" sz="2800" b="0" kern="1200"/>
            <a:t>zobrazí víc informací o jednotlivých genech:</a:t>
          </a:r>
          <a:endParaRPr lang="en-US" sz="2800" kern="1200"/>
        </a:p>
      </dsp:txBody>
      <dsp:txXfrm rot="-10800000">
        <a:off x="0" y="2512"/>
        <a:ext cx="6269038" cy="1191173"/>
      </dsp:txXfrm>
    </dsp:sp>
    <dsp:sp modelId="{3D045906-8600-C14B-89A1-6445EB42DC50}">
      <dsp:nvSpPr>
        <dsp:cNvPr id="0" name=""/>
        <dsp:cNvSpPr/>
      </dsp:nvSpPr>
      <dsp:spPr>
        <a:xfrm>
          <a:off x="0" y="1193686"/>
          <a:ext cx="1567259" cy="10147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Všechny ostatní dráhy do kterých patří gen</a:t>
          </a:r>
          <a:endParaRPr lang="en-US" sz="1300" kern="1200"/>
        </a:p>
      </dsp:txBody>
      <dsp:txXfrm>
        <a:off x="0" y="1193686"/>
        <a:ext cx="1567259" cy="1014703"/>
      </dsp:txXfrm>
    </dsp:sp>
    <dsp:sp modelId="{F7113C5E-363C-2144-9ABB-27D147701CD6}">
      <dsp:nvSpPr>
        <dsp:cNvPr id="0" name=""/>
        <dsp:cNvSpPr/>
      </dsp:nvSpPr>
      <dsp:spPr>
        <a:xfrm>
          <a:off x="1567259" y="1193686"/>
          <a:ext cx="1567259" cy="101470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Identifikátory daného genu v různých jiných databázích</a:t>
          </a:r>
          <a:endParaRPr lang="en-US" sz="1300" kern="1200"/>
        </a:p>
      </dsp:txBody>
      <dsp:txXfrm>
        <a:off x="1567259" y="1193686"/>
        <a:ext cx="1567259" cy="1014703"/>
      </dsp:txXfrm>
    </dsp:sp>
    <dsp:sp modelId="{9A12D764-E215-6D4A-A947-C79DB0EDD698}">
      <dsp:nvSpPr>
        <dsp:cNvPr id="0" name=""/>
        <dsp:cNvSpPr/>
      </dsp:nvSpPr>
      <dsp:spPr>
        <a:xfrm>
          <a:off x="3134519" y="1193686"/>
          <a:ext cx="1567259" cy="101470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Odkaz na literaturu z které byly informace čerpané, případně další důležité články</a:t>
          </a:r>
          <a:endParaRPr lang="en-US" sz="1300" kern="1200"/>
        </a:p>
      </dsp:txBody>
      <dsp:txXfrm>
        <a:off x="3134519" y="1193686"/>
        <a:ext cx="1567259" cy="1014703"/>
      </dsp:txXfrm>
    </dsp:sp>
    <dsp:sp modelId="{37F31AEB-F0F3-5D48-B246-621A148A4923}">
      <dsp:nvSpPr>
        <dsp:cNvPr id="0" name=""/>
        <dsp:cNvSpPr/>
      </dsp:nvSpPr>
      <dsp:spPr>
        <a:xfrm>
          <a:off x="4701778" y="1193686"/>
          <a:ext cx="1567259" cy="101470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cs-CZ" sz="1300" b="0" kern="1200"/>
            <a:t>Informaci o sekvenci</a:t>
          </a:r>
          <a:endParaRPr lang="en-US" sz="1300" kern="1200"/>
        </a:p>
      </dsp:txBody>
      <dsp:txXfrm>
        <a:off x="4701778" y="1193686"/>
        <a:ext cx="1567259" cy="1014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2CAE6-1742-8440-BA31-9DB1AF8EC6A9}">
      <dsp:nvSpPr>
        <dsp:cNvPr id="0" name=""/>
        <dsp:cNvSpPr/>
      </dsp:nvSpPr>
      <dsp:spPr>
        <a:xfrm>
          <a:off x="0" y="402142"/>
          <a:ext cx="6269038"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b="0" kern="1200"/>
            <a:t>Pod</a:t>
          </a:r>
          <a:r>
            <a:rPr lang="en-US" sz="2800" b="0" kern="1200"/>
            <a:t>le </a:t>
          </a:r>
          <a:r>
            <a:rPr lang="cs-CZ" sz="2800" b="0" kern="1200"/>
            <a:t>toho s </a:t>
          </a:r>
          <a:r>
            <a:rPr lang="en-US" sz="2800" b="0" kern="1200"/>
            <a:t>j</a:t>
          </a:r>
          <a:r>
            <a:rPr lang="cs-CZ" sz="2800" b="0" kern="1200"/>
            <a:t>akou inform</a:t>
          </a:r>
          <a:r>
            <a:rPr lang="en-US" sz="2800" b="0" kern="1200"/>
            <a:t>a</a:t>
          </a:r>
          <a:r>
            <a:rPr lang="cs-CZ" sz="2800" b="0" kern="1200"/>
            <a:t>cí pracují na</a:t>
          </a:r>
          <a:endParaRPr lang="en-US" sz="2800" kern="1200"/>
        </a:p>
      </dsp:txBody>
      <dsp:txXfrm>
        <a:off x="32784" y="434926"/>
        <a:ext cx="6203470" cy="606012"/>
      </dsp:txXfrm>
    </dsp:sp>
    <dsp:sp modelId="{BD7BFD8A-6E3A-3E4C-B3EA-F11D3FCB31D9}">
      <dsp:nvSpPr>
        <dsp:cNvPr id="0" name=""/>
        <dsp:cNvSpPr/>
      </dsp:nvSpPr>
      <dsp:spPr>
        <a:xfrm>
          <a:off x="0" y="1073722"/>
          <a:ext cx="6269038"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sk-SK" sz="2200" b="0" i="1" kern="1200" dirty="0"/>
            <a:t>m</a:t>
          </a:r>
          <a:r>
            <a:rPr lang="en-GB" sz="2200" b="0" i="1" kern="1200" dirty="0"/>
            <a:t>et</a:t>
          </a:r>
          <a:r>
            <a:rPr lang="cs-CZ" sz="2200" b="0" i="1" kern="1200" dirty="0" err="1"/>
            <a:t>ody</a:t>
          </a:r>
          <a:r>
            <a:rPr lang="cs-CZ" sz="2200" b="0" i="1" kern="1200" dirty="0"/>
            <a:t> dělící hranice – </a:t>
          </a:r>
          <a:r>
            <a:rPr lang="cs-CZ" sz="2200" b="0" kern="1200" dirty="0"/>
            <a:t>berou do úvahy jen informaci "významný" vs. "nevýznamný" gen</a:t>
          </a:r>
          <a:endParaRPr lang="en-US" sz="2200" kern="1200" dirty="0"/>
        </a:p>
        <a:p>
          <a:pPr marL="228600" lvl="1" indent="-228600" algn="l" defTabSz="977900">
            <a:lnSpc>
              <a:spcPct val="90000"/>
            </a:lnSpc>
            <a:spcBef>
              <a:spcPct val="0"/>
            </a:spcBef>
            <a:spcAft>
              <a:spcPct val="20000"/>
            </a:spcAft>
            <a:buChar char="•"/>
          </a:pPr>
          <a:r>
            <a:rPr lang="sk-SK" sz="2200" b="0" i="1" kern="1200"/>
            <a:t>m</a:t>
          </a:r>
          <a:r>
            <a:rPr lang="en-GB" sz="2200" b="0" i="1" kern="1200"/>
            <a:t>et</a:t>
          </a:r>
          <a:r>
            <a:rPr lang="cs-CZ" sz="2200" b="0" i="1" kern="1200"/>
            <a:t>ody celého seznamu genů – </a:t>
          </a:r>
          <a:r>
            <a:rPr lang="cs-CZ" sz="2200" b="0" kern="1200"/>
            <a:t>pracují přímo se všemi </a:t>
          </a:r>
          <a:r>
            <a:rPr lang="cs-CZ" sz="2200" b="0" i="1" kern="1200"/>
            <a:t>p</a:t>
          </a:r>
          <a:r>
            <a:rPr lang="cs-CZ" sz="2200" b="0" kern="1200"/>
            <a:t>-hodnotami (i nevýznamnými!) a teda s pořadím</a:t>
          </a:r>
          <a:endParaRPr lang="en-US" sz="2200" kern="1200"/>
        </a:p>
      </dsp:txBody>
      <dsp:txXfrm>
        <a:off x="0" y="1073722"/>
        <a:ext cx="6269038" cy="1680840"/>
      </dsp:txXfrm>
    </dsp:sp>
    <dsp:sp modelId="{A66121CE-3EB7-E447-B3D4-5B72C694A17D}">
      <dsp:nvSpPr>
        <dsp:cNvPr id="0" name=""/>
        <dsp:cNvSpPr/>
      </dsp:nvSpPr>
      <dsp:spPr>
        <a:xfrm>
          <a:off x="0" y="2754562"/>
          <a:ext cx="6269038"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dirty="0"/>
            <a:t>P</a:t>
          </a:r>
          <a:r>
            <a:rPr lang="cs-CZ" sz="2800" b="0" kern="1200" dirty="0"/>
            <a:t>odle skupiny molekul které analyzují na:</a:t>
          </a:r>
          <a:endParaRPr lang="en-US" sz="2800" kern="1200" dirty="0"/>
        </a:p>
      </dsp:txBody>
      <dsp:txXfrm>
        <a:off x="32784" y="2787346"/>
        <a:ext cx="6203470" cy="606012"/>
      </dsp:txXfrm>
    </dsp:sp>
    <dsp:sp modelId="{12ABAAFA-C6F7-BA47-B3B7-25942EA2CFE3}">
      <dsp:nvSpPr>
        <dsp:cNvPr id="0" name=""/>
        <dsp:cNvSpPr/>
      </dsp:nvSpPr>
      <dsp:spPr>
        <a:xfrm>
          <a:off x="0" y="3426142"/>
          <a:ext cx="6269038"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cs-CZ" sz="2200" b="0" i="1" kern="1200"/>
            <a:t>uzavřené</a:t>
          </a:r>
          <a:r>
            <a:rPr lang="cs-CZ" sz="2200" b="0" kern="1200"/>
            <a:t> – analýza jen v rámci genů v sadě</a:t>
          </a:r>
          <a:endParaRPr lang="en-US" sz="2200" kern="1200"/>
        </a:p>
        <a:p>
          <a:pPr marL="228600" lvl="1" indent="-228600" algn="l" defTabSz="977900">
            <a:lnSpc>
              <a:spcPct val="90000"/>
            </a:lnSpc>
            <a:spcBef>
              <a:spcPct val="0"/>
            </a:spcBef>
            <a:spcAft>
              <a:spcPct val="20000"/>
            </a:spcAft>
            <a:buChar char="•"/>
          </a:pPr>
          <a:r>
            <a:rPr lang="cs-CZ" sz="2200" b="0" i="1" kern="1200"/>
            <a:t>kompetitivní</a:t>
          </a:r>
          <a:r>
            <a:rPr lang="cs-CZ" sz="2200" b="0" kern="1200"/>
            <a:t> – porovnání se všemi geny experimentu</a:t>
          </a:r>
          <a:endParaRPr lang="en-US" sz="2200" kern="1200"/>
        </a:p>
      </dsp:txBody>
      <dsp:txXfrm>
        <a:off x="0" y="3426142"/>
        <a:ext cx="6269038" cy="1072260"/>
      </dsp:txXfrm>
    </dsp:sp>
    <dsp:sp modelId="{09F2BA03-0734-5A4E-A1E3-E3717B92631A}">
      <dsp:nvSpPr>
        <dsp:cNvPr id="0" name=""/>
        <dsp:cNvSpPr/>
      </dsp:nvSpPr>
      <dsp:spPr>
        <a:xfrm>
          <a:off x="0" y="4498402"/>
          <a:ext cx="6269038"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Nové metody pracují i s topologií dráhy</a:t>
          </a:r>
          <a:endParaRPr lang="en-US" sz="2800" kern="1200"/>
        </a:p>
      </dsp:txBody>
      <dsp:txXfrm>
        <a:off x="32784" y="4531186"/>
        <a:ext cx="6203470" cy="606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66686-F8F2-5F4B-94CD-A5E1D8373E45}">
      <dsp:nvSpPr>
        <dsp:cNvPr id="0" name=""/>
        <dsp:cNvSpPr/>
      </dsp:nvSpPr>
      <dsp:spPr>
        <a:xfrm rot="5400000">
          <a:off x="3419003" y="-832468"/>
          <a:ext cx="1992302" cy="41554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b="0" kern="1200"/>
            <a:t>H</a:t>
          </a:r>
          <a:r>
            <a:rPr lang="cs-CZ" sz="2600" b="0" kern="1200" baseline="-25000"/>
            <a:t>0</a:t>
          </a:r>
          <a:r>
            <a:rPr lang="en-GB" sz="2600" b="0" kern="1200"/>
            <a:t> </a:t>
          </a:r>
          <a:r>
            <a:rPr lang="cs-CZ" sz="2600" b="0" kern="1200"/>
            <a:t>: </a:t>
          </a:r>
          <a:r>
            <a:rPr lang="en-GB" sz="2600" b="0" kern="1200"/>
            <a:t>“</a:t>
          </a:r>
          <a:r>
            <a:rPr lang="cs-CZ" sz="2600" b="0" kern="1200"/>
            <a:t>Žádné geny z genové množiny nejsou odlišně exprimované</a:t>
          </a:r>
          <a:r>
            <a:rPr lang="en-GB" sz="2600" b="0" kern="1200"/>
            <a:t>”</a:t>
          </a:r>
          <a:endParaRPr lang="en-US" sz="2600" kern="1200"/>
        </a:p>
      </dsp:txBody>
      <dsp:txXfrm rot="-5400000">
        <a:off x="2337434" y="346357"/>
        <a:ext cx="4058184" cy="1797790"/>
      </dsp:txXfrm>
    </dsp:sp>
    <dsp:sp modelId="{CC97FE68-12B7-0042-BBCE-3DFC574EC96C}">
      <dsp:nvSpPr>
        <dsp:cNvPr id="0" name=""/>
        <dsp:cNvSpPr/>
      </dsp:nvSpPr>
      <dsp:spPr>
        <a:xfrm>
          <a:off x="0" y="62"/>
          <a:ext cx="2337435" cy="24903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sk-SK" sz="2500" b="0" kern="1200"/>
            <a:t>Uzavřená</a:t>
          </a:r>
          <a:r>
            <a:rPr lang="en-GB" sz="2500" b="0" kern="1200"/>
            <a:t> met</a:t>
          </a:r>
          <a:r>
            <a:rPr lang="cs-CZ" sz="2500" b="0" kern="1200"/>
            <a:t>oda používá jen hodnoty genů z dané množiny:</a:t>
          </a:r>
          <a:endParaRPr lang="en-US" sz="2500" kern="1200"/>
        </a:p>
      </dsp:txBody>
      <dsp:txXfrm>
        <a:off x="114104" y="114166"/>
        <a:ext cx="2109227" cy="2262170"/>
      </dsp:txXfrm>
    </dsp:sp>
    <dsp:sp modelId="{1A0C96E3-DB5D-CD4F-A357-E8381AFC95FF}">
      <dsp:nvSpPr>
        <dsp:cNvPr id="0" name=""/>
        <dsp:cNvSpPr/>
      </dsp:nvSpPr>
      <dsp:spPr>
        <a:xfrm rot="5400000">
          <a:off x="3419003" y="1782428"/>
          <a:ext cx="1992302" cy="4155440"/>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b="0" kern="1200"/>
            <a:t>H</a:t>
          </a:r>
          <a:r>
            <a:rPr lang="cs-CZ" sz="2600" b="0" kern="1200" baseline="-25000"/>
            <a:t>0</a:t>
          </a:r>
          <a:r>
            <a:rPr lang="cs-CZ" sz="2600" b="0" kern="1200"/>
            <a:t> : </a:t>
          </a:r>
          <a:r>
            <a:rPr lang="en-GB" sz="2600" b="0" kern="1200"/>
            <a:t>“</a:t>
          </a:r>
          <a:r>
            <a:rPr lang="cs-CZ" sz="2600" b="0" kern="1200"/>
            <a:t>Geny v genové množině nejsou víc odlišně exprimované než ostatní geny v experimentu</a:t>
          </a:r>
          <a:r>
            <a:rPr lang="en-GB" sz="2600" b="0" kern="1200"/>
            <a:t>”</a:t>
          </a:r>
          <a:endParaRPr lang="en-US" sz="2600" kern="1200"/>
        </a:p>
      </dsp:txBody>
      <dsp:txXfrm rot="-5400000">
        <a:off x="2337434" y="2961253"/>
        <a:ext cx="4058184" cy="1797790"/>
      </dsp:txXfrm>
    </dsp:sp>
    <dsp:sp modelId="{40583C8F-D02D-3B4A-AA20-093E31A4B797}">
      <dsp:nvSpPr>
        <dsp:cNvPr id="0" name=""/>
        <dsp:cNvSpPr/>
      </dsp:nvSpPr>
      <dsp:spPr>
        <a:xfrm>
          <a:off x="0" y="2614959"/>
          <a:ext cx="2337435" cy="24903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cs-CZ" sz="2500" b="0" kern="1200"/>
            <a:t>Kompetitivní test</a:t>
          </a:r>
          <a:r>
            <a:rPr lang="en-GB" sz="2500" b="0" kern="1200"/>
            <a:t> </a:t>
          </a:r>
          <a:r>
            <a:rPr lang="cs-CZ" sz="2500" b="0" kern="1200"/>
            <a:t>porovnává geny v genové množině s ostatními geny v experimentu</a:t>
          </a:r>
          <a:endParaRPr lang="en-US" sz="2500" kern="1200"/>
        </a:p>
      </dsp:txBody>
      <dsp:txXfrm>
        <a:off x="114104" y="2729063"/>
        <a:ext cx="2109227" cy="2262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689F7-D22F-E44C-9835-5FA4BE56801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356E0-7247-9647-BCAD-25EF5053329D}">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sk-SK" sz="4200" b="0" kern="1200" dirty="0" err="1"/>
            <a:t>Datový</a:t>
          </a:r>
          <a:r>
            <a:rPr lang="sk-SK" sz="4200" b="0" kern="1200" dirty="0"/>
            <a:t> </a:t>
          </a:r>
          <a:r>
            <a:rPr lang="sk-SK" sz="4200" b="0" kern="1200" dirty="0" err="1"/>
            <a:t>soubor</a:t>
          </a:r>
          <a:r>
            <a:rPr lang="sk-SK" sz="4200" b="0" kern="1200" dirty="0"/>
            <a:t> 12 639 </a:t>
          </a:r>
          <a:r>
            <a:rPr lang="sk-SK" sz="4200" b="0" kern="1200" dirty="0" err="1"/>
            <a:t>genů</a:t>
          </a:r>
          <a:r>
            <a:rPr lang="sk-SK" sz="4200" b="0" kern="1200" dirty="0"/>
            <a:t>. Z nich p</a:t>
          </a:r>
          <a:r>
            <a:rPr lang="en-US" sz="4200" b="0" kern="1200" dirty="0"/>
            <a:t>&lt;0.05 m</a:t>
          </a:r>
          <a:r>
            <a:rPr lang="sk-SK" sz="4200" b="0" kern="1200" dirty="0"/>
            <a:t>á</a:t>
          </a:r>
          <a:r>
            <a:rPr lang="en-US" sz="4200" b="0" kern="1200" dirty="0"/>
            <a:t> 1272</a:t>
          </a:r>
          <a:r>
            <a:rPr lang="sk-SK" sz="4200" b="0" kern="1200" dirty="0"/>
            <a:t> </a:t>
          </a:r>
          <a:r>
            <a:rPr lang="sk-SK" sz="4200" b="0" kern="1200" dirty="0" err="1"/>
            <a:t>genů</a:t>
          </a:r>
          <a:endParaRPr lang="en-US" sz="4200" kern="1200" dirty="0"/>
        </a:p>
      </dsp:txBody>
      <dsp:txXfrm>
        <a:off x="0" y="2492"/>
        <a:ext cx="6492875" cy="1700138"/>
      </dsp:txXfrm>
    </dsp:sp>
    <dsp:sp modelId="{6D7B9DE8-84CA-C641-A53A-5A1A5C0D53E2}">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2847B-7B4B-1445-A213-F1D0F1A32B4B}">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cs-CZ" sz="4200" b="0" kern="1200"/>
            <a:t>96 genů v genové sadě, z toho </a:t>
          </a:r>
          <a:r>
            <a:rPr lang="en-GB" sz="4200" b="0" kern="1200"/>
            <a:t>8 </a:t>
          </a:r>
          <a:r>
            <a:rPr lang="cs-CZ" sz="4200" b="0" kern="1200"/>
            <a:t>má p-hodnoty</a:t>
          </a:r>
          <a:r>
            <a:rPr lang="en-GB" sz="4200" b="0" kern="1200"/>
            <a:t> &lt; 5%</a:t>
          </a:r>
          <a:endParaRPr lang="en-US" sz="4200" kern="1200"/>
        </a:p>
      </dsp:txBody>
      <dsp:txXfrm>
        <a:off x="0" y="1702630"/>
        <a:ext cx="6492875" cy="1700138"/>
      </dsp:txXfrm>
    </dsp:sp>
    <dsp:sp modelId="{B7A9701B-051A-FE45-8E93-5E9642516CC5}">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B3E48-3516-A944-8638-4EDCF86E4910}">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cs-CZ" sz="4200" b="0" kern="1200"/>
            <a:t>Kolik odlišně exprimovaných genů oč</a:t>
          </a:r>
          <a:r>
            <a:rPr lang="en-US" sz="4200" b="0" kern="1200"/>
            <a:t>e</a:t>
          </a:r>
          <a:r>
            <a:rPr lang="cs-CZ" sz="4200" b="0" kern="1200"/>
            <a:t>káváme náhodně?</a:t>
          </a:r>
          <a:endParaRPr lang="en-US" sz="4200" kern="1200"/>
        </a:p>
      </dsp:txBody>
      <dsp:txXfrm>
        <a:off x="0" y="3402769"/>
        <a:ext cx="6492875" cy="1700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4E031-F0DB-814A-882E-E9AE18C92AF3}">
      <dsp:nvSpPr>
        <dsp:cNvPr id="0" name=""/>
        <dsp:cNvSpPr/>
      </dsp:nvSpPr>
      <dsp:spPr>
        <a:xfrm>
          <a:off x="0" y="67752"/>
          <a:ext cx="6513603"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b="0" kern="1200"/>
            <a:t>Směr změny</a:t>
          </a:r>
          <a:endParaRPr lang="en-US" sz="3300" kern="1200"/>
        </a:p>
      </dsp:txBody>
      <dsp:txXfrm>
        <a:off x="38638" y="106390"/>
        <a:ext cx="6436327" cy="714229"/>
      </dsp:txXfrm>
    </dsp:sp>
    <dsp:sp modelId="{A29F3AAA-7CAF-7146-AC50-314EF72A269F}">
      <dsp:nvSpPr>
        <dsp:cNvPr id="0" name=""/>
        <dsp:cNvSpPr/>
      </dsp:nvSpPr>
      <dsp:spPr>
        <a:xfrm>
          <a:off x="0" y="859257"/>
          <a:ext cx="6513603"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cs-CZ" sz="2600" b="0" kern="1200" dirty="0"/>
            <a:t>Pokud chceme zjistit </a:t>
          </a:r>
          <a:r>
            <a:rPr lang="cs-CZ" sz="2600" b="1" kern="1200" dirty="0"/>
            <a:t>směr</a:t>
          </a:r>
          <a:r>
            <a:rPr lang="cs-CZ" sz="2600" b="0" kern="1200" dirty="0"/>
            <a:t> změny, musíme zopakovat analýzu pro jednostranný test</a:t>
          </a:r>
          <a:endParaRPr lang="en-US" sz="2600" kern="1200" dirty="0"/>
        </a:p>
        <a:p>
          <a:pPr marL="457200" lvl="2" indent="-228600" algn="l" defTabSz="1155700">
            <a:lnSpc>
              <a:spcPct val="90000"/>
            </a:lnSpc>
            <a:spcBef>
              <a:spcPct val="0"/>
            </a:spcBef>
            <a:spcAft>
              <a:spcPct val="20000"/>
            </a:spcAft>
            <a:buChar char="•"/>
          </a:pPr>
          <a:r>
            <a:rPr lang="cs-CZ" sz="2600" b="0" kern="1200"/>
            <a:t>jen up-regulované</a:t>
          </a:r>
          <a:endParaRPr lang="en-US" sz="2600" kern="1200"/>
        </a:p>
        <a:p>
          <a:pPr marL="457200" lvl="2" indent="-228600" algn="l" defTabSz="1155700">
            <a:lnSpc>
              <a:spcPct val="90000"/>
            </a:lnSpc>
            <a:spcBef>
              <a:spcPct val="0"/>
            </a:spcBef>
            <a:spcAft>
              <a:spcPct val="20000"/>
            </a:spcAft>
            <a:buChar char="•"/>
          </a:pPr>
          <a:r>
            <a:rPr lang="cs-CZ" sz="2600" b="0" kern="1200"/>
            <a:t>jen down-regulované</a:t>
          </a:r>
          <a:endParaRPr lang="en-US" sz="2600" kern="1200"/>
        </a:p>
      </dsp:txBody>
      <dsp:txXfrm>
        <a:off x="0" y="859257"/>
        <a:ext cx="6513603" cy="1707750"/>
      </dsp:txXfrm>
    </dsp:sp>
    <dsp:sp modelId="{59563B11-366F-5E45-B7BA-FBBBB1DCE630}">
      <dsp:nvSpPr>
        <dsp:cNvPr id="0" name=""/>
        <dsp:cNvSpPr/>
      </dsp:nvSpPr>
      <dsp:spPr>
        <a:xfrm>
          <a:off x="0" y="2567008"/>
          <a:ext cx="6513603" cy="7915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b="0" kern="1200"/>
            <a:t>Mnohonásobné testování</a:t>
          </a:r>
          <a:endParaRPr lang="en-US" sz="3300" kern="1200"/>
        </a:p>
      </dsp:txBody>
      <dsp:txXfrm>
        <a:off x="38638" y="2605646"/>
        <a:ext cx="6436327" cy="714229"/>
      </dsp:txXfrm>
    </dsp:sp>
    <dsp:sp modelId="{AC6BFBB0-8B3A-DB4A-86FC-937CBD079BDE}">
      <dsp:nvSpPr>
        <dsp:cNvPr id="0" name=""/>
        <dsp:cNvSpPr/>
      </dsp:nvSpPr>
      <dsp:spPr>
        <a:xfrm>
          <a:off x="0" y="3358513"/>
          <a:ext cx="6513603"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cs-CZ" sz="2600" b="0" kern="1200"/>
            <a:t>Stejně jako u testování hypotéz na genech mezi skupinami, i pokud máme velký počet genových sad! </a:t>
          </a:r>
          <a:endParaRPr lang="en-US" sz="2600" kern="1200"/>
        </a:p>
        <a:p>
          <a:pPr marL="228600" lvl="1" indent="-228600" algn="l" defTabSz="1155700">
            <a:lnSpc>
              <a:spcPct val="90000"/>
            </a:lnSpc>
            <a:spcBef>
              <a:spcPct val="0"/>
            </a:spcBef>
            <a:spcAft>
              <a:spcPct val="20000"/>
            </a:spcAft>
            <a:buChar char="•"/>
          </a:pPr>
          <a:r>
            <a:rPr lang="cs-CZ" sz="2600" b="0" kern="1200"/>
            <a:t>FDR je trochu komplikované, protože genové množiny se překrývají</a:t>
          </a:r>
          <a:endParaRPr lang="en-US" sz="2600" kern="1200"/>
        </a:p>
        <a:p>
          <a:pPr marL="228600" lvl="1" indent="-228600" algn="l" defTabSz="1155700">
            <a:lnSpc>
              <a:spcPct val="90000"/>
            </a:lnSpc>
            <a:spcBef>
              <a:spcPct val="0"/>
            </a:spcBef>
            <a:spcAft>
              <a:spcPct val="20000"/>
            </a:spcAft>
            <a:buChar char="•"/>
          </a:pPr>
          <a:r>
            <a:rPr lang="cs-CZ" sz="2600" b="0" kern="1200"/>
            <a:t>Bonferroniho korekce vždy funguje</a:t>
          </a:r>
          <a:endParaRPr lang="en-US" sz="2600" kern="1200"/>
        </a:p>
      </dsp:txBody>
      <dsp:txXfrm>
        <a:off x="0" y="3358513"/>
        <a:ext cx="6513603" cy="24591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EA34-2B73-F546-B251-4807E6C1F95C}" type="datetimeFigureOut">
              <a:rPr lang="cs-CZ" smtClean="0"/>
              <a:t>22.11.19</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F2663-D5CB-DD42-8C87-2535CE03BB3A}" type="slidenum">
              <a:rPr lang="cs-CZ" smtClean="0"/>
              <a:t>‹#›</a:t>
            </a:fld>
            <a:endParaRPr lang="cs-CZ"/>
          </a:p>
        </p:txBody>
      </p:sp>
    </p:spTree>
    <p:extLst>
      <p:ext uri="{BB962C8B-B14F-4D97-AF65-F5344CB8AC3E}">
        <p14:creationId xmlns:p14="http://schemas.microsoft.com/office/powerpoint/2010/main" val="145500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E659A8E4-7B1F-446F-B3DA-4A214732F2BC}" type="slidenum">
              <a:rPr lang="cs-CZ" sz="1300" b="0" strike="noStrike" spc="-1">
                <a:solidFill>
                  <a:srgbClr val="000000"/>
                </a:solidFill>
                <a:uFill>
                  <a:solidFill>
                    <a:srgbClr val="FFFFFF"/>
                  </a:solidFill>
                </a:uFill>
                <a:latin typeface="Arial"/>
              </a:rPr>
              <a:t>3</a:t>
            </a:fld>
            <a:endParaRPr lang="en-US" sz="1660" b="0" strike="noStrike" spc="-1">
              <a:solidFill>
                <a:srgbClr val="000000"/>
              </a:solidFill>
              <a:uFill>
                <a:solidFill>
                  <a:srgbClr val="FFFFFF"/>
                </a:solidFill>
              </a:uFill>
              <a:latin typeface="Verdana"/>
            </a:endParaRPr>
          </a:p>
        </p:txBody>
      </p:sp>
      <p:sp>
        <p:nvSpPr>
          <p:cNvPr id="432" name="TextShape 2"/>
          <p:cNvSpPr txBox="1"/>
          <p:nvPr/>
        </p:nvSpPr>
        <p:spPr>
          <a:xfrm>
            <a:off x="914040" y="4343400"/>
            <a:ext cx="502848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Geny a proteiny jsou navzájem propojené ve velké spleti různých signálních, metabolických a různých dalších drah. Jak odhalíme, které dráhy jsou významně zasaženy v důsledku změny exprese genů mezi skupinami? Právě tyto dráhy mohou být příčinou vzniku onemocnění, nebo mohou poskytnout klíč k nalezení správné terapie. Máme dvě možnosti, jak na tuto otázku odpovědět.</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Geny, které najdeme odlišně exprimované mezi skupinami (porovnání skupin) můžeme vložit do databáze a podívat se kam patří (KEGG,MsigDB, ...). Nevýhodou však je to, že nemáme statistickou významnost toho, která z drah je zastoupena nejvíce.</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Můžeme však také porovnávat všechny geny se skupinami genů v jednotlivých drahách s pomocí statistických přístupů, které se obecně nazývají </a:t>
            </a:r>
            <a:r>
              <a:rPr lang="cs-CZ" sz="1110" b="1" strike="noStrike" spc="-1">
                <a:solidFill>
                  <a:srgbClr val="000000"/>
                </a:solidFill>
                <a:uFill>
                  <a:solidFill>
                    <a:srgbClr val="FFFFFF"/>
                  </a:solidFill>
                </a:uFill>
                <a:latin typeface="Arial"/>
              </a:rPr>
              <a:t>metody</a:t>
            </a:r>
            <a:r>
              <a:rPr lang="cs-CZ" sz="1110" b="0" strike="noStrike" spc="-1">
                <a:solidFill>
                  <a:srgbClr val="000000"/>
                </a:solidFill>
                <a:uFill>
                  <a:solidFill>
                    <a:srgbClr val="FFFFFF"/>
                  </a:solidFill>
                </a:uFill>
                <a:latin typeface="Arial"/>
              </a:rPr>
              <a:t> </a:t>
            </a:r>
            <a:r>
              <a:rPr lang="cs-CZ" sz="1110" b="1" strike="noStrike" spc="-1">
                <a:solidFill>
                  <a:srgbClr val="000000"/>
                </a:solidFill>
                <a:uFill>
                  <a:solidFill>
                    <a:srgbClr val="FFFFFF"/>
                  </a:solidFill>
                </a:uFill>
                <a:latin typeface="Arial"/>
              </a:rPr>
              <a:t>analýzy genových sad</a:t>
            </a:r>
            <a:r>
              <a:rPr lang="cs-CZ" sz="1110" b="0" strike="noStrike" spc="-1">
                <a:solidFill>
                  <a:srgbClr val="000000"/>
                </a:solidFill>
                <a:uFill>
                  <a:solidFill>
                    <a:srgbClr val="FFFFFF"/>
                  </a:solidFill>
                </a:uFill>
                <a:latin typeface="Arial"/>
              </a:rPr>
              <a:t>.</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Předpoklad těchto analýz je, že operují již s definovanými skupinami genů jednotlivých drah.</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16716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3A26E36D-A057-4163-AC42-EC232F4321CE}" type="slidenum">
              <a:rPr lang="cs-CZ" sz="1300" b="0" strike="noStrike" spc="-1">
                <a:solidFill>
                  <a:srgbClr val="000000"/>
                </a:solidFill>
                <a:uFill>
                  <a:solidFill>
                    <a:srgbClr val="FFFFFF"/>
                  </a:solidFill>
                </a:uFill>
                <a:latin typeface="Arial"/>
              </a:rPr>
              <a:t>18</a:t>
            </a:fld>
            <a:endParaRPr lang="en-US" sz="1660" b="0" strike="noStrike" spc="-1">
              <a:solidFill>
                <a:srgbClr val="000000"/>
              </a:solidFill>
              <a:uFill>
                <a:solidFill>
                  <a:srgbClr val="FFFFFF"/>
                </a:solidFill>
              </a:uFill>
              <a:latin typeface="Verdana"/>
            </a:endParaRPr>
          </a:p>
        </p:txBody>
      </p:sp>
      <p:sp>
        <p:nvSpPr>
          <p:cNvPr id="450" name="TextShape 2"/>
          <p:cNvSpPr txBox="1"/>
          <p:nvPr/>
        </p:nvSpPr>
        <p:spPr>
          <a:xfrm>
            <a:off x="914040" y="4343400"/>
            <a:ext cx="502848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Výsledky kompetitivních testů závisí na počtu testovaných genů (např. genů na mikročipovém sklíčku a předcházejícím filtrování). Na malém mikročipovém sklíčku, kde jsou změněny všechny geny, kompetitivní metoda nenajde žádné odlišně exprimované množiny genů. Kompetitivní testy dávají obecně méně významných genů než metody uzavřené.</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5882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58C899B9-6F02-4255-B1E7-0FCCAEC19590}" type="slidenum">
              <a:rPr lang="cs-CZ" sz="1300" b="0" strike="noStrike" spc="-1">
                <a:solidFill>
                  <a:srgbClr val="000000"/>
                </a:solidFill>
                <a:uFill>
                  <a:solidFill>
                    <a:srgbClr val="FFFFFF"/>
                  </a:solidFill>
                </a:uFill>
                <a:latin typeface="Arial"/>
              </a:rPr>
              <a:t>19</a:t>
            </a:fld>
            <a:endParaRPr lang="en-US" sz="1660" b="0" strike="noStrike" spc="-1">
              <a:solidFill>
                <a:srgbClr val="000000"/>
              </a:solidFill>
              <a:uFill>
                <a:solidFill>
                  <a:srgbClr val="FFFFFF"/>
                </a:solidFill>
              </a:uFill>
              <a:latin typeface="Verdana"/>
            </a:endParaRPr>
          </a:p>
        </p:txBody>
      </p:sp>
      <p:sp>
        <p:nvSpPr>
          <p:cNvPr id="452" name="TextShape 2"/>
          <p:cNvSpPr txBox="1"/>
          <p:nvPr/>
        </p:nvSpPr>
        <p:spPr>
          <a:xfrm>
            <a:off x="914040" y="4343400"/>
            <a:ext cx="5028480" cy="4114080"/>
          </a:xfrm>
          <a:prstGeom prst="rect">
            <a:avLst/>
          </a:prstGeom>
          <a:noFill/>
          <a:ln>
            <a:noFill/>
          </a:ln>
        </p:spPr>
      </p:sp>
    </p:spTree>
    <p:extLst>
      <p:ext uri="{BB962C8B-B14F-4D97-AF65-F5344CB8AC3E}">
        <p14:creationId xmlns:p14="http://schemas.microsoft.com/office/powerpoint/2010/main" val="337026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C873DCDF-94FF-49E1-9FB8-655D36539A22}" type="slidenum">
              <a:rPr lang="cs-CZ" sz="1300" b="0" strike="noStrike" spc="-1">
                <a:solidFill>
                  <a:srgbClr val="000000"/>
                </a:solidFill>
                <a:uFill>
                  <a:solidFill>
                    <a:srgbClr val="FFFFFF"/>
                  </a:solidFill>
                </a:uFill>
                <a:latin typeface="Arial"/>
              </a:rPr>
              <a:t>20</a:t>
            </a:fld>
            <a:endParaRPr lang="en-US" sz="1660" b="0" strike="noStrike" spc="-1">
              <a:solidFill>
                <a:srgbClr val="000000"/>
              </a:solidFill>
              <a:uFill>
                <a:solidFill>
                  <a:srgbClr val="FFFFFF"/>
                </a:solidFill>
              </a:uFill>
              <a:latin typeface="Verdana"/>
            </a:endParaRPr>
          </a:p>
        </p:txBody>
      </p:sp>
      <p:sp>
        <p:nvSpPr>
          <p:cNvPr id="454" name="TextShape 2"/>
          <p:cNvSpPr txBox="1"/>
          <p:nvPr/>
        </p:nvSpPr>
        <p:spPr>
          <a:xfrm>
            <a:off x="914040" y="4343400"/>
            <a:ext cx="5028480" cy="4114080"/>
          </a:xfrm>
          <a:prstGeom prst="rect">
            <a:avLst/>
          </a:prstGeom>
          <a:noFill/>
          <a:ln>
            <a:noFill/>
          </a:ln>
        </p:spPr>
        <p:txBody>
          <a:bodyPr lIns="96840" tIns="48240" rIns="96840" bIns="48240"/>
          <a:lstStyle/>
          <a:p>
            <a:r>
              <a:rPr lang="cs-CZ" sz="1110" b="1" strike="noStrike" spc="-1">
                <a:solidFill>
                  <a:srgbClr val="000000"/>
                </a:solidFill>
                <a:uFill>
                  <a:solidFill>
                    <a:srgbClr val="FFFFFF"/>
                  </a:solidFill>
                </a:uFill>
                <a:latin typeface="Arial"/>
              </a:rPr>
              <a:t>Uzavřená </a:t>
            </a:r>
            <a:r>
              <a:rPr lang="cs-CZ" sz="1110" b="0" strike="noStrike" spc="-1">
                <a:solidFill>
                  <a:srgbClr val="000000"/>
                </a:solidFill>
                <a:uFill>
                  <a:solidFill>
                    <a:srgbClr val="FFFFFF"/>
                  </a:solidFill>
                </a:uFill>
                <a:latin typeface="Arial"/>
              </a:rPr>
              <a:t>metoda (pracujeme pouze s geny z genové sady): Náhodně očekáváme 96 x 5% = 4,8 významných genů. Pomocí </a:t>
            </a:r>
            <a:r>
              <a:rPr lang="cs-CZ" sz="1110" b="1" strike="noStrike" spc="-1">
                <a:solidFill>
                  <a:srgbClr val="000000"/>
                </a:solidFill>
                <a:uFill>
                  <a:solidFill>
                    <a:srgbClr val="FFFFFF"/>
                  </a:solidFill>
                </a:uFill>
                <a:latin typeface="Arial"/>
              </a:rPr>
              <a:t>binomického testu</a:t>
            </a:r>
            <a:r>
              <a:rPr lang="cs-CZ" sz="1110" b="0" strike="noStrike" spc="-1">
                <a:solidFill>
                  <a:srgbClr val="000000"/>
                </a:solidFill>
                <a:uFill>
                  <a:solidFill>
                    <a:srgbClr val="FFFFFF"/>
                  </a:solidFill>
                </a:uFill>
                <a:latin typeface="Arial"/>
              </a:rPr>
              <a:t> vypočítáme pravděpodobnost pozorování 8 a více významných genů:</a:t>
            </a:r>
            <a:r>
              <a:rPr lang="cs-CZ" sz="1110" b="1" strike="noStrike" spc="-1">
                <a:solidFill>
                  <a:srgbClr val="000000"/>
                </a:solidFill>
                <a:uFill>
                  <a:solidFill>
                    <a:srgbClr val="FFFFFF"/>
                  </a:solidFill>
                </a:uFill>
                <a:latin typeface="Arial"/>
              </a:rPr>
              <a:t> p = 0.1079</a:t>
            </a:r>
            <a:r>
              <a:rPr lang="cs-CZ" sz="1110" b="0" strike="noStrike" spc="-1">
                <a:solidFill>
                  <a:srgbClr val="000000"/>
                </a:solidFill>
                <a:uFill>
                  <a:solidFill>
                    <a:srgbClr val="FFFFFF"/>
                  </a:solidFill>
                </a:uFill>
                <a:latin typeface="Arial"/>
              </a:rPr>
              <a:t>, tedy nevýznamný výsledek.</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415213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6979B7CE-66E6-47A0-851C-01044F28B380}" type="slidenum">
              <a:rPr lang="cs-CZ" sz="1300" b="0" strike="noStrike" spc="-1">
                <a:solidFill>
                  <a:srgbClr val="000000"/>
                </a:solidFill>
                <a:uFill>
                  <a:solidFill>
                    <a:srgbClr val="FFFFFF"/>
                  </a:solidFill>
                </a:uFill>
                <a:latin typeface="Arial"/>
              </a:rPr>
              <a:t>21</a:t>
            </a:fld>
            <a:endParaRPr lang="en-US" sz="1660" b="0" strike="noStrike" spc="-1">
              <a:solidFill>
                <a:srgbClr val="000000"/>
              </a:solidFill>
              <a:uFill>
                <a:solidFill>
                  <a:srgbClr val="FFFFFF"/>
                </a:solidFill>
              </a:uFill>
              <a:latin typeface="Arial"/>
            </a:endParaRPr>
          </a:p>
        </p:txBody>
      </p:sp>
      <p:sp>
        <p:nvSpPr>
          <p:cNvPr id="456" name="TextShape 2"/>
          <p:cNvSpPr txBox="1"/>
          <p:nvPr/>
        </p:nvSpPr>
        <p:spPr>
          <a:xfrm>
            <a:off x="914040" y="4343400"/>
            <a:ext cx="5028480" cy="4114080"/>
          </a:xfrm>
          <a:prstGeom prst="rect">
            <a:avLst/>
          </a:prstGeom>
          <a:noFill/>
          <a:ln>
            <a:noFill/>
          </a:ln>
        </p:spPr>
        <p:txBody>
          <a:bodyPr lIns="96840" tIns="48240" rIns="96840" bIns="48240"/>
          <a:lstStyle/>
          <a:p>
            <a:r>
              <a:rPr lang="cs-CZ" sz="1110" b="1" strike="noStrike" spc="-1">
                <a:solidFill>
                  <a:srgbClr val="000000"/>
                </a:solidFill>
                <a:uFill>
                  <a:solidFill>
                    <a:srgbClr val="FFFFFF"/>
                  </a:solidFill>
                </a:uFill>
                <a:latin typeface="Arial"/>
              </a:rPr>
              <a:t>Kompetitivní </a:t>
            </a:r>
            <a:r>
              <a:rPr lang="cs-CZ" sz="1110" b="0" strike="noStrike" spc="-1">
                <a:solidFill>
                  <a:srgbClr val="000000"/>
                </a:solidFill>
                <a:uFill>
                  <a:solidFill>
                    <a:srgbClr val="FFFFFF"/>
                  </a:solidFill>
                </a:uFill>
                <a:latin typeface="Arial"/>
              </a:rPr>
              <a:t>metoda (geny v sadě porovnáváme s geny mimo sady): 1272 z 12639 genů je odlišně exprimovaných v tomto datovém souboru, což je zhruba 10 %. Z množiny náhodně vybraných 96 genů očekáváme tedy 96 x 10 % = 9,6 významných genů. p-hodnotu vypočítáme z kontingenční tabulky pomocí</a:t>
            </a:r>
            <a:r>
              <a:rPr lang="cs-CZ" sz="1110" b="1" strike="noStrike" spc="-1">
                <a:solidFill>
                  <a:srgbClr val="000000"/>
                </a:solidFill>
                <a:uFill>
                  <a:solidFill>
                    <a:srgbClr val="FFFFFF"/>
                  </a:solidFill>
                </a:uFill>
                <a:latin typeface="Arial"/>
              </a:rPr>
              <a:t> Fisherova testu</a:t>
            </a:r>
            <a:r>
              <a:rPr lang="cs-CZ" sz="1110" b="0" strike="noStrike" spc="-1">
                <a:solidFill>
                  <a:srgbClr val="000000"/>
                </a:solidFill>
                <a:uFill>
                  <a:solidFill>
                    <a:srgbClr val="FFFFFF"/>
                  </a:solidFill>
                </a:uFill>
                <a:latin typeface="Arial"/>
              </a:rPr>
              <a:t> či </a:t>
            </a:r>
            <a:r>
              <a:rPr lang="cs-CZ" sz="1110" b="1" strike="noStrike" spc="-1">
                <a:solidFill>
                  <a:srgbClr val="000000"/>
                </a:solidFill>
                <a:uFill>
                  <a:solidFill>
                    <a:srgbClr val="FFFFFF"/>
                  </a:solidFill>
                </a:uFill>
                <a:latin typeface="Arial"/>
              </a:rPr>
              <a:t>Chí-kvadrát testu</a:t>
            </a:r>
            <a:r>
              <a:rPr lang="cs-CZ" sz="1110" b="0" strike="noStrike" spc="-1">
                <a:solidFill>
                  <a:srgbClr val="000000"/>
                </a:solidFill>
                <a:uFill>
                  <a:solidFill>
                    <a:srgbClr val="FFFFFF"/>
                  </a:solidFill>
                </a:uFill>
                <a:latin typeface="Arial"/>
              </a:rPr>
              <a:t>. p = 0.73 Fisherova testu (jednostranného), je to tedy nevýznamný výsledek.</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67291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42BCB391-C04F-43DE-9BB6-3E91D328A59B}" type="slidenum">
              <a:rPr lang="cs-CZ" sz="1300" b="0" strike="noStrike" spc="-1">
                <a:solidFill>
                  <a:srgbClr val="000000"/>
                </a:solidFill>
                <a:uFill>
                  <a:solidFill>
                    <a:srgbClr val="FFFFFF"/>
                  </a:solidFill>
                </a:uFill>
                <a:latin typeface="Arial"/>
              </a:rPr>
              <a:t>23</a:t>
            </a:fld>
            <a:endParaRPr lang="en-US" sz="1660" b="0" strike="noStrike" spc="-1">
              <a:solidFill>
                <a:srgbClr val="000000"/>
              </a:solidFill>
              <a:uFill>
                <a:solidFill>
                  <a:srgbClr val="FFFFFF"/>
                </a:solidFill>
              </a:uFill>
              <a:latin typeface="Arial"/>
            </a:endParaRPr>
          </a:p>
        </p:txBody>
      </p:sp>
      <p:sp>
        <p:nvSpPr>
          <p:cNvPr id="458" name="TextShape 2"/>
          <p:cNvSpPr txBox="1"/>
          <p:nvPr/>
        </p:nvSpPr>
        <p:spPr>
          <a:xfrm>
            <a:off x="914040" y="4343400"/>
            <a:ext cx="502848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U metod závislých na dělících hranicích je problém ten, že v případě, že povíme, že gen je pro nás významný už na 10% FDR, výsledek se změní. Dále ztrácíme informaci tím, že redukujeme p-hodnotu na binární proměnnou - významný gen/nevýznamný gen. Je rozdíl vědět, zda statisticky nevýznamné geny v naší množině jsou téměř signifikantní na hranici významnosti či vůbec ne. Navíc, </a:t>
            </a:r>
            <a:r>
              <a:rPr lang="cs-CZ" sz="1110" b="0" i="1" strike="noStrike" spc="-1">
                <a:solidFill>
                  <a:srgbClr val="000000"/>
                </a:solidFill>
                <a:uFill>
                  <a:solidFill>
                    <a:srgbClr val="FFFFFF"/>
                  </a:solidFill>
                </a:uFill>
                <a:latin typeface="Arial"/>
              </a:rPr>
              <a:t>p</a:t>
            </a:r>
            <a:r>
              <a:rPr lang="cs-CZ" sz="1110" b="0" strike="noStrike" spc="-1">
                <a:solidFill>
                  <a:srgbClr val="000000"/>
                </a:solidFill>
                <a:uFill>
                  <a:solidFill>
                    <a:srgbClr val="FFFFFF"/>
                  </a:solidFill>
                </a:uFill>
                <a:latin typeface="Arial"/>
              </a:rPr>
              <a:t>-hodnota je závislá na počtu vzorků a tedy pořadí může být lepší alternativa obzvláště u experimentů s malým počtem vzorků.</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158751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B0D376F2-A228-459F-BDBD-4311AAF69E8E}" type="slidenum">
              <a:rPr lang="cs-CZ" sz="1300" b="0" strike="noStrike" spc="-1">
                <a:solidFill>
                  <a:srgbClr val="000000"/>
                </a:solidFill>
                <a:uFill>
                  <a:solidFill>
                    <a:srgbClr val="FFFFFF"/>
                  </a:solidFill>
                </a:uFill>
                <a:latin typeface="Arial"/>
              </a:rPr>
              <a:t>24</a:t>
            </a:fld>
            <a:endParaRPr lang="en-US" sz="1660" b="0" strike="noStrike" spc="-1">
              <a:solidFill>
                <a:srgbClr val="000000"/>
              </a:solidFill>
              <a:uFill>
                <a:solidFill>
                  <a:srgbClr val="FFFFFF"/>
                </a:solidFill>
              </a:uFill>
              <a:latin typeface="Arial"/>
            </a:endParaRPr>
          </a:p>
        </p:txBody>
      </p:sp>
      <p:sp>
        <p:nvSpPr>
          <p:cNvPr id="460" name="TextShape 2"/>
          <p:cNvSpPr txBox="1"/>
          <p:nvPr/>
        </p:nvSpPr>
        <p:spPr>
          <a:xfrm>
            <a:off x="914040" y="4343400"/>
            <a:ext cx="5028480" cy="4114080"/>
          </a:xfrm>
          <a:prstGeom prst="rect">
            <a:avLst/>
          </a:prstGeom>
          <a:noFill/>
          <a:ln>
            <a:noFill/>
          </a:ln>
        </p:spPr>
        <p:txBody>
          <a:bodyPr lIns="96840" tIns="48240" rIns="96840" bIns="48240"/>
          <a:lstStyle/>
          <a:p>
            <a:r>
              <a:rPr lang="cs-CZ" sz="1110" b="1" strike="noStrike" spc="-1">
                <a:solidFill>
                  <a:srgbClr val="000000"/>
                </a:solidFill>
                <a:uFill>
                  <a:solidFill>
                    <a:srgbClr val="FFFFFF"/>
                  </a:solidFill>
                </a:uFill>
                <a:latin typeface="Arial"/>
              </a:rPr>
              <a:t>3. Metoda uzavřená:</a:t>
            </a:r>
            <a:r>
              <a:rPr lang="cs-CZ" sz="1110" b="0" strike="noStrike" spc="-1">
                <a:solidFill>
                  <a:srgbClr val="000000"/>
                </a:solidFill>
                <a:uFill>
                  <a:solidFill>
                    <a:srgbClr val="FFFFFF"/>
                  </a:solidFill>
                </a:uFill>
                <a:latin typeface="Arial"/>
              </a:rPr>
              <a:t> Můžeme studovat </a:t>
            </a:r>
            <a:r>
              <a:rPr lang="cs-CZ" sz="1110" b="1" strike="noStrike" spc="-1">
                <a:solidFill>
                  <a:srgbClr val="000000"/>
                </a:solidFill>
                <a:uFill>
                  <a:solidFill>
                    <a:srgbClr val="FFFFFF"/>
                  </a:solidFill>
                </a:uFill>
                <a:latin typeface="Arial"/>
              </a:rPr>
              <a:t>rozložení </a:t>
            </a:r>
            <a:r>
              <a:rPr lang="cs-CZ" sz="1110" b="0" strike="noStrike" spc="-1">
                <a:solidFill>
                  <a:srgbClr val="000000"/>
                </a:solidFill>
                <a:uFill>
                  <a:solidFill>
                    <a:srgbClr val="FFFFFF"/>
                  </a:solidFill>
                </a:uFill>
                <a:latin typeface="Arial"/>
              </a:rPr>
              <a:t>p-hodnot </a:t>
            </a:r>
            <a:r>
              <a:rPr lang="cs-CZ" sz="1110" b="1" strike="noStrike" spc="-1">
                <a:solidFill>
                  <a:srgbClr val="000000"/>
                </a:solidFill>
                <a:uFill>
                  <a:solidFill>
                    <a:srgbClr val="FFFFFF"/>
                  </a:solidFill>
                </a:uFill>
                <a:latin typeface="Arial"/>
              </a:rPr>
              <a:t>v sadě genů</a:t>
            </a:r>
            <a:r>
              <a:rPr lang="cs-CZ" sz="1110" b="0" strike="noStrike" spc="-1">
                <a:solidFill>
                  <a:srgbClr val="000000"/>
                </a:solidFill>
                <a:uFill>
                  <a:solidFill>
                    <a:srgbClr val="FFFFFF"/>
                  </a:solidFill>
                </a:uFill>
                <a:latin typeface="Arial"/>
              </a:rPr>
              <a:t>. V případě, že žádné geny nejsou odlišně exprimované, mělo by se jednat o </a:t>
            </a:r>
            <a:r>
              <a:rPr lang="cs-CZ" sz="1110" b="1" strike="noStrike" spc="-1">
                <a:solidFill>
                  <a:srgbClr val="000000"/>
                </a:solidFill>
                <a:uFill>
                  <a:solidFill>
                    <a:srgbClr val="FFFFFF"/>
                  </a:solidFill>
                </a:uFill>
                <a:latin typeface="Arial"/>
              </a:rPr>
              <a:t>uniformní </a:t>
            </a:r>
            <a:r>
              <a:rPr lang="cs-CZ" sz="1110" b="0" strike="noStrike" spc="-1">
                <a:solidFill>
                  <a:srgbClr val="000000"/>
                </a:solidFill>
                <a:uFill>
                  <a:solidFill>
                    <a:srgbClr val="FFFFFF"/>
                  </a:solidFill>
                </a:uFill>
                <a:latin typeface="Arial"/>
              </a:rPr>
              <a:t>rozložení.</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Podívejte se na histogram p-hodnot. Pík vlevo indikuje významnost některých genů. Jak nejlépe porovnat rozložení?  Aplikujeme </a:t>
            </a:r>
            <a:r>
              <a:rPr lang="cs-CZ" sz="1110" b="1" strike="noStrike" spc="-1">
                <a:solidFill>
                  <a:srgbClr val="000000"/>
                </a:solidFill>
                <a:uFill>
                  <a:solidFill>
                    <a:srgbClr val="FFFFFF"/>
                  </a:solidFill>
                </a:uFill>
                <a:latin typeface="Arial"/>
              </a:rPr>
              <a:t>Kolmogorov-Smirnov-Test</a:t>
            </a:r>
            <a:r>
              <a:rPr lang="cs-CZ" sz="1110" b="0" strike="noStrike" spc="-1">
                <a:solidFill>
                  <a:srgbClr val="000000"/>
                </a:solidFill>
                <a:uFill>
                  <a:solidFill>
                    <a:srgbClr val="FFFFFF"/>
                  </a:solidFill>
                </a:uFill>
                <a:latin typeface="Arial"/>
              </a:rPr>
              <a:t>. Výsledná p-hodnota je p = 0.082, což není statisticky významné.  Je to uzavřená metoda, protože používáme jen geny z genové sady.</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384320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0488EDD6-CDBA-4D1A-B3AE-746FD93B895E}" type="slidenum">
              <a:rPr lang="cs-CZ" sz="1300" b="0" strike="noStrike" spc="-1">
                <a:solidFill>
                  <a:srgbClr val="000000"/>
                </a:solidFill>
                <a:uFill>
                  <a:solidFill>
                    <a:srgbClr val="FFFFFF"/>
                  </a:solidFill>
                </a:uFill>
                <a:latin typeface="Arial"/>
              </a:rPr>
              <a:t>25</a:t>
            </a:fld>
            <a:endParaRPr lang="en-US" sz="1660" b="0" strike="noStrike" spc="-1">
              <a:solidFill>
                <a:srgbClr val="000000"/>
              </a:solidFill>
              <a:uFill>
                <a:solidFill>
                  <a:srgbClr val="FFFFFF"/>
                </a:solidFill>
              </a:uFill>
              <a:latin typeface="Arial"/>
            </a:endParaRPr>
          </a:p>
        </p:txBody>
      </p:sp>
      <p:sp>
        <p:nvSpPr>
          <p:cNvPr id="462" name="TextShape 2"/>
          <p:cNvSpPr txBox="1"/>
          <p:nvPr/>
        </p:nvSpPr>
        <p:spPr>
          <a:xfrm>
            <a:off x="914040" y="4343400"/>
            <a:ext cx="5028480" cy="4114080"/>
          </a:xfrm>
          <a:prstGeom prst="rect">
            <a:avLst/>
          </a:prstGeom>
          <a:noFill/>
          <a:ln>
            <a:noFill/>
          </a:ln>
        </p:spPr>
        <p:txBody>
          <a:bodyPr lIns="96840" tIns="48240" rIns="96840" bIns="48240"/>
          <a:lstStyle/>
          <a:p>
            <a:r>
              <a:rPr lang="cs-CZ" sz="1110" b="1" strike="noStrike" spc="-1">
                <a:solidFill>
                  <a:srgbClr val="000000"/>
                </a:solidFill>
                <a:uFill>
                  <a:solidFill>
                    <a:srgbClr val="FFFFFF"/>
                  </a:solidFill>
                </a:uFill>
                <a:latin typeface="Arial"/>
              </a:rPr>
              <a:t>Metoda kompetitivní: </a:t>
            </a:r>
            <a:r>
              <a:rPr lang="cs-CZ" sz="1110" b="0" strike="noStrike" spc="-1">
                <a:solidFill>
                  <a:srgbClr val="000000"/>
                </a:solidFill>
                <a:uFill>
                  <a:solidFill>
                    <a:srgbClr val="FFFFFF"/>
                  </a:solidFill>
                </a:uFill>
                <a:latin typeface="Arial"/>
              </a:rPr>
              <a:t>Alternativou k uzavřené metodě může být pozorování </a:t>
            </a:r>
            <a:r>
              <a:rPr lang="cs-CZ" sz="1110" b="1" strike="noStrike" spc="-1">
                <a:solidFill>
                  <a:srgbClr val="000000"/>
                </a:solidFill>
                <a:uFill>
                  <a:solidFill>
                    <a:srgbClr val="FFFFFF"/>
                  </a:solidFill>
                </a:uFill>
                <a:latin typeface="Arial"/>
              </a:rPr>
              <a:t>rozložení pořadí p-hodnot. </a:t>
            </a:r>
            <a:r>
              <a:rPr lang="cs-CZ" sz="1110" b="0" strike="noStrike" spc="-1">
                <a:solidFill>
                  <a:srgbClr val="000000"/>
                </a:solidFill>
                <a:uFill>
                  <a:solidFill>
                    <a:srgbClr val="FFFFFF"/>
                  </a:solidFill>
                </a:uFill>
                <a:latin typeface="Arial"/>
              </a:rPr>
              <a:t>To je tedy kompetitivní metoda, protože porovnáváme naši genovou sadu s ostatními geny v experimentu (pořadí genů v genové sadě závisí i na ostatních genech experimentu, které v sadě nejsou!):</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Znovu aplikujeme Kolmogorov-Smirnov-Test. V tomto případě je p = 0.85, tedy statisticky nevýznamné.</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Ani jedna z metod neprokázala statistickou významnost, proto můžeme říct, že tato sada nebyla v našem experimentu významně změněna.</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184119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ustomShape 1"/>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9DB1DFB4-1E77-4FC8-85CD-893C2FC2ADD5}" type="slidenum">
              <a:rPr lang="cs-CZ" sz="1300" b="0" strike="noStrike" spc="-1">
                <a:solidFill>
                  <a:srgbClr val="000000"/>
                </a:solidFill>
                <a:uFill>
                  <a:solidFill>
                    <a:srgbClr val="FFFFFF"/>
                  </a:solidFill>
                </a:uFill>
                <a:latin typeface="Arial"/>
              </a:rPr>
              <a:t>26</a:t>
            </a:fld>
            <a:endParaRPr lang="en-US" sz="1660" b="0" strike="noStrike" spc="-1">
              <a:solidFill>
                <a:srgbClr val="000000"/>
              </a:solidFill>
              <a:uFill>
                <a:solidFill>
                  <a:srgbClr val="FFFFFF"/>
                </a:solidFill>
              </a:uFill>
              <a:latin typeface="Arial"/>
            </a:endParaRPr>
          </a:p>
        </p:txBody>
      </p:sp>
      <p:sp>
        <p:nvSpPr>
          <p:cNvPr id="464" name="TextShape 2"/>
          <p:cNvSpPr txBox="1"/>
          <p:nvPr/>
        </p:nvSpPr>
        <p:spPr>
          <a:xfrm>
            <a:off x="914040" y="4343400"/>
            <a:ext cx="5028480" cy="4114080"/>
          </a:xfrm>
          <a:prstGeom prst="rect">
            <a:avLst/>
          </a:prstGeom>
          <a:noFill/>
          <a:ln>
            <a:noFill/>
          </a:ln>
        </p:spPr>
      </p:sp>
    </p:spTree>
    <p:extLst>
      <p:ext uri="{BB962C8B-B14F-4D97-AF65-F5344CB8AC3E}">
        <p14:creationId xmlns:p14="http://schemas.microsoft.com/office/powerpoint/2010/main" val="2281736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TextShape 1"/>
          <p:cNvSpPr txBox="1"/>
          <p:nvPr/>
        </p:nvSpPr>
        <p:spPr>
          <a:xfrm>
            <a:off x="685800" y="4343400"/>
            <a:ext cx="548532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GSEA navržena Subramanian </a:t>
            </a:r>
            <a:r>
              <a:rPr lang="cs-CZ" sz="1110" b="0" i="1" strike="noStrike" spc="-1">
                <a:solidFill>
                  <a:srgbClr val="000000"/>
                </a:solidFill>
                <a:uFill>
                  <a:solidFill>
                    <a:srgbClr val="FFFFFF"/>
                  </a:solidFill>
                </a:uFill>
                <a:latin typeface="Arial"/>
              </a:rPr>
              <a:t>et al</a:t>
            </a:r>
            <a:r>
              <a:rPr lang="cs-CZ" sz="1110" b="0" strike="noStrike" spc="-1">
                <a:solidFill>
                  <a:srgbClr val="000000"/>
                </a:solidFill>
                <a:uFill>
                  <a:solidFill>
                    <a:srgbClr val="FFFFFF"/>
                  </a:solidFill>
                </a:uFill>
                <a:latin typeface="Arial"/>
              </a:rPr>
              <a:t>. [2005] se stala v posledních letech velmi populárním nástrojem. Vyvinul ji Broad Institute spolu s MSig databází. Je dostupná jako samostatný analytický program, ale také může být zpřístupněna jinými způsoby (např. z prostředí R). Jádro původního GSEA algoritmu je nepatrně pozměněnou verzí kompetitivního Kolmogorova-Smirnovova testu. Odpovídající testová statistika se v GSEA terminologii nazývá „skóre obohacení“. GSEA není založena jen na p-hodnotách, ale také umožňuje k seřazení genů použít jiné hodnoty sumarizující data (t-statistiku, hodnoty fold change, SNR). K výpočtu p-hodnoty nabízí jak převzorkování čipů, tak genů. </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66" name="CustomShape 2"/>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C7FC49A0-B389-4662-AC3B-BB4366B687D4}" type="slidenum">
              <a:rPr lang="cs-CZ" sz="1300" b="0" strike="noStrike" spc="-1">
                <a:solidFill>
                  <a:srgbClr val="000000"/>
                </a:solidFill>
                <a:uFill>
                  <a:solidFill>
                    <a:srgbClr val="FFFFFF"/>
                  </a:solidFill>
                </a:uFill>
                <a:latin typeface="Arial"/>
              </a:rPr>
              <a:t>27</a:t>
            </a:fld>
            <a:endParaRPr lang="en-US" sz="166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5655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3259C14C-5E86-430D-BF8D-779A0010B7A4}" type="slidenum">
              <a:rPr lang="cs-CZ" sz="1300" b="0" strike="noStrike" spc="-1">
                <a:solidFill>
                  <a:srgbClr val="000000"/>
                </a:solidFill>
                <a:uFill>
                  <a:solidFill>
                    <a:srgbClr val="FFFFFF"/>
                  </a:solidFill>
                </a:uFill>
                <a:latin typeface="Arial"/>
              </a:rPr>
              <a:t>28</a:t>
            </a:fld>
            <a:endParaRPr lang="en-US" sz="1660" b="0" strike="noStrike" spc="-1">
              <a:solidFill>
                <a:srgbClr val="000000"/>
              </a:solidFill>
              <a:uFill>
                <a:solidFill>
                  <a:srgbClr val="FFFFFF"/>
                </a:solidFill>
              </a:uFill>
              <a:latin typeface="Arial"/>
            </a:endParaRPr>
          </a:p>
        </p:txBody>
      </p:sp>
      <p:sp>
        <p:nvSpPr>
          <p:cNvPr id="468" name="TextShape 2"/>
          <p:cNvSpPr txBox="1"/>
          <p:nvPr/>
        </p:nvSpPr>
        <p:spPr>
          <a:xfrm>
            <a:off x="914040" y="4343400"/>
            <a:ext cx="5028480" cy="4114080"/>
          </a:xfrm>
          <a:prstGeom prst="rect">
            <a:avLst/>
          </a:prstGeom>
          <a:noFill/>
          <a:ln>
            <a:noFill/>
          </a:ln>
        </p:spPr>
        <p:txBody>
          <a:bodyPr lIns="96840" tIns="48240" rIns="96840" bIns="48240"/>
          <a:lstStyle/>
          <a:p>
            <a:r>
              <a:rPr lang="cs-CZ" sz="1110" b="1" strike="noStrike" spc="-1">
                <a:solidFill>
                  <a:srgbClr val="000000"/>
                </a:solidFill>
                <a:uFill>
                  <a:solidFill>
                    <a:srgbClr val="FFFFFF"/>
                  </a:solidFill>
                </a:uFill>
                <a:latin typeface="Arial"/>
              </a:rPr>
              <a:t>Směr testu</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P-hodnoty z analýzy jednotlivých genů typicky pochází z dvoustranného testu, tj. rozhodneme se, zda je gen odlišně exprimován, ale neděláme rozdíl mezi zvýšenou nebo sníženou regulací. Takže když použijeme tyto p-hodnoty k vykonání analýzy genových sad, pak genová sada se stejným množstvím genů regulovaných směrem nahoru i dolů může být stejně významná jako jiná sada, která obsahuje pouze geny se zvýšenou regulací. Zda jsou změny v obou směrech v rámci genové sady důležité nebo ne, závisí na druhu genové sady a biologické situaci. Pokud nejsou, pak dříve zmíněná metoda může být lehce přizpůsobena k odhalení genových sad se zvýšenou nebo sníženou regulací za použití p-hodnot z odpovídajícího jednostranného testu.</a:t>
            </a:r>
            <a:endParaRPr lang="en-US" sz="1110" b="0" strike="noStrike" spc="-1">
              <a:solidFill>
                <a:srgbClr val="000000"/>
              </a:solidFill>
              <a:uFill>
                <a:solidFill>
                  <a:srgbClr val="FFFFFF"/>
                </a:solidFill>
              </a:uFill>
              <a:latin typeface="Arial"/>
            </a:endParaRPr>
          </a:p>
          <a:p>
            <a:r>
              <a:rPr lang="cs-CZ" sz="1110" b="1" strike="noStrike" spc="-1">
                <a:solidFill>
                  <a:srgbClr val="000000"/>
                </a:solidFill>
                <a:uFill>
                  <a:solidFill>
                    <a:srgbClr val="FFFFFF"/>
                  </a:solidFill>
                </a:uFill>
                <a:latin typeface="Arial"/>
              </a:rPr>
              <a:t>Vícenásobné testování</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Dosud jsme popisovali analýzu pouze jedné genové sady (v našem příkladě šlo o sadu danou jedním GO-termínem). Avšak tento druh analýzy je obvykle prováděn současně na mnoha genových sadách, např. všechny GO-termíny, které náleží uzlu biologický proces nebo všechny lidské dráhy dostupné na KEGG. Při testování samostatných genů se musíme ujmout problému vícenásobného testování a to, že 1 ze 20 genových sadách bude určena významnou jen náhodou, pokud na p-hodnotu pro genovou sadu použijeme obvyklou 5%ní hranici. S analýzou genových sad se stavíme dalšímu problému: i když předpokládáme, že jsou samostatné geny stochasticky nezávislé, to stejné nebude pravda pro genové sady, které se často překrývají. Problém je zvláště závažný, když jde o GO-termíny, protože jsou hierarchicky uspořádány, tj. jistý termín definuje genové sady, které jsou podskupinami jiných sad. </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77593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extShape 1"/>
          <p:cNvSpPr txBox="1"/>
          <p:nvPr/>
        </p:nvSpPr>
        <p:spPr>
          <a:xfrm>
            <a:off x="685800" y="4343400"/>
            <a:ext cx="548532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Jaký je rozdíl mezi genovou sadou a genovou dráhou? Genová sada je jakákoliv množina genů, například všechny geny patřící do jedné dráhy či všechny geny, které mají podobnou funkci. </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Anebo i geny z jednoho chromozomu, regulovaně jedním transkripčním faktorem, se specifickou délkou, motivem aminokyselin</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Genová sada není genová dráha; je to mnohem všeobecnější a méně specifický pojem.</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34" name="CustomShape 2"/>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71983626-3601-4B25-9C68-4F9382154259}" type="slidenum">
              <a:rPr lang="cs-CZ" sz="1300" b="0" strike="noStrike" spc="-1">
                <a:solidFill>
                  <a:srgbClr val="000000"/>
                </a:solidFill>
                <a:uFill>
                  <a:solidFill>
                    <a:srgbClr val="FFFFFF"/>
                  </a:solidFill>
                </a:uFill>
                <a:latin typeface="Arial"/>
              </a:rPr>
              <a:t>4</a:t>
            </a:fld>
            <a:endParaRPr lang="en-US" sz="1660" b="0" strike="noStrike" spc="-1">
              <a:solidFill>
                <a:srgbClr val="000000"/>
              </a:solidFill>
              <a:uFill>
                <a:solidFill>
                  <a:srgbClr val="FFFFFF"/>
                </a:solidFill>
              </a:uFill>
              <a:latin typeface="Verdana"/>
            </a:endParaRPr>
          </a:p>
        </p:txBody>
      </p:sp>
    </p:spTree>
    <p:extLst>
      <p:ext uri="{BB962C8B-B14F-4D97-AF65-F5344CB8AC3E}">
        <p14:creationId xmlns:p14="http://schemas.microsoft.com/office/powerpoint/2010/main" val="3566875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TextShape 1"/>
          <p:cNvSpPr txBox="1"/>
          <p:nvPr/>
        </p:nvSpPr>
        <p:spPr>
          <a:xfrm>
            <a:off x="685800" y="4343400"/>
            <a:ext cx="5485320" cy="4114080"/>
          </a:xfrm>
          <a:prstGeom prst="rect">
            <a:avLst/>
          </a:prstGeom>
          <a:noFill/>
          <a:ln>
            <a:noFill/>
          </a:ln>
        </p:spPr>
        <p:txBody>
          <a:bodyPr lIns="96840" tIns="48240" rIns="96840" bIns="48240"/>
          <a:lstStyle/>
          <a:p>
            <a:r>
              <a:rPr lang="sk-SK" sz="1110" b="0" strike="noStrike" spc="-1">
                <a:solidFill>
                  <a:srgbClr val="000000"/>
                </a:solidFill>
                <a:uFill>
                  <a:solidFill>
                    <a:srgbClr val="FFFFFF"/>
                  </a:solidFill>
                </a:uFill>
                <a:latin typeface="Arial"/>
              </a:rPr>
              <a:t>Novinkou v analýze změny exprese molekulárních drah je využití topologické informace. Tradiční (do teď zmíněné) metody pracují s molekulární dráhou jako s MNOŽINOU nezávislých genů, ve které má každý gen stejnou váhu. Geny však nejsou nezávisle. Jejich produkty spolu interagují a každý má v dráze jinou ulohu.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Pozor, topologickou strukturu mají jen molekularní dráhy a ne genove sady.</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Nove metody vyuzivají informace o vztazích mezi geny anebo jejich produkty dostupne v databazich a molekularní dráhu modelují jako matematicky GRAF. Způsobů sestavení grafu je několik. My sa dnes budeme zabývat pouze metodami, u kterych geny/jejich produkty představují uzly grafu a  hrany reprezentují jejich vzajemmne interakcie (napriklad fosforylaci, regulaci transkripci a podobne).</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70" name="CustomShape 2"/>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B20A2461-6EF5-453F-B3E5-CFFFA25A8743}" type="slidenum">
              <a:rPr lang="cs-CZ" sz="1300" b="0" strike="noStrike" spc="-1">
                <a:solidFill>
                  <a:srgbClr val="000000"/>
                </a:solidFill>
                <a:uFill>
                  <a:solidFill>
                    <a:srgbClr val="FFFFFF"/>
                  </a:solidFill>
                </a:uFill>
                <a:latin typeface="Arial"/>
              </a:rPr>
              <a:t>29</a:t>
            </a:fld>
            <a:endParaRPr lang="en-US" sz="166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17349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extShape 1"/>
          <p:cNvSpPr txBox="1"/>
          <p:nvPr/>
        </p:nvSpPr>
        <p:spPr>
          <a:xfrm>
            <a:off x="685800" y="4343400"/>
            <a:ext cx="5485320" cy="4114080"/>
          </a:xfrm>
          <a:prstGeom prst="rect">
            <a:avLst/>
          </a:prstGeom>
          <a:noFill/>
          <a:ln>
            <a:noFill/>
          </a:ln>
        </p:spPr>
        <p:txBody>
          <a:bodyPr lIns="96840" tIns="48240" rIns="96840" bIns="48240"/>
          <a:lstStyle/>
          <a:p>
            <a:r>
              <a:rPr lang="sk-SK" sz="1110" b="0" strike="noStrike" spc="-1">
                <a:solidFill>
                  <a:srgbClr val="000000"/>
                </a:solidFill>
                <a:uFill>
                  <a:solidFill>
                    <a:srgbClr val="FFFFFF"/>
                  </a:solidFill>
                </a:uFill>
                <a:latin typeface="Arial"/>
              </a:rPr>
              <a:t>Mimo identifikace odlišně exprimovaných drah se topologická informace využívá při porovnání korelace mezi geny v dráze a nebo se přímo porovnává topologie odhadnutá s dat.</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Předmětem analýzy nemusí být jen dráhy, ale jejich části (zvané jako moduly) a nebo cesty v dráze či jednotlivé geny.</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Topologie je možné odhadnout přímo z dat vycházejících z podobnosti expresních profilů genů (korelace, vzájemná informace)</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Posledním faktorem při využívání topologických informací v analýze genomických dat je její rozsah. Existují i metody, které pracují s celou genomovou sítí.</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78" name="CustomShape 2"/>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7DDC5FAC-D93D-44B6-BB63-07486AF4FBD4}" type="slidenum">
              <a:rPr lang="cs-CZ" sz="1300" b="0" strike="noStrike" spc="-1">
                <a:solidFill>
                  <a:srgbClr val="000000"/>
                </a:solidFill>
                <a:uFill>
                  <a:solidFill>
                    <a:srgbClr val="FFFFFF"/>
                  </a:solidFill>
                </a:uFill>
                <a:latin typeface="Arial"/>
              </a:rPr>
              <a:t>30</a:t>
            </a:fld>
            <a:endParaRPr lang="en-US" sz="166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934755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p:nvPr/>
        </p:nvSpPr>
        <p:spPr>
          <a:xfrm>
            <a:off x="685800" y="4343400"/>
            <a:ext cx="5485320" cy="4114080"/>
          </a:xfrm>
          <a:prstGeom prst="rect">
            <a:avLst/>
          </a:prstGeom>
          <a:noFill/>
          <a:ln>
            <a:noFill/>
          </a:ln>
        </p:spPr>
        <p:txBody>
          <a:bodyPr lIns="96840" tIns="48240" rIns="96840" bIns="48240"/>
          <a:lstStyle/>
          <a:p>
            <a:r>
              <a:rPr lang="sk-SK" sz="1110" b="0" strike="noStrike" spc="-1">
                <a:solidFill>
                  <a:srgbClr val="000000"/>
                </a:solidFill>
                <a:uFill>
                  <a:solidFill>
                    <a:srgbClr val="FFFFFF"/>
                  </a:solidFill>
                </a:uFill>
                <a:latin typeface="Arial"/>
              </a:rPr>
              <a:t>Metody se dají rozdělit do tří skupin.</a:t>
            </a:r>
            <a:endParaRPr lang="en-US" sz="1110" b="0" strike="noStrike" spc="-1">
              <a:solidFill>
                <a:srgbClr val="000000"/>
              </a:solidFill>
              <a:uFill>
                <a:solidFill>
                  <a:srgbClr val="FFFFFF"/>
                </a:solidFill>
              </a:uFill>
              <a:latin typeface="Arial"/>
            </a:endParaRPr>
          </a:p>
          <a:p>
            <a:r>
              <a:rPr lang="sk-SK" sz="1110" b="1" strike="noStrike" spc="-1">
                <a:solidFill>
                  <a:srgbClr val="000000"/>
                </a:solidFill>
                <a:uFill>
                  <a:solidFill>
                    <a:srgbClr val="FFFFFF"/>
                  </a:solidFill>
                </a:uFill>
                <a:latin typeface="Arial"/>
              </a:rPr>
              <a:t>První skupinu </a:t>
            </a:r>
            <a:r>
              <a:rPr lang="sk-SK" sz="1110" b="0" strike="noStrike" spc="-1">
                <a:solidFill>
                  <a:srgbClr val="000000"/>
                </a:solidFill>
                <a:uFill>
                  <a:solidFill>
                    <a:srgbClr val="FFFFFF"/>
                  </a:solidFill>
                </a:uFill>
                <a:latin typeface="Arial"/>
              </a:rPr>
              <a:t>reprezentují metody TopologyGSA, Clipper a DEGraph. Tyto metody využívají mnohorozměrné statistické modely, ve kterých je zakomponovaná topologická informace. Metody pracují přímo s expresními daty a typicky to jsou uzavřené metody bez dělící hranice.</a:t>
            </a:r>
            <a:endParaRPr lang="en-US" sz="1110" b="0" strike="noStrike" spc="-1">
              <a:solidFill>
                <a:srgbClr val="000000"/>
              </a:solidFill>
              <a:uFill>
                <a:solidFill>
                  <a:srgbClr val="FFFFFF"/>
                </a:solidFill>
              </a:uFill>
              <a:latin typeface="Arial"/>
            </a:endParaRPr>
          </a:p>
          <a:p>
            <a:r>
              <a:rPr lang="sk-SK" sz="1110" b="1" strike="noStrike" spc="-1">
                <a:solidFill>
                  <a:srgbClr val="000000"/>
                </a:solidFill>
                <a:uFill>
                  <a:solidFill>
                    <a:srgbClr val="FFFFFF"/>
                  </a:solidFill>
                </a:uFill>
                <a:latin typeface="Arial"/>
              </a:rPr>
              <a:t>Druhá skupina </a:t>
            </a:r>
            <a:r>
              <a:rPr lang="sk-SK" sz="1110" b="0" strike="noStrike" spc="-1">
                <a:solidFill>
                  <a:srgbClr val="000000"/>
                </a:solidFill>
                <a:uFill>
                  <a:solidFill>
                    <a:srgbClr val="FFFFFF"/>
                  </a:solidFill>
                </a:uFill>
                <a:latin typeface="Arial"/>
              </a:rPr>
              <a:t>metod využívá výsledky analýzy změny exprese (porovnání skupin) jako velikost změny (2, 4-nasobná) a nebo testové statistiky či p-hodnoty. Tuto skupinu reprezentují metody SPIA, CePa, PWEA. Výsledky na úrovni genů jsou vázané podle topologie dráhy, následně jsou sumarizované a statistická významnost je určena pomocí permutací. Typicky se jedná o kompetitivní metody s a nebo bez dělící hranice.</a:t>
            </a:r>
            <a:endParaRPr lang="en-US" sz="1110" b="0" strike="noStrike" spc="-1">
              <a:solidFill>
                <a:srgbClr val="000000"/>
              </a:solidFill>
              <a:uFill>
                <a:solidFill>
                  <a:srgbClr val="FFFFFF"/>
                </a:solidFill>
              </a:uFill>
              <a:latin typeface="Arial"/>
            </a:endParaRPr>
          </a:p>
          <a:p>
            <a:r>
              <a:rPr lang="sk-SK" sz="1110" b="1" strike="noStrike" spc="-1">
                <a:solidFill>
                  <a:srgbClr val="000000"/>
                </a:solidFill>
                <a:uFill>
                  <a:solidFill>
                    <a:srgbClr val="FFFFFF"/>
                  </a:solidFill>
                </a:uFill>
                <a:latin typeface="Arial"/>
              </a:rPr>
              <a:t>Poslední skupinu </a:t>
            </a:r>
            <a:r>
              <a:rPr lang="sk-SK" sz="1110" b="0" strike="noStrike" spc="-1">
                <a:solidFill>
                  <a:srgbClr val="000000"/>
                </a:solidFill>
                <a:uFill>
                  <a:solidFill>
                    <a:srgbClr val="FFFFFF"/>
                  </a:solidFill>
                </a:uFill>
                <a:latin typeface="Arial"/>
              </a:rPr>
              <a:t>reprezentuje metoda TAPPA. Tato metoda je vyjmečná tím, že expresi genů transformuje do exprese drah. Při transformaci se využívá struktura dráhy. Dráhové expresní profily se potom analyzují pomocí běžných statistických metod jako např. T-test.</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72" name="CustomShape 2"/>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8835E3C7-B1C1-45E3-B1D7-B7B8F3D57ABC}" type="slidenum">
              <a:rPr lang="cs-CZ" sz="1300" b="0" strike="noStrike" spc="-1">
                <a:solidFill>
                  <a:srgbClr val="000000"/>
                </a:solidFill>
                <a:uFill>
                  <a:solidFill>
                    <a:srgbClr val="FFFFFF"/>
                  </a:solidFill>
                </a:uFill>
                <a:latin typeface="Arial"/>
              </a:rPr>
              <a:t>31</a:t>
            </a:fld>
            <a:endParaRPr lang="en-US" sz="166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05847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TextShape 1"/>
          <p:cNvSpPr txBox="1"/>
          <p:nvPr/>
        </p:nvSpPr>
        <p:spPr>
          <a:xfrm>
            <a:off x="685800" y="4343400"/>
            <a:ext cx="5485320" cy="4114080"/>
          </a:xfrm>
          <a:prstGeom prst="rect">
            <a:avLst/>
          </a:prstGeom>
          <a:noFill/>
          <a:ln>
            <a:noFill/>
          </a:ln>
        </p:spPr>
        <p:txBody>
          <a:bodyPr lIns="96840" tIns="48240" rIns="96840" bIns="48240"/>
          <a:lstStyle/>
          <a:p>
            <a:r>
              <a:rPr lang="sk-SK" sz="1110" b="0" strike="noStrike" spc="-1">
                <a:solidFill>
                  <a:srgbClr val="000000"/>
                </a:solidFill>
                <a:uFill>
                  <a:solidFill>
                    <a:srgbClr val="FFFFFF"/>
                  </a:solidFill>
                </a:uFill>
                <a:latin typeface="Arial"/>
              </a:rPr>
              <a:t>Všimněte si, že bez využití topologické informace není dráha identifikovaná jako odlišně exprimovaná. Navíc výsledek závisí na počtu odlišně exprimovaných genů v dráze a ne od toho, které geny to jsou. V použití topologické informace je výsledek závislý od změny exprese konkrétních genů.</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74" name="CustomShape 2"/>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CBFEDD12-4DBA-4613-832D-1B5C857D29B1}" type="slidenum">
              <a:rPr lang="cs-CZ" sz="1300" b="0" strike="noStrike" spc="-1">
                <a:solidFill>
                  <a:srgbClr val="000000"/>
                </a:solidFill>
                <a:uFill>
                  <a:solidFill>
                    <a:srgbClr val="FFFFFF"/>
                  </a:solidFill>
                </a:uFill>
                <a:latin typeface="Arial"/>
              </a:rPr>
              <a:t>34</a:t>
            </a:fld>
            <a:endParaRPr lang="en-US" sz="166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931484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extShape 1"/>
          <p:cNvSpPr txBox="1"/>
          <p:nvPr/>
        </p:nvSpPr>
        <p:spPr>
          <a:xfrm>
            <a:off x="685800" y="4343400"/>
            <a:ext cx="5485320" cy="4114080"/>
          </a:xfrm>
          <a:prstGeom prst="rect">
            <a:avLst/>
          </a:prstGeom>
          <a:noFill/>
          <a:ln>
            <a:noFill/>
          </a:ln>
        </p:spPr>
        <p:txBody>
          <a:bodyPr lIns="96840" tIns="48240" rIns="96840" bIns="48240"/>
          <a:lstStyle/>
          <a:p>
            <a:r>
              <a:rPr lang="sk-SK" sz="1110" b="0" strike="noStrike" spc="-1">
                <a:solidFill>
                  <a:srgbClr val="000000"/>
                </a:solidFill>
                <a:uFill>
                  <a:solidFill>
                    <a:srgbClr val="FFFFFF"/>
                  </a:solidFill>
                </a:uFill>
                <a:latin typeface="Arial"/>
              </a:rPr>
              <a:t>Databáze KEGG obsahuje asi 250 drah týkajících se člověka. Uvedené geny se vyskytují ve více než 70 drahách. Změna exprese z těchto genů ovlivní výsledky pro desitky drah. Míra vlivu závisí od použité metody. Uzavřené metody jsou více citlivé než kompetitivní.</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Tyto průniky souvisí také s již zmíněným problémem korekce na mnohonásobné testování hypotéz v analýze genových sad.</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sk-SK"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76" name="CustomShape 2"/>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F65DF494-B8B0-4DBA-9FDD-89FBD5F6CD71}" type="slidenum">
              <a:rPr lang="cs-CZ" sz="1300" b="0" strike="noStrike" spc="-1">
                <a:solidFill>
                  <a:srgbClr val="000000"/>
                </a:solidFill>
                <a:uFill>
                  <a:solidFill>
                    <a:srgbClr val="FFFFFF"/>
                  </a:solidFill>
                </a:uFill>
                <a:latin typeface="Arial"/>
              </a:rPr>
              <a:t>37</a:t>
            </a:fld>
            <a:endParaRPr lang="en-US" sz="166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118674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Shape 1"/>
          <p:cNvSpPr txBox="1"/>
          <p:nvPr/>
        </p:nvSpPr>
        <p:spPr>
          <a:xfrm>
            <a:off x="685800" y="4343400"/>
            <a:ext cx="5485320" cy="4114080"/>
          </a:xfrm>
          <a:prstGeom prst="rect">
            <a:avLst/>
          </a:prstGeom>
          <a:noFill/>
          <a:ln>
            <a:noFill/>
          </a:ln>
        </p:spPr>
      </p:sp>
      <p:sp>
        <p:nvSpPr>
          <p:cNvPr id="480" name="CustomShape 2"/>
          <p:cNvSpPr/>
          <p:nvPr/>
        </p:nvSpPr>
        <p:spPr>
          <a:xfrm>
            <a:off x="388260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58C16591-4174-45D5-BE94-88C3FC2CCD1D}" type="slidenum">
              <a:rPr lang="cs-CZ" sz="1300" b="0" strike="noStrike" spc="-1">
                <a:solidFill>
                  <a:srgbClr val="000000"/>
                </a:solidFill>
                <a:uFill>
                  <a:solidFill>
                    <a:srgbClr val="FFFFFF"/>
                  </a:solidFill>
                </a:uFill>
                <a:latin typeface="Arial"/>
              </a:rPr>
              <a:t>38</a:t>
            </a:fld>
            <a:endParaRPr lang="en-US" sz="166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0413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extShape 1"/>
          <p:cNvSpPr txBox="1"/>
          <p:nvPr/>
        </p:nvSpPr>
        <p:spPr>
          <a:xfrm>
            <a:off x="685800" y="4343400"/>
            <a:ext cx="548532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Této analýze se někdy říká také </a:t>
            </a:r>
            <a:r>
              <a:rPr lang="cs-CZ" sz="1110" b="0" i="1" strike="noStrike" spc="-1">
                <a:solidFill>
                  <a:srgbClr val="000000"/>
                </a:solidFill>
                <a:uFill>
                  <a:solidFill>
                    <a:srgbClr val="FFFFFF"/>
                  </a:solidFill>
                </a:uFill>
                <a:latin typeface="Arial"/>
              </a:rPr>
              <a:t>pathway</a:t>
            </a:r>
            <a:r>
              <a:rPr lang="cs-CZ" sz="1110" b="0" strike="noStrike" spc="-1">
                <a:solidFill>
                  <a:srgbClr val="000000"/>
                </a:solidFill>
                <a:uFill>
                  <a:solidFill>
                    <a:srgbClr val="FFFFFF"/>
                  </a:solidFill>
                </a:uFill>
                <a:latin typeface="Arial"/>
              </a:rPr>
              <a:t> analýza (angl. </a:t>
            </a:r>
            <a:r>
              <a:rPr lang="cs-CZ" sz="1110" b="0" i="1" strike="noStrike" spc="-1">
                <a:solidFill>
                  <a:srgbClr val="000000"/>
                </a:solidFill>
                <a:uFill>
                  <a:solidFill>
                    <a:srgbClr val="FFFFFF"/>
                  </a:solidFill>
                </a:uFill>
                <a:latin typeface="Arial"/>
              </a:rPr>
              <a:t>pathway analysis</a:t>
            </a:r>
            <a:r>
              <a:rPr lang="cs-CZ" sz="1110" b="0" strike="noStrike" spc="-1">
                <a:solidFill>
                  <a:srgbClr val="000000"/>
                </a:solidFill>
                <a:uFill>
                  <a:solidFill>
                    <a:srgbClr val="FFFFFF"/>
                  </a:solidFill>
                </a:uFill>
                <a:latin typeface="Arial"/>
              </a:rPr>
              <a:t>).</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36" name="CustomShape 2"/>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52616F46-A9F3-4EB9-8F6C-E464C7851A13}" type="slidenum">
              <a:rPr lang="cs-CZ" sz="1300" b="0" strike="noStrike" spc="-1">
                <a:solidFill>
                  <a:srgbClr val="000000"/>
                </a:solidFill>
                <a:uFill>
                  <a:solidFill>
                    <a:srgbClr val="FFFFFF"/>
                  </a:solidFill>
                </a:uFill>
                <a:latin typeface="Arial"/>
              </a:rPr>
              <a:t>5</a:t>
            </a:fld>
            <a:endParaRPr lang="en-US" sz="1660" b="0" strike="noStrike" spc="-1">
              <a:solidFill>
                <a:srgbClr val="000000"/>
              </a:solidFill>
              <a:uFill>
                <a:solidFill>
                  <a:srgbClr val="FFFFFF"/>
                </a:solidFill>
              </a:uFill>
              <a:latin typeface="Verdana"/>
            </a:endParaRPr>
          </a:p>
        </p:txBody>
      </p:sp>
    </p:spTree>
    <p:extLst>
      <p:ext uri="{BB962C8B-B14F-4D97-AF65-F5344CB8AC3E}">
        <p14:creationId xmlns:p14="http://schemas.microsoft.com/office/powerpoint/2010/main" val="64630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extShape 1"/>
          <p:cNvSpPr txBox="1"/>
          <p:nvPr/>
        </p:nvSpPr>
        <p:spPr>
          <a:xfrm>
            <a:off x="685800" y="4343400"/>
            <a:ext cx="5485320" cy="4114080"/>
          </a:xfrm>
          <a:prstGeom prst="rect">
            <a:avLst/>
          </a:prstGeom>
          <a:noFill/>
          <a:ln>
            <a:noFill/>
          </a:ln>
        </p:spPr>
      </p:sp>
      <p:sp>
        <p:nvSpPr>
          <p:cNvPr id="438" name="CustomShape 2"/>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E1209269-D212-49AA-A271-92E747E6D074}" type="slidenum">
              <a:rPr lang="cs-CZ" sz="1300" b="0" strike="noStrike" spc="-1">
                <a:solidFill>
                  <a:srgbClr val="000000"/>
                </a:solidFill>
                <a:uFill>
                  <a:solidFill>
                    <a:srgbClr val="FFFFFF"/>
                  </a:solidFill>
                </a:uFill>
                <a:latin typeface="Arial"/>
              </a:rPr>
              <a:t>7</a:t>
            </a:fld>
            <a:endParaRPr lang="en-US" sz="1660" b="0" strike="noStrike" spc="-1">
              <a:solidFill>
                <a:srgbClr val="000000"/>
              </a:solidFill>
              <a:uFill>
                <a:solidFill>
                  <a:srgbClr val="FFFFFF"/>
                </a:solidFill>
              </a:uFill>
              <a:latin typeface="Verdana"/>
            </a:endParaRPr>
          </a:p>
        </p:txBody>
      </p:sp>
    </p:spTree>
    <p:extLst>
      <p:ext uri="{BB962C8B-B14F-4D97-AF65-F5344CB8AC3E}">
        <p14:creationId xmlns:p14="http://schemas.microsoft.com/office/powerpoint/2010/main" val="180799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3E3E6AEB-E526-4356-ACE0-79D3658CBE2B}" type="slidenum">
              <a:rPr lang="cs-CZ" sz="1300" b="0" strike="noStrike" spc="-1">
                <a:solidFill>
                  <a:srgbClr val="000000"/>
                </a:solidFill>
                <a:uFill>
                  <a:solidFill>
                    <a:srgbClr val="FFFFFF"/>
                  </a:solidFill>
                </a:uFill>
                <a:latin typeface="Arial"/>
              </a:rPr>
              <a:t>8</a:t>
            </a:fld>
            <a:endParaRPr lang="en-US" sz="1660" b="0" strike="noStrike" spc="-1">
              <a:solidFill>
                <a:srgbClr val="000000"/>
              </a:solidFill>
              <a:uFill>
                <a:solidFill>
                  <a:srgbClr val="FFFFFF"/>
                </a:solidFill>
              </a:uFill>
              <a:latin typeface="Verdana"/>
            </a:endParaRPr>
          </a:p>
        </p:txBody>
      </p:sp>
      <p:sp>
        <p:nvSpPr>
          <p:cNvPr id="440" name="TextShape 2"/>
          <p:cNvSpPr txBox="1"/>
          <p:nvPr/>
        </p:nvSpPr>
        <p:spPr>
          <a:xfrm>
            <a:off x="914040" y="4343400"/>
            <a:ext cx="5028480" cy="4114080"/>
          </a:xfrm>
          <a:prstGeom prst="rect">
            <a:avLst/>
          </a:prstGeom>
          <a:noFill/>
          <a:ln>
            <a:noFill/>
          </a:ln>
        </p:spPr>
      </p:sp>
    </p:spTree>
    <p:extLst>
      <p:ext uri="{BB962C8B-B14F-4D97-AF65-F5344CB8AC3E}">
        <p14:creationId xmlns:p14="http://schemas.microsoft.com/office/powerpoint/2010/main" val="180087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916BF11C-40F4-489A-8FA0-85E68A70FAAC}" type="slidenum">
              <a:rPr lang="cs-CZ" sz="1300" b="0" strike="noStrike" spc="-1">
                <a:solidFill>
                  <a:srgbClr val="000000"/>
                </a:solidFill>
                <a:uFill>
                  <a:solidFill>
                    <a:srgbClr val="FFFFFF"/>
                  </a:solidFill>
                </a:uFill>
                <a:latin typeface="Arial"/>
              </a:rPr>
              <a:t>9</a:t>
            </a:fld>
            <a:endParaRPr lang="en-US" sz="1660" b="0" strike="noStrike" spc="-1">
              <a:solidFill>
                <a:srgbClr val="000000"/>
              </a:solidFill>
              <a:uFill>
                <a:solidFill>
                  <a:srgbClr val="FFFFFF"/>
                </a:solidFill>
              </a:uFill>
              <a:latin typeface="Verdana"/>
            </a:endParaRPr>
          </a:p>
        </p:txBody>
      </p:sp>
      <p:sp>
        <p:nvSpPr>
          <p:cNvPr id="442" name="TextShape 2"/>
          <p:cNvSpPr txBox="1"/>
          <p:nvPr/>
        </p:nvSpPr>
        <p:spPr>
          <a:xfrm>
            <a:off x="914040" y="4343400"/>
            <a:ext cx="502848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Online KEGG je aktualizovany. Od 2011 roku zpoplatněný přístup na FTP server, na kterém byly závislé napr. Všechny balíky. Zadarmo sa drahy daju postahovat rucne. </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6377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extShape 1"/>
          <p:cNvSpPr txBox="1"/>
          <p:nvPr/>
        </p:nvSpPr>
        <p:spPr>
          <a:xfrm>
            <a:off x="685800" y="4343400"/>
            <a:ext cx="548532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Poklikáním na jednotlivé uzly se zobrazí více informace o jednotlivých genech, jako například všechny ostatní dráhy, do kterých gen patří, identifikace daného genu v dalších databázích, odkaz na literaturu, ze které byly informace čerpány, případně další důležité články a samozřejmě informaci o sekvenci. Také je možné zabarvit jednotlivé geny podle různých barev.</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44" name="CustomShape 2"/>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BFCD2613-8477-41F8-AD74-D0F3B083D948}" type="slidenum">
              <a:rPr lang="cs-CZ" sz="1300" b="0" strike="noStrike" spc="-1">
                <a:solidFill>
                  <a:srgbClr val="000000"/>
                </a:solidFill>
                <a:uFill>
                  <a:solidFill>
                    <a:srgbClr val="FFFFFF"/>
                  </a:solidFill>
                </a:uFill>
                <a:latin typeface="Arial"/>
              </a:rPr>
              <a:t>12</a:t>
            </a:fld>
            <a:endParaRPr lang="en-US" sz="1660" b="0" strike="noStrike" spc="-1">
              <a:solidFill>
                <a:srgbClr val="000000"/>
              </a:solidFill>
              <a:uFill>
                <a:solidFill>
                  <a:srgbClr val="FFFFFF"/>
                </a:solidFill>
              </a:uFill>
              <a:latin typeface="Verdana"/>
            </a:endParaRPr>
          </a:p>
        </p:txBody>
      </p:sp>
    </p:spTree>
    <p:extLst>
      <p:ext uri="{BB962C8B-B14F-4D97-AF65-F5344CB8AC3E}">
        <p14:creationId xmlns:p14="http://schemas.microsoft.com/office/powerpoint/2010/main" val="429335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CustomShape 1"/>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573418AA-0368-4EEB-A349-E0B4C547A780}" type="slidenum">
              <a:rPr lang="cs-CZ" sz="1300" b="0" strike="noStrike" spc="-1">
                <a:solidFill>
                  <a:srgbClr val="000000"/>
                </a:solidFill>
                <a:uFill>
                  <a:solidFill>
                    <a:srgbClr val="FFFFFF"/>
                  </a:solidFill>
                </a:uFill>
                <a:latin typeface="Arial"/>
              </a:rPr>
              <a:t>13</a:t>
            </a:fld>
            <a:endParaRPr lang="en-US" sz="1660" b="0" strike="noStrike" spc="-1">
              <a:solidFill>
                <a:srgbClr val="000000"/>
              </a:solidFill>
              <a:uFill>
                <a:solidFill>
                  <a:srgbClr val="FFFFFF"/>
                </a:solidFill>
              </a:uFill>
              <a:latin typeface="Verdana"/>
            </a:endParaRPr>
          </a:p>
        </p:txBody>
      </p:sp>
      <p:sp>
        <p:nvSpPr>
          <p:cNvPr id="446" name="TextShape 2"/>
          <p:cNvSpPr txBox="1"/>
          <p:nvPr/>
        </p:nvSpPr>
        <p:spPr>
          <a:xfrm>
            <a:off x="914040" y="4343400"/>
            <a:ext cx="5028480" cy="4114080"/>
          </a:xfrm>
          <a:prstGeom prst="rect">
            <a:avLst/>
          </a:prstGeom>
          <a:noFill/>
          <a:ln>
            <a:noFill/>
          </a:ln>
        </p:spPr>
        <p:txBody>
          <a:bodyPr lIns="96840" tIns="48240" rIns="96840" bIns="48240"/>
          <a:lstStyle/>
          <a:p>
            <a:r>
              <a:rPr lang="cs-CZ" sz="1110" b="1" strike="noStrike" spc="-1">
                <a:solidFill>
                  <a:srgbClr val="000000"/>
                </a:solidFill>
                <a:uFill>
                  <a:solidFill>
                    <a:srgbClr val="FFFFFF"/>
                  </a:solidFill>
                </a:uFill>
                <a:latin typeface="Arial"/>
              </a:rPr>
              <a:t>3. MsigDB</a:t>
            </a:r>
            <a:r>
              <a:rPr lang="cs-CZ" sz="1110" b="0" strike="noStrike" spc="-1">
                <a:solidFill>
                  <a:srgbClr val="000000"/>
                </a:solidFill>
                <a:uFill>
                  <a:solidFill>
                    <a:srgbClr val="FFFFFF"/>
                  </a:solidFill>
                </a:uFill>
                <a:latin typeface="Arial"/>
              </a:rPr>
              <a:t> - databáze Broad Institute - obsahuje různé typy gneových sad. Co je nejzajímavější je, že také genové sady z publikací - genové signatury, odlišně exprimované geny mezi skupinami a podobně. Také obsahuje přímo nástroj pro analýzu genových sad přímo online. Tato databáze také poskytuje R kód a R balík pro analýzu genových sad.</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4. DAVID - NIH databáze - podobně jako MsigDB, ale obsahuje genové sady nejen pro člověka, ale pro velké množství druhů. Také poskytuje analýzu genových sad online nebo propojení s R.</a:t>
            </a:r>
            <a:endParaRPr lang="en-US" sz="1110" b="0" strike="noStrike" spc="-1">
              <a:solidFill>
                <a:srgbClr val="000000"/>
              </a:solidFill>
              <a:uFill>
                <a:solidFill>
                  <a:srgbClr val="FFFFFF"/>
                </a:solidFill>
              </a:uFill>
              <a:latin typeface="Arial"/>
            </a:endParaRPr>
          </a:p>
          <a:p>
            <a:r>
              <a:rPr lang="en-US" sz="1110" b="0" strike="noStrike" spc="-1">
                <a:solidFill>
                  <a:srgbClr val="000000"/>
                </a:solidFill>
                <a:uFill>
                  <a:solidFill>
                    <a:srgbClr val="FFFFFF"/>
                  </a:solidFill>
                </a:uFill>
                <a:latin typeface="Arial"/>
              </a:rPr>
              <a:t> </a:t>
            </a:r>
          </a:p>
          <a:p>
            <a:r>
              <a:rPr lang="en-US" sz="1110" b="0" strike="noStrike" spc="-1">
                <a:solidFill>
                  <a:srgbClr val="000000"/>
                </a:solidFill>
                <a:uFill>
                  <a:solidFill>
                    <a:srgbClr val="FFFFFF"/>
                  </a:solidFill>
                </a:uFill>
                <a:latin typeface="Arial"/>
              </a:rPr>
              <a:t> </a:t>
            </a:r>
          </a:p>
        </p:txBody>
      </p:sp>
    </p:spTree>
    <p:extLst>
      <p:ext uri="{BB962C8B-B14F-4D97-AF65-F5344CB8AC3E}">
        <p14:creationId xmlns:p14="http://schemas.microsoft.com/office/powerpoint/2010/main" val="82825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685800" y="4343400"/>
            <a:ext cx="5485320" cy="4114080"/>
          </a:xfrm>
          <a:prstGeom prst="rect">
            <a:avLst/>
          </a:prstGeom>
          <a:noFill/>
          <a:ln>
            <a:noFill/>
          </a:ln>
        </p:spPr>
        <p:txBody>
          <a:bodyPr lIns="96840" tIns="48240" rIns="96840" bIns="48240"/>
          <a:lstStyle/>
          <a:p>
            <a:r>
              <a:rPr lang="cs-CZ" sz="1110" b="0" strike="noStrike" spc="-1">
                <a:solidFill>
                  <a:srgbClr val="000000"/>
                </a:solidFill>
                <a:uFill>
                  <a:solidFill>
                    <a:srgbClr val="FFFFFF"/>
                  </a:solidFill>
                </a:uFill>
                <a:latin typeface="Arial"/>
              </a:rPr>
              <a:t>Nástroje pro analýzu genových sad se liší podle toho, s jakou informací pracujeme na:</a:t>
            </a:r>
            <a:endParaRPr lang="en-US" sz="1110" b="0" strike="noStrike" spc="-1">
              <a:solidFill>
                <a:srgbClr val="000000"/>
              </a:solidFill>
              <a:uFill>
                <a:solidFill>
                  <a:srgbClr val="FFFFFF"/>
                </a:solidFill>
              </a:uFill>
              <a:latin typeface="Arial"/>
            </a:endParaRPr>
          </a:p>
          <a:p>
            <a:r>
              <a:rPr lang="cs-CZ" sz="1110" b="1" strike="noStrike" spc="-1">
                <a:solidFill>
                  <a:srgbClr val="000000"/>
                </a:solidFill>
                <a:uFill>
                  <a:solidFill>
                    <a:srgbClr val="FFFFFF"/>
                  </a:solidFill>
                </a:uFill>
                <a:latin typeface="Arial"/>
              </a:rPr>
              <a:t>Metody dělící hranice:</a:t>
            </a:r>
            <a:r>
              <a:rPr lang="cs-CZ" sz="1110" b="0" strike="noStrike" spc="-1">
                <a:solidFill>
                  <a:srgbClr val="000000"/>
                </a:solidFill>
                <a:uFill>
                  <a:solidFill>
                    <a:srgbClr val="FFFFFF"/>
                  </a:solidFill>
                </a:uFill>
                <a:latin typeface="Arial"/>
              </a:rPr>
              <a:t> Berou v úvahu pouze informaci významný versus nevýznamný gen - pracují pouze se seznamem významných genů.</a:t>
            </a:r>
            <a:r>
              <a:rPr lang="en-US" sz="1110" b="0" strike="noStrike" spc="-1">
                <a:solidFill>
                  <a:srgbClr val="000000"/>
                </a:solidFill>
                <a:uFill>
                  <a:solidFill>
                    <a:srgbClr val="FFFFFF"/>
                  </a:solidFill>
                </a:uFill>
                <a:latin typeface="Arial"/>
              </a:rPr>
              <a:t> (Napr. DAVID)</a:t>
            </a:r>
          </a:p>
          <a:p>
            <a:r>
              <a:rPr lang="cs-CZ" sz="1110" b="1" strike="noStrike" spc="-1">
                <a:solidFill>
                  <a:srgbClr val="000000"/>
                </a:solidFill>
                <a:uFill>
                  <a:solidFill>
                    <a:srgbClr val="FFFFFF"/>
                  </a:solidFill>
                </a:uFill>
                <a:latin typeface="Arial"/>
              </a:rPr>
              <a:t>Metody celého seznamu genů:</a:t>
            </a:r>
            <a:r>
              <a:rPr lang="cs-CZ" sz="1110" b="0" strike="noStrike" spc="-1">
                <a:solidFill>
                  <a:srgbClr val="000000"/>
                </a:solidFill>
                <a:uFill>
                  <a:solidFill>
                    <a:srgbClr val="FFFFFF"/>
                  </a:solidFill>
                </a:uFill>
                <a:latin typeface="Arial"/>
              </a:rPr>
              <a:t> Pracují se všemi geny seřazenými podle p-hodnoty nebo statistiky.</a:t>
            </a:r>
            <a:r>
              <a:rPr lang="en-US" sz="1110" b="0" strike="noStrike" spc="-1">
                <a:solidFill>
                  <a:srgbClr val="000000"/>
                </a:solidFill>
                <a:uFill>
                  <a:solidFill>
                    <a:srgbClr val="FFFFFF"/>
                  </a:solidFill>
                </a:uFill>
                <a:latin typeface="Arial"/>
              </a:rPr>
              <a:t> (Napr. Gorilla)</a:t>
            </a:r>
          </a:p>
          <a:p>
            <a:r>
              <a:rPr lang="cs-CZ" sz="1110" b="0" strike="noStrike" spc="-1">
                <a:solidFill>
                  <a:srgbClr val="000000"/>
                </a:solidFill>
                <a:uFill>
                  <a:solidFill>
                    <a:srgbClr val="FFFFFF"/>
                  </a:solidFill>
                </a:uFill>
                <a:latin typeface="Arial"/>
              </a:rPr>
              <a:t>Podle skupiny genů, kterou analyzujeme, pak rozeznáváme metody:</a:t>
            </a:r>
            <a:endParaRPr lang="en-US" sz="1110" b="0" strike="noStrike" spc="-1">
              <a:solidFill>
                <a:srgbClr val="000000"/>
              </a:solidFill>
              <a:uFill>
                <a:solidFill>
                  <a:srgbClr val="FFFFFF"/>
                </a:solidFill>
              </a:uFill>
              <a:latin typeface="Arial"/>
            </a:endParaRPr>
          </a:p>
          <a:p>
            <a:r>
              <a:rPr lang="cs-CZ" sz="1110" b="1" strike="noStrike" spc="-1">
                <a:solidFill>
                  <a:srgbClr val="000000"/>
                </a:solidFill>
                <a:uFill>
                  <a:solidFill>
                    <a:srgbClr val="FFFFFF"/>
                  </a:solidFill>
                </a:uFill>
                <a:latin typeface="Arial"/>
              </a:rPr>
              <a:t>Uzavřené</a:t>
            </a:r>
            <a:r>
              <a:rPr lang="cs-CZ" sz="1110" b="0" strike="noStrike" spc="-1">
                <a:solidFill>
                  <a:srgbClr val="000000"/>
                </a:solidFill>
                <a:uFill>
                  <a:solidFill>
                    <a:srgbClr val="FFFFFF"/>
                  </a:solidFill>
                </a:uFill>
                <a:latin typeface="Arial"/>
              </a:rPr>
              <a:t>: Analyzujeme jen v rámci genů v sadě. Nulová hypotéza H</a:t>
            </a:r>
            <a:r>
              <a:rPr lang="cs-CZ" sz="1108" b="0" strike="noStrike" spc="-1" baseline="-25000">
                <a:solidFill>
                  <a:srgbClr val="000000"/>
                </a:solidFill>
                <a:uFill>
                  <a:solidFill>
                    <a:srgbClr val="FFFFFF"/>
                  </a:solidFill>
                </a:uFill>
                <a:latin typeface="Arial"/>
              </a:rPr>
              <a:t>0</a:t>
            </a:r>
            <a:r>
              <a:rPr lang="cs-CZ" sz="1110" b="0" strike="noStrike" spc="-1">
                <a:solidFill>
                  <a:srgbClr val="000000"/>
                </a:solidFill>
                <a:uFill>
                  <a:solidFill>
                    <a:srgbClr val="FFFFFF"/>
                  </a:solidFill>
                </a:uFill>
                <a:latin typeface="Arial"/>
              </a:rPr>
              <a:t> zní: Žádné geny z množiny genů nejsou odlišně exprimované.</a:t>
            </a:r>
            <a:endParaRPr lang="en-US" sz="1110" b="0" strike="noStrike" spc="-1">
              <a:solidFill>
                <a:srgbClr val="000000"/>
              </a:solidFill>
              <a:uFill>
                <a:solidFill>
                  <a:srgbClr val="FFFFFF"/>
                </a:solidFill>
              </a:uFill>
              <a:latin typeface="Arial"/>
            </a:endParaRPr>
          </a:p>
          <a:p>
            <a:r>
              <a:rPr lang="cs-CZ" sz="1110" b="1" strike="noStrike" spc="-1">
                <a:solidFill>
                  <a:srgbClr val="000000"/>
                </a:solidFill>
                <a:uFill>
                  <a:solidFill>
                    <a:srgbClr val="FFFFFF"/>
                  </a:solidFill>
                </a:uFill>
                <a:latin typeface="Arial"/>
              </a:rPr>
              <a:t>Kompetitivní</a:t>
            </a:r>
            <a:r>
              <a:rPr lang="cs-CZ" sz="1110" b="0" strike="noStrike" spc="-1">
                <a:solidFill>
                  <a:srgbClr val="000000"/>
                </a:solidFill>
                <a:uFill>
                  <a:solidFill>
                    <a:srgbClr val="FFFFFF"/>
                  </a:solidFill>
                </a:uFill>
                <a:latin typeface="Arial"/>
              </a:rPr>
              <a:t>: Porovnání se všemi geny v experimentu. H</a:t>
            </a:r>
            <a:r>
              <a:rPr lang="cs-CZ" sz="1108" b="0" strike="noStrike" spc="-1" baseline="-25000">
                <a:solidFill>
                  <a:srgbClr val="000000"/>
                </a:solidFill>
                <a:uFill>
                  <a:solidFill>
                    <a:srgbClr val="FFFFFF"/>
                  </a:solidFill>
                </a:uFill>
                <a:latin typeface="Arial"/>
              </a:rPr>
              <a:t>0</a:t>
            </a:r>
            <a:r>
              <a:rPr lang="cs-CZ" sz="1110" b="0" strike="noStrike" spc="-1">
                <a:solidFill>
                  <a:srgbClr val="000000"/>
                </a:solidFill>
                <a:uFill>
                  <a:solidFill>
                    <a:srgbClr val="FFFFFF"/>
                  </a:solidFill>
                </a:uFill>
                <a:latin typeface="Arial"/>
              </a:rPr>
              <a:t>: Geny v genové množině nejsou více odlišně exprimované než ostatní geny v experimentu.</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Všechna tato dělení jsou navzájem nezávislé.</a:t>
            </a:r>
            <a:endParaRPr lang="en-US" sz="1110" b="0" strike="noStrike" spc="-1">
              <a:solidFill>
                <a:srgbClr val="000000"/>
              </a:solidFill>
              <a:uFill>
                <a:solidFill>
                  <a:srgbClr val="FFFFFF"/>
                </a:solidFill>
              </a:uFill>
              <a:latin typeface="Arial"/>
            </a:endParaRPr>
          </a:p>
          <a:p>
            <a:r>
              <a:rPr lang="cs-CZ" sz="1110" b="0" strike="noStrike" spc="-1">
                <a:solidFill>
                  <a:srgbClr val="000000"/>
                </a:solidFill>
                <a:uFill>
                  <a:solidFill>
                    <a:srgbClr val="FFFFFF"/>
                  </a:solidFill>
                </a:uFill>
                <a:latin typeface="Arial"/>
              </a:rPr>
              <a:t> </a:t>
            </a:r>
            <a:endParaRPr lang="en-US" sz="1110" b="0" strike="noStrike" spc="-1">
              <a:solidFill>
                <a:srgbClr val="000000"/>
              </a:solidFill>
              <a:uFill>
                <a:solidFill>
                  <a:srgbClr val="FFFFFF"/>
                </a:solidFill>
              </a:uFill>
              <a:latin typeface="Arial"/>
            </a:endParaRPr>
          </a:p>
        </p:txBody>
      </p:sp>
      <p:sp>
        <p:nvSpPr>
          <p:cNvPr id="448" name="CustomShape 2"/>
          <p:cNvSpPr/>
          <p:nvPr/>
        </p:nvSpPr>
        <p:spPr>
          <a:xfrm>
            <a:off x="3882960" y="8686440"/>
            <a:ext cx="2972880" cy="455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1DA8AB18-4831-4618-A18D-46BBB58CC732}" type="slidenum">
              <a:rPr lang="cs-CZ" sz="1300" b="0" strike="noStrike" spc="-1">
                <a:solidFill>
                  <a:srgbClr val="000000"/>
                </a:solidFill>
                <a:uFill>
                  <a:solidFill>
                    <a:srgbClr val="FFFFFF"/>
                  </a:solidFill>
                </a:uFill>
                <a:latin typeface="Arial"/>
              </a:rPr>
              <a:t>15</a:t>
            </a:fld>
            <a:endParaRPr lang="en-US" sz="1660" b="0" strike="noStrike" spc="-1">
              <a:solidFill>
                <a:srgbClr val="000000"/>
              </a:solidFill>
              <a:uFill>
                <a:solidFill>
                  <a:srgbClr val="FFFFFF"/>
                </a:solidFill>
              </a:uFill>
              <a:latin typeface="Verdana"/>
            </a:endParaRPr>
          </a:p>
        </p:txBody>
      </p:sp>
    </p:spTree>
    <p:extLst>
      <p:ext uri="{BB962C8B-B14F-4D97-AF65-F5344CB8AC3E}">
        <p14:creationId xmlns:p14="http://schemas.microsoft.com/office/powerpoint/2010/main" val="1652783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E80D-B41C-5347-8DE7-D625AF12A6D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cs-CZ"/>
          </a:p>
        </p:txBody>
      </p:sp>
      <p:sp>
        <p:nvSpPr>
          <p:cNvPr id="3" name="Subtitle 2">
            <a:extLst>
              <a:ext uri="{FF2B5EF4-FFF2-40B4-BE49-F238E27FC236}">
                <a16:creationId xmlns:a16="http://schemas.microsoft.com/office/drawing/2014/main" id="{6CBEB297-DC35-9641-B482-A8E4825BD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cs-CZ"/>
          </a:p>
        </p:txBody>
      </p:sp>
      <p:sp>
        <p:nvSpPr>
          <p:cNvPr id="4" name="Date Placeholder 3">
            <a:extLst>
              <a:ext uri="{FF2B5EF4-FFF2-40B4-BE49-F238E27FC236}">
                <a16:creationId xmlns:a16="http://schemas.microsoft.com/office/drawing/2014/main" id="{DB2CD126-9454-8145-A5EB-3EAF2FAD0C5D}"/>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5" name="Footer Placeholder 4">
            <a:extLst>
              <a:ext uri="{FF2B5EF4-FFF2-40B4-BE49-F238E27FC236}">
                <a16:creationId xmlns:a16="http://schemas.microsoft.com/office/drawing/2014/main" id="{F5A91103-23DC-154D-AB7A-A4614E82170B}"/>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32E3E3A2-F5E2-8E49-8205-167260DC6620}"/>
              </a:ext>
            </a:extLst>
          </p:cNvPr>
          <p:cNvSpPr>
            <a:spLocks noGrp="1"/>
          </p:cNvSpPr>
          <p:nvPr>
            <p:ph type="sldNum" sz="quarter" idx="12"/>
          </p:nvPr>
        </p:nvSpPr>
        <p:spPr/>
        <p:txBody>
          <a:bodyPr/>
          <a:lstStyle/>
          <a:p>
            <a:fld id="{8EB6C604-375A-894C-9C05-7BC4F7A1C155}" type="slidenum">
              <a:rPr lang="cs-CZ" smtClean="0"/>
              <a:t>‹#›</a:t>
            </a:fld>
            <a:endParaRPr lang="cs-CZ"/>
          </a:p>
        </p:txBody>
      </p:sp>
      <p:pic>
        <p:nvPicPr>
          <p:cNvPr id="7" name="Obrázek 2">
            <a:extLst>
              <a:ext uri="{FF2B5EF4-FFF2-40B4-BE49-F238E27FC236}">
                <a16:creationId xmlns:a16="http://schemas.microsoft.com/office/drawing/2014/main" id="{1F14D513-B9E3-794F-B585-7378BAE068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11" y="-49059"/>
            <a:ext cx="6071871" cy="1338680"/>
          </a:xfrm>
          <a:prstGeom prst="rect">
            <a:avLst/>
          </a:prstGeom>
        </p:spPr>
      </p:pic>
      <p:pic>
        <p:nvPicPr>
          <p:cNvPr id="8" name="Obrázek 5">
            <a:extLst>
              <a:ext uri="{FF2B5EF4-FFF2-40B4-BE49-F238E27FC236}">
                <a16:creationId xmlns:a16="http://schemas.microsoft.com/office/drawing/2014/main" id="{D674E39B-A8F7-6444-85F2-D9D60DC81D28}"/>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l="-5065"/>
          <a:stretch/>
        </p:blipFill>
        <p:spPr>
          <a:xfrm>
            <a:off x="8603927" y="0"/>
            <a:ext cx="3588073" cy="6858000"/>
          </a:xfrm>
          <a:prstGeom prst="rect">
            <a:avLst/>
          </a:prstGeom>
        </p:spPr>
      </p:pic>
    </p:spTree>
    <p:extLst>
      <p:ext uri="{BB962C8B-B14F-4D97-AF65-F5344CB8AC3E}">
        <p14:creationId xmlns:p14="http://schemas.microsoft.com/office/powerpoint/2010/main" val="249612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8D15-4CD8-5149-81F9-B2C13931B962}"/>
              </a:ext>
            </a:extLst>
          </p:cNvPr>
          <p:cNvSpPr>
            <a:spLocks noGrp="1"/>
          </p:cNvSpPr>
          <p:nvPr>
            <p:ph type="title"/>
          </p:nvPr>
        </p:nvSpPr>
        <p:spPr/>
        <p:txBody>
          <a:bodyPr/>
          <a:lstStyle/>
          <a:p>
            <a:r>
              <a:rPr lang="en-GB"/>
              <a:t>Click to edit Master title style</a:t>
            </a:r>
            <a:endParaRPr lang="cs-CZ"/>
          </a:p>
        </p:txBody>
      </p:sp>
      <p:sp>
        <p:nvSpPr>
          <p:cNvPr id="3" name="Vertical Text Placeholder 2">
            <a:extLst>
              <a:ext uri="{FF2B5EF4-FFF2-40B4-BE49-F238E27FC236}">
                <a16:creationId xmlns:a16="http://schemas.microsoft.com/office/drawing/2014/main" id="{07206B3B-A4BC-324C-911F-C1F7B12395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4" name="Date Placeholder 3">
            <a:extLst>
              <a:ext uri="{FF2B5EF4-FFF2-40B4-BE49-F238E27FC236}">
                <a16:creationId xmlns:a16="http://schemas.microsoft.com/office/drawing/2014/main" id="{774F5184-5C23-824D-B4A0-9D236C55C74B}"/>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5" name="Footer Placeholder 4">
            <a:extLst>
              <a:ext uri="{FF2B5EF4-FFF2-40B4-BE49-F238E27FC236}">
                <a16:creationId xmlns:a16="http://schemas.microsoft.com/office/drawing/2014/main" id="{C0FD0D16-1046-A24C-8B35-5B33054436B3}"/>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C2F90B4F-7D78-B942-AF95-EEF759C675EC}"/>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23085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F4B63C-CDC1-6E41-B553-C9754770B9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cs-CZ"/>
          </a:p>
        </p:txBody>
      </p:sp>
      <p:sp>
        <p:nvSpPr>
          <p:cNvPr id="3" name="Vertical Text Placeholder 2">
            <a:extLst>
              <a:ext uri="{FF2B5EF4-FFF2-40B4-BE49-F238E27FC236}">
                <a16:creationId xmlns:a16="http://schemas.microsoft.com/office/drawing/2014/main" id="{754448C2-DEDF-7245-8C2E-29A34F44474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4" name="Date Placeholder 3">
            <a:extLst>
              <a:ext uri="{FF2B5EF4-FFF2-40B4-BE49-F238E27FC236}">
                <a16:creationId xmlns:a16="http://schemas.microsoft.com/office/drawing/2014/main" id="{BE18D308-82CE-9C46-80F9-B5CEBCB1B62C}"/>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5" name="Footer Placeholder 4">
            <a:extLst>
              <a:ext uri="{FF2B5EF4-FFF2-40B4-BE49-F238E27FC236}">
                <a16:creationId xmlns:a16="http://schemas.microsoft.com/office/drawing/2014/main" id="{51DE8CB6-E4F4-B745-8656-5DEC7E9D533D}"/>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F8383251-C632-FD40-87AC-168B4AF3F09F}"/>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99138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A72-D145-CE48-9970-90CA96C88EA0}"/>
              </a:ext>
            </a:extLst>
          </p:cNvPr>
          <p:cNvSpPr>
            <a:spLocks noGrp="1"/>
          </p:cNvSpPr>
          <p:nvPr>
            <p:ph type="title"/>
          </p:nvPr>
        </p:nvSpPr>
        <p:spPr/>
        <p:txBody>
          <a:bodyPr/>
          <a:lstStyle/>
          <a:p>
            <a:r>
              <a:rPr lang="en-GB"/>
              <a:t>Click to edit Master title style</a:t>
            </a:r>
            <a:endParaRPr lang="cs-CZ"/>
          </a:p>
        </p:txBody>
      </p:sp>
      <p:sp>
        <p:nvSpPr>
          <p:cNvPr id="3" name="Content Placeholder 2">
            <a:extLst>
              <a:ext uri="{FF2B5EF4-FFF2-40B4-BE49-F238E27FC236}">
                <a16:creationId xmlns:a16="http://schemas.microsoft.com/office/drawing/2014/main" id="{94263428-1870-5E4B-AB79-25F10C1F81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4" name="Date Placeholder 3">
            <a:extLst>
              <a:ext uri="{FF2B5EF4-FFF2-40B4-BE49-F238E27FC236}">
                <a16:creationId xmlns:a16="http://schemas.microsoft.com/office/drawing/2014/main" id="{A977B0D8-D7E5-D04A-86F8-E7313F615C74}"/>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5" name="Footer Placeholder 4">
            <a:extLst>
              <a:ext uri="{FF2B5EF4-FFF2-40B4-BE49-F238E27FC236}">
                <a16:creationId xmlns:a16="http://schemas.microsoft.com/office/drawing/2014/main" id="{D80FD50D-B499-5E4A-AE4B-702E42DF5EE8}"/>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99B09A61-DE55-204C-954F-515BBD5A4EC2}"/>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175436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32AE-83ED-8149-A667-9E06E4BDF0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cs-CZ"/>
          </a:p>
        </p:txBody>
      </p:sp>
      <p:sp>
        <p:nvSpPr>
          <p:cNvPr id="3" name="Text Placeholder 2">
            <a:extLst>
              <a:ext uri="{FF2B5EF4-FFF2-40B4-BE49-F238E27FC236}">
                <a16:creationId xmlns:a16="http://schemas.microsoft.com/office/drawing/2014/main" id="{75652C55-B61B-F543-BA5E-D9169F3430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F9DDF2-271E-0D4F-8EFD-EBEB1D5FFD70}"/>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5" name="Footer Placeholder 4">
            <a:extLst>
              <a:ext uri="{FF2B5EF4-FFF2-40B4-BE49-F238E27FC236}">
                <a16:creationId xmlns:a16="http://schemas.microsoft.com/office/drawing/2014/main" id="{0B0C7B35-CA4D-664F-AF64-8C384DF035FE}"/>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263B750B-02D6-0949-ACE5-C10F09443A0A}"/>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119757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AE03-8AE0-824C-8692-9BB80CF01FA2}"/>
              </a:ext>
            </a:extLst>
          </p:cNvPr>
          <p:cNvSpPr>
            <a:spLocks noGrp="1"/>
          </p:cNvSpPr>
          <p:nvPr>
            <p:ph type="title"/>
          </p:nvPr>
        </p:nvSpPr>
        <p:spPr/>
        <p:txBody>
          <a:bodyPr/>
          <a:lstStyle/>
          <a:p>
            <a:r>
              <a:rPr lang="en-GB"/>
              <a:t>Click to edit Master title style</a:t>
            </a:r>
            <a:endParaRPr lang="cs-CZ"/>
          </a:p>
        </p:txBody>
      </p:sp>
      <p:sp>
        <p:nvSpPr>
          <p:cNvPr id="3" name="Content Placeholder 2">
            <a:extLst>
              <a:ext uri="{FF2B5EF4-FFF2-40B4-BE49-F238E27FC236}">
                <a16:creationId xmlns:a16="http://schemas.microsoft.com/office/drawing/2014/main" id="{045FF1D7-7972-B54D-A33C-22FBBB754C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4" name="Content Placeholder 3">
            <a:extLst>
              <a:ext uri="{FF2B5EF4-FFF2-40B4-BE49-F238E27FC236}">
                <a16:creationId xmlns:a16="http://schemas.microsoft.com/office/drawing/2014/main" id="{3ED226C7-B590-764B-880C-EB825E35A5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5" name="Date Placeholder 4">
            <a:extLst>
              <a:ext uri="{FF2B5EF4-FFF2-40B4-BE49-F238E27FC236}">
                <a16:creationId xmlns:a16="http://schemas.microsoft.com/office/drawing/2014/main" id="{42DCC5E5-5DB5-EB40-A764-11E4ACF30F6B}"/>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6" name="Footer Placeholder 5">
            <a:extLst>
              <a:ext uri="{FF2B5EF4-FFF2-40B4-BE49-F238E27FC236}">
                <a16:creationId xmlns:a16="http://schemas.microsoft.com/office/drawing/2014/main" id="{F0C6F42A-45FF-394C-AB0B-736037998D5D}"/>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9C357BBD-7682-504B-9160-07DB09B14F5A}"/>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96954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5B5-2DBB-134F-8465-C451D44EADC5}"/>
              </a:ext>
            </a:extLst>
          </p:cNvPr>
          <p:cNvSpPr>
            <a:spLocks noGrp="1"/>
          </p:cNvSpPr>
          <p:nvPr>
            <p:ph type="title"/>
          </p:nvPr>
        </p:nvSpPr>
        <p:spPr>
          <a:xfrm>
            <a:off x="839788" y="365125"/>
            <a:ext cx="10515600" cy="1325563"/>
          </a:xfrm>
        </p:spPr>
        <p:txBody>
          <a:bodyPr/>
          <a:lstStyle/>
          <a:p>
            <a:r>
              <a:rPr lang="en-GB"/>
              <a:t>Click to edit Master title style</a:t>
            </a:r>
            <a:endParaRPr lang="cs-CZ"/>
          </a:p>
        </p:txBody>
      </p:sp>
      <p:sp>
        <p:nvSpPr>
          <p:cNvPr id="3" name="Text Placeholder 2">
            <a:extLst>
              <a:ext uri="{FF2B5EF4-FFF2-40B4-BE49-F238E27FC236}">
                <a16:creationId xmlns:a16="http://schemas.microsoft.com/office/drawing/2014/main" id="{D2FC0387-A40C-0F45-8BF4-C0837D6D68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0BBD9EB-5EF9-BB48-8689-B85779FE67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5" name="Text Placeholder 4">
            <a:extLst>
              <a:ext uri="{FF2B5EF4-FFF2-40B4-BE49-F238E27FC236}">
                <a16:creationId xmlns:a16="http://schemas.microsoft.com/office/drawing/2014/main" id="{21A31019-5FED-704C-9181-B2C07A4DD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D16264-B6CA-A143-8421-E163AE76EB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7" name="Date Placeholder 6">
            <a:extLst>
              <a:ext uri="{FF2B5EF4-FFF2-40B4-BE49-F238E27FC236}">
                <a16:creationId xmlns:a16="http://schemas.microsoft.com/office/drawing/2014/main" id="{B03F800E-ECF3-1E4D-B98C-A772DD9BC9B9}"/>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8" name="Footer Placeholder 7">
            <a:extLst>
              <a:ext uri="{FF2B5EF4-FFF2-40B4-BE49-F238E27FC236}">
                <a16:creationId xmlns:a16="http://schemas.microsoft.com/office/drawing/2014/main" id="{3D337423-3F1E-514D-8B9A-4A8413A9C516}"/>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C488E263-D3CA-3449-8F7A-6564C55FB1B4}"/>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286714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7465-88BC-B040-A4C1-021D3E5809D2}"/>
              </a:ext>
            </a:extLst>
          </p:cNvPr>
          <p:cNvSpPr>
            <a:spLocks noGrp="1"/>
          </p:cNvSpPr>
          <p:nvPr>
            <p:ph type="title"/>
          </p:nvPr>
        </p:nvSpPr>
        <p:spPr/>
        <p:txBody>
          <a:bodyPr/>
          <a:lstStyle/>
          <a:p>
            <a:r>
              <a:rPr lang="en-GB"/>
              <a:t>Click to edit Master title style</a:t>
            </a:r>
            <a:endParaRPr lang="cs-CZ"/>
          </a:p>
        </p:txBody>
      </p:sp>
      <p:sp>
        <p:nvSpPr>
          <p:cNvPr id="3" name="Date Placeholder 2">
            <a:extLst>
              <a:ext uri="{FF2B5EF4-FFF2-40B4-BE49-F238E27FC236}">
                <a16:creationId xmlns:a16="http://schemas.microsoft.com/office/drawing/2014/main" id="{AFE5DE42-7D09-514F-ACFD-A5CDE1A2286B}"/>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4" name="Footer Placeholder 3">
            <a:extLst>
              <a:ext uri="{FF2B5EF4-FFF2-40B4-BE49-F238E27FC236}">
                <a16:creationId xmlns:a16="http://schemas.microsoft.com/office/drawing/2014/main" id="{4B39BB17-EC34-AA44-A1D4-EF080A4D73D2}"/>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0283F464-78BF-DA40-A43E-643E86581F00}"/>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128574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8BACB-367D-9145-85A8-6F8ED4ACD2C5}"/>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3" name="Footer Placeholder 2">
            <a:extLst>
              <a:ext uri="{FF2B5EF4-FFF2-40B4-BE49-F238E27FC236}">
                <a16:creationId xmlns:a16="http://schemas.microsoft.com/office/drawing/2014/main" id="{45DB2BD9-C404-7A45-92C3-96B3FEE86F44}"/>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82255244-B3F7-C841-8967-788D16721AF4}"/>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37228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C36A-1CB4-B24F-8A98-F9EA0ED235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cs-CZ"/>
          </a:p>
        </p:txBody>
      </p:sp>
      <p:sp>
        <p:nvSpPr>
          <p:cNvPr id="3" name="Content Placeholder 2">
            <a:extLst>
              <a:ext uri="{FF2B5EF4-FFF2-40B4-BE49-F238E27FC236}">
                <a16:creationId xmlns:a16="http://schemas.microsoft.com/office/drawing/2014/main" id="{A3EB7BD0-A4A8-0040-94FB-1E260DFB1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4" name="Text Placeholder 3">
            <a:extLst>
              <a:ext uri="{FF2B5EF4-FFF2-40B4-BE49-F238E27FC236}">
                <a16:creationId xmlns:a16="http://schemas.microsoft.com/office/drawing/2014/main" id="{294C655C-BA28-7A44-8421-8C60E1BF8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342347-7666-6944-89A6-E146752403EC}"/>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6" name="Footer Placeholder 5">
            <a:extLst>
              <a:ext uri="{FF2B5EF4-FFF2-40B4-BE49-F238E27FC236}">
                <a16:creationId xmlns:a16="http://schemas.microsoft.com/office/drawing/2014/main" id="{A994D80F-D99D-5F44-BA90-1CBB3656CD8E}"/>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4F790951-C75A-3D41-8BAF-611B11AADA72}"/>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158156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D291-CE02-7742-80A6-A48109A75D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cs-CZ"/>
          </a:p>
        </p:txBody>
      </p:sp>
      <p:sp>
        <p:nvSpPr>
          <p:cNvPr id="3" name="Picture Placeholder 2">
            <a:extLst>
              <a:ext uri="{FF2B5EF4-FFF2-40B4-BE49-F238E27FC236}">
                <a16:creationId xmlns:a16="http://schemas.microsoft.com/office/drawing/2014/main" id="{9C42021F-2C78-1748-8698-A6422B0E7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996F0DF2-8E03-4D4B-A1B1-4FA22AB84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D3A203-E835-2D4E-8664-DF6847ED8168}"/>
              </a:ext>
            </a:extLst>
          </p:cNvPr>
          <p:cNvSpPr>
            <a:spLocks noGrp="1"/>
          </p:cNvSpPr>
          <p:nvPr>
            <p:ph type="dt" sz="half" idx="10"/>
          </p:nvPr>
        </p:nvSpPr>
        <p:spPr/>
        <p:txBody>
          <a:bodyPr/>
          <a:lstStyle/>
          <a:p>
            <a:fld id="{594A51E4-A3AE-B848-9B3B-8618CC844CDA}" type="datetimeFigureOut">
              <a:rPr lang="cs-CZ" smtClean="0"/>
              <a:t>22.11.19</a:t>
            </a:fld>
            <a:endParaRPr lang="cs-CZ"/>
          </a:p>
        </p:txBody>
      </p:sp>
      <p:sp>
        <p:nvSpPr>
          <p:cNvPr id="6" name="Footer Placeholder 5">
            <a:extLst>
              <a:ext uri="{FF2B5EF4-FFF2-40B4-BE49-F238E27FC236}">
                <a16:creationId xmlns:a16="http://schemas.microsoft.com/office/drawing/2014/main" id="{16BA10BB-3850-E644-B20B-AF284788E9D8}"/>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43E7F141-C1A8-364B-B31E-A899F658AB9A}"/>
              </a:ext>
            </a:extLst>
          </p:cNvPr>
          <p:cNvSpPr>
            <a:spLocks noGrp="1"/>
          </p:cNvSpPr>
          <p:nvPr>
            <p:ph type="sldNum" sz="quarter" idx="12"/>
          </p:nvPr>
        </p:nvSpPr>
        <p:spPr/>
        <p:txBody>
          <a:bodyPr/>
          <a:lstStyle/>
          <a:p>
            <a:fld id="{8EB6C604-375A-894C-9C05-7BC4F7A1C155}" type="slidenum">
              <a:rPr lang="cs-CZ" smtClean="0"/>
              <a:t>‹#›</a:t>
            </a:fld>
            <a:endParaRPr lang="cs-CZ"/>
          </a:p>
        </p:txBody>
      </p:sp>
    </p:spTree>
    <p:extLst>
      <p:ext uri="{BB962C8B-B14F-4D97-AF65-F5344CB8AC3E}">
        <p14:creationId xmlns:p14="http://schemas.microsoft.com/office/powerpoint/2010/main" val="66176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26808-0BBA-2749-AB95-805120A06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cs-CZ"/>
          </a:p>
        </p:txBody>
      </p:sp>
      <p:sp>
        <p:nvSpPr>
          <p:cNvPr id="3" name="Text Placeholder 2">
            <a:extLst>
              <a:ext uri="{FF2B5EF4-FFF2-40B4-BE49-F238E27FC236}">
                <a16:creationId xmlns:a16="http://schemas.microsoft.com/office/drawing/2014/main" id="{CB5B9720-A7BF-6549-B86B-2BE74B55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cs-CZ"/>
          </a:p>
        </p:txBody>
      </p:sp>
      <p:sp>
        <p:nvSpPr>
          <p:cNvPr id="4" name="Date Placeholder 3">
            <a:extLst>
              <a:ext uri="{FF2B5EF4-FFF2-40B4-BE49-F238E27FC236}">
                <a16:creationId xmlns:a16="http://schemas.microsoft.com/office/drawing/2014/main" id="{D791AE37-B549-FB41-B52A-2E78AFAE60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A51E4-A3AE-B848-9B3B-8618CC844CDA}" type="datetimeFigureOut">
              <a:rPr lang="cs-CZ" smtClean="0"/>
              <a:t>22.11.19</a:t>
            </a:fld>
            <a:endParaRPr lang="cs-CZ"/>
          </a:p>
        </p:txBody>
      </p:sp>
      <p:sp>
        <p:nvSpPr>
          <p:cNvPr id="5" name="Footer Placeholder 4">
            <a:extLst>
              <a:ext uri="{FF2B5EF4-FFF2-40B4-BE49-F238E27FC236}">
                <a16:creationId xmlns:a16="http://schemas.microsoft.com/office/drawing/2014/main" id="{5D70E8D0-A5F0-C74C-BFD2-F6FCEFF5E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66524C42-9A36-4941-926E-1D64E1469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6C604-375A-894C-9C05-7BC4F7A1C155}" type="slidenum">
              <a:rPr lang="cs-CZ" smtClean="0"/>
              <a:t>‹#›</a:t>
            </a:fld>
            <a:endParaRPr lang="cs-CZ"/>
          </a:p>
        </p:txBody>
      </p:sp>
      <p:pic>
        <p:nvPicPr>
          <p:cNvPr id="7" name="Obrázek 5">
            <a:extLst>
              <a:ext uri="{FF2B5EF4-FFF2-40B4-BE49-F238E27FC236}">
                <a16:creationId xmlns:a16="http://schemas.microsoft.com/office/drawing/2014/main" id="{99B48334-0FDB-464F-9141-59B26174CA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665210" y="5993069"/>
            <a:ext cx="3288914" cy="725115"/>
          </a:xfrm>
          <a:prstGeom prst="rect">
            <a:avLst/>
          </a:prstGeom>
        </p:spPr>
      </p:pic>
    </p:spTree>
    <p:extLst>
      <p:ext uri="{BB962C8B-B14F-4D97-AF65-F5344CB8AC3E}">
        <p14:creationId xmlns:p14="http://schemas.microsoft.com/office/powerpoint/2010/main" val="991944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hyperlink" Target="https://journals.plos.org/plosone/article?id=10.1371/journal.pone.0191154"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broadinstitute.org/gsea/msigdb/index.jsp"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david.ncifcrf.gov/" TargetMode="External"/><Relationship Id="rId4" Type="http://schemas.openxmlformats.org/officeDocument/2006/relationships/hyperlink" Target="http://cbl-gorilla.cs.technion.ac.il/"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geneontology.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enome.jp/kegg/pathway.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4C113-7CA3-6C47-8C83-0D16943BCDEF}"/>
              </a:ext>
            </a:extLst>
          </p:cNvPr>
          <p:cNvSpPr>
            <a:spLocks noGrp="1"/>
          </p:cNvSpPr>
          <p:nvPr>
            <p:ph type="ctrTitle"/>
          </p:nvPr>
        </p:nvSpPr>
        <p:spPr>
          <a:xfrm>
            <a:off x="647403" y="1381671"/>
            <a:ext cx="8270543" cy="2387600"/>
          </a:xfrm>
        </p:spPr>
        <p:txBody>
          <a:bodyPr>
            <a:noAutofit/>
          </a:bodyPr>
          <a:lstStyle/>
          <a:p>
            <a:pPr algn="l"/>
            <a:r>
              <a:rPr lang="en-US" sz="3600" b="1" dirty="0" err="1"/>
              <a:t>Detekce</a:t>
            </a:r>
            <a:r>
              <a:rPr lang="en-US" sz="3600" b="1" dirty="0"/>
              <a:t> </a:t>
            </a:r>
            <a:r>
              <a:rPr lang="en-US" sz="3600" b="1" dirty="0" err="1"/>
              <a:t>biomarkerů</a:t>
            </a:r>
            <a:r>
              <a:rPr lang="en-US" sz="3600" b="1" dirty="0"/>
              <a:t> z omics </a:t>
            </a:r>
            <a:r>
              <a:rPr lang="en-US" sz="3600" b="1" dirty="0" err="1"/>
              <a:t>experimentů</a:t>
            </a:r>
            <a:endParaRPr lang="cs-CZ" sz="3600" dirty="0"/>
          </a:p>
        </p:txBody>
      </p:sp>
      <p:sp>
        <p:nvSpPr>
          <p:cNvPr id="8" name="Subtitle 4">
            <a:extLst>
              <a:ext uri="{FF2B5EF4-FFF2-40B4-BE49-F238E27FC236}">
                <a16:creationId xmlns:a16="http://schemas.microsoft.com/office/drawing/2014/main" id="{ADFA6CEF-E95C-034C-853E-E2ED5952F9CA}"/>
              </a:ext>
            </a:extLst>
          </p:cNvPr>
          <p:cNvSpPr>
            <a:spLocks noGrp="1"/>
          </p:cNvSpPr>
          <p:nvPr>
            <p:ph type="subTitle" idx="1"/>
          </p:nvPr>
        </p:nvSpPr>
        <p:spPr>
          <a:xfrm>
            <a:off x="647403" y="4156857"/>
            <a:ext cx="3258675" cy="1737360"/>
          </a:xfrm>
        </p:spPr>
        <p:txBody>
          <a:bodyPr anchor="ctr">
            <a:normAutofit fontScale="85000" lnSpcReduction="20000"/>
          </a:bodyPr>
          <a:lstStyle/>
          <a:p>
            <a:pPr algn="l"/>
            <a:endParaRPr lang="en-US" sz="2000" dirty="0"/>
          </a:p>
          <a:p>
            <a:pPr indent="-228600" algn="l">
              <a:buFont typeface="Arial" panose="020B0604020202020204" pitchFamily="34" charset="0"/>
              <a:buChar char="•"/>
            </a:pPr>
            <a:r>
              <a:rPr lang="en-US" sz="2000" dirty="0"/>
              <a:t>Mgr. Eva </a:t>
            </a:r>
            <a:r>
              <a:rPr lang="en-US" sz="2000" dirty="0" err="1"/>
              <a:t>Budinská</a:t>
            </a:r>
            <a:r>
              <a:rPr lang="en-US" sz="2000" dirty="0"/>
              <a:t>, PhD</a:t>
            </a:r>
          </a:p>
          <a:p>
            <a:pPr indent="-228600" algn="l">
              <a:buFont typeface="Arial" panose="020B0604020202020204" pitchFamily="34" charset="0"/>
              <a:buChar char="•"/>
            </a:pPr>
            <a:r>
              <a:rPr lang="en-US" sz="2000" dirty="0"/>
              <a:t>RECETOX</a:t>
            </a:r>
          </a:p>
          <a:p>
            <a:pPr indent="-228600" algn="l">
              <a:buFont typeface="Arial" panose="020B0604020202020204" pitchFamily="34" charset="0"/>
              <a:buChar char="•"/>
            </a:pPr>
            <a:r>
              <a:rPr lang="en-US" sz="2000" dirty="0" err="1"/>
              <a:t>budinska@recetox.muni.cz</a:t>
            </a:r>
            <a:endParaRPr lang="en-US" sz="2000" dirty="0"/>
          </a:p>
          <a:p>
            <a:pPr indent="-228600" algn="l">
              <a:buFont typeface="Arial" panose="020B0604020202020204" pitchFamily="34" charset="0"/>
              <a:buChar char="•"/>
            </a:pPr>
            <a:r>
              <a:rPr lang="en-US" sz="2000" dirty="0" err="1"/>
              <a:t>Experimentální</a:t>
            </a:r>
            <a:r>
              <a:rPr lang="en-US" sz="2000" dirty="0"/>
              <a:t> </a:t>
            </a:r>
            <a:r>
              <a:rPr lang="en-US" sz="2000" dirty="0" err="1"/>
              <a:t>onkologie</a:t>
            </a:r>
            <a:r>
              <a:rPr lang="en-US" sz="2000" dirty="0"/>
              <a:t>, </a:t>
            </a:r>
            <a:r>
              <a:rPr lang="en-US" sz="2000" dirty="0" err="1"/>
              <a:t>podzim</a:t>
            </a:r>
            <a:r>
              <a:rPr lang="en-US" sz="2000" dirty="0"/>
              <a:t> 2019</a:t>
            </a:r>
          </a:p>
          <a:p>
            <a:pPr algn="l"/>
            <a:endParaRPr lang="cs-CZ" sz="2000" dirty="0"/>
          </a:p>
        </p:txBody>
      </p:sp>
    </p:spTree>
    <p:extLst>
      <p:ext uri="{BB962C8B-B14F-4D97-AF65-F5344CB8AC3E}">
        <p14:creationId xmlns:p14="http://schemas.microsoft.com/office/powerpoint/2010/main" val="100322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 name="TextShape 1"/>
          <p:cNvSpPr txBox="1"/>
          <p:nvPr/>
        </p:nvSpPr>
        <p:spPr>
          <a:xfrm>
            <a:off x="838199" y="291090"/>
            <a:ext cx="10515599"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strike="noStrike" kern="1200" spc="-1">
                <a:solidFill>
                  <a:schemeClr val="tx1"/>
                </a:solidFill>
                <a:uFill>
                  <a:solidFill>
                    <a:srgbClr val="FFFFFF"/>
                  </a:solidFill>
                </a:uFill>
                <a:latin typeface="+mj-lt"/>
                <a:ea typeface="+mj-ea"/>
                <a:cs typeface="+mj-cs"/>
              </a:rPr>
              <a:t>KEGG</a:t>
            </a:r>
          </a:p>
        </p:txBody>
      </p:sp>
      <p:pic>
        <p:nvPicPr>
          <p:cNvPr id="313" name="Picture 4"/>
          <p:cNvPicPr/>
          <p:nvPr/>
        </p:nvPicPr>
        <p:blipFill>
          <a:blip r:embed="rId2"/>
          <a:srcRect b="3859"/>
          <a:stretch/>
        </p:blipFill>
        <p:spPr>
          <a:xfrm>
            <a:off x="2400804" y="1863801"/>
            <a:ext cx="7390390" cy="4440746"/>
          </a:xfrm>
          <a:prstGeom prst="rect">
            <a:avLst/>
          </a:prstGeom>
        </p:spPr>
      </p:pic>
      <p:sp>
        <p:nvSpPr>
          <p:cNvPr id="312" name="TextShape 2"/>
          <p:cNvSpPr txBox="1"/>
          <p:nvPr/>
        </p:nvSpPr>
        <p:spPr>
          <a:xfrm>
            <a:off x="514440" y="836280"/>
            <a:ext cx="11533680" cy="5545080"/>
          </a:xfrm>
          <a:prstGeom prst="rect">
            <a:avLst/>
          </a:prstGeom>
          <a:noFill/>
          <a:ln>
            <a:noFill/>
          </a:ln>
        </p:spPr>
      </p:sp>
    </p:spTree>
    <p:extLst>
      <p:ext uri="{BB962C8B-B14F-4D97-AF65-F5344CB8AC3E}">
        <p14:creationId xmlns:p14="http://schemas.microsoft.com/office/powerpoint/2010/main" val="10947765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 name="TextShape 1"/>
          <p:cNvSpPr txBox="1"/>
          <p:nvPr/>
        </p:nvSpPr>
        <p:spPr>
          <a:xfrm>
            <a:off x="838199" y="291090"/>
            <a:ext cx="10515599"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strike="noStrike" kern="1200" spc="-1">
                <a:solidFill>
                  <a:schemeClr val="tx1"/>
                </a:solidFill>
                <a:uFill>
                  <a:solidFill>
                    <a:srgbClr val="FFFFFF"/>
                  </a:solidFill>
                </a:uFill>
                <a:latin typeface="+mj-lt"/>
                <a:ea typeface="+mj-ea"/>
                <a:cs typeface="+mj-cs"/>
              </a:rPr>
              <a:t>KEGG</a:t>
            </a:r>
          </a:p>
        </p:txBody>
      </p:sp>
      <p:pic>
        <p:nvPicPr>
          <p:cNvPr id="316" name="Picture 4"/>
          <p:cNvPicPr/>
          <p:nvPr/>
        </p:nvPicPr>
        <p:blipFill>
          <a:blip r:embed="rId2"/>
          <a:srcRect b="3774"/>
          <a:stretch/>
        </p:blipFill>
        <p:spPr>
          <a:xfrm>
            <a:off x="2404067" y="1863801"/>
            <a:ext cx="7383864" cy="4440746"/>
          </a:xfrm>
          <a:prstGeom prst="rect">
            <a:avLst/>
          </a:prstGeom>
        </p:spPr>
      </p:pic>
      <p:sp>
        <p:nvSpPr>
          <p:cNvPr id="6" name="CustomShape 3">
            <a:extLst>
              <a:ext uri="{FF2B5EF4-FFF2-40B4-BE49-F238E27FC236}">
                <a16:creationId xmlns:a16="http://schemas.microsoft.com/office/drawing/2014/main" id="{9460405B-E21D-BE41-855B-9BB29E6A3EE7}"/>
              </a:ext>
            </a:extLst>
          </p:cNvPr>
          <p:cNvSpPr/>
          <p:nvPr/>
        </p:nvSpPr>
        <p:spPr>
          <a:xfrm>
            <a:off x="1908454" y="3048120"/>
            <a:ext cx="4800960" cy="215640"/>
          </a:xfrm>
          <a:prstGeom prst="ellipse">
            <a:avLst/>
          </a:prstGeom>
          <a:noFill/>
          <a:ln w="9360">
            <a:solidFill>
              <a:srgbClr val="FF0000"/>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2481201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674640" y="61920"/>
            <a:ext cx="11425680" cy="620640"/>
          </a:xfrm>
          <a:prstGeom prst="rect">
            <a:avLst/>
          </a:prstGeom>
          <a:noFill/>
          <a:ln>
            <a:noFill/>
          </a:ln>
        </p:spPr>
        <p:txBody>
          <a:bodyPr lIns="90000" tIns="46800" rIns="90000" bIns="46800" anchor="ctr"/>
          <a:lstStyle/>
          <a:p>
            <a:pPr algn="ctr"/>
            <a:endParaRPr lang="en-US" sz="3000" b="1" strike="noStrike" spc="-1">
              <a:solidFill>
                <a:srgbClr val="333399"/>
              </a:solidFill>
              <a:uFill>
                <a:solidFill>
                  <a:srgbClr val="FFFFFF"/>
                </a:solidFill>
              </a:uFill>
              <a:latin typeface="Arial"/>
            </a:endParaRPr>
          </a:p>
        </p:txBody>
      </p:sp>
      <p:sp>
        <p:nvSpPr>
          <p:cNvPr id="319" name="TextShape 2"/>
          <p:cNvSpPr txBox="1"/>
          <p:nvPr/>
        </p:nvSpPr>
        <p:spPr>
          <a:xfrm>
            <a:off x="514440" y="836280"/>
            <a:ext cx="11533680" cy="5545080"/>
          </a:xfrm>
          <a:prstGeom prst="rect">
            <a:avLst/>
          </a:prstGeom>
          <a:noFill/>
          <a:ln>
            <a:noFill/>
          </a:ln>
        </p:spPr>
      </p:sp>
      <p:pic>
        <p:nvPicPr>
          <p:cNvPr id="320" name="Picture 4"/>
          <p:cNvPicPr/>
          <p:nvPr/>
        </p:nvPicPr>
        <p:blipFill>
          <a:blip r:embed="rId3"/>
          <a:stretch/>
        </p:blipFill>
        <p:spPr>
          <a:xfrm>
            <a:off x="526680" y="101520"/>
            <a:ext cx="11233080" cy="6542280"/>
          </a:xfrm>
          <a:prstGeom prst="rect">
            <a:avLst/>
          </a:prstGeom>
          <a:ln>
            <a:noFill/>
          </a:ln>
        </p:spPr>
      </p:pic>
    </p:spTree>
    <p:extLst>
      <p:ext uri="{BB962C8B-B14F-4D97-AF65-F5344CB8AC3E}">
        <p14:creationId xmlns:p14="http://schemas.microsoft.com/office/powerpoint/2010/main" val="31134074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Shape 1"/>
          <p:cNvSpPr txBox="1"/>
          <p:nvPr/>
        </p:nvSpPr>
        <p:spPr>
          <a:xfrm>
            <a:off x="943277" y="712269"/>
            <a:ext cx="3370998" cy="5502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strike="noStrike" kern="1200" spc="-1">
                <a:solidFill>
                  <a:srgbClr val="FFFFFF"/>
                </a:solidFill>
                <a:uFill>
                  <a:solidFill>
                    <a:srgbClr val="FFFFFF"/>
                  </a:solidFill>
                </a:uFill>
                <a:latin typeface="+mj-lt"/>
                <a:ea typeface="+mj-ea"/>
                <a:cs typeface="+mj-cs"/>
              </a:rPr>
              <a:t>KEGG pathway databáze</a:t>
            </a:r>
          </a:p>
        </p:txBody>
      </p:sp>
      <p:cxnSp>
        <p:nvCxnSpPr>
          <p:cNvPr id="75" name="Straight Connector 7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324" name="TextShape 2">
            <a:extLst>
              <a:ext uri="{FF2B5EF4-FFF2-40B4-BE49-F238E27FC236}">
                <a16:creationId xmlns:a16="http://schemas.microsoft.com/office/drawing/2014/main" id="{5EBBF3F0-BA95-4C3A-98A6-0476E4D2A45C}"/>
              </a:ext>
            </a:extLst>
          </p:cNvPr>
          <p:cNvGraphicFramePr/>
          <p:nvPr>
            <p:extLst>
              <p:ext uri="{D42A27DB-BD31-4B8C-83A1-F6EECF244321}">
                <p14:modId xmlns:p14="http://schemas.microsoft.com/office/powerpoint/2010/main" val="359707044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9858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1A35-3065-1649-8D77-F4E30ECCF3F4}"/>
              </a:ext>
            </a:extLst>
          </p:cNvPr>
          <p:cNvSpPr>
            <a:spLocks noGrp="1"/>
          </p:cNvSpPr>
          <p:nvPr>
            <p:ph type="title"/>
          </p:nvPr>
        </p:nvSpPr>
        <p:spPr/>
        <p:txBody>
          <a:bodyPr/>
          <a:lstStyle/>
          <a:p>
            <a:r>
              <a:rPr lang="cs-CZ" dirty="0"/>
              <a:t>Metody analýzy genových sad</a:t>
            </a:r>
          </a:p>
        </p:txBody>
      </p:sp>
      <p:sp>
        <p:nvSpPr>
          <p:cNvPr id="3" name="Text Placeholder 2">
            <a:extLst>
              <a:ext uri="{FF2B5EF4-FFF2-40B4-BE49-F238E27FC236}">
                <a16:creationId xmlns:a16="http://schemas.microsoft.com/office/drawing/2014/main" id="{4D2D5FFC-428B-494C-8D07-B2C4D3C5576E}"/>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77447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Shape 1"/>
          <p:cNvSpPr txBox="1"/>
          <p:nvPr/>
        </p:nvSpPr>
        <p:spPr>
          <a:xfrm>
            <a:off x="943277" y="712269"/>
            <a:ext cx="3370998" cy="5502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strike="noStrike" kern="1200" spc="-1">
                <a:solidFill>
                  <a:srgbClr val="FFFFFF"/>
                </a:solidFill>
                <a:uFill>
                  <a:solidFill>
                    <a:srgbClr val="FFFFFF"/>
                  </a:solidFill>
                </a:uFill>
                <a:latin typeface="+mj-lt"/>
                <a:ea typeface="+mj-ea"/>
                <a:cs typeface="+mj-cs"/>
              </a:rPr>
              <a:t>Rozdělení metod</a:t>
            </a:r>
          </a:p>
        </p:txBody>
      </p:sp>
      <p:cxnSp>
        <p:nvCxnSpPr>
          <p:cNvPr id="141" name="Straight Connector 14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326" name="TextShape 2">
            <a:extLst>
              <a:ext uri="{FF2B5EF4-FFF2-40B4-BE49-F238E27FC236}">
                <a16:creationId xmlns:a16="http://schemas.microsoft.com/office/drawing/2014/main" id="{D64F7817-2023-4836-81F0-8160AE655C96}"/>
              </a:ext>
            </a:extLst>
          </p:cNvPr>
          <p:cNvGraphicFramePr/>
          <p:nvPr>
            <p:extLst>
              <p:ext uri="{D42A27DB-BD31-4B8C-83A1-F6EECF244321}">
                <p14:modId xmlns:p14="http://schemas.microsoft.com/office/powerpoint/2010/main" val="170588543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5322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3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759F-E4E6-C24B-9F8A-1954B368322A}"/>
              </a:ext>
            </a:extLst>
          </p:cNvPr>
          <p:cNvSpPr>
            <a:spLocks noGrp="1"/>
          </p:cNvSpPr>
          <p:nvPr>
            <p:ph type="title"/>
          </p:nvPr>
        </p:nvSpPr>
        <p:spPr/>
        <p:txBody>
          <a:bodyPr/>
          <a:lstStyle/>
          <a:p>
            <a:r>
              <a:rPr lang="cs-CZ" dirty="0"/>
              <a:t>Dělení metod dle skupiny molekul které analyzují</a:t>
            </a:r>
          </a:p>
        </p:txBody>
      </p:sp>
      <p:sp>
        <p:nvSpPr>
          <p:cNvPr id="3" name="Text Placeholder 2">
            <a:extLst>
              <a:ext uri="{FF2B5EF4-FFF2-40B4-BE49-F238E27FC236}">
                <a16:creationId xmlns:a16="http://schemas.microsoft.com/office/drawing/2014/main" id="{52F17391-6F00-8B43-9C6F-BDD2C068E4FC}"/>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45725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8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8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25" name="TextShape 1"/>
          <p:cNvSpPr txBox="1"/>
          <p:nvPr/>
        </p:nvSpPr>
        <p:spPr>
          <a:xfrm>
            <a:off x="535020" y="685800"/>
            <a:ext cx="2780271" cy="5105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strike="noStrike" spc="-1">
                <a:solidFill>
                  <a:srgbClr val="FFFFFF"/>
                </a:solidFill>
                <a:uFill>
                  <a:solidFill>
                    <a:srgbClr val="FFFFFF"/>
                  </a:solidFill>
                </a:uFill>
                <a:latin typeface="+mj-lt"/>
                <a:ea typeface="+mj-ea"/>
                <a:cs typeface="+mj-cs"/>
              </a:rPr>
              <a:t>Uzavřené vs. kompetitivní I.</a:t>
            </a:r>
          </a:p>
        </p:txBody>
      </p:sp>
      <p:graphicFrame>
        <p:nvGraphicFramePr>
          <p:cNvPr id="328" name="TextShape 2">
            <a:extLst>
              <a:ext uri="{FF2B5EF4-FFF2-40B4-BE49-F238E27FC236}">
                <a16:creationId xmlns:a16="http://schemas.microsoft.com/office/drawing/2014/main" id="{EBDD1301-D864-4672-AB5E-D6D508D36D79}"/>
              </a:ext>
            </a:extLst>
          </p:cNvPr>
          <p:cNvGraphicFramePr/>
          <p:nvPr>
            <p:extLst>
              <p:ext uri="{D42A27DB-BD31-4B8C-83A1-F6EECF244321}">
                <p14:modId xmlns:p14="http://schemas.microsoft.com/office/powerpoint/2010/main" val="271947642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0064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Freeform: Shape 7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8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8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27" name="TextShape 1"/>
          <p:cNvSpPr txBox="1"/>
          <p:nvPr/>
        </p:nvSpPr>
        <p:spPr>
          <a:xfrm>
            <a:off x="535020" y="685800"/>
            <a:ext cx="2780271" cy="5105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strike="noStrike" spc="-1">
                <a:solidFill>
                  <a:srgbClr val="FFFFFF"/>
                </a:solidFill>
                <a:uFill>
                  <a:solidFill>
                    <a:srgbClr val="FFFFFF"/>
                  </a:solidFill>
                </a:uFill>
                <a:latin typeface="+mj-lt"/>
                <a:ea typeface="+mj-ea"/>
                <a:cs typeface="+mj-cs"/>
              </a:rPr>
              <a:t>Příklad</a:t>
            </a:r>
          </a:p>
        </p:txBody>
      </p:sp>
      <p:graphicFrame>
        <p:nvGraphicFramePr>
          <p:cNvPr id="330" name="TextShape 2">
            <a:extLst>
              <a:ext uri="{FF2B5EF4-FFF2-40B4-BE49-F238E27FC236}">
                <a16:creationId xmlns:a16="http://schemas.microsoft.com/office/drawing/2014/main" id="{F02D3E20-56C9-4EC2-AC12-57C6D232E67A}"/>
              </a:ext>
            </a:extLst>
          </p:cNvPr>
          <p:cNvGraphicFramePr/>
          <p:nvPr>
            <p:extLst>
              <p:ext uri="{D42A27DB-BD31-4B8C-83A1-F6EECF244321}">
                <p14:modId xmlns:p14="http://schemas.microsoft.com/office/powerpoint/2010/main" val="6567311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9845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BB3D-B08A-C348-85C3-15533C3F5656}"/>
              </a:ext>
            </a:extLst>
          </p:cNvPr>
          <p:cNvSpPr>
            <a:spLocks noGrp="1"/>
          </p:cNvSpPr>
          <p:nvPr>
            <p:ph type="title"/>
          </p:nvPr>
        </p:nvSpPr>
        <p:spPr/>
        <p:txBody>
          <a:bodyPr/>
          <a:lstStyle/>
          <a:p>
            <a:r>
              <a:rPr lang="cs-CZ" dirty="0"/>
              <a:t>Analýza genových sad</a:t>
            </a:r>
          </a:p>
        </p:txBody>
      </p:sp>
      <p:sp>
        <p:nvSpPr>
          <p:cNvPr id="3" name="Text Placeholder 2">
            <a:extLst>
              <a:ext uri="{FF2B5EF4-FFF2-40B4-BE49-F238E27FC236}">
                <a16:creationId xmlns:a16="http://schemas.microsoft.com/office/drawing/2014/main" id="{802ED9AD-0AB2-FB42-A30C-744C7055713D}"/>
              </a:ext>
            </a:extLst>
          </p:cNvPr>
          <p:cNvSpPr>
            <a:spLocks noGrp="1"/>
          </p:cNvSpPr>
          <p:nvPr>
            <p:ph type="body" idx="1"/>
          </p:nvPr>
        </p:nvSpPr>
        <p:spPr/>
        <p:txBody>
          <a:bodyPr/>
          <a:lstStyle/>
          <a:p>
            <a:r>
              <a:rPr lang="cs-CZ" dirty="0"/>
              <a:t>(</a:t>
            </a:r>
            <a:r>
              <a:rPr lang="cs-CZ" dirty="0" err="1"/>
              <a:t>pathway</a:t>
            </a:r>
            <a:r>
              <a:rPr lang="cs-CZ" dirty="0"/>
              <a:t> analýza)</a:t>
            </a:r>
          </a:p>
        </p:txBody>
      </p:sp>
    </p:spTree>
    <p:extLst>
      <p:ext uri="{BB962C8B-B14F-4D97-AF65-F5344CB8AC3E}">
        <p14:creationId xmlns:p14="http://schemas.microsoft.com/office/powerpoint/2010/main" val="2462010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Freeform: Shape 144">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Freeform: Shape 146">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29" name="TextShape 1"/>
          <p:cNvSpPr txBox="1"/>
          <p:nvPr/>
        </p:nvSpPr>
        <p:spPr>
          <a:xfrm>
            <a:off x="950121" y="5529884"/>
            <a:ext cx="5693783" cy="10963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strike="noStrike" kern="1200" spc="-1" dirty="0" err="1">
                <a:solidFill>
                  <a:srgbClr val="303030"/>
                </a:solidFill>
                <a:uFill>
                  <a:solidFill>
                    <a:srgbClr val="FFFFFF"/>
                  </a:solidFill>
                </a:uFill>
                <a:latin typeface="+mj-lt"/>
                <a:ea typeface="+mj-ea"/>
                <a:cs typeface="+mj-cs"/>
              </a:rPr>
              <a:t>Příklad</a:t>
            </a:r>
            <a:r>
              <a:rPr lang="en-US" sz="3400" b="1" strike="noStrike" kern="1200" spc="-1" dirty="0">
                <a:solidFill>
                  <a:srgbClr val="303030"/>
                </a:solidFill>
                <a:uFill>
                  <a:solidFill>
                    <a:srgbClr val="FFFFFF"/>
                  </a:solidFill>
                </a:uFill>
                <a:latin typeface="+mj-lt"/>
                <a:ea typeface="+mj-ea"/>
                <a:cs typeface="+mj-cs"/>
              </a:rPr>
              <a:t>, </a:t>
            </a:r>
            <a:r>
              <a:rPr lang="en-US" sz="3400" b="1" u="sng" strike="noStrike" kern="1200" spc="-1" dirty="0" err="1">
                <a:solidFill>
                  <a:srgbClr val="303030"/>
                </a:solidFill>
                <a:uFill>
                  <a:solidFill>
                    <a:srgbClr val="FFFFFF"/>
                  </a:solidFill>
                </a:uFill>
                <a:latin typeface="+mj-lt"/>
                <a:ea typeface="+mj-ea"/>
                <a:cs typeface="+mj-cs"/>
              </a:rPr>
              <a:t>uzavřená</a:t>
            </a:r>
            <a:r>
              <a:rPr lang="en-US" sz="3400" b="1" u="sng" strike="noStrike" kern="1200" spc="-1" dirty="0">
                <a:solidFill>
                  <a:srgbClr val="303030"/>
                </a:solidFill>
                <a:uFill>
                  <a:solidFill>
                    <a:srgbClr val="FFFFFF"/>
                  </a:solidFill>
                </a:uFill>
                <a:latin typeface="+mj-lt"/>
                <a:ea typeface="+mj-ea"/>
                <a:cs typeface="+mj-cs"/>
              </a:rPr>
              <a:t> </a:t>
            </a:r>
            <a:r>
              <a:rPr lang="en-US" sz="3400" b="1" u="sng" strike="noStrike" kern="1200" spc="-1" dirty="0" err="1">
                <a:solidFill>
                  <a:srgbClr val="303030"/>
                </a:solidFill>
                <a:uFill>
                  <a:solidFill>
                    <a:srgbClr val="FFFFFF"/>
                  </a:solidFill>
                </a:uFill>
                <a:latin typeface="+mj-lt"/>
                <a:ea typeface="+mj-ea"/>
                <a:cs typeface="+mj-cs"/>
              </a:rPr>
              <a:t>metoda</a:t>
            </a:r>
            <a:r>
              <a:rPr lang="en-US" sz="3400" b="1" u="sng" strike="noStrike" kern="1200" spc="-1" dirty="0">
                <a:solidFill>
                  <a:srgbClr val="303030"/>
                </a:solidFill>
                <a:uFill>
                  <a:solidFill>
                    <a:srgbClr val="FFFFFF"/>
                  </a:solidFill>
                </a:uFill>
                <a:latin typeface="+mj-lt"/>
                <a:ea typeface="+mj-ea"/>
                <a:cs typeface="+mj-cs"/>
              </a:rPr>
              <a:t> </a:t>
            </a:r>
            <a:r>
              <a:rPr lang="en-US" sz="3400" b="1" strike="noStrike" kern="1200" spc="-1" dirty="0" err="1">
                <a:solidFill>
                  <a:srgbClr val="303030"/>
                </a:solidFill>
                <a:uFill>
                  <a:solidFill>
                    <a:srgbClr val="FFFFFF"/>
                  </a:solidFill>
                </a:uFill>
                <a:latin typeface="+mj-lt"/>
                <a:ea typeface="+mj-ea"/>
                <a:cs typeface="+mj-cs"/>
              </a:rPr>
              <a:t>dělící</a:t>
            </a:r>
            <a:r>
              <a:rPr lang="en-US" sz="3400" b="1" strike="noStrike" kern="1200" spc="-1" dirty="0">
                <a:solidFill>
                  <a:srgbClr val="303030"/>
                </a:solidFill>
                <a:uFill>
                  <a:solidFill>
                    <a:srgbClr val="FFFFFF"/>
                  </a:solidFill>
                </a:uFill>
                <a:latin typeface="+mj-lt"/>
                <a:ea typeface="+mj-ea"/>
                <a:cs typeface="+mj-cs"/>
              </a:rPr>
              <a:t> </a:t>
            </a:r>
            <a:r>
              <a:rPr lang="en-US" sz="3400" b="1" strike="noStrike" kern="1200" spc="-1" dirty="0" err="1">
                <a:solidFill>
                  <a:srgbClr val="303030"/>
                </a:solidFill>
                <a:uFill>
                  <a:solidFill>
                    <a:srgbClr val="FFFFFF"/>
                  </a:solidFill>
                </a:uFill>
                <a:latin typeface="+mj-lt"/>
                <a:ea typeface="+mj-ea"/>
                <a:cs typeface="+mj-cs"/>
              </a:rPr>
              <a:t>hranice</a:t>
            </a:r>
            <a:endParaRPr lang="en-US" sz="3400" b="1" strike="noStrike" kern="1200" spc="-1" dirty="0">
              <a:solidFill>
                <a:srgbClr val="303030"/>
              </a:solidFill>
              <a:uFill>
                <a:solidFill>
                  <a:srgbClr val="FFFFFF"/>
                </a:solidFill>
              </a:uFill>
              <a:latin typeface="+mj-lt"/>
              <a:ea typeface="+mj-ea"/>
              <a:cs typeface="+mj-cs"/>
            </a:endParaRPr>
          </a:p>
        </p:txBody>
      </p:sp>
      <p:sp>
        <p:nvSpPr>
          <p:cNvPr id="15" name="TextShape 2">
            <a:extLst>
              <a:ext uri="{FF2B5EF4-FFF2-40B4-BE49-F238E27FC236}">
                <a16:creationId xmlns:a16="http://schemas.microsoft.com/office/drawing/2014/main" id="{C916AFC2-6E14-024F-8F14-B1A54A8E2598}"/>
              </a:ext>
            </a:extLst>
          </p:cNvPr>
          <p:cNvSpPr txBox="1"/>
          <p:nvPr/>
        </p:nvSpPr>
        <p:spPr>
          <a:xfrm>
            <a:off x="950121" y="711421"/>
            <a:ext cx="9823896" cy="4020458"/>
          </a:xfrm>
          <a:prstGeom prst="rect">
            <a:avLst/>
          </a:prstGeom>
        </p:spPr>
        <p:txBody>
          <a:bodyPr vert="horz" lIns="91440" tIns="45720" rIns="91440" bIns="45720" rtlCol="0" anchor="ctr">
            <a:normAutofit/>
          </a:bodyPr>
          <a:lstStyle/>
          <a:p>
            <a:pPr marL="457200" lvl="0" indent="-457200">
              <a:buFont typeface="+mj-lt"/>
              <a:buAutoNum type="arabicPeriod"/>
            </a:pPr>
            <a:r>
              <a:rPr lang="cs-CZ" sz="2400" dirty="0"/>
              <a:t>Náhodně oč</a:t>
            </a:r>
            <a:r>
              <a:rPr lang="en-US" sz="2400" dirty="0"/>
              <a:t>e</a:t>
            </a:r>
            <a:r>
              <a:rPr lang="cs-CZ" sz="2400" dirty="0" err="1"/>
              <a:t>káváme</a:t>
            </a:r>
            <a:r>
              <a:rPr lang="cs-CZ" sz="2400" dirty="0"/>
              <a:t> </a:t>
            </a:r>
            <a:r>
              <a:rPr lang="en-GB" sz="2400" dirty="0"/>
              <a:t>96 x 5% = 4.8 </a:t>
            </a:r>
            <a:r>
              <a:rPr lang="cs-CZ" sz="2400" dirty="0"/>
              <a:t>významných genů</a:t>
            </a:r>
          </a:p>
          <a:p>
            <a:pPr marL="457200" lvl="0" indent="-457200">
              <a:buFont typeface="+mj-lt"/>
              <a:buAutoNum type="arabicPeriod"/>
            </a:pPr>
            <a:endParaRPr lang="cs-CZ" sz="2400" dirty="0"/>
          </a:p>
          <a:p>
            <a:pPr marL="457200" indent="-457200">
              <a:buFont typeface="+mj-lt"/>
              <a:buAutoNum type="arabicPeriod"/>
            </a:pPr>
            <a:r>
              <a:rPr lang="cs-CZ" sz="2400" dirty="0"/>
              <a:t>Pomocí binomického testu vypočteme pravděpodobnost pozorování </a:t>
            </a:r>
            <a:r>
              <a:rPr lang="cs-CZ" sz="2400" b="1" dirty="0"/>
              <a:t>8</a:t>
            </a:r>
            <a:r>
              <a:rPr lang="cs-CZ" sz="2400" dirty="0"/>
              <a:t> a více významných genů: </a:t>
            </a:r>
            <a:r>
              <a:rPr lang="en-GB" sz="2400" dirty="0"/>
              <a:t>p = </a:t>
            </a:r>
            <a:r>
              <a:rPr lang="sk-SK" sz="2400" dirty="0"/>
              <a:t>0.</a:t>
            </a:r>
            <a:r>
              <a:rPr lang="en-GB" sz="2400" dirty="0"/>
              <a:t>10</a:t>
            </a:r>
            <a:r>
              <a:rPr lang="sk-SK" sz="2400" dirty="0"/>
              <a:t>79</a:t>
            </a:r>
            <a:r>
              <a:rPr lang="en-GB" sz="2400" dirty="0"/>
              <a:t>, </a:t>
            </a:r>
            <a:r>
              <a:rPr lang="cs-CZ" sz="2400" dirty="0"/>
              <a:t>teda není významné</a:t>
            </a:r>
            <a:endParaRPr lang="en-US" sz="2400" dirty="0"/>
          </a:p>
          <a:p>
            <a:pPr marL="457200" lvl="0" indent="-457200">
              <a:buFont typeface="+mj-lt"/>
              <a:buAutoNum type="arabicPeriod"/>
            </a:pPr>
            <a:endParaRPr lang="cs-CZ" sz="2400" dirty="0"/>
          </a:p>
          <a:p>
            <a:pPr marL="457200" indent="-457200">
              <a:buFont typeface="+mj-lt"/>
              <a:buAutoNum type="arabicPeriod"/>
            </a:pPr>
            <a:r>
              <a:rPr lang="cs-CZ" sz="2400" dirty="0" err="1"/>
              <a:t>binom.test</a:t>
            </a:r>
            <a:r>
              <a:rPr lang="cs-CZ" sz="2400" dirty="0"/>
              <a:t>(</a:t>
            </a:r>
            <a:r>
              <a:rPr lang="cs-CZ" sz="2400" dirty="0" err="1"/>
              <a:t>x</a:t>
            </a:r>
            <a:r>
              <a:rPr lang="cs-CZ" sz="2400" dirty="0"/>
              <a:t>=8,n=96,p=0.05, </a:t>
            </a:r>
            <a:r>
              <a:rPr lang="cs-CZ" sz="2400" dirty="0" err="1"/>
              <a:t>alternative</a:t>
            </a:r>
            <a:r>
              <a:rPr lang="cs-CZ" sz="2400" dirty="0"/>
              <a:t>="</a:t>
            </a:r>
            <a:r>
              <a:rPr lang="cs-CZ" sz="2400" dirty="0" err="1"/>
              <a:t>greater</a:t>
            </a:r>
            <a:r>
              <a:rPr lang="cs-CZ" sz="2400" dirty="0"/>
              <a:t>")</a:t>
            </a:r>
            <a:endParaRPr lang="en-US" sz="2400" dirty="0"/>
          </a:p>
        </p:txBody>
      </p:sp>
    </p:spTree>
    <p:extLst>
      <p:ext uri="{BB962C8B-B14F-4D97-AF65-F5344CB8AC3E}">
        <p14:creationId xmlns:p14="http://schemas.microsoft.com/office/powerpoint/2010/main" val="7261293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Freeform: Shape 8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31" name="TextShape 1"/>
          <p:cNvSpPr txBox="1"/>
          <p:nvPr/>
        </p:nvSpPr>
        <p:spPr>
          <a:xfrm>
            <a:off x="950121" y="5529884"/>
            <a:ext cx="5693783" cy="10963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strike="noStrike" kern="1200" spc="-1" dirty="0" err="1">
                <a:solidFill>
                  <a:srgbClr val="303030"/>
                </a:solidFill>
                <a:uFill>
                  <a:solidFill>
                    <a:srgbClr val="FFFFFF"/>
                  </a:solidFill>
                </a:uFill>
                <a:latin typeface="+mj-lt"/>
                <a:ea typeface="+mj-ea"/>
                <a:cs typeface="+mj-cs"/>
              </a:rPr>
              <a:t>Příklad</a:t>
            </a:r>
            <a:r>
              <a:rPr lang="en-US" sz="3400" b="1" strike="noStrike" kern="1200" spc="-1" dirty="0">
                <a:solidFill>
                  <a:srgbClr val="303030"/>
                </a:solidFill>
                <a:uFill>
                  <a:solidFill>
                    <a:srgbClr val="FFFFFF"/>
                  </a:solidFill>
                </a:uFill>
                <a:latin typeface="+mj-lt"/>
                <a:ea typeface="+mj-ea"/>
                <a:cs typeface="+mj-cs"/>
              </a:rPr>
              <a:t>, </a:t>
            </a:r>
            <a:r>
              <a:rPr lang="en-US" sz="3400" b="1" u="sng" strike="noStrike" kern="1200" spc="-1" dirty="0" err="1">
                <a:solidFill>
                  <a:srgbClr val="303030"/>
                </a:solidFill>
                <a:uFill>
                  <a:solidFill>
                    <a:srgbClr val="FFFFFF"/>
                  </a:solidFill>
                </a:uFill>
                <a:latin typeface="+mj-lt"/>
                <a:ea typeface="+mj-ea"/>
                <a:cs typeface="+mj-cs"/>
              </a:rPr>
              <a:t>kompetitivní</a:t>
            </a:r>
            <a:r>
              <a:rPr lang="en-US" sz="3400" b="1" u="sng" strike="noStrike" kern="1200" spc="-1" dirty="0">
                <a:solidFill>
                  <a:srgbClr val="303030"/>
                </a:solidFill>
                <a:uFill>
                  <a:solidFill>
                    <a:srgbClr val="FFFFFF"/>
                  </a:solidFill>
                </a:uFill>
                <a:latin typeface="+mj-lt"/>
                <a:ea typeface="+mj-ea"/>
                <a:cs typeface="+mj-cs"/>
              </a:rPr>
              <a:t> </a:t>
            </a:r>
            <a:r>
              <a:rPr lang="en-US" sz="3400" b="1" u="sng" strike="noStrike" kern="1200" spc="-1" dirty="0" err="1">
                <a:solidFill>
                  <a:srgbClr val="303030"/>
                </a:solidFill>
                <a:uFill>
                  <a:solidFill>
                    <a:srgbClr val="FFFFFF"/>
                  </a:solidFill>
                </a:uFill>
                <a:latin typeface="+mj-lt"/>
                <a:ea typeface="+mj-ea"/>
                <a:cs typeface="+mj-cs"/>
              </a:rPr>
              <a:t>metoda</a:t>
            </a:r>
            <a:r>
              <a:rPr lang="en-US" sz="3400" b="1" u="sng" strike="noStrike" kern="1200" spc="-1" dirty="0">
                <a:solidFill>
                  <a:srgbClr val="303030"/>
                </a:solidFill>
                <a:uFill>
                  <a:solidFill>
                    <a:srgbClr val="FFFFFF"/>
                  </a:solidFill>
                </a:uFill>
                <a:latin typeface="+mj-lt"/>
                <a:ea typeface="+mj-ea"/>
                <a:cs typeface="+mj-cs"/>
              </a:rPr>
              <a:t> </a:t>
            </a:r>
            <a:r>
              <a:rPr lang="en-US" sz="3400" b="1" strike="noStrike" kern="1200" spc="-1" dirty="0" err="1">
                <a:solidFill>
                  <a:srgbClr val="303030"/>
                </a:solidFill>
                <a:uFill>
                  <a:solidFill>
                    <a:srgbClr val="FFFFFF"/>
                  </a:solidFill>
                </a:uFill>
                <a:latin typeface="+mj-lt"/>
                <a:ea typeface="+mj-ea"/>
                <a:cs typeface="+mj-cs"/>
              </a:rPr>
              <a:t>dělící</a:t>
            </a:r>
            <a:r>
              <a:rPr lang="en-US" sz="3400" b="1" strike="noStrike" kern="1200" spc="-1" dirty="0">
                <a:solidFill>
                  <a:srgbClr val="303030"/>
                </a:solidFill>
                <a:uFill>
                  <a:solidFill>
                    <a:srgbClr val="FFFFFF"/>
                  </a:solidFill>
                </a:uFill>
                <a:latin typeface="+mj-lt"/>
                <a:ea typeface="+mj-ea"/>
                <a:cs typeface="+mj-cs"/>
              </a:rPr>
              <a:t> </a:t>
            </a:r>
            <a:r>
              <a:rPr lang="en-US" sz="3400" b="1" strike="noStrike" kern="1200" spc="-1" dirty="0" err="1">
                <a:solidFill>
                  <a:srgbClr val="303030"/>
                </a:solidFill>
                <a:uFill>
                  <a:solidFill>
                    <a:srgbClr val="FFFFFF"/>
                  </a:solidFill>
                </a:uFill>
                <a:latin typeface="+mj-lt"/>
                <a:ea typeface="+mj-ea"/>
                <a:cs typeface="+mj-cs"/>
              </a:rPr>
              <a:t>hranice</a:t>
            </a:r>
            <a:endParaRPr lang="en-US" sz="3400" b="1" strike="noStrike" kern="1200" spc="-1" dirty="0">
              <a:solidFill>
                <a:srgbClr val="303030"/>
              </a:solidFill>
              <a:uFill>
                <a:solidFill>
                  <a:srgbClr val="FFFFFF"/>
                </a:solidFill>
              </a:uFill>
              <a:latin typeface="+mj-lt"/>
              <a:ea typeface="+mj-ea"/>
              <a:cs typeface="+mj-cs"/>
            </a:endParaRPr>
          </a:p>
        </p:txBody>
      </p:sp>
      <p:sp>
        <p:nvSpPr>
          <p:cNvPr id="332" name="TextShape 2"/>
          <p:cNvSpPr txBox="1"/>
          <p:nvPr/>
        </p:nvSpPr>
        <p:spPr>
          <a:xfrm>
            <a:off x="6643905" y="965199"/>
            <a:ext cx="4898852" cy="4020458"/>
          </a:xfrm>
          <a:prstGeom prst="rect">
            <a:avLst/>
          </a:prstGeom>
        </p:spPr>
        <p:txBody>
          <a:bodyPr vert="horz" lIns="91440" tIns="45720" rIns="91440" bIns="45720" rtlCol="0" anchor="ctr">
            <a:normAutofit/>
          </a:bodyPr>
          <a:lstStyle/>
          <a:p>
            <a:pPr>
              <a:lnSpc>
                <a:spcPct val="90000"/>
              </a:lnSpc>
              <a:spcAft>
                <a:spcPts val="600"/>
              </a:spcAft>
              <a:buClr>
                <a:srgbClr val="003366"/>
              </a:buClr>
            </a:pPr>
            <a:endParaRPr lang="en-US" sz="2000" b="0" strike="noStrike" spc="-1" dirty="0">
              <a:uFill>
                <a:solidFill>
                  <a:srgbClr val="FFFFFF"/>
                </a:solidFill>
              </a:uFill>
            </a:endParaRPr>
          </a:p>
          <a:p>
            <a:pPr marL="742680" lvl="1" indent="-228600">
              <a:lnSpc>
                <a:spcPct val="90000"/>
              </a:lnSpc>
              <a:spcAft>
                <a:spcPts val="600"/>
              </a:spcAft>
              <a:buClr>
                <a:srgbClr val="003366"/>
              </a:buClr>
              <a:buFont typeface="Arial" panose="020B0604020202020204" pitchFamily="34" charset="0"/>
              <a:buChar char="•"/>
            </a:pPr>
            <a:r>
              <a:rPr lang="en-US" sz="2000" b="0" strike="noStrike" spc="-1" dirty="0">
                <a:uFill>
                  <a:solidFill>
                    <a:srgbClr val="FFFFFF"/>
                  </a:solidFill>
                </a:uFill>
              </a:rPr>
              <a:t>1272 z 12639 </a:t>
            </a:r>
            <a:r>
              <a:rPr lang="en-US" sz="2000" b="0" strike="noStrike" spc="-1" dirty="0" err="1">
                <a:uFill>
                  <a:solidFill>
                    <a:srgbClr val="FFFFFF"/>
                  </a:solidFill>
                </a:uFill>
              </a:rPr>
              <a:t>genů</a:t>
            </a:r>
            <a:r>
              <a:rPr lang="en-US" sz="2000" b="0" strike="noStrike" spc="-1" dirty="0">
                <a:uFill>
                  <a:solidFill>
                    <a:srgbClr val="FFFFFF"/>
                  </a:solidFill>
                </a:uFill>
              </a:rPr>
              <a:t> je </a:t>
            </a:r>
            <a:r>
              <a:rPr lang="en-US" sz="2000" b="0" strike="noStrike" spc="-1" dirty="0" err="1">
                <a:uFill>
                  <a:solidFill>
                    <a:srgbClr val="FFFFFF"/>
                  </a:solidFill>
                </a:uFill>
              </a:rPr>
              <a:t>odlišně</a:t>
            </a:r>
            <a:r>
              <a:rPr lang="en-US" sz="2000" b="0" strike="noStrike" spc="-1" dirty="0">
                <a:uFill>
                  <a:solidFill>
                    <a:srgbClr val="FFFFFF"/>
                  </a:solidFill>
                </a:uFill>
              </a:rPr>
              <a:t> </a:t>
            </a:r>
            <a:r>
              <a:rPr lang="en-US" sz="2000" b="0" strike="noStrike" spc="-1" dirty="0" err="1">
                <a:uFill>
                  <a:solidFill>
                    <a:srgbClr val="FFFFFF"/>
                  </a:solidFill>
                </a:uFill>
              </a:rPr>
              <a:t>exprimovaných</a:t>
            </a:r>
            <a:r>
              <a:rPr lang="en-US" sz="2000" b="0" strike="noStrike" spc="-1" dirty="0">
                <a:uFill>
                  <a:solidFill>
                    <a:srgbClr val="FFFFFF"/>
                  </a:solidFill>
                </a:uFill>
              </a:rPr>
              <a:t> v </a:t>
            </a:r>
            <a:r>
              <a:rPr lang="en-US" sz="2000" b="0" strike="noStrike" spc="-1" dirty="0" err="1">
                <a:uFill>
                  <a:solidFill>
                    <a:srgbClr val="FFFFFF"/>
                  </a:solidFill>
                </a:uFill>
              </a:rPr>
              <a:t>tomto</a:t>
            </a:r>
            <a:r>
              <a:rPr lang="en-US" sz="2000" b="0" strike="noStrike" spc="-1" dirty="0">
                <a:uFill>
                  <a:solidFill>
                    <a:srgbClr val="FFFFFF"/>
                  </a:solidFill>
                </a:uFill>
              </a:rPr>
              <a:t> </a:t>
            </a:r>
            <a:r>
              <a:rPr lang="en-US" sz="2000" b="0" strike="noStrike" spc="-1" dirty="0" err="1">
                <a:uFill>
                  <a:solidFill>
                    <a:srgbClr val="FFFFFF"/>
                  </a:solidFill>
                </a:uFill>
              </a:rPr>
              <a:t>datovém</a:t>
            </a:r>
            <a:r>
              <a:rPr lang="en-US" sz="2000" b="0" strike="noStrike" spc="-1" dirty="0">
                <a:uFill>
                  <a:solidFill>
                    <a:srgbClr val="FFFFFF"/>
                  </a:solidFill>
                </a:uFill>
              </a:rPr>
              <a:t> </a:t>
            </a:r>
            <a:r>
              <a:rPr lang="en-US" sz="2000" b="0" strike="noStrike" spc="-1" dirty="0" err="1">
                <a:uFill>
                  <a:solidFill>
                    <a:srgbClr val="FFFFFF"/>
                  </a:solidFill>
                </a:uFill>
              </a:rPr>
              <a:t>souboru</a:t>
            </a:r>
            <a:r>
              <a:rPr lang="en-US" sz="2000" b="0" strike="noStrike" spc="-1" dirty="0">
                <a:uFill>
                  <a:solidFill>
                    <a:srgbClr val="FFFFFF"/>
                  </a:solidFill>
                </a:uFill>
              </a:rPr>
              <a:t> (to je </a:t>
            </a:r>
            <a:r>
              <a:rPr lang="en-US" sz="2000" b="0" strike="noStrike" spc="-1" dirty="0" err="1">
                <a:uFill>
                  <a:solidFill>
                    <a:srgbClr val="FFFFFF"/>
                  </a:solidFill>
                </a:uFill>
              </a:rPr>
              <a:t>zhruba</a:t>
            </a:r>
            <a:r>
              <a:rPr lang="en-US" sz="2000" b="0" strike="noStrike" spc="-1" dirty="0">
                <a:uFill>
                  <a:solidFill>
                    <a:srgbClr val="FFFFFF"/>
                  </a:solidFill>
                </a:uFill>
              </a:rPr>
              <a:t> 10%)</a:t>
            </a:r>
          </a:p>
          <a:p>
            <a:pPr marL="742680" lvl="1" indent="-228600">
              <a:lnSpc>
                <a:spcPct val="90000"/>
              </a:lnSpc>
              <a:spcAft>
                <a:spcPts val="600"/>
              </a:spcAft>
              <a:buClr>
                <a:srgbClr val="003366"/>
              </a:buClr>
              <a:buFont typeface="Arial" panose="020B0604020202020204" pitchFamily="34" charset="0"/>
              <a:buChar char="•"/>
            </a:pPr>
            <a:r>
              <a:rPr lang="en-US" sz="2000" b="0" strike="noStrike" spc="-1" dirty="0">
                <a:uFill>
                  <a:solidFill>
                    <a:srgbClr val="FFFFFF"/>
                  </a:solidFill>
                </a:uFill>
              </a:rPr>
              <a:t>V </a:t>
            </a:r>
            <a:r>
              <a:rPr lang="en-US" sz="2000" b="0" strike="noStrike" spc="-1" dirty="0" err="1">
                <a:uFill>
                  <a:solidFill>
                    <a:srgbClr val="FFFFFF"/>
                  </a:solidFill>
                </a:uFill>
              </a:rPr>
              <a:t>množině</a:t>
            </a:r>
            <a:r>
              <a:rPr lang="en-US" sz="2000" b="0" strike="noStrike" spc="-1" dirty="0">
                <a:uFill>
                  <a:solidFill>
                    <a:srgbClr val="FFFFFF"/>
                  </a:solidFill>
                </a:uFill>
              </a:rPr>
              <a:t> </a:t>
            </a:r>
            <a:r>
              <a:rPr lang="en-US" sz="2000" b="0" strike="noStrike" spc="-1" dirty="0" err="1">
                <a:uFill>
                  <a:solidFill>
                    <a:srgbClr val="FFFFFF"/>
                  </a:solidFill>
                </a:uFill>
              </a:rPr>
              <a:t>náhodně</a:t>
            </a:r>
            <a:r>
              <a:rPr lang="en-US" sz="2000" b="0" strike="noStrike" spc="-1" dirty="0">
                <a:uFill>
                  <a:solidFill>
                    <a:srgbClr val="FFFFFF"/>
                  </a:solidFill>
                </a:uFill>
              </a:rPr>
              <a:t> </a:t>
            </a:r>
            <a:r>
              <a:rPr lang="en-US" sz="2000" b="0" strike="noStrike" spc="-1" dirty="0" err="1">
                <a:uFill>
                  <a:solidFill>
                    <a:srgbClr val="FFFFFF"/>
                  </a:solidFill>
                </a:uFill>
              </a:rPr>
              <a:t>vybraných</a:t>
            </a:r>
            <a:r>
              <a:rPr lang="en-US" sz="2000" b="0" strike="noStrike" spc="-1" dirty="0">
                <a:uFill>
                  <a:solidFill>
                    <a:srgbClr val="FFFFFF"/>
                  </a:solidFill>
                </a:uFill>
              </a:rPr>
              <a:t> 96 </a:t>
            </a:r>
            <a:r>
              <a:rPr lang="en-US" sz="2000" b="0" strike="noStrike" spc="-1" dirty="0" err="1">
                <a:uFill>
                  <a:solidFill>
                    <a:srgbClr val="FFFFFF"/>
                  </a:solidFill>
                </a:uFill>
              </a:rPr>
              <a:t>genů</a:t>
            </a:r>
            <a:r>
              <a:rPr lang="en-US" sz="2000" b="0" strike="noStrike" spc="-1" dirty="0">
                <a:uFill>
                  <a:solidFill>
                    <a:srgbClr val="FFFFFF"/>
                  </a:solidFill>
                </a:uFill>
              </a:rPr>
              <a:t> </a:t>
            </a:r>
            <a:r>
              <a:rPr lang="en-US" sz="2000" b="0" strike="noStrike" spc="-1" dirty="0" err="1">
                <a:uFill>
                  <a:solidFill>
                    <a:srgbClr val="FFFFFF"/>
                  </a:solidFill>
                </a:uFill>
              </a:rPr>
              <a:t>očekáváme</a:t>
            </a:r>
            <a:r>
              <a:rPr lang="en-US" sz="2000" b="0" strike="noStrike" spc="-1" dirty="0">
                <a:uFill>
                  <a:solidFill>
                    <a:srgbClr val="FFFFFF"/>
                  </a:solidFill>
                </a:uFill>
              </a:rPr>
              <a:t> </a:t>
            </a:r>
            <a:r>
              <a:rPr lang="en-US" sz="2000" b="0" strike="noStrike" spc="-1" dirty="0" err="1">
                <a:uFill>
                  <a:solidFill>
                    <a:srgbClr val="FFFFFF"/>
                  </a:solidFill>
                </a:uFill>
              </a:rPr>
              <a:t>tedy</a:t>
            </a:r>
            <a:r>
              <a:rPr lang="en-US" sz="2000" b="0" strike="noStrike" spc="-1" dirty="0">
                <a:uFill>
                  <a:solidFill>
                    <a:srgbClr val="FFFFFF"/>
                  </a:solidFill>
                </a:uFill>
              </a:rPr>
              <a:t> 96 x 10% = 9.6 </a:t>
            </a:r>
            <a:r>
              <a:rPr lang="en-US" sz="2000" b="0" strike="noStrike" spc="-1" dirty="0" err="1">
                <a:uFill>
                  <a:solidFill>
                    <a:srgbClr val="FFFFFF"/>
                  </a:solidFill>
                </a:uFill>
              </a:rPr>
              <a:t>významných</a:t>
            </a:r>
            <a:r>
              <a:rPr lang="en-US" sz="2000" b="0" strike="noStrike" spc="-1" dirty="0">
                <a:uFill>
                  <a:solidFill>
                    <a:srgbClr val="FFFFFF"/>
                  </a:solidFill>
                </a:uFill>
              </a:rPr>
              <a:t> </a:t>
            </a:r>
            <a:r>
              <a:rPr lang="en-US" sz="2000" b="0" strike="noStrike" spc="-1" dirty="0" err="1">
                <a:uFill>
                  <a:solidFill>
                    <a:srgbClr val="FFFFFF"/>
                  </a:solidFill>
                </a:uFill>
              </a:rPr>
              <a:t>genů</a:t>
            </a:r>
            <a:endParaRPr lang="en-US" sz="2000" b="0" strike="noStrike" spc="-1" dirty="0">
              <a:uFill>
                <a:solidFill>
                  <a:srgbClr val="FFFFFF"/>
                </a:solidFill>
              </a:uFill>
            </a:endParaRPr>
          </a:p>
          <a:p>
            <a:pPr marL="742680" lvl="1" indent="-228600">
              <a:lnSpc>
                <a:spcPct val="90000"/>
              </a:lnSpc>
              <a:spcAft>
                <a:spcPts val="600"/>
              </a:spcAft>
              <a:buClr>
                <a:srgbClr val="003366"/>
              </a:buClr>
              <a:buFont typeface="Arial" panose="020B0604020202020204" pitchFamily="34" charset="0"/>
              <a:buChar char="•"/>
            </a:pPr>
            <a:r>
              <a:rPr lang="en-US" sz="2000" b="0" strike="noStrike" spc="-1" dirty="0">
                <a:uFill>
                  <a:solidFill>
                    <a:srgbClr val="FFFFFF"/>
                  </a:solidFill>
                </a:uFill>
              </a:rPr>
              <a:t>p-</a:t>
            </a:r>
            <a:r>
              <a:rPr lang="en-US" sz="2000" b="0" strike="noStrike" spc="-1" dirty="0" err="1">
                <a:uFill>
                  <a:solidFill>
                    <a:srgbClr val="FFFFFF"/>
                  </a:solidFill>
                </a:uFill>
              </a:rPr>
              <a:t>hodnotu</a:t>
            </a:r>
            <a:r>
              <a:rPr lang="en-US" sz="2000" b="0" strike="noStrike" spc="-1" dirty="0">
                <a:uFill>
                  <a:solidFill>
                    <a:srgbClr val="FFFFFF"/>
                  </a:solidFill>
                </a:uFill>
              </a:rPr>
              <a:t> </a:t>
            </a:r>
            <a:r>
              <a:rPr lang="en-US" sz="2000" b="0" strike="noStrike" spc="-1" dirty="0" err="1">
                <a:uFill>
                  <a:solidFill>
                    <a:srgbClr val="FFFFFF"/>
                  </a:solidFill>
                </a:uFill>
              </a:rPr>
              <a:t>vypočítáme</a:t>
            </a:r>
            <a:r>
              <a:rPr lang="en-US" sz="2000" b="0" strike="noStrike" spc="-1" dirty="0">
                <a:uFill>
                  <a:solidFill>
                    <a:srgbClr val="FFFFFF"/>
                  </a:solidFill>
                </a:uFill>
              </a:rPr>
              <a:t> z </a:t>
            </a:r>
            <a:r>
              <a:rPr lang="en-US" sz="2000" b="0" strike="noStrike" spc="-1" dirty="0" err="1">
                <a:uFill>
                  <a:solidFill>
                    <a:srgbClr val="FFFFFF"/>
                  </a:solidFill>
                </a:uFill>
              </a:rPr>
              <a:t>kontingenční</a:t>
            </a:r>
            <a:r>
              <a:rPr lang="en-US" sz="2000" b="0" strike="noStrike" spc="-1" dirty="0">
                <a:uFill>
                  <a:solidFill>
                    <a:srgbClr val="FFFFFF"/>
                  </a:solidFill>
                </a:uFill>
              </a:rPr>
              <a:t> </a:t>
            </a:r>
            <a:r>
              <a:rPr lang="en-US" sz="2000" b="0" strike="noStrike" spc="-1" dirty="0" err="1">
                <a:uFill>
                  <a:solidFill>
                    <a:srgbClr val="FFFFFF"/>
                  </a:solidFill>
                </a:uFill>
              </a:rPr>
              <a:t>tabulky</a:t>
            </a:r>
            <a:r>
              <a:rPr lang="en-US" sz="2000" b="0" strike="noStrike" spc="-1" dirty="0">
                <a:uFill>
                  <a:solidFill>
                    <a:srgbClr val="FFFFFF"/>
                  </a:solidFill>
                </a:uFill>
              </a:rPr>
              <a:t> </a:t>
            </a:r>
            <a:r>
              <a:rPr lang="en-US" sz="2000" b="0" strike="noStrike" spc="-1" dirty="0" err="1">
                <a:uFill>
                  <a:solidFill>
                    <a:srgbClr val="FFFFFF"/>
                  </a:solidFill>
                </a:uFill>
              </a:rPr>
              <a:t>pomocí</a:t>
            </a:r>
            <a:r>
              <a:rPr lang="en-US" sz="2000" b="0" strike="noStrike" spc="-1" dirty="0">
                <a:uFill>
                  <a:solidFill>
                    <a:srgbClr val="FFFFFF"/>
                  </a:solidFill>
                </a:uFill>
              </a:rPr>
              <a:t> </a:t>
            </a:r>
            <a:r>
              <a:rPr lang="en-US" sz="2000" b="0" strike="noStrike" spc="-1" dirty="0" err="1">
                <a:uFill>
                  <a:solidFill>
                    <a:srgbClr val="FFFFFF"/>
                  </a:solidFill>
                </a:uFill>
              </a:rPr>
              <a:t>Fisherova</a:t>
            </a:r>
            <a:r>
              <a:rPr lang="en-US" sz="2000" b="0" strike="noStrike" spc="-1" dirty="0">
                <a:uFill>
                  <a:solidFill>
                    <a:srgbClr val="FFFFFF"/>
                  </a:solidFill>
                </a:uFill>
              </a:rPr>
              <a:t> </a:t>
            </a:r>
            <a:r>
              <a:rPr lang="en-US" sz="2000" b="0" strike="noStrike" spc="-1" dirty="0" err="1">
                <a:uFill>
                  <a:solidFill>
                    <a:srgbClr val="FFFFFF"/>
                  </a:solidFill>
                </a:uFill>
              </a:rPr>
              <a:t>nebo</a:t>
            </a:r>
            <a:r>
              <a:rPr lang="en-US" sz="2000" b="0" strike="noStrike" spc="-1" dirty="0">
                <a:uFill>
                  <a:solidFill>
                    <a:srgbClr val="FFFFFF"/>
                  </a:solidFill>
                </a:uFill>
              </a:rPr>
              <a:t> Chi-</a:t>
            </a:r>
            <a:r>
              <a:rPr lang="en-US" sz="2000" b="0" strike="noStrike" spc="-1" dirty="0" err="1">
                <a:uFill>
                  <a:solidFill>
                    <a:srgbClr val="FFFFFF"/>
                  </a:solidFill>
                </a:uFill>
              </a:rPr>
              <a:t>kvadrát</a:t>
            </a:r>
            <a:r>
              <a:rPr lang="en-US" sz="2000" b="0" strike="noStrike" spc="-1" dirty="0">
                <a:uFill>
                  <a:solidFill>
                    <a:srgbClr val="FFFFFF"/>
                  </a:solidFill>
                </a:uFill>
              </a:rPr>
              <a:t> </a:t>
            </a:r>
            <a:r>
              <a:rPr lang="en-US" sz="2000" b="0" strike="noStrike" spc="-1" dirty="0" err="1">
                <a:uFill>
                  <a:solidFill>
                    <a:srgbClr val="FFFFFF"/>
                  </a:solidFill>
                </a:uFill>
              </a:rPr>
              <a:t>testu</a:t>
            </a:r>
            <a:r>
              <a:rPr lang="en-US" sz="2000" b="0" strike="noStrike" spc="-1" dirty="0">
                <a:uFill>
                  <a:solidFill>
                    <a:srgbClr val="FFFFFF"/>
                  </a:solidFill>
                </a:uFill>
              </a:rPr>
              <a:t> </a:t>
            </a:r>
          </a:p>
        </p:txBody>
      </p:sp>
      <p:sp>
        <p:nvSpPr>
          <p:cNvPr id="334" name="CustomShape 4"/>
          <p:cNvSpPr/>
          <p:nvPr/>
        </p:nvSpPr>
        <p:spPr>
          <a:xfrm>
            <a:off x="2125563" y="4464088"/>
            <a:ext cx="5903280" cy="337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Aft>
                <a:spcPts val="600"/>
              </a:spcAft>
            </a:pPr>
            <a:r>
              <a:rPr lang="cs-CZ" sz="1600" b="0" strike="noStrike" spc="-1" dirty="0">
                <a:solidFill>
                  <a:srgbClr val="000000"/>
                </a:solidFill>
                <a:uFill>
                  <a:solidFill>
                    <a:srgbClr val="FFFFFF"/>
                  </a:solidFill>
                </a:uFill>
                <a:latin typeface="Arial"/>
              </a:rPr>
              <a:t>p = 0.</a:t>
            </a:r>
            <a:r>
              <a:rPr lang="en-GB" sz="1600" b="0" strike="noStrike" spc="-1" dirty="0">
                <a:solidFill>
                  <a:srgbClr val="000000"/>
                </a:solidFill>
                <a:uFill>
                  <a:solidFill>
                    <a:srgbClr val="FFFFFF"/>
                  </a:solidFill>
                </a:uFill>
                <a:latin typeface="Arial"/>
              </a:rPr>
              <a:t>73</a:t>
            </a:r>
            <a:r>
              <a:rPr lang="cs-CZ" sz="1600" b="0" strike="noStrike" spc="-1" dirty="0">
                <a:solidFill>
                  <a:srgbClr val="000000"/>
                </a:solidFill>
                <a:uFill>
                  <a:solidFill>
                    <a:srgbClr val="FFFFFF"/>
                  </a:solidFill>
                </a:uFill>
                <a:latin typeface="Arial"/>
              </a:rPr>
              <a:t> (</a:t>
            </a:r>
            <a:r>
              <a:rPr lang="cs-CZ" sz="1600" b="0" strike="noStrike" spc="-1" dirty="0" err="1">
                <a:solidFill>
                  <a:srgbClr val="000000"/>
                </a:solidFill>
                <a:uFill>
                  <a:solidFill>
                    <a:srgbClr val="FFFFFF"/>
                  </a:solidFill>
                </a:uFill>
                <a:latin typeface="Arial"/>
              </a:rPr>
              <a:t>Fisherův</a:t>
            </a:r>
            <a:r>
              <a:rPr lang="cs-CZ" sz="1600" b="0" strike="noStrike" spc="-1" dirty="0">
                <a:solidFill>
                  <a:srgbClr val="000000"/>
                </a:solidFill>
                <a:uFill>
                  <a:solidFill>
                    <a:srgbClr val="FFFFFF"/>
                  </a:solidFill>
                </a:uFill>
                <a:latin typeface="Arial"/>
              </a:rPr>
              <a:t> test</a:t>
            </a:r>
            <a:r>
              <a:rPr lang="en-GB" sz="1600" b="0" strike="noStrike" spc="-1" dirty="0">
                <a:solidFill>
                  <a:srgbClr val="000000"/>
                </a:solidFill>
                <a:uFill>
                  <a:solidFill>
                    <a:srgbClr val="FFFFFF"/>
                  </a:solidFill>
                </a:uFill>
                <a:latin typeface="Arial"/>
              </a:rPr>
              <a:t> </a:t>
            </a:r>
            <a:r>
              <a:rPr lang="cs-CZ" sz="1600" b="0" strike="noStrike" spc="-1" dirty="0">
                <a:solidFill>
                  <a:srgbClr val="000000"/>
                </a:solidFill>
                <a:uFill>
                  <a:solidFill>
                    <a:srgbClr val="FFFFFF"/>
                  </a:solidFill>
                </a:uFill>
                <a:latin typeface="Arial"/>
              </a:rPr>
              <a:t>– jednostranný)</a:t>
            </a:r>
            <a:endParaRPr lang="en-US" sz="1800" b="0" strike="noStrike" spc="-1" dirty="0">
              <a:solidFill>
                <a:srgbClr val="000000"/>
              </a:solidFill>
              <a:uFill>
                <a:solidFill>
                  <a:srgbClr val="FFFFFF"/>
                </a:solidFill>
              </a:uFill>
              <a:latin typeface="Arial"/>
            </a:endParaRPr>
          </a:p>
        </p:txBody>
      </p:sp>
      <p:graphicFrame>
        <p:nvGraphicFramePr>
          <p:cNvPr id="333" name="Table 3"/>
          <p:cNvGraphicFramePr/>
          <p:nvPr>
            <p:extLst>
              <p:ext uri="{D42A27DB-BD31-4B8C-83A1-F6EECF244321}">
                <p14:modId xmlns:p14="http://schemas.microsoft.com/office/powerpoint/2010/main" val="1876844568"/>
              </p:ext>
            </p:extLst>
          </p:nvPr>
        </p:nvGraphicFramePr>
        <p:xfrm>
          <a:off x="1457864" y="1601849"/>
          <a:ext cx="4925583" cy="2715768"/>
        </p:xfrm>
        <a:graphic>
          <a:graphicData uri="http://schemas.openxmlformats.org/drawingml/2006/table">
            <a:tbl>
              <a:tblPr firstRow="1" bandRow="1"/>
              <a:tblGrid>
                <a:gridCol w="1967517">
                  <a:extLst>
                    <a:ext uri="{9D8B030D-6E8A-4147-A177-3AD203B41FA5}">
                      <a16:colId xmlns:a16="http://schemas.microsoft.com/office/drawing/2014/main" val="20000"/>
                    </a:ext>
                  </a:extLst>
                </a:gridCol>
                <a:gridCol w="1176815">
                  <a:extLst>
                    <a:ext uri="{9D8B030D-6E8A-4147-A177-3AD203B41FA5}">
                      <a16:colId xmlns:a16="http://schemas.microsoft.com/office/drawing/2014/main" val="20001"/>
                    </a:ext>
                  </a:extLst>
                </a:gridCol>
                <a:gridCol w="1781251">
                  <a:extLst>
                    <a:ext uri="{9D8B030D-6E8A-4147-A177-3AD203B41FA5}">
                      <a16:colId xmlns:a16="http://schemas.microsoft.com/office/drawing/2014/main" val="20002"/>
                    </a:ext>
                  </a:extLst>
                </a:gridCol>
              </a:tblGrid>
              <a:tr h="1240536">
                <a:tc>
                  <a:txBody>
                    <a:bodyPr/>
                    <a:lstStyle/>
                    <a:p>
                      <a:endParaRPr lang="cs-CZ" sz="3300"/>
                    </a:p>
                  </a:txBody>
                  <a:tcPr marL="165000" marR="165000" marT="83820" marB="83820">
                    <a:lnL w="1368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a:lnSpc>
                          <a:spcPct val="100000"/>
                        </a:lnSpc>
                      </a:pPr>
                      <a:r>
                        <a:rPr lang="cs-CZ" sz="3300" b="0" strike="noStrike" spc="-1" dirty="0">
                          <a:solidFill>
                            <a:srgbClr val="000000"/>
                          </a:solidFill>
                          <a:uFill>
                            <a:solidFill>
                              <a:srgbClr val="FFFFFF"/>
                            </a:solidFill>
                          </a:uFill>
                          <a:latin typeface="Arial"/>
                        </a:rPr>
                        <a:t>V GS</a:t>
                      </a:r>
                      <a:endParaRPr lang="en-US" sz="3300" b="0" strike="noStrike" spc="-1" dirty="0">
                        <a:solidFill>
                          <a:srgbClr val="000000"/>
                        </a:solidFill>
                        <a:uFill>
                          <a:solidFill>
                            <a:srgbClr val="FFFFFF"/>
                          </a:solidFill>
                        </a:uFill>
                        <a:latin typeface="Arial"/>
                      </a:endParaRPr>
                    </a:p>
                  </a:txBody>
                  <a:tcPr marL="165000" marR="165000" marT="83820" marB="8382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a:lnSpc>
                          <a:spcPct val="100000"/>
                        </a:lnSpc>
                      </a:pPr>
                      <a:r>
                        <a:rPr lang="cs-CZ" sz="3300" b="0" strike="noStrike" spc="-1">
                          <a:solidFill>
                            <a:srgbClr val="000000"/>
                          </a:solidFill>
                          <a:uFill>
                            <a:solidFill>
                              <a:srgbClr val="FFFFFF"/>
                            </a:solidFill>
                          </a:uFill>
                          <a:latin typeface="Arial"/>
                        </a:rPr>
                        <a:t>Není v GS</a:t>
                      </a:r>
                      <a:endParaRPr lang="en-US" sz="3300" b="0" strike="noStrike" spc="-1">
                        <a:solidFill>
                          <a:srgbClr val="000000"/>
                        </a:solidFill>
                        <a:uFill>
                          <a:solidFill>
                            <a:srgbClr val="FFFFFF"/>
                          </a:solidFill>
                        </a:uFill>
                        <a:latin typeface="Arial"/>
                      </a:endParaRPr>
                    </a:p>
                  </a:txBody>
                  <a:tcPr marL="165000" marR="165000" marT="83820" marB="83820">
                    <a:lnL w="5760">
                      <a:solidFill>
                        <a:srgbClr val="000000"/>
                      </a:solidFill>
                    </a:lnL>
                    <a:lnR w="13680">
                      <a:solidFill>
                        <a:srgbClr val="000000"/>
                      </a:solidFill>
                    </a:lnR>
                    <a:lnT w="13680">
                      <a:solidFill>
                        <a:srgbClr val="000000"/>
                      </a:solidFill>
                    </a:lnT>
                    <a:lnB w="5760">
                      <a:solidFill>
                        <a:srgbClr val="000000"/>
                      </a:solidFill>
                    </a:lnB>
                    <a:noFill/>
                  </a:tcPr>
                </a:tc>
                <a:extLst>
                  <a:ext uri="{0D108BD9-81ED-4DB2-BD59-A6C34878D82A}">
                    <a16:rowId xmlns:a16="http://schemas.microsoft.com/office/drawing/2014/main" val="10000"/>
                  </a:ext>
                </a:extLst>
              </a:tr>
              <a:tr h="737616">
                <a:tc>
                  <a:txBody>
                    <a:bodyPr/>
                    <a:lstStyle/>
                    <a:p>
                      <a:pPr algn="ctr">
                        <a:lnSpc>
                          <a:spcPct val="100000"/>
                        </a:lnSpc>
                      </a:pPr>
                      <a:r>
                        <a:rPr lang="cs-CZ" sz="3300" b="0" strike="noStrike" spc="-1">
                          <a:solidFill>
                            <a:srgbClr val="000000"/>
                          </a:solidFill>
                          <a:uFill>
                            <a:solidFill>
                              <a:srgbClr val="FFFFFF"/>
                            </a:solidFill>
                          </a:uFill>
                          <a:latin typeface="Arial"/>
                        </a:rPr>
                        <a:t>Význ</a:t>
                      </a:r>
                      <a:endParaRPr lang="en-US" sz="3300" b="0" strike="noStrike" spc="-1">
                        <a:solidFill>
                          <a:srgbClr val="000000"/>
                        </a:solidFill>
                        <a:uFill>
                          <a:solidFill>
                            <a:srgbClr val="FFFFFF"/>
                          </a:solidFill>
                        </a:uFill>
                        <a:latin typeface="Arial"/>
                      </a:endParaRPr>
                    </a:p>
                  </a:txBody>
                  <a:tcPr marL="165000" marR="165000" marT="83820" marB="8382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a:lnSpc>
                          <a:spcPct val="100000"/>
                        </a:lnSpc>
                      </a:pPr>
                      <a:r>
                        <a:rPr lang="cs-CZ" sz="3300" b="0" strike="noStrike" spc="-1">
                          <a:solidFill>
                            <a:srgbClr val="000000"/>
                          </a:solidFill>
                          <a:uFill>
                            <a:solidFill>
                              <a:srgbClr val="FFFFFF"/>
                            </a:solidFill>
                          </a:uFill>
                          <a:latin typeface="Arial"/>
                        </a:rPr>
                        <a:t>8</a:t>
                      </a:r>
                      <a:endParaRPr lang="en-US" sz="3300" b="0" strike="noStrike" spc="-1">
                        <a:solidFill>
                          <a:srgbClr val="000000"/>
                        </a:solidFill>
                        <a:uFill>
                          <a:solidFill>
                            <a:srgbClr val="FFFFFF"/>
                          </a:solidFill>
                        </a:uFill>
                        <a:latin typeface="Arial"/>
                      </a:endParaRPr>
                    </a:p>
                  </a:txBody>
                  <a:tcPr marL="165000" marR="165000" marT="83820" marB="8382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a:lnSpc>
                          <a:spcPct val="100000"/>
                        </a:lnSpc>
                      </a:pPr>
                      <a:r>
                        <a:rPr lang="cs-CZ" sz="3300" b="0" strike="noStrike" spc="-1">
                          <a:solidFill>
                            <a:srgbClr val="000000"/>
                          </a:solidFill>
                          <a:uFill>
                            <a:solidFill>
                              <a:srgbClr val="FFFFFF"/>
                            </a:solidFill>
                          </a:uFill>
                          <a:latin typeface="Arial"/>
                        </a:rPr>
                        <a:t>1264</a:t>
                      </a:r>
                      <a:endParaRPr lang="en-US" sz="3300" b="0" strike="noStrike" spc="-1">
                        <a:solidFill>
                          <a:srgbClr val="000000"/>
                        </a:solidFill>
                        <a:uFill>
                          <a:solidFill>
                            <a:srgbClr val="FFFFFF"/>
                          </a:solidFill>
                        </a:uFill>
                        <a:latin typeface="Arial"/>
                      </a:endParaRPr>
                    </a:p>
                  </a:txBody>
                  <a:tcPr marL="165000" marR="165000" marT="83820" marB="8382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1"/>
                  </a:ext>
                </a:extLst>
              </a:tr>
              <a:tr h="737616">
                <a:tc>
                  <a:txBody>
                    <a:bodyPr/>
                    <a:lstStyle/>
                    <a:p>
                      <a:pPr algn="ctr">
                        <a:lnSpc>
                          <a:spcPct val="100000"/>
                        </a:lnSpc>
                      </a:pPr>
                      <a:r>
                        <a:rPr lang="cs-CZ" sz="3300" b="0" strike="noStrike" spc="-1">
                          <a:solidFill>
                            <a:srgbClr val="000000"/>
                          </a:solidFill>
                          <a:uFill>
                            <a:solidFill>
                              <a:srgbClr val="FFFFFF"/>
                            </a:solidFill>
                          </a:uFill>
                          <a:latin typeface="Arial"/>
                        </a:rPr>
                        <a:t>Nevýzn</a:t>
                      </a:r>
                      <a:endParaRPr lang="en-US" sz="3300" b="0" strike="noStrike" spc="-1">
                        <a:solidFill>
                          <a:srgbClr val="000000"/>
                        </a:solidFill>
                        <a:uFill>
                          <a:solidFill>
                            <a:srgbClr val="FFFFFF"/>
                          </a:solidFill>
                        </a:uFill>
                        <a:latin typeface="Arial"/>
                      </a:endParaRPr>
                    </a:p>
                  </a:txBody>
                  <a:tcPr marL="165000" marR="165000" marT="83820" marB="83820">
                    <a:lnL w="1368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a:lnSpc>
                          <a:spcPct val="100000"/>
                        </a:lnSpc>
                      </a:pPr>
                      <a:r>
                        <a:rPr lang="cs-CZ" sz="3300" b="0" strike="noStrike" spc="-1">
                          <a:solidFill>
                            <a:srgbClr val="000000"/>
                          </a:solidFill>
                          <a:uFill>
                            <a:solidFill>
                              <a:srgbClr val="FFFFFF"/>
                            </a:solidFill>
                          </a:uFill>
                          <a:latin typeface="Arial"/>
                        </a:rPr>
                        <a:t>88</a:t>
                      </a:r>
                      <a:endParaRPr lang="en-US" sz="3300" b="0" strike="noStrike" spc="-1">
                        <a:solidFill>
                          <a:srgbClr val="000000"/>
                        </a:solidFill>
                        <a:uFill>
                          <a:solidFill>
                            <a:srgbClr val="FFFFFF"/>
                          </a:solidFill>
                        </a:uFill>
                        <a:latin typeface="Arial"/>
                      </a:endParaRPr>
                    </a:p>
                  </a:txBody>
                  <a:tcPr marL="165000" marR="165000" marT="83820" marB="8382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a:lnSpc>
                          <a:spcPct val="100000"/>
                        </a:lnSpc>
                      </a:pPr>
                      <a:r>
                        <a:rPr lang="cs-CZ" sz="3300" b="0" strike="noStrike" spc="-1" dirty="0">
                          <a:solidFill>
                            <a:srgbClr val="000000"/>
                          </a:solidFill>
                          <a:uFill>
                            <a:solidFill>
                              <a:srgbClr val="FFFFFF"/>
                            </a:solidFill>
                          </a:uFill>
                          <a:latin typeface="Arial"/>
                        </a:rPr>
                        <a:t>11279</a:t>
                      </a:r>
                      <a:endParaRPr lang="en-US" sz="3300" b="0" strike="noStrike" spc="-1" dirty="0">
                        <a:solidFill>
                          <a:srgbClr val="000000"/>
                        </a:solidFill>
                        <a:uFill>
                          <a:solidFill>
                            <a:srgbClr val="FFFFFF"/>
                          </a:solidFill>
                        </a:uFill>
                        <a:latin typeface="Arial"/>
                      </a:endParaRPr>
                    </a:p>
                  </a:txBody>
                  <a:tcPr marL="165000" marR="165000" marT="83820" marB="83820">
                    <a:lnL w="5760">
                      <a:solidFill>
                        <a:srgbClr val="000000"/>
                      </a:solidFill>
                    </a:lnL>
                    <a:lnR w="13680">
                      <a:solidFill>
                        <a:srgbClr val="000000"/>
                      </a:solidFill>
                    </a:lnR>
                    <a:lnT w="5760">
                      <a:solidFill>
                        <a:srgbClr val="000000"/>
                      </a:solidFill>
                    </a:lnT>
                    <a:lnB w="13680">
                      <a:solidFill>
                        <a:srgbClr val="000000"/>
                      </a:solidFill>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02037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759F-E4E6-C24B-9F8A-1954B368322A}"/>
              </a:ext>
            </a:extLst>
          </p:cNvPr>
          <p:cNvSpPr>
            <a:spLocks noGrp="1"/>
          </p:cNvSpPr>
          <p:nvPr>
            <p:ph type="title"/>
          </p:nvPr>
        </p:nvSpPr>
        <p:spPr/>
        <p:txBody>
          <a:bodyPr/>
          <a:lstStyle/>
          <a:p>
            <a:r>
              <a:rPr lang="cs-CZ" dirty="0"/>
              <a:t>Dělení metod podle toho s jakou informací pracují</a:t>
            </a:r>
          </a:p>
        </p:txBody>
      </p:sp>
      <p:sp>
        <p:nvSpPr>
          <p:cNvPr id="3" name="Text Placeholder 2">
            <a:extLst>
              <a:ext uri="{FF2B5EF4-FFF2-40B4-BE49-F238E27FC236}">
                <a16:creationId xmlns:a16="http://schemas.microsoft.com/office/drawing/2014/main" id="{52F17391-6F00-8B43-9C6F-BDD2C068E4FC}"/>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75895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 name="TextShape 1"/>
          <p:cNvSpPr txBox="1"/>
          <p:nvPr/>
        </p:nvSpPr>
        <p:spPr>
          <a:xfrm>
            <a:off x="838200" y="1700784"/>
            <a:ext cx="4788408" cy="41148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strike="noStrike" kern="1200" spc="-1">
                <a:solidFill>
                  <a:schemeClr val="tx1"/>
                </a:solidFill>
                <a:uFill>
                  <a:solidFill>
                    <a:srgbClr val="FFFFFF"/>
                  </a:solidFill>
                </a:uFill>
                <a:latin typeface="+mj-lt"/>
                <a:ea typeface="+mj-ea"/>
                <a:cs typeface="+mj-cs"/>
              </a:rPr>
              <a:t>Metody dělící hranice vs. metody celého seznamu</a:t>
            </a:r>
          </a:p>
        </p:txBody>
      </p:sp>
      <p:sp>
        <p:nvSpPr>
          <p:cNvPr id="336" name="TextShape 2"/>
          <p:cNvSpPr txBox="1"/>
          <p:nvPr/>
        </p:nvSpPr>
        <p:spPr>
          <a:xfrm>
            <a:off x="5227983" y="1692038"/>
            <a:ext cx="6804726" cy="4114800"/>
          </a:xfrm>
          <a:prstGeom prst="rect">
            <a:avLst/>
          </a:prstGeom>
        </p:spPr>
        <p:txBody>
          <a:bodyPr vert="horz" lIns="91440" tIns="45720" rIns="91440" bIns="45720" rtlCol="0">
            <a:normAutofit/>
          </a:bodyPr>
          <a:lstStyle/>
          <a:p>
            <a:pPr marL="342720" indent="-228600">
              <a:lnSpc>
                <a:spcPct val="90000"/>
              </a:lnSpc>
              <a:spcAft>
                <a:spcPts val="600"/>
              </a:spcAft>
              <a:buClr>
                <a:srgbClr val="003366"/>
              </a:buClr>
              <a:buFont typeface="Arial" panose="020B0604020202020204" pitchFamily="34" charset="0"/>
              <a:buChar char="•"/>
            </a:pPr>
            <a:r>
              <a:rPr lang="en-US" sz="2000" b="0" strike="noStrike" spc="-1" dirty="0" err="1">
                <a:uFill>
                  <a:solidFill>
                    <a:srgbClr val="FFFFFF"/>
                  </a:solidFill>
                </a:uFill>
              </a:rPr>
              <a:t>Dvě</a:t>
            </a:r>
            <a:r>
              <a:rPr lang="en-US" sz="2000" b="0" strike="noStrike" spc="-1" dirty="0">
                <a:uFill>
                  <a:solidFill>
                    <a:srgbClr val="FFFFFF"/>
                  </a:solidFill>
                </a:uFill>
              </a:rPr>
              <a:t> </a:t>
            </a:r>
            <a:r>
              <a:rPr lang="en-US" sz="2000" b="0" strike="noStrike" spc="-1" dirty="0" err="1">
                <a:uFill>
                  <a:solidFill>
                    <a:srgbClr val="FFFFFF"/>
                  </a:solidFill>
                </a:uFill>
              </a:rPr>
              <a:t>předchozí</a:t>
            </a:r>
            <a:r>
              <a:rPr lang="en-US" sz="2000" b="0" strike="noStrike" spc="-1" dirty="0">
                <a:uFill>
                  <a:solidFill>
                    <a:srgbClr val="FFFFFF"/>
                  </a:solidFill>
                </a:uFill>
              </a:rPr>
              <a:t> </a:t>
            </a:r>
            <a:r>
              <a:rPr lang="en-US" sz="2000" b="0" strike="noStrike" spc="-1" dirty="0" err="1">
                <a:uFill>
                  <a:solidFill>
                    <a:srgbClr val="FFFFFF"/>
                  </a:solidFill>
                </a:uFill>
              </a:rPr>
              <a:t>metody</a:t>
            </a:r>
            <a:r>
              <a:rPr lang="en-US" sz="2000" b="0" strike="noStrike" spc="-1" dirty="0">
                <a:uFill>
                  <a:solidFill>
                    <a:srgbClr val="FFFFFF"/>
                  </a:solidFill>
                </a:uFill>
              </a:rPr>
              <a:t> </a:t>
            </a:r>
            <a:r>
              <a:rPr lang="en-US" sz="2000" b="0" strike="noStrike" spc="-1" dirty="0" err="1">
                <a:uFill>
                  <a:solidFill>
                    <a:srgbClr val="FFFFFF"/>
                  </a:solidFill>
                </a:uFill>
              </a:rPr>
              <a:t>byly</a:t>
            </a:r>
            <a:r>
              <a:rPr lang="en-US" sz="2000" b="0" strike="noStrike" spc="-1" dirty="0">
                <a:uFill>
                  <a:solidFill>
                    <a:srgbClr val="FFFFFF"/>
                  </a:solidFill>
                </a:uFill>
              </a:rPr>
              <a:t> </a:t>
            </a:r>
            <a:r>
              <a:rPr lang="en-US" sz="2000" b="0" strike="noStrike" spc="-1" dirty="0" err="1">
                <a:uFill>
                  <a:solidFill>
                    <a:srgbClr val="FFFFFF"/>
                  </a:solidFill>
                </a:uFill>
              </a:rPr>
              <a:t>závislé</a:t>
            </a:r>
            <a:r>
              <a:rPr lang="en-US" sz="2000" b="0" strike="noStrike" spc="-1" dirty="0">
                <a:uFill>
                  <a:solidFill>
                    <a:srgbClr val="FFFFFF"/>
                  </a:solidFill>
                </a:uFill>
              </a:rPr>
              <a:t> </a:t>
            </a:r>
            <a:r>
              <a:rPr lang="en-US" sz="2000" b="0" strike="noStrike" spc="-1" dirty="0" err="1">
                <a:uFill>
                  <a:solidFill>
                    <a:srgbClr val="FFFFFF"/>
                  </a:solidFill>
                </a:uFill>
              </a:rPr>
              <a:t>na</a:t>
            </a:r>
            <a:r>
              <a:rPr lang="en-US" sz="2000" b="0" strike="noStrike" spc="-1" dirty="0">
                <a:uFill>
                  <a:solidFill>
                    <a:srgbClr val="FFFFFF"/>
                  </a:solidFill>
                </a:uFill>
              </a:rPr>
              <a:t> </a:t>
            </a:r>
            <a:r>
              <a:rPr lang="en-US" sz="2000" b="0" strike="noStrike" spc="-1" dirty="0" err="1">
                <a:uFill>
                  <a:solidFill>
                    <a:srgbClr val="FFFFFF"/>
                  </a:solidFill>
                </a:uFill>
              </a:rPr>
              <a:t>dělících</a:t>
            </a:r>
            <a:r>
              <a:rPr lang="en-US" sz="2000" b="0" strike="noStrike" spc="-1" dirty="0">
                <a:uFill>
                  <a:solidFill>
                    <a:srgbClr val="FFFFFF"/>
                  </a:solidFill>
                </a:uFill>
              </a:rPr>
              <a:t> </a:t>
            </a:r>
            <a:r>
              <a:rPr lang="en-US" sz="2000" b="0" strike="noStrike" spc="-1" dirty="0" err="1">
                <a:uFill>
                  <a:solidFill>
                    <a:srgbClr val="FFFFFF"/>
                  </a:solidFill>
                </a:uFill>
              </a:rPr>
              <a:t>hranicích</a:t>
            </a:r>
            <a:r>
              <a:rPr lang="en-US" sz="2000" b="0" strike="noStrike" spc="-1" dirty="0">
                <a:uFill>
                  <a:solidFill>
                    <a:srgbClr val="FFFFFF"/>
                  </a:solidFill>
                </a:uFill>
              </a:rPr>
              <a:t> – cut-offs a </a:t>
            </a:r>
            <a:r>
              <a:rPr lang="en-US" sz="2000" b="0" strike="noStrike" spc="-1" dirty="0" err="1">
                <a:uFill>
                  <a:solidFill>
                    <a:srgbClr val="FFFFFF"/>
                  </a:solidFill>
                </a:uFill>
              </a:rPr>
              <a:t>tedy</a:t>
            </a:r>
            <a:r>
              <a:rPr lang="en-US" sz="2000" b="0" strike="noStrike" spc="-1" dirty="0">
                <a:uFill>
                  <a:solidFill>
                    <a:srgbClr val="FFFFFF"/>
                  </a:solidFill>
                </a:uFill>
              </a:rPr>
              <a:t> </a:t>
            </a:r>
            <a:r>
              <a:rPr lang="en-US" sz="2000" b="0" strike="noStrike" spc="-1" dirty="0" err="1">
                <a:uFill>
                  <a:solidFill>
                    <a:srgbClr val="FFFFFF"/>
                  </a:solidFill>
                </a:uFill>
              </a:rPr>
              <a:t>závislé</a:t>
            </a:r>
            <a:r>
              <a:rPr lang="en-US" sz="2000" b="0" strike="noStrike" spc="-1" dirty="0">
                <a:uFill>
                  <a:solidFill>
                    <a:srgbClr val="FFFFFF"/>
                  </a:solidFill>
                </a:uFill>
              </a:rPr>
              <a:t> </a:t>
            </a:r>
            <a:r>
              <a:rPr lang="en-US" sz="2000" b="0" strike="noStrike" spc="-1" dirty="0" err="1">
                <a:uFill>
                  <a:solidFill>
                    <a:srgbClr val="FFFFFF"/>
                  </a:solidFill>
                </a:uFill>
              </a:rPr>
              <a:t>na</a:t>
            </a:r>
            <a:r>
              <a:rPr lang="en-US" sz="2000" b="0" strike="noStrike" spc="-1" dirty="0">
                <a:uFill>
                  <a:solidFill>
                    <a:srgbClr val="FFFFFF"/>
                  </a:solidFill>
                </a:uFill>
              </a:rPr>
              <a:t> N</a:t>
            </a:r>
          </a:p>
          <a:p>
            <a:pPr indent="-228600">
              <a:lnSpc>
                <a:spcPct val="90000"/>
              </a:lnSpc>
              <a:spcAft>
                <a:spcPts val="600"/>
              </a:spcAft>
              <a:buClr>
                <a:srgbClr val="003366"/>
              </a:buClr>
              <a:buFont typeface="Arial" panose="020B0604020202020204" pitchFamily="34" charset="0"/>
              <a:buChar char="•"/>
            </a:pPr>
            <a:endParaRPr lang="en-US" sz="2000" b="0" strike="noStrike" spc="-1" dirty="0">
              <a:uFill>
                <a:solidFill>
                  <a:srgbClr val="FFFFFF"/>
                </a:solidFill>
              </a:uFill>
            </a:endParaRPr>
          </a:p>
          <a:p>
            <a:pPr marL="342720" indent="-228600">
              <a:lnSpc>
                <a:spcPct val="90000"/>
              </a:lnSpc>
              <a:spcAft>
                <a:spcPts val="600"/>
              </a:spcAft>
              <a:buClr>
                <a:srgbClr val="003366"/>
              </a:buClr>
              <a:buFont typeface="Arial" panose="020B0604020202020204" pitchFamily="34" charset="0"/>
              <a:buChar char="•"/>
            </a:pPr>
            <a:r>
              <a:rPr lang="en-US" sz="2000" b="0" strike="noStrike" spc="-1" dirty="0">
                <a:uFill>
                  <a:solidFill>
                    <a:srgbClr val="FFFFFF"/>
                  </a:solidFill>
                </a:uFill>
              </a:rPr>
              <a:t>V </a:t>
            </a:r>
            <a:r>
              <a:rPr lang="en-US" sz="2000" b="0" strike="noStrike" spc="-1" dirty="0" err="1">
                <a:uFill>
                  <a:solidFill>
                    <a:srgbClr val="FFFFFF"/>
                  </a:solidFill>
                </a:uFill>
              </a:rPr>
              <a:t>případě</a:t>
            </a:r>
            <a:r>
              <a:rPr lang="en-US" sz="2000" b="0" strike="noStrike" spc="-1" dirty="0">
                <a:uFill>
                  <a:solidFill>
                    <a:srgbClr val="FFFFFF"/>
                  </a:solidFill>
                </a:uFill>
              </a:rPr>
              <a:t>, </a:t>
            </a:r>
            <a:r>
              <a:rPr lang="en-US" sz="2000" b="0" strike="noStrike" spc="-1" dirty="0" err="1">
                <a:uFill>
                  <a:solidFill>
                    <a:srgbClr val="FFFFFF"/>
                  </a:solidFill>
                </a:uFill>
              </a:rPr>
              <a:t>že</a:t>
            </a:r>
            <a:r>
              <a:rPr lang="en-US" sz="2000" b="0" strike="noStrike" spc="-1" dirty="0">
                <a:uFill>
                  <a:solidFill>
                    <a:srgbClr val="FFFFFF"/>
                  </a:solidFill>
                </a:uFill>
              </a:rPr>
              <a:t> </a:t>
            </a:r>
            <a:r>
              <a:rPr lang="en-US" sz="2000" b="0" strike="noStrike" spc="-1" dirty="0" err="1">
                <a:uFill>
                  <a:solidFill>
                    <a:srgbClr val="FFFFFF"/>
                  </a:solidFill>
                </a:uFill>
              </a:rPr>
              <a:t>řekneme</a:t>
            </a:r>
            <a:r>
              <a:rPr lang="en-US" sz="2000" b="0" strike="noStrike" spc="-1" dirty="0">
                <a:uFill>
                  <a:solidFill>
                    <a:srgbClr val="FFFFFF"/>
                  </a:solidFill>
                </a:uFill>
              </a:rPr>
              <a:t>, </a:t>
            </a:r>
            <a:r>
              <a:rPr lang="en-US" sz="2000" b="0" strike="noStrike" spc="-1" dirty="0" err="1">
                <a:uFill>
                  <a:solidFill>
                    <a:srgbClr val="FFFFFF"/>
                  </a:solidFill>
                </a:uFill>
              </a:rPr>
              <a:t>že</a:t>
            </a:r>
            <a:r>
              <a:rPr lang="en-US" sz="2000" b="0" strike="noStrike" spc="-1" dirty="0">
                <a:uFill>
                  <a:solidFill>
                    <a:srgbClr val="FFFFFF"/>
                  </a:solidFill>
                </a:uFill>
              </a:rPr>
              <a:t> gen je pro </a:t>
            </a:r>
            <a:r>
              <a:rPr lang="en-US" sz="2000" b="0" strike="noStrike" spc="-1" dirty="0" err="1">
                <a:uFill>
                  <a:solidFill>
                    <a:srgbClr val="FFFFFF"/>
                  </a:solidFill>
                </a:uFill>
              </a:rPr>
              <a:t>nás</a:t>
            </a:r>
            <a:r>
              <a:rPr lang="en-US" sz="2000" b="0" strike="noStrike" spc="-1" dirty="0">
                <a:uFill>
                  <a:solidFill>
                    <a:srgbClr val="FFFFFF"/>
                  </a:solidFill>
                </a:uFill>
              </a:rPr>
              <a:t> </a:t>
            </a:r>
            <a:r>
              <a:rPr lang="en-US" sz="2000" b="0" strike="noStrike" spc="-1" dirty="0" err="1">
                <a:uFill>
                  <a:solidFill>
                    <a:srgbClr val="FFFFFF"/>
                  </a:solidFill>
                </a:uFill>
              </a:rPr>
              <a:t>významný</a:t>
            </a:r>
            <a:r>
              <a:rPr lang="en-US" sz="2000" b="0" strike="noStrike" spc="-1" dirty="0">
                <a:uFill>
                  <a:solidFill>
                    <a:srgbClr val="FFFFFF"/>
                  </a:solidFill>
                </a:uFill>
              </a:rPr>
              <a:t> </a:t>
            </a:r>
            <a:r>
              <a:rPr lang="en-US" sz="2000" spc="-1" dirty="0" err="1">
                <a:uFill>
                  <a:solidFill>
                    <a:srgbClr val="FFFFFF"/>
                  </a:solidFill>
                </a:uFill>
              </a:rPr>
              <a:t>již</a:t>
            </a:r>
            <a:r>
              <a:rPr lang="en-US" sz="2000" b="0" strike="noStrike" spc="-1" dirty="0">
                <a:uFill>
                  <a:solidFill>
                    <a:srgbClr val="FFFFFF"/>
                  </a:solidFill>
                </a:uFill>
              </a:rPr>
              <a:t> </a:t>
            </a:r>
            <a:r>
              <a:rPr lang="en-US" sz="2000" b="0" strike="noStrike" spc="-1" dirty="0" err="1">
                <a:uFill>
                  <a:solidFill>
                    <a:srgbClr val="FFFFFF"/>
                  </a:solidFill>
                </a:uFill>
              </a:rPr>
              <a:t>na</a:t>
            </a:r>
            <a:r>
              <a:rPr lang="en-US" sz="2000" b="0" strike="noStrike" spc="-1" dirty="0">
                <a:uFill>
                  <a:solidFill>
                    <a:srgbClr val="FFFFFF"/>
                  </a:solidFill>
                </a:uFill>
              </a:rPr>
              <a:t> 10% FDR, </a:t>
            </a:r>
            <a:r>
              <a:rPr lang="en-US" sz="2000" b="0" strike="noStrike" spc="-1" dirty="0" err="1">
                <a:uFill>
                  <a:solidFill>
                    <a:srgbClr val="FFFFFF"/>
                  </a:solidFill>
                </a:uFill>
              </a:rPr>
              <a:t>výsledek</a:t>
            </a:r>
            <a:r>
              <a:rPr lang="en-US" sz="2000" b="0" strike="noStrike" spc="-1" dirty="0">
                <a:uFill>
                  <a:solidFill>
                    <a:srgbClr val="FFFFFF"/>
                  </a:solidFill>
                </a:uFill>
              </a:rPr>
              <a:t> se </a:t>
            </a:r>
            <a:r>
              <a:rPr lang="en-US" sz="2000" b="0" strike="noStrike" spc="-1" dirty="0" err="1">
                <a:uFill>
                  <a:solidFill>
                    <a:srgbClr val="FFFFFF"/>
                  </a:solidFill>
                </a:uFill>
              </a:rPr>
              <a:t>změní</a:t>
            </a:r>
            <a:r>
              <a:rPr lang="en-US" sz="2000" b="0" strike="noStrike" spc="-1" dirty="0">
                <a:uFill>
                  <a:solidFill>
                    <a:srgbClr val="FFFFFF"/>
                  </a:solidFill>
                </a:uFill>
              </a:rPr>
              <a:t>!</a:t>
            </a:r>
          </a:p>
          <a:p>
            <a:pPr indent="-228600">
              <a:lnSpc>
                <a:spcPct val="90000"/>
              </a:lnSpc>
              <a:spcAft>
                <a:spcPts val="600"/>
              </a:spcAft>
              <a:buClr>
                <a:srgbClr val="003366"/>
              </a:buClr>
              <a:buFont typeface="Arial" panose="020B0604020202020204" pitchFamily="34" charset="0"/>
              <a:buChar char="•"/>
            </a:pPr>
            <a:endParaRPr lang="en-US" sz="2000" b="0" strike="noStrike" spc="-1" dirty="0">
              <a:uFill>
                <a:solidFill>
                  <a:srgbClr val="FFFFFF"/>
                </a:solidFill>
              </a:uFill>
            </a:endParaRPr>
          </a:p>
          <a:p>
            <a:pPr marL="342720" indent="-228600">
              <a:lnSpc>
                <a:spcPct val="90000"/>
              </a:lnSpc>
              <a:spcAft>
                <a:spcPts val="600"/>
              </a:spcAft>
              <a:buClr>
                <a:srgbClr val="003366"/>
              </a:buClr>
              <a:buFont typeface="Arial" panose="020B0604020202020204" pitchFamily="34" charset="0"/>
              <a:buChar char="•"/>
            </a:pPr>
            <a:r>
              <a:rPr lang="en-US" sz="2000" b="0" strike="noStrike" spc="-1" dirty="0" err="1">
                <a:uFill>
                  <a:solidFill>
                    <a:srgbClr val="FFFFFF"/>
                  </a:solidFill>
                </a:uFill>
              </a:rPr>
              <a:t>Dále</a:t>
            </a:r>
            <a:r>
              <a:rPr lang="en-US" sz="2000" b="0" strike="noStrike" spc="-1" dirty="0">
                <a:uFill>
                  <a:solidFill>
                    <a:srgbClr val="FFFFFF"/>
                  </a:solidFill>
                </a:uFill>
              </a:rPr>
              <a:t> </a:t>
            </a:r>
            <a:r>
              <a:rPr lang="en-US" sz="2000" b="0" strike="noStrike" spc="-1" dirty="0" err="1">
                <a:uFill>
                  <a:solidFill>
                    <a:srgbClr val="FFFFFF"/>
                  </a:solidFill>
                </a:uFill>
              </a:rPr>
              <a:t>ztrácíme</a:t>
            </a:r>
            <a:r>
              <a:rPr lang="en-US" sz="2000" b="0" strike="noStrike" spc="-1" dirty="0">
                <a:uFill>
                  <a:solidFill>
                    <a:srgbClr val="FFFFFF"/>
                  </a:solidFill>
                </a:uFill>
              </a:rPr>
              <a:t> </a:t>
            </a:r>
            <a:r>
              <a:rPr lang="en-US" sz="2000" b="0" strike="noStrike" spc="-1" dirty="0" err="1">
                <a:uFill>
                  <a:solidFill>
                    <a:srgbClr val="FFFFFF"/>
                  </a:solidFill>
                </a:uFill>
              </a:rPr>
              <a:t>informaci</a:t>
            </a:r>
            <a:r>
              <a:rPr lang="en-US" sz="2000" b="0" strike="noStrike" spc="-1" dirty="0">
                <a:uFill>
                  <a:solidFill>
                    <a:srgbClr val="FFFFFF"/>
                  </a:solidFill>
                </a:uFill>
              </a:rPr>
              <a:t> </a:t>
            </a:r>
            <a:r>
              <a:rPr lang="en-US" sz="2000" b="0" strike="noStrike" spc="-1" dirty="0" err="1">
                <a:uFill>
                  <a:solidFill>
                    <a:srgbClr val="FFFFFF"/>
                  </a:solidFill>
                </a:uFill>
              </a:rPr>
              <a:t>tím</a:t>
            </a:r>
            <a:r>
              <a:rPr lang="en-US" sz="2000" b="0" strike="noStrike" spc="-1" dirty="0">
                <a:uFill>
                  <a:solidFill>
                    <a:srgbClr val="FFFFFF"/>
                  </a:solidFill>
                </a:uFill>
              </a:rPr>
              <a:t>, </a:t>
            </a:r>
            <a:r>
              <a:rPr lang="en-US" sz="2000" b="0" strike="noStrike" spc="-1" dirty="0" err="1">
                <a:uFill>
                  <a:solidFill>
                    <a:srgbClr val="FFFFFF"/>
                  </a:solidFill>
                </a:uFill>
              </a:rPr>
              <a:t>že</a:t>
            </a:r>
            <a:r>
              <a:rPr lang="en-US" sz="2000" b="0" strike="noStrike" spc="-1" dirty="0">
                <a:uFill>
                  <a:solidFill>
                    <a:srgbClr val="FFFFFF"/>
                  </a:solidFill>
                </a:uFill>
              </a:rPr>
              <a:t> </a:t>
            </a:r>
            <a:r>
              <a:rPr lang="en-US" sz="2000" b="0" strike="noStrike" spc="-1" dirty="0" err="1">
                <a:uFill>
                  <a:solidFill>
                    <a:srgbClr val="FFFFFF"/>
                  </a:solidFill>
                </a:uFill>
              </a:rPr>
              <a:t>redukujeme</a:t>
            </a:r>
            <a:r>
              <a:rPr lang="en-US" sz="2000" b="0" strike="noStrike" spc="-1" dirty="0">
                <a:uFill>
                  <a:solidFill>
                    <a:srgbClr val="FFFFFF"/>
                  </a:solidFill>
                </a:uFill>
              </a:rPr>
              <a:t> p-</a:t>
            </a:r>
            <a:r>
              <a:rPr lang="en-US" sz="2000" b="0" strike="noStrike" spc="-1" dirty="0" err="1">
                <a:uFill>
                  <a:solidFill>
                    <a:srgbClr val="FFFFFF"/>
                  </a:solidFill>
                </a:uFill>
              </a:rPr>
              <a:t>hodnotu</a:t>
            </a:r>
            <a:r>
              <a:rPr lang="en-US" sz="2000" b="0" strike="noStrike" spc="-1" dirty="0">
                <a:uFill>
                  <a:solidFill>
                    <a:srgbClr val="FFFFFF"/>
                  </a:solidFill>
                </a:uFill>
              </a:rPr>
              <a:t> </a:t>
            </a:r>
            <a:r>
              <a:rPr lang="en-US" sz="2000" b="0" strike="noStrike" spc="-1" dirty="0" err="1">
                <a:uFill>
                  <a:solidFill>
                    <a:srgbClr val="FFFFFF"/>
                  </a:solidFill>
                </a:uFill>
              </a:rPr>
              <a:t>na</a:t>
            </a:r>
            <a:r>
              <a:rPr lang="en-US" sz="2000" b="0" strike="noStrike" spc="-1" dirty="0">
                <a:uFill>
                  <a:solidFill>
                    <a:srgbClr val="FFFFFF"/>
                  </a:solidFill>
                </a:uFill>
              </a:rPr>
              <a:t> </a:t>
            </a:r>
            <a:r>
              <a:rPr lang="en-US" sz="2000" b="0" strike="noStrike" spc="-1" dirty="0" err="1">
                <a:uFill>
                  <a:solidFill>
                    <a:srgbClr val="FFFFFF"/>
                  </a:solidFill>
                </a:uFill>
              </a:rPr>
              <a:t>binární</a:t>
            </a:r>
            <a:r>
              <a:rPr lang="en-US" sz="2000" b="0" strike="noStrike" spc="-1" dirty="0">
                <a:uFill>
                  <a:solidFill>
                    <a:srgbClr val="FFFFFF"/>
                  </a:solidFill>
                </a:uFill>
              </a:rPr>
              <a:t> </a:t>
            </a:r>
            <a:r>
              <a:rPr lang="en-US" sz="2000" b="0" strike="noStrike" spc="-1" dirty="0" err="1">
                <a:uFill>
                  <a:solidFill>
                    <a:srgbClr val="FFFFFF"/>
                  </a:solidFill>
                </a:uFill>
              </a:rPr>
              <a:t>proměnné</a:t>
            </a:r>
            <a:r>
              <a:rPr lang="en-US" sz="2000" b="0" strike="noStrike" spc="-1" dirty="0">
                <a:uFill>
                  <a:solidFill>
                    <a:srgbClr val="FFFFFF"/>
                  </a:solidFill>
                </a:uFill>
              </a:rPr>
              <a:t> (</a:t>
            </a:r>
            <a:r>
              <a:rPr lang="en-US" sz="2000" b="0" strike="noStrike" spc="-1" dirty="0" err="1">
                <a:uFill>
                  <a:solidFill>
                    <a:srgbClr val="FFFFFF"/>
                  </a:solidFill>
                </a:uFill>
              </a:rPr>
              <a:t>významné</a:t>
            </a:r>
            <a:r>
              <a:rPr lang="en-US" sz="2000" b="0" strike="noStrike" spc="-1" dirty="0">
                <a:uFill>
                  <a:solidFill>
                    <a:srgbClr val="FFFFFF"/>
                  </a:solidFill>
                </a:uFill>
              </a:rPr>
              <a:t>/</a:t>
            </a:r>
            <a:r>
              <a:rPr lang="en-US" sz="2000" b="0" strike="noStrike" spc="-1" dirty="0" err="1">
                <a:uFill>
                  <a:solidFill>
                    <a:srgbClr val="FFFFFF"/>
                  </a:solidFill>
                </a:uFill>
              </a:rPr>
              <a:t>nevýznamné</a:t>
            </a:r>
            <a:r>
              <a:rPr lang="en-US" sz="2000" b="0" strike="noStrike" spc="-1" dirty="0">
                <a:uFill>
                  <a:solidFill>
                    <a:srgbClr val="FFFFFF"/>
                  </a:solidFill>
                </a:uFill>
              </a:rPr>
              <a:t>)</a:t>
            </a:r>
          </a:p>
          <a:p>
            <a:pPr indent="-228600">
              <a:lnSpc>
                <a:spcPct val="90000"/>
              </a:lnSpc>
              <a:spcAft>
                <a:spcPts val="600"/>
              </a:spcAft>
              <a:buClr>
                <a:srgbClr val="003366"/>
              </a:buClr>
              <a:buFont typeface="Arial" panose="020B0604020202020204" pitchFamily="34" charset="0"/>
              <a:buChar char="•"/>
            </a:pPr>
            <a:endParaRPr lang="en-US" sz="2000" b="0" strike="noStrike" spc="-1" dirty="0">
              <a:uFill>
                <a:solidFill>
                  <a:srgbClr val="FFFFFF"/>
                </a:solidFill>
              </a:uFill>
            </a:endParaRPr>
          </a:p>
          <a:p>
            <a:pPr marL="342720" indent="-228600">
              <a:lnSpc>
                <a:spcPct val="90000"/>
              </a:lnSpc>
              <a:spcAft>
                <a:spcPts val="600"/>
              </a:spcAft>
              <a:buClr>
                <a:srgbClr val="003366"/>
              </a:buClr>
              <a:buFont typeface="Arial" panose="020B0604020202020204" pitchFamily="34" charset="0"/>
              <a:buChar char="•"/>
            </a:pPr>
            <a:r>
              <a:rPr lang="en-US" sz="2000" b="0" strike="noStrike" spc="-1" dirty="0">
                <a:uFill>
                  <a:solidFill>
                    <a:srgbClr val="FFFFFF"/>
                  </a:solidFill>
                </a:uFill>
              </a:rPr>
              <a:t>Je </a:t>
            </a:r>
            <a:r>
              <a:rPr lang="en-US" sz="2000" b="0" strike="noStrike" spc="-1" dirty="0" err="1">
                <a:uFill>
                  <a:solidFill>
                    <a:srgbClr val="FFFFFF"/>
                  </a:solidFill>
                </a:uFill>
              </a:rPr>
              <a:t>rozdíl</a:t>
            </a:r>
            <a:r>
              <a:rPr lang="en-US" sz="2000" b="0" strike="noStrike" spc="-1" dirty="0">
                <a:uFill>
                  <a:solidFill>
                    <a:srgbClr val="FFFFFF"/>
                  </a:solidFill>
                </a:uFill>
              </a:rPr>
              <a:t> </a:t>
            </a:r>
            <a:r>
              <a:rPr lang="en-US" sz="2000" b="0" strike="noStrike" spc="-1" dirty="0" err="1">
                <a:uFill>
                  <a:solidFill>
                    <a:srgbClr val="FFFFFF"/>
                  </a:solidFill>
                </a:uFill>
              </a:rPr>
              <a:t>vědět</a:t>
            </a:r>
            <a:r>
              <a:rPr lang="en-US" sz="2000" b="0" strike="noStrike" spc="-1" dirty="0">
                <a:uFill>
                  <a:solidFill>
                    <a:srgbClr val="FFFFFF"/>
                  </a:solidFill>
                </a:uFill>
              </a:rPr>
              <a:t> </a:t>
            </a:r>
            <a:r>
              <a:rPr lang="en-US" sz="2000" b="0" strike="noStrike" spc="-1" dirty="0" err="1">
                <a:uFill>
                  <a:solidFill>
                    <a:srgbClr val="FFFFFF"/>
                  </a:solidFill>
                </a:uFill>
              </a:rPr>
              <a:t>jestli</a:t>
            </a:r>
            <a:r>
              <a:rPr lang="en-US" sz="2000" b="0" strike="noStrike" spc="-1" dirty="0">
                <a:uFill>
                  <a:solidFill>
                    <a:srgbClr val="FFFFFF"/>
                  </a:solidFill>
                </a:uFill>
              </a:rPr>
              <a:t> </a:t>
            </a:r>
            <a:r>
              <a:rPr lang="en-US" sz="2000" b="0" strike="noStrike" spc="-1" dirty="0" err="1">
                <a:uFill>
                  <a:solidFill>
                    <a:srgbClr val="FFFFFF"/>
                  </a:solidFill>
                </a:uFill>
              </a:rPr>
              <a:t>statisticky</a:t>
            </a:r>
            <a:r>
              <a:rPr lang="en-US" sz="2000" b="0" strike="noStrike" spc="-1" dirty="0">
                <a:uFill>
                  <a:solidFill>
                    <a:srgbClr val="FFFFFF"/>
                  </a:solidFill>
                </a:uFill>
              </a:rPr>
              <a:t> </a:t>
            </a:r>
            <a:r>
              <a:rPr lang="en-US" sz="2000" b="0" strike="noStrike" spc="-1" dirty="0" err="1">
                <a:uFill>
                  <a:solidFill>
                    <a:srgbClr val="FFFFFF"/>
                  </a:solidFill>
                </a:uFill>
              </a:rPr>
              <a:t>nevýznamné</a:t>
            </a:r>
            <a:r>
              <a:rPr lang="en-US" sz="2000" b="0" strike="noStrike" spc="-1" dirty="0">
                <a:uFill>
                  <a:solidFill>
                    <a:srgbClr val="FFFFFF"/>
                  </a:solidFill>
                </a:uFill>
              </a:rPr>
              <a:t> </a:t>
            </a:r>
            <a:r>
              <a:rPr lang="en-US" sz="2000" b="0" strike="noStrike" spc="-1" dirty="0" err="1">
                <a:uFill>
                  <a:solidFill>
                    <a:srgbClr val="FFFFFF"/>
                  </a:solidFill>
                </a:uFill>
              </a:rPr>
              <a:t>geny</a:t>
            </a:r>
            <a:r>
              <a:rPr lang="en-US" sz="2000" b="0" strike="noStrike" spc="-1" dirty="0">
                <a:uFill>
                  <a:solidFill>
                    <a:srgbClr val="FFFFFF"/>
                  </a:solidFill>
                </a:uFill>
              </a:rPr>
              <a:t> v </a:t>
            </a:r>
            <a:r>
              <a:rPr lang="en-US" sz="2000" b="0" strike="noStrike" spc="-1" dirty="0" err="1">
                <a:uFill>
                  <a:solidFill>
                    <a:srgbClr val="FFFFFF"/>
                  </a:solidFill>
                </a:uFill>
              </a:rPr>
              <a:t>naší</a:t>
            </a:r>
            <a:r>
              <a:rPr lang="en-US" sz="2000" b="0" strike="noStrike" spc="-1" dirty="0">
                <a:uFill>
                  <a:solidFill>
                    <a:srgbClr val="FFFFFF"/>
                  </a:solidFill>
                </a:uFill>
              </a:rPr>
              <a:t> </a:t>
            </a:r>
            <a:r>
              <a:rPr lang="en-US" sz="2000" b="0" strike="noStrike" spc="-1" dirty="0" err="1">
                <a:uFill>
                  <a:solidFill>
                    <a:srgbClr val="FFFFFF"/>
                  </a:solidFill>
                </a:uFill>
              </a:rPr>
              <a:t>množině</a:t>
            </a:r>
            <a:r>
              <a:rPr lang="en-US" sz="2000" b="0" strike="noStrike" spc="-1" dirty="0">
                <a:uFill>
                  <a:solidFill>
                    <a:srgbClr val="FFFFFF"/>
                  </a:solidFill>
                </a:uFill>
              </a:rPr>
              <a:t> </a:t>
            </a:r>
            <a:r>
              <a:rPr lang="en-US" sz="2000" b="0" strike="noStrike" spc="-1" dirty="0" err="1">
                <a:uFill>
                  <a:solidFill>
                    <a:srgbClr val="FFFFFF"/>
                  </a:solidFill>
                </a:uFill>
              </a:rPr>
              <a:t>jsou</a:t>
            </a:r>
            <a:r>
              <a:rPr lang="en-US" sz="2000" b="0" strike="noStrike" spc="-1" dirty="0">
                <a:uFill>
                  <a:solidFill>
                    <a:srgbClr val="FFFFFF"/>
                  </a:solidFill>
                </a:uFill>
              </a:rPr>
              <a:t> </a:t>
            </a:r>
            <a:r>
              <a:rPr lang="en-US" sz="2000" b="0" strike="noStrike" spc="-1" dirty="0" err="1">
                <a:uFill>
                  <a:solidFill>
                    <a:srgbClr val="FFFFFF"/>
                  </a:solidFill>
                </a:uFill>
              </a:rPr>
              <a:t>významné</a:t>
            </a:r>
            <a:r>
              <a:rPr lang="en-US" sz="2000" b="0" strike="noStrike" spc="-1" dirty="0">
                <a:uFill>
                  <a:solidFill>
                    <a:srgbClr val="FFFFFF"/>
                  </a:solidFill>
                </a:uFill>
              </a:rPr>
              <a:t> </a:t>
            </a:r>
            <a:r>
              <a:rPr lang="en-US" sz="2000" b="0" strike="noStrike" spc="-1" dirty="0" err="1">
                <a:uFill>
                  <a:solidFill>
                    <a:srgbClr val="FFFFFF"/>
                  </a:solidFill>
                </a:uFill>
              </a:rPr>
              <a:t>na</a:t>
            </a:r>
            <a:r>
              <a:rPr lang="en-US" sz="2000" b="0" strike="noStrike" spc="-1" dirty="0">
                <a:uFill>
                  <a:solidFill>
                    <a:srgbClr val="FFFFFF"/>
                  </a:solidFill>
                </a:uFill>
              </a:rPr>
              <a:t> </a:t>
            </a:r>
            <a:r>
              <a:rPr lang="en-US" sz="2000" b="0" strike="noStrike" spc="-1" dirty="0" err="1">
                <a:uFill>
                  <a:solidFill>
                    <a:srgbClr val="FFFFFF"/>
                  </a:solidFill>
                </a:uFill>
              </a:rPr>
              <a:t>hranici</a:t>
            </a:r>
            <a:r>
              <a:rPr lang="en-US" sz="2000" b="0" strike="noStrike" spc="-1" dirty="0">
                <a:uFill>
                  <a:solidFill>
                    <a:srgbClr val="FFFFFF"/>
                  </a:solidFill>
                </a:uFill>
              </a:rPr>
              <a:t> </a:t>
            </a:r>
            <a:r>
              <a:rPr lang="en-US" sz="2000" b="0" strike="noStrike" spc="-1" dirty="0" err="1">
                <a:uFill>
                  <a:solidFill>
                    <a:srgbClr val="FFFFFF"/>
                  </a:solidFill>
                </a:uFill>
              </a:rPr>
              <a:t>významnosti</a:t>
            </a:r>
            <a:r>
              <a:rPr lang="en-US" sz="2000" b="0" strike="noStrike" spc="-1" dirty="0">
                <a:uFill>
                  <a:solidFill>
                    <a:srgbClr val="FFFFFF"/>
                  </a:solidFill>
                </a:uFill>
              </a:rPr>
              <a:t> a </a:t>
            </a:r>
            <a:r>
              <a:rPr lang="en-US" sz="2000" b="0" strike="noStrike" spc="-1" dirty="0" err="1">
                <a:uFill>
                  <a:solidFill>
                    <a:srgbClr val="FFFFFF"/>
                  </a:solidFill>
                </a:uFill>
              </a:rPr>
              <a:t>nebo</a:t>
            </a:r>
            <a:r>
              <a:rPr lang="en-US" sz="2000" b="0" strike="noStrike" spc="-1" dirty="0">
                <a:uFill>
                  <a:solidFill>
                    <a:srgbClr val="FFFFFF"/>
                  </a:solidFill>
                </a:uFill>
              </a:rPr>
              <a:t> </a:t>
            </a:r>
            <a:r>
              <a:rPr lang="en-US" sz="2000" b="0" strike="noStrike" spc="-1" dirty="0" err="1">
                <a:uFill>
                  <a:solidFill>
                    <a:srgbClr val="FFFFFF"/>
                  </a:solidFill>
                </a:uFill>
              </a:rPr>
              <a:t>vůbec</a:t>
            </a:r>
            <a:r>
              <a:rPr lang="en-US" sz="2000" b="0" strike="noStrike" spc="-1" dirty="0">
                <a:uFill>
                  <a:solidFill>
                    <a:srgbClr val="FFFFFF"/>
                  </a:solidFill>
                </a:uFill>
              </a:rPr>
              <a:t> ne</a:t>
            </a:r>
          </a:p>
        </p:txBody>
      </p:sp>
    </p:spTree>
    <p:extLst>
      <p:ext uri="{BB962C8B-B14F-4D97-AF65-F5344CB8AC3E}">
        <p14:creationId xmlns:p14="http://schemas.microsoft.com/office/powerpoint/2010/main" val="27897159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 name="TextShape 1"/>
          <p:cNvSpPr txBox="1"/>
          <p:nvPr/>
        </p:nvSpPr>
        <p:spPr>
          <a:xfrm>
            <a:off x="838200" y="640079"/>
            <a:ext cx="4681742" cy="18406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strike="noStrike" kern="1200" spc="-1">
                <a:solidFill>
                  <a:schemeClr val="tx1"/>
                </a:solidFill>
                <a:uFill>
                  <a:solidFill>
                    <a:srgbClr val="FFFFFF"/>
                  </a:solidFill>
                </a:uFill>
                <a:latin typeface="+mj-lt"/>
                <a:ea typeface="+mj-ea"/>
                <a:cs typeface="+mj-cs"/>
              </a:rPr>
              <a:t>Metoda celého seznamu genů: </a:t>
            </a:r>
            <a:r>
              <a:rPr lang="en-US" sz="4000" b="1" i="1" strike="noStrike" kern="1200" spc="-1">
                <a:solidFill>
                  <a:schemeClr val="tx1"/>
                </a:solidFill>
                <a:uFill>
                  <a:solidFill>
                    <a:srgbClr val="FFFFFF"/>
                  </a:solidFill>
                </a:uFill>
                <a:latin typeface="+mj-lt"/>
                <a:ea typeface="+mj-ea"/>
                <a:cs typeface="+mj-cs"/>
              </a:rPr>
              <a:t>uzavřená</a:t>
            </a:r>
            <a:endParaRPr lang="en-US" sz="4000" b="1" strike="noStrike" kern="1200" spc="-1">
              <a:solidFill>
                <a:schemeClr val="tx1"/>
              </a:solidFill>
              <a:uFill>
                <a:solidFill>
                  <a:srgbClr val="FFFFFF"/>
                </a:solidFill>
              </a:uFill>
              <a:latin typeface="+mj-lt"/>
              <a:ea typeface="+mj-ea"/>
              <a:cs typeface="+mj-cs"/>
            </a:endParaRPr>
          </a:p>
        </p:txBody>
      </p:sp>
      <p:sp>
        <p:nvSpPr>
          <p:cNvPr id="339" name="CustomShape 2"/>
          <p:cNvSpPr/>
          <p:nvPr/>
        </p:nvSpPr>
        <p:spPr>
          <a:xfrm>
            <a:off x="838200" y="2686323"/>
            <a:ext cx="4681742" cy="3531598"/>
          </a:xfrm>
          <a:custGeom>
            <a:avLst/>
            <a:gdLst/>
            <a:ahLst/>
            <a:cxnLst/>
            <a:rect l="l" t="t" r="r" b="b"/>
            <a:pathLst>
              <a:path w="21600" h="21600">
                <a:moveTo>
                  <a:pt x="0" y="0"/>
                </a:moveTo>
                <a:lnTo>
                  <a:pt x="21600" y="0"/>
                </a:lnTo>
                <a:lnTo>
                  <a:pt x="21600" y="21600"/>
                </a:lnTo>
                <a:lnTo>
                  <a:pt x="0" y="21600"/>
                </a:lnTo>
                <a:lnTo>
                  <a:pt x="0" y="0"/>
                </a:lnTo>
                <a:close/>
              </a:path>
            </a:pathLst>
          </a:custGeom>
        </p:spPr>
        <p:style>
          <a:lnRef idx="0">
            <a:scrgbClr r="0" g="0" b="0"/>
          </a:lnRef>
          <a:fillRef idx="0">
            <a:scrgbClr r="0" g="0" b="0"/>
          </a:fillRef>
          <a:effectRef idx="0">
            <a:scrgbClr r="0" g="0" b="0"/>
          </a:effectRef>
          <a:fontRef idx="minor"/>
        </p:style>
        <p:txBody>
          <a:bodyPr vert="horz" lIns="91440" tIns="45720" rIns="91440" bIns="45720" rtlCol="0">
            <a:normAutofit/>
          </a:bodyPr>
          <a:lstStyle/>
          <a:p>
            <a:pPr indent="-228600">
              <a:lnSpc>
                <a:spcPct val="90000"/>
              </a:lnSpc>
              <a:spcAft>
                <a:spcPts val="600"/>
              </a:spcAft>
              <a:buClr>
                <a:srgbClr val="000000"/>
              </a:buClr>
              <a:buFont typeface="Arial" panose="020B0604020202020204" pitchFamily="34" charset="0"/>
              <a:buChar char="•"/>
            </a:pPr>
            <a:r>
              <a:rPr lang="en-US" sz="1700" b="0" strike="noStrike" spc="-1" dirty="0">
                <a:uFill>
                  <a:solidFill>
                    <a:srgbClr val="FFFFFF"/>
                  </a:solidFill>
                </a:uFill>
              </a:rPr>
              <a:t> </a:t>
            </a:r>
            <a:r>
              <a:rPr lang="en-US" sz="1700" b="0" strike="noStrike" spc="-1" dirty="0" err="1">
                <a:uFill>
                  <a:solidFill>
                    <a:srgbClr val="FFFFFF"/>
                  </a:solidFill>
                </a:uFill>
              </a:rPr>
              <a:t>Můžeme</a:t>
            </a:r>
            <a:r>
              <a:rPr lang="en-US" sz="1700" b="0" strike="noStrike" spc="-1" dirty="0">
                <a:uFill>
                  <a:solidFill>
                    <a:srgbClr val="FFFFFF"/>
                  </a:solidFill>
                </a:uFill>
              </a:rPr>
              <a:t> </a:t>
            </a:r>
            <a:r>
              <a:rPr lang="en-US" sz="1700" b="0" strike="noStrike" spc="-1" dirty="0" err="1">
                <a:uFill>
                  <a:solidFill>
                    <a:srgbClr val="FFFFFF"/>
                  </a:solidFill>
                </a:uFill>
              </a:rPr>
              <a:t>studovat</a:t>
            </a:r>
            <a:r>
              <a:rPr lang="en-US" sz="1700" b="0" strike="noStrike" spc="-1" dirty="0">
                <a:uFill>
                  <a:solidFill>
                    <a:srgbClr val="FFFFFF"/>
                  </a:solidFill>
                </a:uFill>
              </a:rPr>
              <a:t> </a:t>
            </a:r>
            <a:r>
              <a:rPr lang="en-US" sz="1700" b="1" strike="noStrike" spc="-1" dirty="0" err="1">
                <a:uFill>
                  <a:solidFill>
                    <a:srgbClr val="FFFFFF"/>
                  </a:solidFill>
                </a:uFill>
              </a:rPr>
              <a:t>rozložení</a:t>
            </a:r>
            <a:r>
              <a:rPr lang="en-US" sz="1700" b="1" strike="noStrike" spc="-1" dirty="0">
                <a:uFill>
                  <a:solidFill>
                    <a:srgbClr val="FFFFFF"/>
                  </a:solidFill>
                </a:uFill>
              </a:rPr>
              <a:t> p-</a:t>
            </a:r>
            <a:r>
              <a:rPr lang="en-US" sz="1700" b="1" strike="noStrike" spc="-1" dirty="0" err="1">
                <a:uFill>
                  <a:solidFill>
                    <a:srgbClr val="FFFFFF"/>
                  </a:solidFill>
                </a:uFill>
              </a:rPr>
              <a:t>hodnot</a:t>
            </a:r>
            <a:r>
              <a:rPr lang="en-US" sz="1700" b="1" strike="noStrike" spc="-1" dirty="0">
                <a:uFill>
                  <a:solidFill>
                    <a:srgbClr val="FFFFFF"/>
                  </a:solidFill>
                </a:uFill>
              </a:rPr>
              <a:t> v </a:t>
            </a:r>
            <a:r>
              <a:rPr lang="en-US" sz="1700" b="1" strike="noStrike" spc="-1" dirty="0" err="1">
                <a:uFill>
                  <a:solidFill>
                    <a:srgbClr val="FFFFFF"/>
                  </a:solidFill>
                </a:uFill>
              </a:rPr>
              <a:t>genové</a:t>
            </a:r>
            <a:r>
              <a:rPr lang="en-US" sz="1700" b="1" strike="noStrike" spc="-1" dirty="0">
                <a:uFill>
                  <a:solidFill>
                    <a:srgbClr val="FFFFFF"/>
                  </a:solidFill>
                </a:uFill>
              </a:rPr>
              <a:t> </a:t>
            </a:r>
            <a:r>
              <a:rPr lang="en-US" sz="1700" b="1" strike="noStrike" spc="-1" dirty="0" err="1">
                <a:uFill>
                  <a:solidFill>
                    <a:srgbClr val="FFFFFF"/>
                  </a:solidFill>
                </a:uFill>
              </a:rPr>
              <a:t>sadě</a:t>
            </a:r>
            <a:endParaRPr lang="en-US" sz="1700" b="1" strike="noStrike" spc="-1" dirty="0">
              <a:uFill>
                <a:solidFill>
                  <a:srgbClr val="FFFFFF"/>
                </a:solidFill>
              </a:uFill>
            </a:endParaRPr>
          </a:p>
          <a:p>
            <a:pPr indent="-228600">
              <a:lnSpc>
                <a:spcPct val="90000"/>
              </a:lnSpc>
              <a:spcAft>
                <a:spcPts val="600"/>
              </a:spcAft>
              <a:buClr>
                <a:srgbClr val="000000"/>
              </a:buClr>
              <a:buFont typeface="Arial" panose="020B0604020202020204" pitchFamily="34" charset="0"/>
              <a:buChar char="•"/>
            </a:pPr>
            <a:r>
              <a:rPr lang="en-US" sz="1700" b="0" strike="noStrike" spc="-1" dirty="0">
                <a:uFill>
                  <a:solidFill>
                    <a:srgbClr val="FFFFFF"/>
                  </a:solidFill>
                </a:uFill>
              </a:rPr>
              <a:t> V </a:t>
            </a:r>
            <a:r>
              <a:rPr lang="en-US" sz="1700" b="0" strike="noStrike" spc="-1" dirty="0" err="1">
                <a:uFill>
                  <a:solidFill>
                    <a:srgbClr val="FFFFFF"/>
                  </a:solidFill>
                </a:uFill>
              </a:rPr>
              <a:t>případě</a:t>
            </a:r>
            <a:r>
              <a:rPr lang="en-US" sz="1700" b="0" strike="noStrike" spc="-1" dirty="0">
                <a:uFill>
                  <a:solidFill>
                    <a:srgbClr val="FFFFFF"/>
                  </a:solidFill>
                </a:uFill>
              </a:rPr>
              <a:t>, </a:t>
            </a:r>
            <a:r>
              <a:rPr lang="en-US" sz="1700" b="0" strike="noStrike" spc="-1" dirty="0" err="1">
                <a:uFill>
                  <a:solidFill>
                    <a:srgbClr val="FFFFFF"/>
                  </a:solidFill>
                </a:uFill>
              </a:rPr>
              <a:t>že</a:t>
            </a:r>
            <a:r>
              <a:rPr lang="en-US" sz="1700" b="0" strike="noStrike" spc="-1" dirty="0">
                <a:uFill>
                  <a:solidFill>
                    <a:srgbClr val="FFFFFF"/>
                  </a:solidFill>
                </a:uFill>
              </a:rPr>
              <a:t> </a:t>
            </a:r>
            <a:r>
              <a:rPr lang="en-US" sz="1700" b="0" strike="noStrike" spc="-1" dirty="0" err="1">
                <a:uFill>
                  <a:solidFill>
                    <a:srgbClr val="FFFFFF"/>
                  </a:solidFill>
                </a:uFill>
              </a:rPr>
              <a:t>žádné</a:t>
            </a:r>
            <a:r>
              <a:rPr lang="en-US" sz="1700" b="0" strike="noStrike" spc="-1" dirty="0">
                <a:uFill>
                  <a:solidFill>
                    <a:srgbClr val="FFFFFF"/>
                  </a:solidFill>
                </a:uFill>
              </a:rPr>
              <a:t> </a:t>
            </a:r>
            <a:r>
              <a:rPr lang="en-US" sz="1700" b="0" strike="noStrike" spc="-1" dirty="0" err="1">
                <a:uFill>
                  <a:solidFill>
                    <a:srgbClr val="FFFFFF"/>
                  </a:solidFill>
                </a:uFill>
              </a:rPr>
              <a:t>geny</a:t>
            </a:r>
            <a:r>
              <a:rPr lang="en-US" sz="1700" b="0" strike="noStrike" spc="-1" dirty="0">
                <a:uFill>
                  <a:solidFill>
                    <a:srgbClr val="FFFFFF"/>
                  </a:solidFill>
                </a:uFill>
              </a:rPr>
              <a:t> </a:t>
            </a:r>
            <a:r>
              <a:rPr lang="en-US" sz="1700" b="0" strike="noStrike" spc="-1" dirty="0" err="1">
                <a:uFill>
                  <a:solidFill>
                    <a:srgbClr val="FFFFFF"/>
                  </a:solidFill>
                </a:uFill>
              </a:rPr>
              <a:t>nejsou</a:t>
            </a:r>
            <a:r>
              <a:rPr lang="en-US" sz="1700" b="0" strike="noStrike" spc="-1" dirty="0">
                <a:uFill>
                  <a:solidFill>
                    <a:srgbClr val="FFFFFF"/>
                  </a:solidFill>
                </a:uFill>
              </a:rPr>
              <a:t> </a:t>
            </a:r>
            <a:r>
              <a:rPr lang="en-US" sz="1700" b="0" strike="noStrike" spc="-1" dirty="0" err="1">
                <a:uFill>
                  <a:solidFill>
                    <a:srgbClr val="FFFFFF"/>
                  </a:solidFill>
                </a:uFill>
              </a:rPr>
              <a:t>odlišně</a:t>
            </a:r>
            <a:r>
              <a:rPr lang="en-US" sz="1700" b="0" strike="noStrike" spc="-1" dirty="0">
                <a:uFill>
                  <a:solidFill>
                    <a:srgbClr val="FFFFFF"/>
                  </a:solidFill>
                </a:uFill>
              </a:rPr>
              <a:t> </a:t>
            </a:r>
            <a:r>
              <a:rPr lang="en-US" sz="1700" b="0" strike="noStrike" spc="-1" dirty="0" err="1">
                <a:uFill>
                  <a:solidFill>
                    <a:srgbClr val="FFFFFF"/>
                  </a:solidFill>
                </a:uFill>
              </a:rPr>
              <a:t>exprimované</a:t>
            </a:r>
            <a:r>
              <a:rPr lang="en-US" sz="1700" b="0" strike="noStrike" spc="-1" dirty="0">
                <a:uFill>
                  <a:solidFill>
                    <a:srgbClr val="FFFFFF"/>
                  </a:solidFill>
                </a:uFill>
              </a:rPr>
              <a:t>, </a:t>
            </a:r>
            <a:r>
              <a:rPr lang="en-US" sz="1700" b="0" strike="noStrike" spc="-1" dirty="0" err="1">
                <a:uFill>
                  <a:solidFill>
                    <a:srgbClr val="FFFFFF"/>
                  </a:solidFill>
                </a:uFill>
              </a:rPr>
              <a:t>mělo</a:t>
            </a:r>
            <a:r>
              <a:rPr lang="en-US" sz="1700" b="0" strike="noStrike" spc="-1" dirty="0">
                <a:uFill>
                  <a:solidFill>
                    <a:srgbClr val="FFFFFF"/>
                  </a:solidFill>
                </a:uFill>
              </a:rPr>
              <a:t> by se </a:t>
            </a:r>
            <a:r>
              <a:rPr lang="en-US" sz="1700" b="0" strike="noStrike" spc="-1" dirty="0" err="1">
                <a:uFill>
                  <a:solidFill>
                    <a:srgbClr val="FFFFFF"/>
                  </a:solidFill>
                </a:uFill>
              </a:rPr>
              <a:t>jednat</a:t>
            </a:r>
            <a:r>
              <a:rPr lang="en-US" sz="1700" b="0" strike="noStrike" spc="-1" dirty="0">
                <a:uFill>
                  <a:solidFill>
                    <a:srgbClr val="FFFFFF"/>
                  </a:solidFill>
                </a:uFill>
              </a:rPr>
              <a:t> o </a:t>
            </a:r>
            <a:r>
              <a:rPr lang="en-US" sz="1700" b="0" strike="noStrike" spc="-1" dirty="0" err="1">
                <a:uFill>
                  <a:solidFill>
                    <a:srgbClr val="FFFFFF"/>
                  </a:solidFill>
                </a:uFill>
              </a:rPr>
              <a:t>uniformní</a:t>
            </a:r>
            <a:r>
              <a:rPr lang="en-US" sz="1700" b="0" strike="noStrike" spc="-1" dirty="0">
                <a:uFill>
                  <a:solidFill>
                    <a:srgbClr val="FFFFFF"/>
                  </a:solidFill>
                </a:uFill>
              </a:rPr>
              <a:t> </a:t>
            </a:r>
            <a:r>
              <a:rPr lang="en-US" sz="1700" b="0" strike="noStrike" spc="-1" dirty="0" err="1">
                <a:uFill>
                  <a:solidFill>
                    <a:srgbClr val="FFFFFF"/>
                  </a:solidFill>
                </a:uFill>
              </a:rPr>
              <a:t>rozložení</a:t>
            </a:r>
            <a:endParaRPr lang="en-US" sz="1700" b="0" strike="noStrike" spc="-1" dirty="0">
              <a:uFill>
                <a:solidFill>
                  <a:srgbClr val="FFFFFF"/>
                </a:solidFill>
              </a:uFill>
            </a:endParaRPr>
          </a:p>
          <a:p>
            <a:pPr indent="-228600">
              <a:lnSpc>
                <a:spcPct val="90000"/>
              </a:lnSpc>
              <a:spcAft>
                <a:spcPts val="600"/>
              </a:spcAft>
              <a:buClr>
                <a:srgbClr val="000000"/>
              </a:buClr>
              <a:buFont typeface="Arial" panose="020B0604020202020204" pitchFamily="34" charset="0"/>
              <a:buChar char="•"/>
            </a:pPr>
            <a:r>
              <a:rPr lang="en-US" sz="1700" b="0" strike="noStrike" spc="-1" dirty="0">
                <a:uFill>
                  <a:solidFill>
                    <a:srgbClr val="FFFFFF"/>
                  </a:solidFill>
                </a:uFill>
              </a:rPr>
              <a:t> </a:t>
            </a:r>
            <a:r>
              <a:rPr lang="en-US" sz="1700" b="0" strike="noStrike" spc="-1" dirty="0" err="1">
                <a:uFill>
                  <a:solidFill>
                    <a:srgbClr val="FFFFFF"/>
                  </a:solidFill>
                </a:uFill>
              </a:rPr>
              <a:t>Pík</a:t>
            </a:r>
            <a:r>
              <a:rPr lang="en-US" sz="1700" b="0" strike="noStrike" spc="-1" dirty="0">
                <a:uFill>
                  <a:solidFill>
                    <a:srgbClr val="FFFFFF"/>
                  </a:solidFill>
                </a:uFill>
              </a:rPr>
              <a:t> </a:t>
            </a:r>
            <a:r>
              <a:rPr lang="en-US" sz="1700" b="0" strike="noStrike" spc="-1" dirty="0" err="1">
                <a:uFill>
                  <a:solidFill>
                    <a:srgbClr val="FFFFFF"/>
                  </a:solidFill>
                </a:uFill>
              </a:rPr>
              <a:t>vlevo</a:t>
            </a:r>
            <a:r>
              <a:rPr lang="en-US" sz="1700" b="0" strike="noStrike" spc="-1" dirty="0">
                <a:uFill>
                  <a:solidFill>
                    <a:srgbClr val="FFFFFF"/>
                  </a:solidFill>
                </a:uFill>
              </a:rPr>
              <a:t> </a:t>
            </a:r>
            <a:r>
              <a:rPr lang="en-US" sz="1700" b="0" strike="noStrike" spc="-1" dirty="0" err="1">
                <a:uFill>
                  <a:solidFill>
                    <a:srgbClr val="FFFFFF"/>
                  </a:solidFill>
                </a:uFill>
              </a:rPr>
              <a:t>indikuje</a:t>
            </a:r>
            <a:r>
              <a:rPr lang="en-US" sz="1700" b="0" strike="noStrike" spc="-1" dirty="0">
                <a:uFill>
                  <a:solidFill>
                    <a:srgbClr val="FFFFFF"/>
                  </a:solidFill>
                </a:uFill>
              </a:rPr>
              <a:t> </a:t>
            </a:r>
            <a:r>
              <a:rPr lang="en-US" sz="1700" b="0" strike="noStrike" spc="-1" dirty="0" err="1">
                <a:uFill>
                  <a:solidFill>
                    <a:srgbClr val="FFFFFF"/>
                  </a:solidFill>
                </a:uFill>
              </a:rPr>
              <a:t>významnost</a:t>
            </a:r>
            <a:r>
              <a:rPr lang="en-US" sz="1700" b="0" strike="noStrike" spc="-1" dirty="0">
                <a:uFill>
                  <a:solidFill>
                    <a:srgbClr val="FFFFFF"/>
                  </a:solidFill>
                </a:uFill>
              </a:rPr>
              <a:t> </a:t>
            </a:r>
            <a:r>
              <a:rPr lang="en-US" sz="1700" b="0" strike="noStrike" spc="-1" dirty="0" err="1">
                <a:uFill>
                  <a:solidFill>
                    <a:srgbClr val="FFFFFF"/>
                  </a:solidFill>
                </a:uFill>
              </a:rPr>
              <a:t>některých</a:t>
            </a:r>
            <a:r>
              <a:rPr lang="en-US" sz="1700" b="0" strike="noStrike" spc="-1" dirty="0">
                <a:uFill>
                  <a:solidFill>
                    <a:srgbClr val="FFFFFF"/>
                  </a:solidFill>
                </a:uFill>
              </a:rPr>
              <a:t> </a:t>
            </a:r>
            <a:r>
              <a:rPr lang="en-US" sz="1700" b="0" strike="noStrike" spc="-1" dirty="0" err="1">
                <a:uFill>
                  <a:solidFill>
                    <a:srgbClr val="FFFFFF"/>
                  </a:solidFill>
                </a:uFill>
              </a:rPr>
              <a:t>genů</a:t>
            </a:r>
            <a:endParaRPr lang="en-US" sz="1700" b="0" strike="noStrike" spc="-1" dirty="0">
              <a:uFill>
                <a:solidFill>
                  <a:srgbClr val="FFFFFF"/>
                </a:solidFill>
              </a:uFill>
            </a:endParaRPr>
          </a:p>
          <a:p>
            <a:pPr indent="-228600">
              <a:lnSpc>
                <a:spcPct val="90000"/>
              </a:lnSpc>
              <a:spcAft>
                <a:spcPts val="600"/>
              </a:spcAft>
              <a:buClr>
                <a:srgbClr val="000000"/>
              </a:buClr>
              <a:buFont typeface="Arial" panose="020B0604020202020204" pitchFamily="34" charset="0"/>
              <a:buChar char="•"/>
            </a:pPr>
            <a:r>
              <a:rPr lang="en-US" sz="1700" b="0" strike="noStrike" spc="-1" dirty="0">
                <a:uFill>
                  <a:solidFill>
                    <a:srgbClr val="FFFFFF"/>
                  </a:solidFill>
                </a:uFill>
              </a:rPr>
              <a:t> </a:t>
            </a:r>
            <a:r>
              <a:rPr lang="en-US" sz="1700" b="0" strike="noStrike" spc="-1" dirty="0" err="1">
                <a:uFill>
                  <a:solidFill>
                    <a:srgbClr val="FFFFFF"/>
                  </a:solidFill>
                </a:uFill>
              </a:rPr>
              <a:t>Aplikujeme</a:t>
            </a:r>
            <a:r>
              <a:rPr lang="en-US" sz="1700" b="0" strike="noStrike" spc="-1" dirty="0">
                <a:uFill>
                  <a:solidFill>
                    <a:srgbClr val="FFFFFF"/>
                  </a:solidFill>
                </a:uFill>
              </a:rPr>
              <a:t> </a:t>
            </a:r>
            <a:r>
              <a:rPr lang="en-US" sz="1700" b="0" strike="noStrike" spc="-1" dirty="0" err="1">
                <a:uFill>
                  <a:solidFill>
                    <a:srgbClr val="FFFFFF"/>
                  </a:solidFill>
                </a:uFill>
              </a:rPr>
              <a:t>Kolmogorův-Smirnovův</a:t>
            </a:r>
            <a:r>
              <a:rPr lang="en-US" sz="1700" b="0" strike="noStrike" spc="-1" dirty="0">
                <a:uFill>
                  <a:solidFill>
                    <a:srgbClr val="FFFFFF"/>
                  </a:solidFill>
                </a:uFill>
              </a:rPr>
              <a:t> test pro </a:t>
            </a:r>
            <a:r>
              <a:rPr lang="en-US" sz="1700" b="0" strike="noStrike" spc="-1" dirty="0" err="1">
                <a:uFill>
                  <a:solidFill>
                    <a:srgbClr val="FFFFFF"/>
                  </a:solidFill>
                </a:uFill>
              </a:rPr>
              <a:t>porovnání</a:t>
            </a:r>
            <a:r>
              <a:rPr lang="en-US" sz="1700" b="0" strike="noStrike" spc="-1" dirty="0">
                <a:uFill>
                  <a:solidFill>
                    <a:srgbClr val="FFFFFF"/>
                  </a:solidFill>
                </a:uFill>
              </a:rPr>
              <a:t> </a:t>
            </a:r>
            <a:r>
              <a:rPr lang="en-US" sz="1700" b="0" strike="noStrike" spc="-1" dirty="0" err="1">
                <a:uFill>
                  <a:solidFill>
                    <a:srgbClr val="FFFFFF"/>
                  </a:solidFill>
                </a:uFill>
              </a:rPr>
              <a:t>rozložení</a:t>
            </a:r>
            <a:endParaRPr lang="en-US" sz="1700" b="0" strike="noStrike" spc="-1" dirty="0">
              <a:uFill>
                <a:solidFill>
                  <a:srgbClr val="FFFFFF"/>
                </a:solidFill>
              </a:uFill>
            </a:endParaRPr>
          </a:p>
          <a:p>
            <a:pPr indent="-228600">
              <a:lnSpc>
                <a:spcPct val="90000"/>
              </a:lnSpc>
              <a:spcAft>
                <a:spcPts val="600"/>
              </a:spcAft>
              <a:buClr>
                <a:srgbClr val="000000"/>
              </a:buClr>
              <a:buFont typeface="Arial" panose="020B0604020202020204" pitchFamily="34" charset="0"/>
              <a:buChar char="•"/>
            </a:pPr>
            <a:r>
              <a:rPr lang="en-US" sz="1700" b="0" strike="noStrike" spc="-1" dirty="0">
                <a:uFill>
                  <a:solidFill>
                    <a:srgbClr val="FFFFFF"/>
                  </a:solidFill>
                </a:uFill>
              </a:rPr>
              <a:t> p = 8.2%, </a:t>
            </a:r>
            <a:r>
              <a:rPr lang="en-US" sz="1700" b="0" strike="noStrike" spc="-1" dirty="0" err="1">
                <a:uFill>
                  <a:solidFill>
                    <a:srgbClr val="FFFFFF"/>
                  </a:solidFill>
                </a:uFill>
              </a:rPr>
              <a:t>není</a:t>
            </a:r>
            <a:r>
              <a:rPr lang="en-US" sz="1700" b="0" strike="noStrike" spc="-1" dirty="0">
                <a:uFill>
                  <a:solidFill>
                    <a:srgbClr val="FFFFFF"/>
                  </a:solidFill>
                </a:uFill>
              </a:rPr>
              <a:t> </a:t>
            </a:r>
            <a:r>
              <a:rPr lang="en-US" sz="1700" b="0" strike="noStrike" spc="-1" dirty="0" err="1">
                <a:uFill>
                  <a:solidFill>
                    <a:srgbClr val="FFFFFF"/>
                  </a:solidFill>
                </a:uFill>
              </a:rPr>
              <a:t>velmi</a:t>
            </a:r>
            <a:r>
              <a:rPr lang="en-US" sz="1700" b="0" strike="noStrike" spc="-1" dirty="0">
                <a:uFill>
                  <a:solidFill>
                    <a:srgbClr val="FFFFFF"/>
                  </a:solidFill>
                </a:uFill>
              </a:rPr>
              <a:t> </a:t>
            </a:r>
            <a:r>
              <a:rPr lang="en-US" sz="1700" b="0" strike="noStrike" spc="-1" dirty="0" err="1">
                <a:uFill>
                  <a:solidFill>
                    <a:srgbClr val="FFFFFF"/>
                  </a:solidFill>
                </a:uFill>
              </a:rPr>
              <a:t>významné</a:t>
            </a:r>
            <a:endParaRPr lang="en-US" sz="1700" b="0" strike="noStrike" spc="-1" dirty="0">
              <a:uFill>
                <a:solidFill>
                  <a:srgbClr val="FFFFFF"/>
                </a:solidFill>
              </a:uFill>
            </a:endParaRPr>
          </a:p>
          <a:p>
            <a:pPr indent="-228600">
              <a:lnSpc>
                <a:spcPct val="90000"/>
              </a:lnSpc>
              <a:spcAft>
                <a:spcPts val="600"/>
              </a:spcAft>
              <a:buClr>
                <a:srgbClr val="000000"/>
              </a:buClr>
              <a:buFont typeface="Arial" panose="020B0604020202020204" pitchFamily="34" charset="0"/>
              <a:buChar char="•"/>
            </a:pPr>
            <a:r>
              <a:rPr lang="en-US" sz="1700" b="0" strike="noStrike" spc="-1" dirty="0">
                <a:uFill>
                  <a:solidFill>
                    <a:srgbClr val="FFFFFF"/>
                  </a:solidFill>
                </a:uFill>
              </a:rPr>
              <a:t> Je to </a:t>
            </a:r>
            <a:r>
              <a:rPr lang="en-US" sz="1700" b="1" strike="noStrike" spc="-1" dirty="0" err="1">
                <a:uFill>
                  <a:solidFill>
                    <a:srgbClr val="FFFFFF"/>
                  </a:solidFill>
                </a:uFill>
              </a:rPr>
              <a:t>uzavřená</a:t>
            </a:r>
            <a:r>
              <a:rPr lang="en-US" sz="1700" b="0" strike="noStrike" spc="-1" dirty="0">
                <a:uFill>
                  <a:solidFill>
                    <a:srgbClr val="FFFFFF"/>
                  </a:solidFill>
                </a:uFill>
              </a:rPr>
              <a:t> </a:t>
            </a:r>
            <a:r>
              <a:rPr lang="en-US" sz="1700" b="0" strike="noStrike" spc="-1" dirty="0" err="1">
                <a:uFill>
                  <a:solidFill>
                    <a:srgbClr val="FFFFFF"/>
                  </a:solidFill>
                </a:uFill>
              </a:rPr>
              <a:t>metoda</a:t>
            </a:r>
            <a:r>
              <a:rPr lang="en-US" sz="1700" b="0" strike="noStrike" spc="-1" dirty="0">
                <a:uFill>
                  <a:solidFill>
                    <a:srgbClr val="FFFFFF"/>
                  </a:solidFill>
                </a:uFill>
              </a:rPr>
              <a:t>, </a:t>
            </a:r>
            <a:r>
              <a:rPr lang="en-US" sz="1700" b="0" strike="noStrike" spc="-1" dirty="0" err="1">
                <a:uFill>
                  <a:solidFill>
                    <a:srgbClr val="FFFFFF"/>
                  </a:solidFill>
                </a:uFill>
              </a:rPr>
              <a:t>protože</a:t>
            </a:r>
            <a:r>
              <a:rPr lang="en-US" sz="1700" b="0" strike="noStrike" spc="-1" dirty="0">
                <a:uFill>
                  <a:solidFill>
                    <a:srgbClr val="FFFFFF"/>
                  </a:solidFill>
                </a:uFill>
              </a:rPr>
              <a:t> </a:t>
            </a:r>
            <a:r>
              <a:rPr lang="en-US" sz="1700" b="0" strike="noStrike" spc="-1" dirty="0" err="1">
                <a:uFill>
                  <a:solidFill>
                    <a:srgbClr val="FFFFFF"/>
                  </a:solidFill>
                </a:uFill>
              </a:rPr>
              <a:t>používáme</a:t>
            </a:r>
            <a:r>
              <a:rPr lang="en-US" sz="1700" b="0" strike="noStrike" spc="-1" dirty="0">
                <a:uFill>
                  <a:solidFill>
                    <a:srgbClr val="FFFFFF"/>
                  </a:solidFill>
                </a:uFill>
              </a:rPr>
              <a:t> </a:t>
            </a:r>
            <a:r>
              <a:rPr lang="en-US" sz="1700" b="0" strike="noStrike" spc="-1" dirty="0" err="1">
                <a:uFill>
                  <a:solidFill>
                    <a:srgbClr val="FFFFFF"/>
                  </a:solidFill>
                </a:uFill>
              </a:rPr>
              <a:t>jen</a:t>
            </a:r>
            <a:r>
              <a:rPr lang="en-US" sz="1700" b="0" strike="noStrike" spc="-1" dirty="0">
                <a:uFill>
                  <a:solidFill>
                    <a:srgbClr val="FFFFFF"/>
                  </a:solidFill>
                </a:uFill>
              </a:rPr>
              <a:t> </a:t>
            </a:r>
            <a:r>
              <a:rPr lang="en-US" sz="1700" b="0" strike="noStrike" spc="-1" dirty="0" err="1">
                <a:uFill>
                  <a:solidFill>
                    <a:srgbClr val="FFFFFF"/>
                  </a:solidFill>
                </a:uFill>
              </a:rPr>
              <a:t>geny</a:t>
            </a:r>
            <a:r>
              <a:rPr lang="en-US" sz="1700" b="0" strike="noStrike" spc="-1" dirty="0">
                <a:uFill>
                  <a:solidFill>
                    <a:srgbClr val="FFFFFF"/>
                  </a:solidFill>
                </a:uFill>
              </a:rPr>
              <a:t> z </a:t>
            </a:r>
            <a:r>
              <a:rPr lang="en-US" sz="1700" b="0" strike="noStrike" spc="-1" dirty="0" err="1">
                <a:uFill>
                  <a:solidFill>
                    <a:srgbClr val="FFFFFF"/>
                  </a:solidFill>
                </a:uFill>
              </a:rPr>
              <a:t>genové</a:t>
            </a:r>
            <a:r>
              <a:rPr lang="en-US" sz="1700" b="0" strike="noStrike" spc="-1" dirty="0">
                <a:uFill>
                  <a:solidFill>
                    <a:srgbClr val="FFFFFF"/>
                  </a:solidFill>
                </a:uFill>
              </a:rPr>
              <a:t> </a:t>
            </a:r>
            <a:r>
              <a:rPr lang="en-US" sz="1700" b="0" strike="noStrike" spc="-1" dirty="0" err="1">
                <a:uFill>
                  <a:solidFill>
                    <a:srgbClr val="FFFFFF"/>
                  </a:solidFill>
                </a:uFill>
              </a:rPr>
              <a:t>sady</a:t>
            </a:r>
            <a:endParaRPr lang="en-US" sz="1700" b="0" strike="noStrike" spc="-1" dirty="0">
              <a:uFill>
                <a:solidFill>
                  <a:srgbClr val="FFFFFF"/>
                </a:solidFill>
              </a:uFill>
            </a:endParaRPr>
          </a:p>
        </p:txBody>
      </p:sp>
      <p:pic>
        <p:nvPicPr>
          <p:cNvPr id="338" name="Picture 3"/>
          <p:cNvPicPr/>
          <p:nvPr/>
        </p:nvPicPr>
        <p:blipFill>
          <a:blip r:embed="rId3"/>
          <a:stretch/>
        </p:blipFill>
        <p:spPr>
          <a:xfrm>
            <a:off x="5915162" y="713722"/>
            <a:ext cx="5438638" cy="5430555"/>
          </a:xfrm>
          <a:prstGeom prst="rect">
            <a:avLst/>
          </a:prstGeom>
        </p:spPr>
      </p:pic>
    </p:spTree>
    <p:extLst>
      <p:ext uri="{BB962C8B-B14F-4D97-AF65-F5344CB8AC3E}">
        <p14:creationId xmlns:p14="http://schemas.microsoft.com/office/powerpoint/2010/main" val="31596693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2" name="CustomShape 2"/>
          <p:cNvSpPr/>
          <p:nvPr/>
        </p:nvSpPr>
        <p:spPr>
          <a:xfrm>
            <a:off x="838200" y="640079"/>
            <a:ext cx="4681742" cy="184061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nSpc>
                <a:spcPct val="90000"/>
              </a:lnSpc>
              <a:spcBef>
                <a:spcPct val="0"/>
              </a:spcBef>
              <a:spcAft>
                <a:spcPts val="600"/>
              </a:spcAft>
            </a:pPr>
            <a:r>
              <a:rPr lang="en-US" sz="4000" b="1" strike="noStrike" kern="1200" spc="-1">
                <a:solidFill>
                  <a:schemeClr val="tx1"/>
                </a:solidFill>
                <a:uFill>
                  <a:solidFill>
                    <a:srgbClr val="FFFFFF"/>
                  </a:solidFill>
                </a:uFill>
                <a:latin typeface="+mj-lt"/>
                <a:ea typeface="+mj-ea"/>
                <a:cs typeface="+mj-cs"/>
              </a:rPr>
              <a:t>Metoda celého seznamu genů: </a:t>
            </a:r>
            <a:r>
              <a:rPr lang="en-US" sz="4000" b="1" i="1" strike="noStrike" kern="1200" spc="-1">
                <a:solidFill>
                  <a:schemeClr val="tx1"/>
                </a:solidFill>
                <a:uFill>
                  <a:solidFill>
                    <a:srgbClr val="FFFFFF"/>
                  </a:solidFill>
                </a:uFill>
                <a:latin typeface="+mj-lt"/>
                <a:ea typeface="+mj-ea"/>
                <a:cs typeface="+mj-cs"/>
              </a:rPr>
              <a:t>kompetitivní</a:t>
            </a:r>
            <a:endParaRPr lang="en-US" sz="4000" b="0" strike="noStrike" kern="1200" spc="-1">
              <a:solidFill>
                <a:schemeClr val="tx1"/>
              </a:solidFill>
              <a:uFill>
                <a:solidFill>
                  <a:srgbClr val="FFFFFF"/>
                </a:solidFill>
              </a:uFill>
              <a:latin typeface="+mj-lt"/>
              <a:ea typeface="+mj-ea"/>
              <a:cs typeface="+mj-cs"/>
            </a:endParaRPr>
          </a:p>
        </p:txBody>
      </p:sp>
      <p:sp>
        <p:nvSpPr>
          <p:cNvPr id="341" name="CustomShape 1"/>
          <p:cNvSpPr/>
          <p:nvPr/>
        </p:nvSpPr>
        <p:spPr>
          <a:xfrm>
            <a:off x="838200" y="2686323"/>
            <a:ext cx="4681742" cy="3531598"/>
          </a:xfrm>
          <a:custGeom>
            <a:avLst/>
            <a:gdLst/>
            <a:ahLst/>
            <a:cxnLst/>
            <a:rect l="l" t="t" r="r" b="b"/>
            <a:pathLst>
              <a:path w="21600" h="21600">
                <a:moveTo>
                  <a:pt x="0" y="0"/>
                </a:moveTo>
                <a:lnTo>
                  <a:pt x="21600" y="0"/>
                </a:lnTo>
                <a:lnTo>
                  <a:pt x="21600" y="21600"/>
                </a:lnTo>
                <a:lnTo>
                  <a:pt x="0" y="21600"/>
                </a:lnTo>
                <a:lnTo>
                  <a:pt x="0" y="0"/>
                </a:lnTo>
                <a:close/>
              </a:path>
            </a:pathLst>
          </a:custGeom>
        </p:spPr>
        <p:style>
          <a:lnRef idx="0">
            <a:scrgbClr r="0" g="0" b="0"/>
          </a:lnRef>
          <a:fillRef idx="0">
            <a:scrgbClr r="0" g="0" b="0"/>
          </a:fillRef>
          <a:effectRef idx="0">
            <a:scrgbClr r="0" g="0" b="0"/>
          </a:effectRef>
          <a:fontRef idx="minor"/>
        </p:style>
        <p:txBody>
          <a:bodyPr vert="horz" lIns="91440" tIns="45720" rIns="91440" bIns="45720" rtlCol="0">
            <a:normAutofit/>
          </a:bodyPr>
          <a:lstStyle/>
          <a:p>
            <a:pPr indent="-228600">
              <a:lnSpc>
                <a:spcPct val="90000"/>
              </a:lnSpc>
              <a:spcAft>
                <a:spcPts val="600"/>
              </a:spcAft>
              <a:buClr>
                <a:srgbClr val="000000"/>
              </a:buClr>
              <a:buFont typeface="Arial" panose="020B0604020202020204" pitchFamily="34" charset="0"/>
              <a:buChar char="•"/>
            </a:pPr>
            <a:r>
              <a:rPr lang="en-US" sz="2000" b="0" strike="noStrike" spc="-1">
                <a:uFill>
                  <a:solidFill>
                    <a:srgbClr val="FFFFFF"/>
                  </a:solidFill>
                </a:uFill>
              </a:rPr>
              <a:t> Alternativně se můžeme dívat na rozložení </a:t>
            </a:r>
            <a:r>
              <a:rPr lang="en-US" sz="2000" b="1" strike="noStrike" spc="-1">
                <a:uFill>
                  <a:solidFill>
                    <a:srgbClr val="FFFFFF"/>
                  </a:solidFill>
                </a:uFill>
              </a:rPr>
              <a:t>pořadí</a:t>
            </a:r>
            <a:r>
              <a:rPr lang="en-US" sz="2000" b="0" strike="noStrike" spc="-1">
                <a:uFill>
                  <a:solidFill>
                    <a:srgbClr val="FFFFFF"/>
                  </a:solidFill>
                </a:uFill>
              </a:rPr>
              <a:t> p-hodnot</a:t>
            </a:r>
          </a:p>
          <a:p>
            <a:pPr indent="-228600">
              <a:lnSpc>
                <a:spcPct val="90000"/>
              </a:lnSpc>
              <a:spcAft>
                <a:spcPts val="600"/>
              </a:spcAft>
              <a:buClr>
                <a:srgbClr val="000000"/>
              </a:buClr>
              <a:buFont typeface="Arial" panose="020B0604020202020204" pitchFamily="34" charset="0"/>
              <a:buChar char="•"/>
            </a:pPr>
            <a:r>
              <a:rPr lang="en-US" sz="2000" b="0" strike="noStrike" spc="-1">
                <a:uFill>
                  <a:solidFill>
                    <a:srgbClr val="FFFFFF"/>
                  </a:solidFill>
                </a:uFill>
              </a:rPr>
              <a:t> Toto by byla kompetitivní metoda, protože porovnáváme naši genovou sadu s ostatními geny v experimentu</a:t>
            </a:r>
          </a:p>
          <a:p>
            <a:pPr indent="-228600">
              <a:lnSpc>
                <a:spcPct val="90000"/>
              </a:lnSpc>
              <a:spcAft>
                <a:spcPts val="600"/>
              </a:spcAft>
              <a:buClr>
                <a:srgbClr val="000000"/>
              </a:buClr>
              <a:buFont typeface="Arial" panose="020B0604020202020204" pitchFamily="34" charset="0"/>
              <a:buChar char="•"/>
            </a:pPr>
            <a:r>
              <a:rPr lang="en-US" sz="2000" b="0" strike="noStrike" spc="-1">
                <a:uFill>
                  <a:solidFill>
                    <a:srgbClr val="FFFFFF"/>
                  </a:solidFill>
                </a:uFill>
              </a:rPr>
              <a:t> Opět můžeme aplikovat KS test</a:t>
            </a:r>
          </a:p>
          <a:p>
            <a:pPr indent="-228600">
              <a:lnSpc>
                <a:spcPct val="90000"/>
              </a:lnSpc>
              <a:spcAft>
                <a:spcPts val="600"/>
              </a:spcAft>
              <a:buClr>
                <a:srgbClr val="000000"/>
              </a:buClr>
              <a:buFont typeface="Arial" panose="020B0604020202020204" pitchFamily="34" charset="0"/>
              <a:buChar char="•"/>
            </a:pPr>
            <a:r>
              <a:rPr lang="en-US" sz="2000" b="0" strike="noStrike" spc="-1">
                <a:uFill>
                  <a:solidFill>
                    <a:srgbClr val="FFFFFF"/>
                  </a:solidFill>
                </a:uFill>
              </a:rPr>
              <a:t> p=85.1%, velmi nevýznamné</a:t>
            </a:r>
          </a:p>
        </p:txBody>
      </p:sp>
      <p:pic>
        <p:nvPicPr>
          <p:cNvPr id="340" name="Picture 2"/>
          <p:cNvPicPr/>
          <p:nvPr/>
        </p:nvPicPr>
        <p:blipFill>
          <a:blip r:embed="rId3"/>
          <a:stretch/>
        </p:blipFill>
        <p:spPr>
          <a:xfrm>
            <a:off x="5915162" y="713722"/>
            <a:ext cx="5438638" cy="5430555"/>
          </a:xfrm>
          <a:prstGeom prst="rect">
            <a:avLst/>
          </a:prstGeom>
        </p:spPr>
      </p:pic>
    </p:spTree>
    <p:extLst>
      <p:ext uri="{BB962C8B-B14F-4D97-AF65-F5344CB8AC3E}">
        <p14:creationId xmlns:p14="http://schemas.microsoft.com/office/powerpoint/2010/main" val="38238185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 name="TextShape 1"/>
          <p:cNvSpPr txBox="1"/>
          <p:nvPr/>
        </p:nvSpPr>
        <p:spPr>
          <a:xfrm>
            <a:off x="838200" y="624568"/>
            <a:ext cx="3766457" cy="54129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strike="noStrike" kern="1200" spc="-1">
                <a:solidFill>
                  <a:schemeClr val="tx1"/>
                </a:solidFill>
                <a:uFill>
                  <a:solidFill>
                    <a:srgbClr val="FFFFFF"/>
                  </a:solidFill>
                </a:uFill>
                <a:latin typeface="+mj-lt"/>
                <a:ea typeface="+mj-ea"/>
                <a:cs typeface="+mj-cs"/>
              </a:rPr>
              <a:t>Uzavřené vs. kompetitivní II.</a:t>
            </a:r>
          </a:p>
        </p:txBody>
      </p:sp>
      <p:sp>
        <p:nvSpPr>
          <p:cNvPr id="344" name="TextShape 2"/>
          <p:cNvSpPr txBox="1"/>
          <p:nvPr/>
        </p:nvSpPr>
        <p:spPr>
          <a:xfrm>
            <a:off x="5029200" y="624568"/>
            <a:ext cx="6324598" cy="5412920"/>
          </a:xfrm>
          <a:prstGeom prst="rect">
            <a:avLst/>
          </a:prstGeom>
        </p:spPr>
        <p:txBody>
          <a:bodyPr vert="horz" lIns="91440" tIns="45720" rIns="91440" bIns="45720" rtlCol="0" anchor="ctr">
            <a:normAutofit/>
          </a:bodyPr>
          <a:lstStyle/>
          <a:p>
            <a:pPr marL="342720" indent="-228600">
              <a:lnSpc>
                <a:spcPct val="90000"/>
              </a:lnSpc>
              <a:spcAft>
                <a:spcPts val="600"/>
              </a:spcAft>
              <a:buClr>
                <a:srgbClr val="003366"/>
              </a:buClr>
              <a:buFont typeface="Arial" panose="020B0604020202020204" pitchFamily="34" charset="0"/>
              <a:buChar char="•"/>
            </a:pPr>
            <a:r>
              <a:rPr lang="en-US" sz="2400" b="0" strike="noStrike" spc="-1" dirty="0" err="1">
                <a:uFill>
                  <a:solidFill>
                    <a:srgbClr val="FFFFFF"/>
                  </a:solidFill>
                </a:uFill>
              </a:rPr>
              <a:t>Výsledky</a:t>
            </a:r>
            <a:r>
              <a:rPr lang="en-US" sz="2400" b="0" strike="noStrike" spc="-1" dirty="0">
                <a:uFill>
                  <a:solidFill>
                    <a:srgbClr val="FFFFFF"/>
                  </a:solidFill>
                </a:uFill>
              </a:rPr>
              <a:t> </a:t>
            </a:r>
            <a:r>
              <a:rPr lang="en-US" sz="2400" b="0" strike="noStrike" spc="-1" dirty="0" err="1">
                <a:uFill>
                  <a:solidFill>
                    <a:srgbClr val="FFFFFF"/>
                  </a:solidFill>
                </a:uFill>
              </a:rPr>
              <a:t>kompetitivních</a:t>
            </a:r>
            <a:r>
              <a:rPr lang="en-US" sz="2400" b="0" strike="noStrike" spc="-1" dirty="0">
                <a:uFill>
                  <a:solidFill>
                    <a:srgbClr val="FFFFFF"/>
                  </a:solidFill>
                </a:uFill>
              </a:rPr>
              <a:t> </a:t>
            </a:r>
            <a:r>
              <a:rPr lang="en-US" sz="2400" b="0" strike="noStrike" spc="-1" dirty="0" err="1">
                <a:uFill>
                  <a:solidFill>
                    <a:srgbClr val="FFFFFF"/>
                  </a:solidFill>
                </a:uFill>
              </a:rPr>
              <a:t>testů</a:t>
            </a:r>
            <a:r>
              <a:rPr lang="en-US" sz="2400" b="0" strike="noStrike" spc="-1" dirty="0">
                <a:uFill>
                  <a:solidFill>
                    <a:srgbClr val="FFFFFF"/>
                  </a:solidFill>
                </a:uFill>
              </a:rPr>
              <a:t> </a:t>
            </a:r>
            <a:r>
              <a:rPr lang="en-US" sz="2400" b="0" strike="noStrike" spc="-1" dirty="0" err="1">
                <a:uFill>
                  <a:solidFill>
                    <a:srgbClr val="FFFFFF"/>
                  </a:solidFill>
                </a:uFill>
              </a:rPr>
              <a:t>závisí</a:t>
            </a:r>
            <a:r>
              <a:rPr lang="en-US" sz="2400" b="0" strike="noStrike" spc="-1" dirty="0">
                <a:uFill>
                  <a:solidFill>
                    <a:srgbClr val="FFFFFF"/>
                  </a:solidFill>
                </a:uFill>
              </a:rPr>
              <a:t> </a:t>
            </a:r>
            <a:r>
              <a:rPr lang="en-US" sz="2400" b="0" strike="noStrike" spc="-1" dirty="0" err="1">
                <a:uFill>
                  <a:solidFill>
                    <a:srgbClr val="FFFFFF"/>
                  </a:solidFill>
                </a:uFill>
              </a:rPr>
              <a:t>na</a:t>
            </a:r>
            <a:r>
              <a:rPr lang="en-US" sz="2400" b="0" strike="noStrike" spc="-1" dirty="0">
                <a:uFill>
                  <a:solidFill>
                    <a:srgbClr val="FFFFFF"/>
                  </a:solidFill>
                </a:uFill>
              </a:rPr>
              <a:t> </a:t>
            </a:r>
            <a:r>
              <a:rPr lang="en-US" sz="2400" b="0" strike="noStrike" spc="-1" dirty="0" err="1">
                <a:uFill>
                  <a:solidFill>
                    <a:srgbClr val="FFFFFF"/>
                  </a:solidFill>
                </a:uFill>
              </a:rPr>
              <a:t>počtu</a:t>
            </a:r>
            <a:r>
              <a:rPr lang="en-US" sz="2400" b="0" strike="noStrike" spc="-1" dirty="0">
                <a:uFill>
                  <a:solidFill>
                    <a:srgbClr val="FFFFFF"/>
                  </a:solidFill>
                </a:uFill>
              </a:rPr>
              <a:t> </a:t>
            </a:r>
            <a:r>
              <a:rPr lang="en-US" sz="2400" b="0" strike="noStrike" spc="-1" dirty="0" err="1">
                <a:uFill>
                  <a:solidFill>
                    <a:srgbClr val="FFFFFF"/>
                  </a:solidFill>
                </a:uFill>
              </a:rPr>
              <a:t>testovaných</a:t>
            </a:r>
            <a:r>
              <a:rPr lang="en-US" sz="2400" b="0" strike="noStrike" spc="-1" dirty="0">
                <a:uFill>
                  <a:solidFill>
                    <a:srgbClr val="FFFFFF"/>
                  </a:solidFill>
                </a:uFill>
              </a:rPr>
              <a:t> </a:t>
            </a:r>
            <a:r>
              <a:rPr lang="en-US" sz="2400" b="0" strike="noStrike" spc="-1" dirty="0" err="1">
                <a:uFill>
                  <a:solidFill>
                    <a:srgbClr val="FFFFFF"/>
                  </a:solidFill>
                </a:uFill>
              </a:rPr>
              <a:t>genů</a:t>
            </a:r>
            <a:r>
              <a:rPr lang="en-US" sz="2400" b="0" strike="noStrike" spc="-1" dirty="0">
                <a:uFill>
                  <a:solidFill>
                    <a:srgbClr val="FFFFFF"/>
                  </a:solidFill>
                </a:uFill>
              </a:rPr>
              <a:t> (</a:t>
            </a:r>
            <a:r>
              <a:rPr lang="en-US" sz="2400" b="0" strike="noStrike" spc="-1" dirty="0" err="1">
                <a:uFill>
                  <a:solidFill>
                    <a:srgbClr val="FFFFFF"/>
                  </a:solidFill>
                </a:uFill>
              </a:rPr>
              <a:t>např</a:t>
            </a:r>
            <a:r>
              <a:rPr lang="en-US" sz="2400" b="0" strike="noStrike" spc="-1" dirty="0">
                <a:uFill>
                  <a:solidFill>
                    <a:srgbClr val="FFFFFF"/>
                  </a:solidFill>
                </a:uFill>
              </a:rPr>
              <a:t>. </a:t>
            </a:r>
            <a:r>
              <a:rPr lang="en-US" sz="2400" b="0" strike="noStrike" spc="-1" dirty="0" err="1">
                <a:uFill>
                  <a:solidFill>
                    <a:srgbClr val="FFFFFF"/>
                  </a:solidFill>
                </a:uFill>
              </a:rPr>
              <a:t>genů</a:t>
            </a:r>
            <a:r>
              <a:rPr lang="en-US" sz="2400" b="0" strike="noStrike" spc="-1" dirty="0">
                <a:uFill>
                  <a:solidFill>
                    <a:srgbClr val="FFFFFF"/>
                  </a:solidFill>
                </a:uFill>
              </a:rPr>
              <a:t> </a:t>
            </a:r>
            <a:r>
              <a:rPr lang="en-US" sz="2400" b="0" strike="noStrike" spc="-1" dirty="0" err="1">
                <a:uFill>
                  <a:solidFill>
                    <a:srgbClr val="FFFFFF"/>
                  </a:solidFill>
                </a:uFill>
              </a:rPr>
              <a:t>na</a:t>
            </a:r>
            <a:r>
              <a:rPr lang="en-US" sz="2400" b="0" strike="noStrike" spc="-1" dirty="0">
                <a:uFill>
                  <a:solidFill>
                    <a:srgbClr val="FFFFFF"/>
                  </a:solidFill>
                </a:uFill>
              </a:rPr>
              <a:t> microarray </a:t>
            </a:r>
            <a:r>
              <a:rPr lang="en-US" sz="2400" b="0" strike="noStrike" spc="-1" dirty="0" err="1">
                <a:uFill>
                  <a:solidFill>
                    <a:srgbClr val="FFFFFF"/>
                  </a:solidFill>
                </a:uFill>
              </a:rPr>
              <a:t>sklíčku</a:t>
            </a:r>
            <a:r>
              <a:rPr lang="en-US" sz="2400" b="0" strike="noStrike" spc="-1" dirty="0">
                <a:uFill>
                  <a:solidFill>
                    <a:srgbClr val="FFFFFF"/>
                  </a:solidFill>
                </a:uFill>
              </a:rPr>
              <a:t> a </a:t>
            </a:r>
            <a:r>
              <a:rPr lang="en-US" sz="2400" b="0" strike="noStrike" spc="-1" dirty="0" err="1">
                <a:uFill>
                  <a:solidFill>
                    <a:srgbClr val="FFFFFF"/>
                  </a:solidFill>
                </a:uFill>
              </a:rPr>
              <a:t>předcházejícím</a:t>
            </a:r>
            <a:r>
              <a:rPr lang="en-US" sz="2400" b="0" strike="noStrike" spc="-1" dirty="0">
                <a:uFill>
                  <a:solidFill>
                    <a:srgbClr val="FFFFFF"/>
                  </a:solidFill>
                </a:uFill>
              </a:rPr>
              <a:t> </a:t>
            </a:r>
            <a:r>
              <a:rPr lang="en-US" sz="2400" b="0" strike="noStrike" spc="-1" dirty="0" err="1">
                <a:uFill>
                  <a:solidFill>
                    <a:srgbClr val="FFFFFF"/>
                  </a:solidFill>
                </a:uFill>
              </a:rPr>
              <a:t>filtrování</a:t>
            </a:r>
            <a:r>
              <a:rPr lang="en-US" sz="2400" b="0" strike="noStrike" spc="-1" dirty="0">
                <a:uFill>
                  <a:solidFill>
                    <a:srgbClr val="FFFFFF"/>
                  </a:solidFill>
                </a:uFill>
              </a:rPr>
              <a:t>)</a:t>
            </a:r>
          </a:p>
          <a:p>
            <a:pPr marL="742680" lvl="1" indent="-228600">
              <a:lnSpc>
                <a:spcPct val="90000"/>
              </a:lnSpc>
              <a:spcAft>
                <a:spcPts val="600"/>
              </a:spcAft>
              <a:buClr>
                <a:srgbClr val="003366"/>
              </a:buClr>
              <a:buFont typeface="Arial" panose="020B0604020202020204" pitchFamily="34" charset="0"/>
              <a:buChar char="•"/>
            </a:pPr>
            <a:r>
              <a:rPr lang="en-US" sz="2400" b="0" strike="noStrike" spc="-1" dirty="0">
                <a:uFill>
                  <a:solidFill>
                    <a:srgbClr val="FFFFFF"/>
                  </a:solidFill>
                </a:uFill>
              </a:rPr>
              <a:t>Na </a:t>
            </a:r>
            <a:r>
              <a:rPr lang="en-US" sz="2400" b="0" strike="noStrike" spc="-1" dirty="0" err="1">
                <a:uFill>
                  <a:solidFill>
                    <a:srgbClr val="FFFFFF"/>
                  </a:solidFill>
                </a:uFill>
              </a:rPr>
              <a:t>malém</a:t>
            </a:r>
            <a:r>
              <a:rPr lang="en-US" sz="2400" b="0" strike="noStrike" spc="-1" dirty="0">
                <a:uFill>
                  <a:solidFill>
                    <a:srgbClr val="FFFFFF"/>
                  </a:solidFill>
                </a:uFill>
              </a:rPr>
              <a:t> </a:t>
            </a:r>
            <a:r>
              <a:rPr lang="en-US" sz="2400" b="0" strike="noStrike" spc="-1" dirty="0" err="1">
                <a:uFill>
                  <a:solidFill>
                    <a:srgbClr val="FFFFFF"/>
                  </a:solidFill>
                </a:uFill>
              </a:rPr>
              <a:t>mikročipovém</a:t>
            </a:r>
            <a:r>
              <a:rPr lang="en-US" sz="2400" b="0" strike="noStrike" spc="-1" dirty="0">
                <a:uFill>
                  <a:solidFill>
                    <a:srgbClr val="FFFFFF"/>
                  </a:solidFill>
                </a:uFill>
              </a:rPr>
              <a:t> </a:t>
            </a:r>
            <a:r>
              <a:rPr lang="en-US" sz="2400" b="0" strike="noStrike" spc="-1" dirty="0" err="1">
                <a:uFill>
                  <a:solidFill>
                    <a:srgbClr val="FFFFFF"/>
                  </a:solidFill>
                </a:uFill>
              </a:rPr>
              <a:t>sklíčku</a:t>
            </a:r>
            <a:r>
              <a:rPr lang="en-US" sz="2400" b="0" strike="noStrike" spc="-1" dirty="0">
                <a:uFill>
                  <a:solidFill>
                    <a:srgbClr val="FFFFFF"/>
                  </a:solidFill>
                </a:uFill>
              </a:rPr>
              <a:t>, </a:t>
            </a:r>
            <a:r>
              <a:rPr lang="en-US" sz="2400" b="0" strike="noStrike" spc="-1" dirty="0" err="1">
                <a:uFill>
                  <a:solidFill>
                    <a:srgbClr val="FFFFFF"/>
                  </a:solidFill>
                </a:uFill>
              </a:rPr>
              <a:t>kde</a:t>
            </a:r>
            <a:r>
              <a:rPr lang="en-US" sz="2400" b="0" strike="noStrike" spc="-1" dirty="0">
                <a:uFill>
                  <a:solidFill>
                    <a:srgbClr val="FFFFFF"/>
                  </a:solidFill>
                </a:uFill>
              </a:rPr>
              <a:t> </a:t>
            </a:r>
            <a:r>
              <a:rPr lang="en-US" sz="2400" b="0" strike="noStrike" spc="-1" dirty="0" err="1">
                <a:uFill>
                  <a:solidFill>
                    <a:srgbClr val="FFFFFF"/>
                  </a:solidFill>
                </a:uFill>
              </a:rPr>
              <a:t>jsou</a:t>
            </a:r>
            <a:r>
              <a:rPr lang="en-US" sz="2400" b="0" strike="noStrike" spc="-1" dirty="0">
                <a:uFill>
                  <a:solidFill>
                    <a:srgbClr val="FFFFFF"/>
                  </a:solidFill>
                </a:uFill>
              </a:rPr>
              <a:t> </a:t>
            </a:r>
            <a:r>
              <a:rPr lang="en-US" sz="2400" b="0" strike="noStrike" spc="-1" dirty="0" err="1">
                <a:uFill>
                  <a:solidFill>
                    <a:srgbClr val="FFFFFF"/>
                  </a:solidFill>
                </a:uFill>
              </a:rPr>
              <a:t>změněné</a:t>
            </a:r>
            <a:r>
              <a:rPr lang="en-US" sz="2400" b="0" strike="noStrike" spc="-1" dirty="0">
                <a:uFill>
                  <a:solidFill>
                    <a:srgbClr val="FFFFFF"/>
                  </a:solidFill>
                </a:uFill>
              </a:rPr>
              <a:t> </a:t>
            </a:r>
            <a:r>
              <a:rPr lang="en-US" sz="2400" b="0" strike="noStrike" spc="-1" dirty="0" err="1">
                <a:uFill>
                  <a:solidFill>
                    <a:srgbClr val="FFFFFF"/>
                  </a:solidFill>
                </a:uFill>
              </a:rPr>
              <a:t>všechny</a:t>
            </a:r>
            <a:r>
              <a:rPr lang="en-US" sz="2400" b="0" strike="noStrike" spc="-1" dirty="0">
                <a:uFill>
                  <a:solidFill>
                    <a:srgbClr val="FFFFFF"/>
                  </a:solidFill>
                </a:uFill>
              </a:rPr>
              <a:t> </a:t>
            </a:r>
            <a:r>
              <a:rPr lang="en-US" sz="2400" b="0" strike="noStrike" spc="-1" dirty="0" err="1">
                <a:uFill>
                  <a:solidFill>
                    <a:srgbClr val="FFFFFF"/>
                  </a:solidFill>
                </a:uFill>
              </a:rPr>
              <a:t>geny</a:t>
            </a:r>
            <a:r>
              <a:rPr lang="en-US" sz="2400" b="0" strike="noStrike" spc="-1" dirty="0">
                <a:uFill>
                  <a:solidFill>
                    <a:srgbClr val="FFFFFF"/>
                  </a:solidFill>
                </a:uFill>
              </a:rPr>
              <a:t>, </a:t>
            </a:r>
            <a:r>
              <a:rPr lang="en-US" sz="2400" b="0" strike="noStrike" spc="-1" dirty="0" err="1">
                <a:uFill>
                  <a:solidFill>
                    <a:srgbClr val="FFFFFF"/>
                  </a:solidFill>
                </a:uFill>
              </a:rPr>
              <a:t>kompetitivní</a:t>
            </a:r>
            <a:r>
              <a:rPr lang="en-US" sz="2400" b="0" strike="noStrike" spc="-1" dirty="0">
                <a:uFill>
                  <a:solidFill>
                    <a:srgbClr val="FFFFFF"/>
                  </a:solidFill>
                </a:uFill>
              </a:rPr>
              <a:t> </a:t>
            </a:r>
            <a:r>
              <a:rPr lang="en-US" sz="2400" b="0" strike="noStrike" spc="-1" dirty="0" err="1">
                <a:uFill>
                  <a:solidFill>
                    <a:srgbClr val="FFFFFF"/>
                  </a:solidFill>
                </a:uFill>
              </a:rPr>
              <a:t>metoda</a:t>
            </a:r>
            <a:r>
              <a:rPr lang="en-US" sz="2400" b="0" strike="noStrike" spc="-1" dirty="0">
                <a:uFill>
                  <a:solidFill>
                    <a:srgbClr val="FFFFFF"/>
                  </a:solidFill>
                </a:uFill>
              </a:rPr>
              <a:t> </a:t>
            </a:r>
            <a:r>
              <a:rPr lang="en-US" sz="2400" b="0" strike="noStrike" spc="-1" dirty="0" err="1">
                <a:uFill>
                  <a:solidFill>
                    <a:srgbClr val="FFFFFF"/>
                  </a:solidFill>
                </a:uFill>
              </a:rPr>
              <a:t>nenajde</a:t>
            </a:r>
            <a:r>
              <a:rPr lang="en-US" sz="2400" b="0" strike="noStrike" spc="-1" dirty="0">
                <a:uFill>
                  <a:solidFill>
                    <a:srgbClr val="FFFFFF"/>
                  </a:solidFill>
                </a:uFill>
              </a:rPr>
              <a:t> </a:t>
            </a:r>
            <a:r>
              <a:rPr lang="en-US" sz="2400" b="0" strike="noStrike" spc="-1" dirty="0" err="1">
                <a:uFill>
                  <a:solidFill>
                    <a:srgbClr val="FFFFFF"/>
                  </a:solidFill>
                </a:uFill>
              </a:rPr>
              <a:t>žádné</a:t>
            </a:r>
            <a:r>
              <a:rPr lang="en-US" sz="2400" b="0" strike="noStrike" spc="-1" dirty="0">
                <a:uFill>
                  <a:solidFill>
                    <a:srgbClr val="FFFFFF"/>
                  </a:solidFill>
                </a:uFill>
              </a:rPr>
              <a:t> </a:t>
            </a:r>
            <a:r>
              <a:rPr lang="en-US" sz="2400" b="0" strike="noStrike" spc="-1" dirty="0" err="1">
                <a:uFill>
                  <a:solidFill>
                    <a:srgbClr val="FFFFFF"/>
                  </a:solidFill>
                </a:uFill>
              </a:rPr>
              <a:t>odlišně</a:t>
            </a:r>
            <a:r>
              <a:rPr lang="en-US" sz="2400" b="0" strike="noStrike" spc="-1" dirty="0">
                <a:uFill>
                  <a:solidFill>
                    <a:srgbClr val="FFFFFF"/>
                  </a:solidFill>
                </a:uFill>
              </a:rPr>
              <a:t> </a:t>
            </a:r>
            <a:r>
              <a:rPr lang="en-US" sz="2400" b="0" strike="noStrike" spc="-1" dirty="0" err="1">
                <a:uFill>
                  <a:solidFill>
                    <a:srgbClr val="FFFFFF"/>
                  </a:solidFill>
                </a:uFill>
              </a:rPr>
              <a:t>exprimované</a:t>
            </a:r>
            <a:r>
              <a:rPr lang="en-US" sz="2400" b="0" strike="noStrike" spc="-1" dirty="0">
                <a:uFill>
                  <a:solidFill>
                    <a:srgbClr val="FFFFFF"/>
                  </a:solidFill>
                </a:uFill>
              </a:rPr>
              <a:t> </a:t>
            </a:r>
            <a:r>
              <a:rPr lang="en-US" sz="2400" b="0" strike="noStrike" spc="-1" dirty="0" err="1">
                <a:uFill>
                  <a:solidFill>
                    <a:srgbClr val="FFFFFF"/>
                  </a:solidFill>
                </a:uFill>
              </a:rPr>
              <a:t>množiny</a:t>
            </a:r>
            <a:r>
              <a:rPr lang="en-US" sz="2400" b="0" strike="noStrike" spc="-1" dirty="0">
                <a:uFill>
                  <a:solidFill>
                    <a:srgbClr val="FFFFFF"/>
                  </a:solidFill>
                </a:uFill>
              </a:rPr>
              <a:t> </a:t>
            </a:r>
            <a:r>
              <a:rPr lang="en-US" sz="2400" b="0" strike="noStrike" spc="-1" dirty="0" err="1">
                <a:uFill>
                  <a:solidFill>
                    <a:srgbClr val="FFFFFF"/>
                  </a:solidFill>
                </a:uFill>
              </a:rPr>
              <a:t>genů</a:t>
            </a:r>
            <a:r>
              <a:rPr lang="en-US" sz="2400" b="0" strike="noStrike" spc="-1" dirty="0">
                <a:uFill>
                  <a:solidFill>
                    <a:srgbClr val="FFFFFF"/>
                  </a:solidFill>
                </a:uFill>
              </a:rPr>
              <a:t>.</a:t>
            </a:r>
          </a:p>
          <a:p>
            <a:pPr marL="114120">
              <a:lnSpc>
                <a:spcPct val="90000"/>
              </a:lnSpc>
              <a:spcAft>
                <a:spcPts val="600"/>
              </a:spcAft>
              <a:buClr>
                <a:srgbClr val="003366"/>
              </a:buClr>
            </a:pPr>
            <a:endParaRPr lang="en-US" sz="2400" b="0" strike="noStrike" spc="-1" dirty="0">
              <a:uFill>
                <a:solidFill>
                  <a:srgbClr val="FFFFFF"/>
                </a:solidFill>
              </a:uFill>
            </a:endParaRPr>
          </a:p>
          <a:p>
            <a:pPr marL="342720" indent="-228600">
              <a:lnSpc>
                <a:spcPct val="90000"/>
              </a:lnSpc>
              <a:spcAft>
                <a:spcPts val="600"/>
              </a:spcAft>
              <a:buClr>
                <a:srgbClr val="003366"/>
              </a:buClr>
              <a:buFont typeface="Arial" panose="020B0604020202020204" pitchFamily="34" charset="0"/>
              <a:buChar char="•"/>
            </a:pPr>
            <a:r>
              <a:rPr lang="en-US" sz="2400" b="0" strike="noStrike" spc="-1" dirty="0" err="1">
                <a:uFill>
                  <a:solidFill>
                    <a:srgbClr val="FFFFFF"/>
                  </a:solidFill>
                </a:uFill>
              </a:rPr>
              <a:t>Kompetitivní</a:t>
            </a:r>
            <a:r>
              <a:rPr lang="en-US" sz="2400" b="0" strike="noStrike" spc="-1" dirty="0">
                <a:uFill>
                  <a:solidFill>
                    <a:srgbClr val="FFFFFF"/>
                  </a:solidFill>
                </a:uFill>
              </a:rPr>
              <a:t> </a:t>
            </a:r>
            <a:r>
              <a:rPr lang="en-US" sz="2400" b="0" strike="noStrike" spc="-1" dirty="0" err="1">
                <a:uFill>
                  <a:solidFill>
                    <a:srgbClr val="FFFFFF"/>
                  </a:solidFill>
                </a:uFill>
              </a:rPr>
              <a:t>metody</a:t>
            </a:r>
            <a:r>
              <a:rPr lang="en-US" sz="2400" b="0" strike="noStrike" spc="-1" dirty="0">
                <a:uFill>
                  <a:solidFill>
                    <a:srgbClr val="FFFFFF"/>
                  </a:solidFill>
                </a:uFill>
              </a:rPr>
              <a:t> </a:t>
            </a:r>
            <a:r>
              <a:rPr lang="en-US" sz="2400" b="0" strike="noStrike" spc="-1" dirty="0" err="1">
                <a:uFill>
                  <a:solidFill>
                    <a:srgbClr val="FFFFFF"/>
                  </a:solidFill>
                </a:uFill>
              </a:rPr>
              <a:t>dávají</a:t>
            </a:r>
            <a:r>
              <a:rPr lang="en-US" sz="2400" b="0" strike="noStrike" spc="-1" dirty="0">
                <a:uFill>
                  <a:solidFill>
                    <a:srgbClr val="FFFFFF"/>
                  </a:solidFill>
                </a:uFill>
              </a:rPr>
              <a:t> </a:t>
            </a:r>
            <a:r>
              <a:rPr lang="en-US" sz="2400" b="0" strike="noStrike" spc="-1" dirty="0" err="1">
                <a:uFill>
                  <a:solidFill>
                    <a:srgbClr val="FFFFFF"/>
                  </a:solidFill>
                </a:uFill>
              </a:rPr>
              <a:t>méně</a:t>
            </a:r>
            <a:r>
              <a:rPr lang="en-US" sz="2400" b="0" strike="noStrike" spc="-1" dirty="0">
                <a:uFill>
                  <a:solidFill>
                    <a:srgbClr val="FFFFFF"/>
                  </a:solidFill>
                </a:uFill>
              </a:rPr>
              <a:t> </a:t>
            </a:r>
            <a:r>
              <a:rPr lang="en-US" sz="2400" b="0" strike="noStrike" spc="-1" dirty="0" err="1">
                <a:uFill>
                  <a:solidFill>
                    <a:srgbClr val="FFFFFF"/>
                  </a:solidFill>
                </a:uFill>
              </a:rPr>
              <a:t>významných</a:t>
            </a:r>
            <a:r>
              <a:rPr lang="en-US" sz="2400" b="0" strike="noStrike" spc="-1" dirty="0">
                <a:uFill>
                  <a:solidFill>
                    <a:srgbClr val="FFFFFF"/>
                  </a:solidFill>
                </a:uFill>
              </a:rPr>
              <a:t> </a:t>
            </a:r>
            <a:r>
              <a:rPr lang="en-US" sz="2400" b="0" strike="noStrike" spc="-1" dirty="0" err="1">
                <a:uFill>
                  <a:solidFill>
                    <a:srgbClr val="FFFFFF"/>
                  </a:solidFill>
                </a:uFill>
              </a:rPr>
              <a:t>výsledků</a:t>
            </a:r>
            <a:r>
              <a:rPr lang="en-US" sz="2400" b="0" strike="noStrike" spc="-1" dirty="0">
                <a:uFill>
                  <a:solidFill>
                    <a:srgbClr val="FFFFFF"/>
                  </a:solidFill>
                </a:uFill>
              </a:rPr>
              <a:t> </a:t>
            </a:r>
            <a:r>
              <a:rPr lang="en-US" sz="2400" b="0" strike="noStrike" spc="-1" dirty="0" err="1">
                <a:uFill>
                  <a:solidFill>
                    <a:srgbClr val="FFFFFF"/>
                  </a:solidFill>
                </a:uFill>
              </a:rPr>
              <a:t>než</a:t>
            </a:r>
            <a:r>
              <a:rPr lang="en-US" sz="2400" b="0" strike="noStrike" spc="-1" dirty="0">
                <a:uFill>
                  <a:solidFill>
                    <a:srgbClr val="FFFFFF"/>
                  </a:solidFill>
                </a:uFill>
              </a:rPr>
              <a:t> </a:t>
            </a:r>
            <a:r>
              <a:rPr lang="en-US" sz="2400" b="0" strike="noStrike" spc="-1" dirty="0" err="1">
                <a:uFill>
                  <a:solidFill>
                    <a:srgbClr val="FFFFFF"/>
                  </a:solidFill>
                </a:uFill>
              </a:rPr>
              <a:t>metody</a:t>
            </a:r>
            <a:r>
              <a:rPr lang="en-US" sz="2400" b="0" strike="noStrike" spc="-1" dirty="0">
                <a:uFill>
                  <a:solidFill>
                    <a:srgbClr val="FFFFFF"/>
                  </a:solidFill>
                </a:uFill>
              </a:rPr>
              <a:t> </a:t>
            </a:r>
            <a:r>
              <a:rPr lang="en-US" sz="2400" b="0" strike="noStrike" spc="-1" dirty="0" err="1">
                <a:uFill>
                  <a:solidFill>
                    <a:srgbClr val="FFFFFF"/>
                  </a:solidFill>
                </a:uFill>
              </a:rPr>
              <a:t>uzavřené</a:t>
            </a:r>
            <a:endParaRPr lang="en-US" sz="2400" b="0" strike="noStrike" spc="-1" dirty="0">
              <a:uFill>
                <a:solidFill>
                  <a:srgbClr val="FFFFFF"/>
                </a:solidFill>
              </a:uFill>
            </a:endParaRPr>
          </a:p>
          <a:p>
            <a:pPr marL="114120">
              <a:lnSpc>
                <a:spcPct val="90000"/>
              </a:lnSpc>
              <a:spcAft>
                <a:spcPts val="600"/>
              </a:spcAft>
            </a:pPr>
            <a:endParaRPr lang="en-US" sz="2400" b="0" strike="noStrike" spc="-1" dirty="0">
              <a:uFill>
                <a:solidFill>
                  <a:srgbClr val="FFFFFF"/>
                </a:solidFill>
              </a:uFill>
            </a:endParaRPr>
          </a:p>
        </p:txBody>
      </p:sp>
    </p:spTree>
    <p:extLst>
      <p:ext uri="{BB962C8B-B14F-4D97-AF65-F5344CB8AC3E}">
        <p14:creationId xmlns:p14="http://schemas.microsoft.com/office/powerpoint/2010/main" val="24668140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 name="TextShape 1"/>
          <p:cNvSpPr txBox="1"/>
          <p:nvPr/>
        </p:nvSpPr>
        <p:spPr>
          <a:xfrm>
            <a:off x="838200" y="640079"/>
            <a:ext cx="4681742" cy="18406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strike="noStrike" kern="1200" spc="-1" dirty="0" err="1">
                <a:solidFill>
                  <a:schemeClr val="tx1"/>
                </a:solidFill>
                <a:uFill>
                  <a:solidFill>
                    <a:srgbClr val="FFFFFF"/>
                  </a:solidFill>
                </a:uFill>
                <a:latin typeface="+mj-lt"/>
                <a:ea typeface="+mj-ea"/>
                <a:cs typeface="+mj-cs"/>
              </a:rPr>
              <a:t>Smíšené</a:t>
            </a:r>
            <a:r>
              <a:rPr lang="en-US" sz="4000" b="1" strike="noStrike" kern="1200" spc="-1" dirty="0">
                <a:solidFill>
                  <a:schemeClr val="tx1"/>
                </a:solidFill>
                <a:uFill>
                  <a:solidFill>
                    <a:srgbClr val="FFFFFF"/>
                  </a:solidFill>
                </a:uFill>
                <a:latin typeface="+mj-lt"/>
                <a:ea typeface="+mj-ea"/>
                <a:cs typeface="+mj-cs"/>
              </a:rPr>
              <a:t> </a:t>
            </a:r>
            <a:r>
              <a:rPr lang="en-US" sz="4000" b="1" strike="noStrike" kern="1200" spc="-1" dirty="0" err="1">
                <a:solidFill>
                  <a:schemeClr val="tx1"/>
                </a:solidFill>
                <a:uFill>
                  <a:solidFill>
                    <a:srgbClr val="FFFFFF"/>
                  </a:solidFill>
                </a:uFill>
                <a:latin typeface="+mj-lt"/>
                <a:ea typeface="+mj-ea"/>
                <a:cs typeface="+mj-cs"/>
              </a:rPr>
              <a:t>metody</a:t>
            </a:r>
            <a:endParaRPr lang="en-US" sz="4000" b="1" strike="noStrike" kern="1200" spc="-1" dirty="0">
              <a:solidFill>
                <a:schemeClr val="tx1"/>
              </a:solidFill>
              <a:uFill>
                <a:solidFill>
                  <a:srgbClr val="FFFFFF"/>
                </a:solidFill>
              </a:uFill>
              <a:latin typeface="+mj-lt"/>
              <a:ea typeface="+mj-ea"/>
              <a:cs typeface="+mj-cs"/>
            </a:endParaRPr>
          </a:p>
        </p:txBody>
      </p:sp>
      <p:sp>
        <p:nvSpPr>
          <p:cNvPr id="346" name="TextShape 2"/>
          <p:cNvSpPr txBox="1"/>
          <p:nvPr/>
        </p:nvSpPr>
        <p:spPr>
          <a:xfrm>
            <a:off x="838200" y="2686323"/>
            <a:ext cx="4681742" cy="3531598"/>
          </a:xfrm>
          <a:prstGeom prst="rect">
            <a:avLst/>
          </a:prstGeom>
        </p:spPr>
        <p:txBody>
          <a:bodyPr vert="horz" lIns="91440" tIns="45720" rIns="91440" bIns="45720" rtlCol="0">
            <a:normAutofit/>
          </a:bodyPr>
          <a:lstStyle/>
          <a:p>
            <a:pPr marL="342720" indent="-228600">
              <a:lnSpc>
                <a:spcPct val="90000"/>
              </a:lnSpc>
              <a:spcAft>
                <a:spcPts val="600"/>
              </a:spcAft>
              <a:buClr>
                <a:srgbClr val="003366"/>
              </a:buClr>
              <a:buFont typeface="Arial" panose="020B0604020202020204" pitchFamily="34" charset="0"/>
              <a:buChar char="•"/>
            </a:pPr>
            <a:r>
              <a:rPr lang="en-US" sz="1700" b="0" strike="noStrike" spc="-1">
                <a:uFill>
                  <a:solidFill>
                    <a:srgbClr val="FFFFFF"/>
                  </a:solidFill>
                </a:uFill>
              </a:rPr>
              <a:t>Najznámější je GSEA – gene set enrichment analysis (analýza obohacení genové sady)</a:t>
            </a:r>
          </a:p>
          <a:p>
            <a:pPr marL="342720" indent="-228600">
              <a:lnSpc>
                <a:spcPct val="90000"/>
              </a:lnSpc>
              <a:spcAft>
                <a:spcPts val="600"/>
              </a:spcAft>
              <a:buClr>
                <a:srgbClr val="003366"/>
              </a:buClr>
              <a:buFont typeface="Arial" panose="020B0604020202020204" pitchFamily="34" charset="0"/>
              <a:buChar char="•"/>
            </a:pPr>
            <a:r>
              <a:rPr lang="en-US" sz="1700" b="0" strike="noStrike" spc="-1">
                <a:uFill>
                  <a:solidFill>
                    <a:srgbClr val="FFFFFF"/>
                  </a:solidFill>
                </a:uFill>
              </a:rPr>
              <a:t>Počítá se na seřazených p-hodnotách a sleduje se, zda jsou geny z genové sady náhodně rozložené v tomto seřazeném listě, a nebo se vyskytují v horních, významných pozicích</a:t>
            </a:r>
          </a:p>
          <a:p>
            <a:pPr marL="342720" indent="-228600">
              <a:lnSpc>
                <a:spcPct val="90000"/>
              </a:lnSpc>
              <a:spcAft>
                <a:spcPts val="600"/>
              </a:spcAft>
              <a:buClr>
                <a:srgbClr val="003366"/>
              </a:buClr>
              <a:buFont typeface="Arial" panose="020B0604020202020204" pitchFamily="34" charset="0"/>
              <a:buChar char="•"/>
            </a:pPr>
            <a:r>
              <a:rPr lang="en-US" sz="1700" b="0" strike="noStrike" spc="-1">
                <a:uFill>
                  <a:solidFill>
                    <a:srgbClr val="FFFFFF"/>
                  </a:solidFill>
                </a:uFill>
              </a:rPr>
              <a:t>Postup: 1. Výpočet skóre obohacení (ES)</a:t>
            </a:r>
          </a:p>
          <a:p>
            <a:pPr marL="914400" lvl="2" indent="-228600">
              <a:lnSpc>
                <a:spcPct val="90000"/>
              </a:lnSpc>
              <a:spcAft>
                <a:spcPts val="600"/>
              </a:spcAft>
              <a:buFont typeface="Arial" panose="020B0604020202020204" pitchFamily="34" charset="0"/>
              <a:buChar char="•"/>
            </a:pPr>
            <a:r>
              <a:rPr lang="en-US" sz="1700" b="0" strike="noStrike" spc="-1">
                <a:uFill>
                  <a:solidFill>
                    <a:srgbClr val="FFFFFF"/>
                  </a:solidFill>
                </a:uFill>
              </a:rPr>
              <a:t>       2. Odhad významnosti ES (p-hodnota) na základě permutačního testu</a:t>
            </a:r>
          </a:p>
          <a:p>
            <a:pPr marL="914400" lvl="2" indent="-228600">
              <a:lnSpc>
                <a:spcPct val="90000"/>
              </a:lnSpc>
              <a:spcAft>
                <a:spcPts val="600"/>
              </a:spcAft>
              <a:buFont typeface="Arial" panose="020B0604020202020204" pitchFamily="34" charset="0"/>
              <a:buChar char="•"/>
            </a:pPr>
            <a:r>
              <a:rPr lang="en-US" sz="1700" b="0" strike="noStrike" spc="-1">
                <a:uFill>
                  <a:solidFill>
                    <a:srgbClr val="FFFFFF"/>
                  </a:solidFill>
                </a:uFill>
              </a:rPr>
              <a:t>       3. Upravení p-hodnot na problém mnohonásobného porovnávání</a:t>
            </a:r>
          </a:p>
        </p:txBody>
      </p:sp>
      <p:pic>
        <p:nvPicPr>
          <p:cNvPr id="347" name="Picture 3"/>
          <p:cNvPicPr/>
          <p:nvPr/>
        </p:nvPicPr>
        <p:blipFill>
          <a:blip r:embed="rId3"/>
          <a:stretch/>
        </p:blipFill>
        <p:spPr>
          <a:xfrm>
            <a:off x="5915162" y="1994559"/>
            <a:ext cx="5438638" cy="2868881"/>
          </a:xfrm>
          <a:prstGeom prst="rect">
            <a:avLst/>
          </a:prstGeom>
        </p:spPr>
      </p:pic>
    </p:spTree>
    <p:extLst>
      <p:ext uri="{BB962C8B-B14F-4D97-AF65-F5344CB8AC3E}">
        <p14:creationId xmlns:p14="http://schemas.microsoft.com/office/powerpoint/2010/main" val="12105489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Freeform: Shape 9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 name="TextShape 1"/>
          <p:cNvSpPr txBox="1"/>
          <p:nvPr/>
        </p:nvSpPr>
        <p:spPr>
          <a:xfrm>
            <a:off x="863029" y="1012004"/>
            <a:ext cx="3416158" cy="47954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strike="noStrike" spc="-1" dirty="0" err="1">
                <a:solidFill>
                  <a:srgbClr val="FFFFFF"/>
                </a:solidFill>
                <a:uFill>
                  <a:solidFill>
                    <a:srgbClr val="FFFFFF"/>
                  </a:solidFill>
                </a:uFill>
                <a:latin typeface="+mj-lt"/>
                <a:ea typeface="+mj-ea"/>
                <a:cs typeface="+mj-cs"/>
              </a:rPr>
              <a:t>Další</a:t>
            </a:r>
            <a:r>
              <a:rPr lang="en-US" sz="4400" b="1" strike="noStrike" spc="-1" dirty="0">
                <a:solidFill>
                  <a:srgbClr val="FFFFFF"/>
                </a:solidFill>
                <a:uFill>
                  <a:solidFill>
                    <a:srgbClr val="FFFFFF"/>
                  </a:solidFill>
                </a:uFill>
                <a:latin typeface="+mj-lt"/>
                <a:ea typeface="+mj-ea"/>
                <a:cs typeface="+mj-cs"/>
              </a:rPr>
              <a:t> </a:t>
            </a:r>
            <a:r>
              <a:rPr lang="en-US" sz="4400" b="1" strike="noStrike" spc="-1" dirty="0" err="1">
                <a:solidFill>
                  <a:srgbClr val="FFFFFF"/>
                </a:solidFill>
                <a:uFill>
                  <a:solidFill>
                    <a:srgbClr val="FFFFFF"/>
                  </a:solidFill>
                </a:uFill>
                <a:latin typeface="+mj-lt"/>
                <a:ea typeface="+mj-ea"/>
                <a:cs typeface="+mj-cs"/>
              </a:rPr>
              <a:t>aspekty</a:t>
            </a:r>
            <a:r>
              <a:rPr lang="en-US" sz="4400" b="1" strike="noStrike" spc="-1" dirty="0">
                <a:solidFill>
                  <a:srgbClr val="FFFFFF"/>
                </a:solidFill>
                <a:uFill>
                  <a:solidFill>
                    <a:srgbClr val="FFFFFF"/>
                  </a:solidFill>
                </a:uFill>
                <a:latin typeface="+mj-lt"/>
                <a:ea typeface="+mj-ea"/>
                <a:cs typeface="+mj-cs"/>
              </a:rPr>
              <a:t> </a:t>
            </a:r>
          </a:p>
        </p:txBody>
      </p:sp>
      <p:graphicFrame>
        <p:nvGraphicFramePr>
          <p:cNvPr id="351" name="TextShape 2">
            <a:extLst>
              <a:ext uri="{FF2B5EF4-FFF2-40B4-BE49-F238E27FC236}">
                <a16:creationId xmlns:a16="http://schemas.microsoft.com/office/drawing/2014/main" id="{A2FDE5CF-4C42-4DBA-9D17-CC217E881162}"/>
              </a:ext>
            </a:extLst>
          </p:cNvPr>
          <p:cNvGraphicFramePr/>
          <p:nvPr>
            <p:extLst>
              <p:ext uri="{D42A27DB-BD31-4B8C-83A1-F6EECF244321}">
                <p14:modId xmlns:p14="http://schemas.microsoft.com/office/powerpoint/2010/main" val="3999988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7965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1576440" y="1995480"/>
            <a:ext cx="173988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800" b="0" strike="noStrike" spc="-1">
                <a:solidFill>
                  <a:srgbClr val="000000"/>
                </a:solidFill>
                <a:uFill>
                  <a:solidFill>
                    <a:srgbClr val="FFFFFF"/>
                  </a:solidFill>
                </a:uFill>
                <a:latin typeface="Verdana"/>
              </a:rPr>
              <a:t>Bez topologie</a:t>
            </a:r>
            <a:endParaRPr lang="en-US" sz="1800" b="0" strike="noStrike" spc="-1">
              <a:solidFill>
                <a:srgbClr val="000000"/>
              </a:solidFill>
              <a:uFill>
                <a:solidFill>
                  <a:srgbClr val="FFFFFF"/>
                </a:solidFill>
              </a:uFill>
              <a:latin typeface="Arial"/>
            </a:endParaRPr>
          </a:p>
        </p:txBody>
      </p:sp>
      <p:sp>
        <p:nvSpPr>
          <p:cNvPr id="351" name="CustomShape 2"/>
          <p:cNvSpPr/>
          <p:nvPr/>
        </p:nvSpPr>
        <p:spPr>
          <a:xfrm>
            <a:off x="8014320" y="2003400"/>
            <a:ext cx="139068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800" b="0" strike="noStrike" spc="-1">
                <a:solidFill>
                  <a:srgbClr val="000000"/>
                </a:solidFill>
                <a:uFill>
                  <a:solidFill>
                    <a:srgbClr val="FFFFFF"/>
                  </a:solidFill>
                </a:uFill>
                <a:latin typeface="Verdana"/>
              </a:rPr>
              <a:t>S topologií</a:t>
            </a:r>
            <a:endParaRPr lang="en-US" sz="1800" b="0" strike="noStrike" spc="-1">
              <a:solidFill>
                <a:srgbClr val="000000"/>
              </a:solidFill>
              <a:uFill>
                <a:solidFill>
                  <a:srgbClr val="FFFFFF"/>
                </a:solidFill>
              </a:uFill>
              <a:latin typeface="Arial"/>
            </a:endParaRPr>
          </a:p>
        </p:txBody>
      </p:sp>
      <p:sp>
        <p:nvSpPr>
          <p:cNvPr id="352" name="CustomShape 3"/>
          <p:cNvSpPr/>
          <p:nvPr/>
        </p:nvSpPr>
        <p:spPr>
          <a:xfrm>
            <a:off x="912240" y="3052800"/>
            <a:ext cx="67068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A</a:t>
            </a:r>
            <a:endParaRPr lang="en-US" sz="1800" b="0" strike="noStrike" spc="-1">
              <a:solidFill>
                <a:srgbClr val="000000"/>
              </a:solidFill>
              <a:uFill>
                <a:solidFill>
                  <a:srgbClr val="FFFFFF"/>
                </a:solidFill>
              </a:uFill>
              <a:latin typeface="Arial"/>
            </a:endParaRPr>
          </a:p>
        </p:txBody>
      </p:sp>
      <p:sp>
        <p:nvSpPr>
          <p:cNvPr id="353" name="CustomShape 4"/>
          <p:cNvSpPr/>
          <p:nvPr/>
        </p:nvSpPr>
        <p:spPr>
          <a:xfrm>
            <a:off x="1633680" y="2570040"/>
            <a:ext cx="673560" cy="5050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G</a:t>
            </a:r>
            <a:endParaRPr lang="en-US" sz="1800" b="0" strike="noStrike" spc="-1">
              <a:solidFill>
                <a:srgbClr val="000000"/>
              </a:solidFill>
              <a:uFill>
                <a:solidFill>
                  <a:srgbClr val="FFFFFF"/>
                </a:solidFill>
              </a:uFill>
              <a:latin typeface="Arial"/>
            </a:endParaRPr>
          </a:p>
        </p:txBody>
      </p:sp>
      <p:sp>
        <p:nvSpPr>
          <p:cNvPr id="354" name="CustomShape 5"/>
          <p:cNvSpPr/>
          <p:nvPr/>
        </p:nvSpPr>
        <p:spPr>
          <a:xfrm>
            <a:off x="2059560" y="3325680"/>
            <a:ext cx="672840" cy="5050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F</a:t>
            </a:r>
            <a:endParaRPr lang="en-US" sz="1800" b="0" strike="noStrike" spc="-1">
              <a:solidFill>
                <a:srgbClr val="000000"/>
              </a:solidFill>
              <a:uFill>
                <a:solidFill>
                  <a:srgbClr val="FFFFFF"/>
                </a:solidFill>
              </a:uFill>
              <a:latin typeface="Arial"/>
            </a:endParaRPr>
          </a:p>
        </p:txBody>
      </p:sp>
      <p:sp>
        <p:nvSpPr>
          <p:cNvPr id="355" name="CustomShape 6"/>
          <p:cNvSpPr/>
          <p:nvPr/>
        </p:nvSpPr>
        <p:spPr>
          <a:xfrm>
            <a:off x="1318320" y="3968640"/>
            <a:ext cx="671040" cy="5032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D</a:t>
            </a:r>
            <a:endParaRPr lang="en-US" sz="1800" b="0" strike="noStrike" spc="-1">
              <a:solidFill>
                <a:srgbClr val="000000"/>
              </a:solidFill>
              <a:uFill>
                <a:solidFill>
                  <a:srgbClr val="FFFFFF"/>
                </a:solidFill>
              </a:uFill>
              <a:latin typeface="Arial"/>
            </a:endParaRPr>
          </a:p>
        </p:txBody>
      </p:sp>
      <p:sp>
        <p:nvSpPr>
          <p:cNvPr id="356" name="CustomShape 7"/>
          <p:cNvSpPr/>
          <p:nvPr/>
        </p:nvSpPr>
        <p:spPr>
          <a:xfrm>
            <a:off x="3113640" y="3438360"/>
            <a:ext cx="671040" cy="5032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B</a:t>
            </a:r>
            <a:endParaRPr lang="en-US" sz="1800" b="0" strike="noStrike" spc="-1">
              <a:solidFill>
                <a:srgbClr val="000000"/>
              </a:solidFill>
              <a:uFill>
                <a:solidFill>
                  <a:srgbClr val="FFFFFF"/>
                </a:solidFill>
              </a:uFill>
              <a:latin typeface="Arial"/>
            </a:endParaRPr>
          </a:p>
        </p:txBody>
      </p:sp>
      <p:sp>
        <p:nvSpPr>
          <p:cNvPr id="357" name="CustomShape 8"/>
          <p:cNvSpPr/>
          <p:nvPr/>
        </p:nvSpPr>
        <p:spPr>
          <a:xfrm>
            <a:off x="2396160" y="4148280"/>
            <a:ext cx="67284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H</a:t>
            </a:r>
            <a:endParaRPr lang="en-US" sz="1800" b="0" strike="noStrike" spc="-1">
              <a:solidFill>
                <a:srgbClr val="000000"/>
              </a:solidFill>
              <a:uFill>
                <a:solidFill>
                  <a:srgbClr val="FFFFFF"/>
                </a:solidFill>
              </a:uFill>
              <a:latin typeface="Arial"/>
            </a:endParaRPr>
          </a:p>
        </p:txBody>
      </p:sp>
      <p:sp>
        <p:nvSpPr>
          <p:cNvPr id="358" name="CustomShape 9"/>
          <p:cNvSpPr/>
          <p:nvPr/>
        </p:nvSpPr>
        <p:spPr>
          <a:xfrm>
            <a:off x="3983400" y="3075120"/>
            <a:ext cx="672840" cy="5032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E</a:t>
            </a:r>
            <a:endParaRPr lang="en-US" sz="1800" b="0" strike="noStrike" spc="-1">
              <a:solidFill>
                <a:srgbClr val="000000"/>
              </a:solidFill>
              <a:uFill>
                <a:solidFill>
                  <a:srgbClr val="FFFFFF"/>
                </a:solidFill>
              </a:uFill>
              <a:latin typeface="Arial"/>
            </a:endParaRPr>
          </a:p>
        </p:txBody>
      </p:sp>
      <p:sp>
        <p:nvSpPr>
          <p:cNvPr id="359" name="CustomShape 10"/>
          <p:cNvSpPr/>
          <p:nvPr/>
        </p:nvSpPr>
        <p:spPr>
          <a:xfrm>
            <a:off x="2543760" y="2701800"/>
            <a:ext cx="671040" cy="5032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C</a:t>
            </a:r>
            <a:endParaRPr lang="en-US" sz="1800" b="0" strike="noStrike" spc="-1">
              <a:solidFill>
                <a:srgbClr val="000000"/>
              </a:solidFill>
              <a:uFill>
                <a:solidFill>
                  <a:srgbClr val="FFFFFF"/>
                </a:solidFill>
              </a:uFill>
              <a:latin typeface="Arial"/>
            </a:endParaRPr>
          </a:p>
        </p:txBody>
      </p:sp>
      <p:sp>
        <p:nvSpPr>
          <p:cNvPr id="360" name="CustomShape 11"/>
          <p:cNvSpPr/>
          <p:nvPr/>
        </p:nvSpPr>
        <p:spPr>
          <a:xfrm>
            <a:off x="6864480" y="3032280"/>
            <a:ext cx="671040" cy="5029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A</a:t>
            </a:r>
            <a:endParaRPr lang="en-US" sz="1800" b="0" strike="noStrike" spc="-1">
              <a:solidFill>
                <a:srgbClr val="000000"/>
              </a:solidFill>
              <a:uFill>
                <a:solidFill>
                  <a:srgbClr val="FFFFFF"/>
                </a:solidFill>
              </a:uFill>
              <a:latin typeface="Arial"/>
            </a:endParaRPr>
          </a:p>
        </p:txBody>
      </p:sp>
      <p:sp>
        <p:nvSpPr>
          <p:cNvPr id="361" name="CustomShape 12"/>
          <p:cNvSpPr/>
          <p:nvPr/>
        </p:nvSpPr>
        <p:spPr>
          <a:xfrm>
            <a:off x="7585560" y="2549520"/>
            <a:ext cx="673560" cy="5032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G</a:t>
            </a:r>
            <a:endParaRPr lang="en-US" sz="1800" b="0" strike="noStrike" spc="-1">
              <a:solidFill>
                <a:srgbClr val="000000"/>
              </a:solidFill>
              <a:uFill>
                <a:solidFill>
                  <a:srgbClr val="FFFFFF"/>
                </a:solidFill>
              </a:uFill>
              <a:latin typeface="Arial"/>
            </a:endParaRPr>
          </a:p>
        </p:txBody>
      </p:sp>
      <p:sp>
        <p:nvSpPr>
          <p:cNvPr id="362" name="CustomShape 13"/>
          <p:cNvSpPr/>
          <p:nvPr/>
        </p:nvSpPr>
        <p:spPr>
          <a:xfrm>
            <a:off x="8013600" y="3305160"/>
            <a:ext cx="671040" cy="5032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F</a:t>
            </a:r>
            <a:endParaRPr lang="en-US" sz="1800" b="0" strike="noStrike" spc="-1">
              <a:solidFill>
                <a:srgbClr val="000000"/>
              </a:solidFill>
              <a:uFill>
                <a:solidFill>
                  <a:srgbClr val="FFFFFF"/>
                </a:solidFill>
              </a:uFill>
              <a:latin typeface="Arial"/>
            </a:endParaRPr>
          </a:p>
        </p:txBody>
      </p:sp>
      <p:sp>
        <p:nvSpPr>
          <p:cNvPr id="363" name="CustomShape 14"/>
          <p:cNvSpPr/>
          <p:nvPr/>
        </p:nvSpPr>
        <p:spPr>
          <a:xfrm>
            <a:off x="7270560" y="3946680"/>
            <a:ext cx="67104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D</a:t>
            </a:r>
            <a:endParaRPr lang="en-US" sz="1800" b="0" strike="noStrike" spc="-1">
              <a:solidFill>
                <a:srgbClr val="000000"/>
              </a:solidFill>
              <a:uFill>
                <a:solidFill>
                  <a:srgbClr val="FFFFFF"/>
                </a:solidFill>
              </a:uFill>
              <a:latin typeface="Arial"/>
            </a:endParaRPr>
          </a:p>
        </p:txBody>
      </p:sp>
      <p:sp>
        <p:nvSpPr>
          <p:cNvPr id="364" name="CustomShape 15"/>
          <p:cNvSpPr/>
          <p:nvPr/>
        </p:nvSpPr>
        <p:spPr>
          <a:xfrm>
            <a:off x="9065520" y="3416400"/>
            <a:ext cx="67284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B</a:t>
            </a:r>
            <a:endParaRPr lang="en-US" sz="1800" b="0" strike="noStrike" spc="-1">
              <a:solidFill>
                <a:srgbClr val="000000"/>
              </a:solidFill>
              <a:uFill>
                <a:solidFill>
                  <a:srgbClr val="FFFFFF"/>
                </a:solidFill>
              </a:uFill>
              <a:latin typeface="Arial"/>
            </a:endParaRPr>
          </a:p>
        </p:txBody>
      </p:sp>
      <p:sp>
        <p:nvSpPr>
          <p:cNvPr id="365" name="CustomShape 16"/>
          <p:cNvSpPr/>
          <p:nvPr/>
        </p:nvSpPr>
        <p:spPr>
          <a:xfrm>
            <a:off x="8348040" y="4127400"/>
            <a:ext cx="672840" cy="50328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H</a:t>
            </a:r>
            <a:endParaRPr lang="en-US" sz="1800" b="0" strike="noStrike" spc="-1">
              <a:solidFill>
                <a:srgbClr val="000000"/>
              </a:solidFill>
              <a:uFill>
                <a:solidFill>
                  <a:srgbClr val="FFFFFF"/>
                </a:solidFill>
              </a:uFill>
              <a:latin typeface="Arial"/>
            </a:endParaRPr>
          </a:p>
        </p:txBody>
      </p:sp>
      <p:sp>
        <p:nvSpPr>
          <p:cNvPr id="366" name="CustomShape 17"/>
          <p:cNvSpPr/>
          <p:nvPr/>
        </p:nvSpPr>
        <p:spPr>
          <a:xfrm>
            <a:off x="9935280" y="3052800"/>
            <a:ext cx="67356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E</a:t>
            </a:r>
            <a:endParaRPr lang="en-US" sz="1800" b="0" strike="noStrike" spc="-1">
              <a:solidFill>
                <a:srgbClr val="000000"/>
              </a:solidFill>
              <a:uFill>
                <a:solidFill>
                  <a:srgbClr val="FFFFFF"/>
                </a:solidFill>
              </a:uFill>
              <a:latin typeface="Arial"/>
            </a:endParaRPr>
          </a:p>
        </p:txBody>
      </p:sp>
      <p:sp>
        <p:nvSpPr>
          <p:cNvPr id="367" name="CustomShape 18"/>
          <p:cNvSpPr/>
          <p:nvPr/>
        </p:nvSpPr>
        <p:spPr>
          <a:xfrm>
            <a:off x="8496360" y="2679840"/>
            <a:ext cx="671040" cy="504720"/>
          </a:xfrm>
          <a:prstGeom prst="ellipse">
            <a:avLst/>
          </a:prstGeom>
          <a:solidFill>
            <a:srgbClr val="002060"/>
          </a:solidFill>
          <a:ln w="25560">
            <a:solidFill>
              <a:srgbClr val="00336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800" b="0" strike="noStrike" spc="-1">
                <a:solidFill>
                  <a:srgbClr val="FFFFFF"/>
                </a:solidFill>
                <a:uFill>
                  <a:solidFill>
                    <a:srgbClr val="FFFFFF"/>
                  </a:solidFill>
                </a:uFill>
                <a:latin typeface="Arial"/>
              </a:rPr>
              <a:t>C</a:t>
            </a:r>
            <a:endParaRPr lang="en-US" sz="1800" b="0" strike="noStrike" spc="-1">
              <a:solidFill>
                <a:srgbClr val="000000"/>
              </a:solidFill>
              <a:uFill>
                <a:solidFill>
                  <a:srgbClr val="FFFFFF"/>
                </a:solidFill>
              </a:uFill>
              <a:latin typeface="Arial"/>
            </a:endParaRPr>
          </a:p>
        </p:txBody>
      </p:sp>
      <p:cxnSp>
        <p:nvCxnSpPr>
          <p:cNvPr id="368" name="Line 19"/>
          <p:cNvCxnSpPr>
            <a:stCxn id="360" idx="6"/>
            <a:endCxn id="362" idx="2"/>
          </p:cNvCxnSpPr>
          <p:nvPr/>
        </p:nvCxnSpPr>
        <p:spPr>
          <a:xfrm>
            <a:off x="7535520" y="3283920"/>
            <a:ext cx="478440" cy="273240"/>
          </a:xfrm>
          <a:prstGeom prst="straightConnector1">
            <a:avLst/>
          </a:prstGeom>
          <a:ln w="9360">
            <a:solidFill>
              <a:srgbClr val="333399"/>
            </a:solidFill>
            <a:miter/>
            <a:tailEnd type="triangle" w="med" len="med"/>
          </a:ln>
        </p:spPr>
      </p:cxnSp>
      <p:cxnSp>
        <p:nvCxnSpPr>
          <p:cNvPr id="369" name="Line 20"/>
          <p:cNvCxnSpPr>
            <a:stCxn id="362" idx="7"/>
            <a:endCxn id="367" idx="4"/>
          </p:cNvCxnSpPr>
          <p:nvPr/>
        </p:nvCxnSpPr>
        <p:spPr>
          <a:xfrm flipV="1">
            <a:off x="8586360" y="3184560"/>
            <a:ext cx="245880" cy="194400"/>
          </a:xfrm>
          <a:prstGeom prst="straightConnector1">
            <a:avLst/>
          </a:prstGeom>
          <a:ln w="9360">
            <a:solidFill>
              <a:srgbClr val="333399"/>
            </a:solidFill>
            <a:miter/>
            <a:tailEnd type="triangle" w="med" len="med"/>
          </a:ln>
        </p:spPr>
      </p:cxnSp>
      <p:cxnSp>
        <p:nvCxnSpPr>
          <p:cNvPr id="370" name="Line 21"/>
          <p:cNvCxnSpPr>
            <a:stCxn id="362" idx="6"/>
            <a:endCxn id="364" idx="2"/>
          </p:cNvCxnSpPr>
          <p:nvPr/>
        </p:nvCxnSpPr>
        <p:spPr>
          <a:xfrm>
            <a:off x="8684640" y="3556800"/>
            <a:ext cx="381240" cy="112320"/>
          </a:xfrm>
          <a:prstGeom prst="straightConnector1">
            <a:avLst/>
          </a:prstGeom>
          <a:ln w="9360">
            <a:solidFill>
              <a:srgbClr val="333399"/>
            </a:solidFill>
            <a:miter/>
            <a:tailEnd type="triangle" w="med" len="med"/>
          </a:ln>
        </p:spPr>
      </p:cxnSp>
      <p:cxnSp>
        <p:nvCxnSpPr>
          <p:cNvPr id="371" name="Line 22"/>
          <p:cNvCxnSpPr>
            <a:stCxn id="360" idx="7"/>
            <a:endCxn id="361" idx="3"/>
          </p:cNvCxnSpPr>
          <p:nvPr/>
        </p:nvCxnSpPr>
        <p:spPr>
          <a:xfrm flipV="1">
            <a:off x="7437240" y="2979360"/>
            <a:ext cx="247320" cy="126720"/>
          </a:xfrm>
          <a:prstGeom prst="straightConnector1">
            <a:avLst/>
          </a:prstGeom>
          <a:ln w="9360">
            <a:solidFill>
              <a:srgbClr val="333399"/>
            </a:solidFill>
            <a:miter/>
            <a:tailEnd type="triangle" w="med" len="med"/>
          </a:ln>
        </p:spPr>
      </p:cxnSp>
      <p:cxnSp>
        <p:nvCxnSpPr>
          <p:cNvPr id="372" name="Line 23"/>
          <p:cNvCxnSpPr>
            <a:stCxn id="364" idx="6"/>
            <a:endCxn id="366" idx="3"/>
          </p:cNvCxnSpPr>
          <p:nvPr/>
        </p:nvCxnSpPr>
        <p:spPr>
          <a:xfrm flipV="1">
            <a:off x="9738360" y="3483720"/>
            <a:ext cx="295920" cy="185400"/>
          </a:xfrm>
          <a:prstGeom prst="straightConnector1">
            <a:avLst/>
          </a:prstGeom>
          <a:ln w="9360">
            <a:solidFill>
              <a:srgbClr val="333399"/>
            </a:solidFill>
            <a:miter/>
            <a:tailEnd type="triangle" w="med" len="med"/>
          </a:ln>
        </p:spPr>
      </p:cxnSp>
      <p:cxnSp>
        <p:nvCxnSpPr>
          <p:cNvPr id="373" name="Line 24"/>
          <p:cNvCxnSpPr>
            <a:stCxn id="367" idx="6"/>
            <a:endCxn id="366" idx="1"/>
          </p:cNvCxnSpPr>
          <p:nvPr/>
        </p:nvCxnSpPr>
        <p:spPr>
          <a:xfrm>
            <a:off x="9167400" y="2932200"/>
            <a:ext cx="866880" cy="194760"/>
          </a:xfrm>
          <a:prstGeom prst="straightConnector1">
            <a:avLst/>
          </a:prstGeom>
          <a:ln w="9360">
            <a:solidFill>
              <a:srgbClr val="333399"/>
            </a:solidFill>
            <a:miter/>
            <a:tailEnd type="triangle" w="med" len="med"/>
          </a:ln>
        </p:spPr>
      </p:cxnSp>
      <p:cxnSp>
        <p:nvCxnSpPr>
          <p:cNvPr id="374" name="Line 25"/>
          <p:cNvCxnSpPr>
            <a:stCxn id="362" idx="3"/>
            <a:endCxn id="363" idx="7"/>
          </p:cNvCxnSpPr>
          <p:nvPr/>
        </p:nvCxnSpPr>
        <p:spPr>
          <a:xfrm flipH="1">
            <a:off x="7843320" y="3735000"/>
            <a:ext cx="268920" cy="285840"/>
          </a:xfrm>
          <a:prstGeom prst="straightConnector1">
            <a:avLst/>
          </a:prstGeom>
          <a:ln w="9360">
            <a:solidFill>
              <a:srgbClr val="333399"/>
            </a:solidFill>
            <a:miter/>
            <a:tailEnd type="triangle" w="med" len="med"/>
          </a:ln>
        </p:spPr>
      </p:cxnSp>
      <p:cxnSp>
        <p:nvCxnSpPr>
          <p:cNvPr id="375" name="Line 26"/>
          <p:cNvCxnSpPr>
            <a:stCxn id="363" idx="6"/>
            <a:endCxn id="365" idx="2"/>
          </p:cNvCxnSpPr>
          <p:nvPr/>
        </p:nvCxnSpPr>
        <p:spPr>
          <a:xfrm>
            <a:off x="7941600" y="4199040"/>
            <a:ext cx="406800" cy="180360"/>
          </a:xfrm>
          <a:prstGeom prst="straightConnector1">
            <a:avLst/>
          </a:prstGeom>
          <a:ln w="9360">
            <a:solidFill>
              <a:srgbClr val="333399"/>
            </a:solidFill>
            <a:miter/>
            <a:tailEnd type="triangle" w="med" len="med"/>
          </a:ln>
        </p:spPr>
      </p:cxnSp>
      <p:sp>
        <p:nvSpPr>
          <p:cNvPr id="29" name="TextShape 1">
            <a:extLst>
              <a:ext uri="{FF2B5EF4-FFF2-40B4-BE49-F238E27FC236}">
                <a16:creationId xmlns:a16="http://schemas.microsoft.com/office/drawing/2014/main" id="{54658C28-BA34-AF4A-AD36-34F315466A29}"/>
              </a:ext>
            </a:extLst>
          </p:cNvPr>
          <p:cNvSpPr txBox="1"/>
          <p:nvPr/>
        </p:nvSpPr>
        <p:spPr>
          <a:xfrm>
            <a:off x="2588818" y="1"/>
            <a:ext cx="7767756" cy="920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strike="noStrike" kern="1200" spc="-1" dirty="0" err="1">
                <a:solidFill>
                  <a:schemeClr val="tx1"/>
                </a:solidFill>
                <a:uFill>
                  <a:solidFill>
                    <a:srgbClr val="FFFFFF"/>
                  </a:solidFill>
                </a:uFill>
                <a:latin typeface="+mj-lt"/>
                <a:ea typeface="+mj-ea"/>
                <a:cs typeface="+mj-cs"/>
              </a:rPr>
              <a:t>Topologie</a:t>
            </a:r>
            <a:endParaRPr lang="en-US" sz="4000" b="1" strike="noStrike" kern="1200" spc="-1" dirty="0">
              <a:solidFill>
                <a:schemeClr val="tx1"/>
              </a:solidFill>
              <a:uFill>
                <a:solidFill>
                  <a:srgbClr val="FFFFFF"/>
                </a:solidFill>
              </a:uFill>
              <a:latin typeface="+mj-lt"/>
              <a:ea typeface="+mj-ea"/>
              <a:cs typeface="+mj-cs"/>
            </a:endParaRPr>
          </a:p>
        </p:txBody>
      </p:sp>
    </p:spTree>
    <p:extLst>
      <p:ext uri="{BB962C8B-B14F-4D97-AF65-F5344CB8AC3E}">
        <p14:creationId xmlns:p14="http://schemas.microsoft.com/office/powerpoint/2010/main" val="5004881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6"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1"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3"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38" name="Group 13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39" name="Rectangle 13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99" name="TextShape 1"/>
          <p:cNvSpPr txBox="1"/>
          <p:nvPr/>
        </p:nvSpPr>
        <p:spPr>
          <a:xfrm>
            <a:off x="904877" y="2415322"/>
            <a:ext cx="3451730" cy="23998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strike="noStrike" kern="1200" spc="-1">
                <a:solidFill>
                  <a:srgbClr val="FFFFFF"/>
                </a:solidFill>
                <a:uFill>
                  <a:solidFill>
                    <a:srgbClr val="FFFFFF"/>
                  </a:solidFill>
                </a:uFill>
                <a:latin typeface="+mj-lt"/>
                <a:ea typeface="+mj-ea"/>
                <a:cs typeface="+mj-cs"/>
              </a:rPr>
              <a:t>Motivace</a:t>
            </a:r>
          </a:p>
        </p:txBody>
      </p:sp>
      <p:sp>
        <p:nvSpPr>
          <p:cNvPr id="300" name="TextShape 2"/>
          <p:cNvSpPr txBox="1"/>
          <p:nvPr/>
        </p:nvSpPr>
        <p:spPr>
          <a:xfrm>
            <a:off x="5120640" y="804672"/>
            <a:ext cx="6281928" cy="5248656"/>
          </a:xfrm>
          <a:prstGeom prst="rect">
            <a:avLst/>
          </a:prstGeom>
        </p:spPr>
        <p:txBody>
          <a:bodyPr vert="horz" lIns="91440" tIns="45720" rIns="91440" bIns="45720" rtlCol="0" anchor="ctr">
            <a:normAutofit/>
          </a:bodyPr>
          <a:lstStyle/>
          <a:p>
            <a:pPr marL="457200" indent="-228600">
              <a:lnSpc>
                <a:spcPct val="90000"/>
              </a:lnSpc>
              <a:spcAft>
                <a:spcPts val="600"/>
              </a:spcAft>
              <a:buClr>
                <a:srgbClr val="003366"/>
              </a:buClr>
              <a:buFont typeface="Arial" panose="020B0604020202020204" pitchFamily="34" charset="0"/>
              <a:buChar char="•"/>
            </a:pPr>
            <a:r>
              <a:rPr lang="en-US" sz="1900" b="0" strike="noStrike" spc="-1" dirty="0" err="1">
                <a:uFill>
                  <a:solidFill>
                    <a:srgbClr val="FFFFFF"/>
                  </a:solidFill>
                </a:uFill>
              </a:rPr>
              <a:t>Geny</a:t>
            </a:r>
            <a:r>
              <a:rPr lang="en-US" sz="1900" spc="-1" dirty="0">
                <a:uFill>
                  <a:solidFill>
                    <a:srgbClr val="FFFFFF"/>
                  </a:solidFill>
                </a:uFill>
              </a:rPr>
              <a:t>, </a:t>
            </a:r>
            <a:r>
              <a:rPr lang="en-US" sz="1900" b="0" strike="noStrike" spc="-1" dirty="0" err="1">
                <a:uFill>
                  <a:solidFill>
                    <a:srgbClr val="FFFFFF"/>
                  </a:solidFill>
                </a:uFill>
              </a:rPr>
              <a:t>proteiny</a:t>
            </a:r>
            <a:r>
              <a:rPr lang="en-US" sz="1900" b="0" strike="noStrike" spc="-1" dirty="0">
                <a:uFill>
                  <a:solidFill>
                    <a:srgbClr val="FFFFFF"/>
                  </a:solidFill>
                </a:uFill>
              </a:rPr>
              <a:t> a </a:t>
            </a:r>
            <a:r>
              <a:rPr lang="en-US" sz="1900" b="0" strike="noStrike" spc="-1" dirty="0" err="1">
                <a:uFill>
                  <a:solidFill>
                    <a:srgbClr val="FFFFFF"/>
                  </a:solidFill>
                </a:uFill>
              </a:rPr>
              <a:t>další</a:t>
            </a:r>
            <a:r>
              <a:rPr lang="en-US" sz="1900" b="0" strike="noStrike" spc="-1" dirty="0">
                <a:uFill>
                  <a:solidFill>
                    <a:srgbClr val="FFFFFF"/>
                  </a:solidFill>
                </a:uFill>
              </a:rPr>
              <a:t> </a:t>
            </a:r>
            <a:r>
              <a:rPr lang="en-US" sz="1900" b="0" strike="noStrike" spc="-1" dirty="0" err="1">
                <a:uFill>
                  <a:solidFill>
                    <a:srgbClr val="FFFFFF"/>
                  </a:solidFill>
                </a:uFill>
              </a:rPr>
              <a:t>molekuly</a:t>
            </a:r>
            <a:r>
              <a:rPr lang="en-US" sz="1900" b="0" strike="noStrike" spc="-1" dirty="0">
                <a:uFill>
                  <a:solidFill>
                    <a:srgbClr val="FFFFFF"/>
                  </a:solidFill>
                </a:uFill>
              </a:rPr>
              <a:t> </a:t>
            </a:r>
            <a:r>
              <a:rPr lang="en-US" sz="1900" b="0" strike="noStrike" spc="-1" dirty="0" err="1">
                <a:uFill>
                  <a:solidFill>
                    <a:srgbClr val="FFFFFF"/>
                  </a:solidFill>
                </a:uFill>
              </a:rPr>
              <a:t>jsou</a:t>
            </a:r>
            <a:r>
              <a:rPr lang="en-US" sz="1900" b="0" strike="noStrike" spc="-1" dirty="0">
                <a:uFill>
                  <a:solidFill>
                    <a:srgbClr val="FFFFFF"/>
                  </a:solidFill>
                </a:uFill>
              </a:rPr>
              <a:t> </a:t>
            </a:r>
            <a:r>
              <a:rPr lang="en-US" sz="1900" b="0" strike="noStrike" spc="-1" dirty="0" err="1">
                <a:uFill>
                  <a:solidFill>
                    <a:srgbClr val="FFFFFF"/>
                  </a:solidFill>
                </a:uFill>
              </a:rPr>
              <a:t>navzájem</a:t>
            </a:r>
            <a:r>
              <a:rPr lang="en-US" sz="1900" b="0" strike="noStrike" spc="-1" dirty="0">
                <a:uFill>
                  <a:solidFill>
                    <a:srgbClr val="FFFFFF"/>
                  </a:solidFill>
                </a:uFill>
              </a:rPr>
              <a:t> </a:t>
            </a:r>
            <a:r>
              <a:rPr lang="en-US" sz="1900" b="0" strike="noStrike" spc="-1" dirty="0" err="1">
                <a:uFill>
                  <a:solidFill>
                    <a:srgbClr val="FFFFFF"/>
                  </a:solidFill>
                </a:uFill>
              </a:rPr>
              <a:t>propojené</a:t>
            </a:r>
            <a:r>
              <a:rPr lang="en-US" sz="1900" b="0" strike="noStrike" spc="-1" dirty="0">
                <a:uFill>
                  <a:solidFill>
                    <a:srgbClr val="FFFFFF"/>
                  </a:solidFill>
                </a:uFill>
              </a:rPr>
              <a:t> </a:t>
            </a:r>
            <a:r>
              <a:rPr lang="en-US" sz="1900" b="0" strike="noStrike" spc="-1" dirty="0" err="1">
                <a:uFill>
                  <a:solidFill>
                    <a:srgbClr val="FFFFFF"/>
                  </a:solidFill>
                </a:uFill>
              </a:rPr>
              <a:t>ve</a:t>
            </a:r>
            <a:r>
              <a:rPr lang="en-US" sz="1900" b="0" strike="noStrike" spc="-1" dirty="0">
                <a:uFill>
                  <a:solidFill>
                    <a:srgbClr val="FFFFFF"/>
                  </a:solidFill>
                </a:uFill>
              </a:rPr>
              <a:t> </a:t>
            </a:r>
            <a:r>
              <a:rPr lang="en-US" sz="1900" b="0" strike="noStrike" spc="-1" dirty="0" err="1">
                <a:uFill>
                  <a:solidFill>
                    <a:srgbClr val="FFFFFF"/>
                  </a:solidFill>
                </a:uFill>
              </a:rPr>
              <a:t>velké</a:t>
            </a:r>
            <a:r>
              <a:rPr lang="en-US" sz="1900" b="0" strike="noStrike" spc="-1" dirty="0">
                <a:uFill>
                  <a:solidFill>
                    <a:srgbClr val="FFFFFF"/>
                  </a:solidFill>
                </a:uFill>
              </a:rPr>
              <a:t> </a:t>
            </a:r>
            <a:r>
              <a:rPr lang="en-US" sz="1900" b="0" strike="noStrike" spc="-1" dirty="0" err="1">
                <a:uFill>
                  <a:solidFill>
                    <a:srgbClr val="FFFFFF"/>
                  </a:solidFill>
                </a:uFill>
              </a:rPr>
              <a:t>spleti</a:t>
            </a:r>
            <a:r>
              <a:rPr lang="en-US" sz="1900" b="0" strike="noStrike" spc="-1" dirty="0">
                <a:uFill>
                  <a:solidFill>
                    <a:srgbClr val="FFFFFF"/>
                  </a:solidFill>
                </a:uFill>
              </a:rPr>
              <a:t> </a:t>
            </a:r>
            <a:r>
              <a:rPr lang="en-US" sz="1900" b="0" strike="noStrike" spc="-1" dirty="0" err="1">
                <a:uFill>
                  <a:solidFill>
                    <a:srgbClr val="FFFFFF"/>
                  </a:solidFill>
                </a:uFill>
              </a:rPr>
              <a:t>různých</a:t>
            </a:r>
            <a:r>
              <a:rPr lang="en-US" sz="1900" b="0" strike="noStrike" spc="-1" dirty="0">
                <a:uFill>
                  <a:solidFill>
                    <a:srgbClr val="FFFFFF"/>
                  </a:solidFill>
                </a:uFill>
              </a:rPr>
              <a:t> </a:t>
            </a:r>
            <a:r>
              <a:rPr lang="en-US" sz="1900" b="0" strike="noStrike" spc="-1" dirty="0" err="1">
                <a:uFill>
                  <a:solidFill>
                    <a:srgbClr val="FFFFFF"/>
                  </a:solidFill>
                </a:uFill>
              </a:rPr>
              <a:t>signálních</a:t>
            </a:r>
            <a:r>
              <a:rPr lang="en-US" sz="1900" b="0" strike="noStrike" spc="-1" dirty="0">
                <a:uFill>
                  <a:solidFill>
                    <a:srgbClr val="FFFFFF"/>
                  </a:solidFill>
                </a:uFill>
              </a:rPr>
              <a:t>, </a:t>
            </a:r>
            <a:r>
              <a:rPr lang="en-US" sz="1900" b="0" strike="noStrike" spc="-1" dirty="0" err="1">
                <a:uFill>
                  <a:solidFill>
                    <a:srgbClr val="FFFFFF"/>
                  </a:solidFill>
                </a:uFill>
              </a:rPr>
              <a:t>metabolických</a:t>
            </a:r>
            <a:r>
              <a:rPr lang="en-US" sz="1900" b="0" strike="noStrike" spc="-1" dirty="0">
                <a:uFill>
                  <a:solidFill>
                    <a:srgbClr val="FFFFFF"/>
                  </a:solidFill>
                </a:uFill>
              </a:rPr>
              <a:t> a </a:t>
            </a:r>
            <a:r>
              <a:rPr lang="en-US" sz="1900" b="0" strike="noStrike" spc="-1" dirty="0" err="1">
                <a:uFill>
                  <a:solidFill>
                    <a:srgbClr val="FFFFFF"/>
                  </a:solidFill>
                </a:uFill>
              </a:rPr>
              <a:t>různych</a:t>
            </a:r>
            <a:r>
              <a:rPr lang="en-US" sz="1900" b="0" strike="noStrike" spc="-1" dirty="0">
                <a:uFill>
                  <a:solidFill>
                    <a:srgbClr val="FFFFFF"/>
                  </a:solidFill>
                </a:uFill>
              </a:rPr>
              <a:t> </a:t>
            </a:r>
            <a:r>
              <a:rPr lang="en-US" sz="1900" b="0" strike="noStrike" spc="-1" dirty="0" err="1">
                <a:uFill>
                  <a:solidFill>
                    <a:srgbClr val="FFFFFF"/>
                  </a:solidFill>
                </a:uFill>
              </a:rPr>
              <a:t>jiných</a:t>
            </a:r>
            <a:r>
              <a:rPr lang="en-US" sz="1900" b="0" strike="noStrike" spc="-1" dirty="0">
                <a:uFill>
                  <a:solidFill>
                    <a:srgbClr val="FFFFFF"/>
                  </a:solidFill>
                </a:uFill>
              </a:rPr>
              <a:t> </a:t>
            </a:r>
            <a:r>
              <a:rPr lang="en-US" sz="1900" b="0" strike="noStrike" spc="-1" dirty="0" err="1">
                <a:uFill>
                  <a:solidFill>
                    <a:srgbClr val="FFFFFF"/>
                  </a:solidFill>
                </a:uFill>
              </a:rPr>
              <a:t>drah</a:t>
            </a:r>
            <a:endParaRPr lang="en-US" sz="1900" b="0" strike="noStrike" spc="-1" dirty="0">
              <a:uFill>
                <a:solidFill>
                  <a:srgbClr val="FFFFFF"/>
                </a:solidFill>
              </a:uFill>
            </a:endParaRPr>
          </a:p>
          <a:p>
            <a:pPr marL="457200" indent="-228600">
              <a:lnSpc>
                <a:spcPct val="90000"/>
              </a:lnSpc>
              <a:spcAft>
                <a:spcPts val="600"/>
              </a:spcAft>
              <a:buClr>
                <a:srgbClr val="003366"/>
              </a:buClr>
              <a:buFont typeface="Arial" panose="020B0604020202020204" pitchFamily="34" charset="0"/>
              <a:buChar char="•"/>
            </a:pPr>
            <a:r>
              <a:rPr lang="en-US" sz="1900" b="0" strike="noStrike" spc="-1" dirty="0" err="1">
                <a:uFill>
                  <a:solidFill>
                    <a:srgbClr val="FFFFFF"/>
                  </a:solidFill>
                </a:uFill>
              </a:rPr>
              <a:t>Jak</a:t>
            </a:r>
            <a:r>
              <a:rPr lang="en-US" sz="1900" b="0" strike="noStrike" spc="-1" dirty="0">
                <a:uFill>
                  <a:solidFill>
                    <a:srgbClr val="FFFFFF"/>
                  </a:solidFill>
                </a:uFill>
              </a:rPr>
              <a:t> </a:t>
            </a:r>
            <a:r>
              <a:rPr lang="en-US" sz="1900" b="0" strike="noStrike" spc="-1" dirty="0" err="1">
                <a:uFill>
                  <a:solidFill>
                    <a:srgbClr val="FFFFFF"/>
                  </a:solidFill>
                </a:uFill>
              </a:rPr>
              <a:t>odhalit</a:t>
            </a:r>
            <a:r>
              <a:rPr lang="en-US" sz="1900" b="0" strike="noStrike" spc="-1" dirty="0">
                <a:uFill>
                  <a:solidFill>
                    <a:srgbClr val="FFFFFF"/>
                  </a:solidFill>
                </a:uFill>
              </a:rPr>
              <a:t> </a:t>
            </a:r>
            <a:r>
              <a:rPr lang="en-US" sz="1900" b="0" strike="noStrike" spc="-1" dirty="0" err="1">
                <a:uFill>
                  <a:solidFill>
                    <a:srgbClr val="FFFFFF"/>
                  </a:solidFill>
                </a:uFill>
              </a:rPr>
              <a:t>tyto</a:t>
            </a:r>
            <a:r>
              <a:rPr lang="en-US" sz="1900" b="0" strike="noStrike" spc="-1" dirty="0">
                <a:uFill>
                  <a:solidFill>
                    <a:srgbClr val="FFFFFF"/>
                  </a:solidFill>
                </a:uFill>
              </a:rPr>
              <a:t> </a:t>
            </a:r>
            <a:r>
              <a:rPr lang="en-US" sz="1900" b="0" strike="noStrike" spc="-1" dirty="0" err="1">
                <a:uFill>
                  <a:solidFill>
                    <a:srgbClr val="FFFFFF"/>
                  </a:solidFill>
                </a:uFill>
              </a:rPr>
              <a:t>závislosti</a:t>
            </a:r>
            <a:r>
              <a:rPr lang="en-US" sz="1900" b="0" strike="noStrike" spc="-1" dirty="0">
                <a:uFill>
                  <a:solidFill>
                    <a:srgbClr val="FFFFFF"/>
                  </a:solidFill>
                </a:uFill>
              </a:rPr>
              <a:t>?</a:t>
            </a:r>
          </a:p>
          <a:p>
            <a:pPr marL="914400" lvl="1" indent="-228600">
              <a:lnSpc>
                <a:spcPct val="90000"/>
              </a:lnSpc>
              <a:spcAft>
                <a:spcPts val="600"/>
              </a:spcAft>
              <a:buClr>
                <a:srgbClr val="003366"/>
              </a:buClr>
              <a:buFont typeface="Arial" panose="020B0604020202020204" pitchFamily="34" charset="0"/>
              <a:buChar char="•"/>
            </a:pPr>
            <a:r>
              <a:rPr lang="en-US" sz="1900" b="0" strike="noStrike" spc="-1" dirty="0" err="1">
                <a:uFill>
                  <a:solidFill>
                    <a:srgbClr val="FFFFFF"/>
                  </a:solidFill>
                </a:uFill>
              </a:rPr>
              <a:t>Geny</a:t>
            </a:r>
            <a:r>
              <a:rPr lang="en-US" sz="1900" b="0" strike="noStrike" spc="-1" dirty="0">
                <a:uFill>
                  <a:solidFill>
                    <a:srgbClr val="FFFFFF"/>
                  </a:solidFill>
                </a:uFill>
              </a:rPr>
              <a:t>, </a:t>
            </a:r>
            <a:r>
              <a:rPr lang="en-US" sz="1900" b="0" strike="noStrike" spc="-1" dirty="0" err="1">
                <a:uFill>
                  <a:solidFill>
                    <a:srgbClr val="FFFFFF"/>
                  </a:solidFill>
                </a:uFill>
              </a:rPr>
              <a:t>které</a:t>
            </a:r>
            <a:r>
              <a:rPr lang="en-US" sz="1900" b="0" strike="noStrike" spc="-1" dirty="0">
                <a:uFill>
                  <a:solidFill>
                    <a:srgbClr val="FFFFFF"/>
                  </a:solidFill>
                </a:uFill>
              </a:rPr>
              <a:t> </a:t>
            </a:r>
            <a:r>
              <a:rPr lang="en-US" sz="1900" b="0" strike="noStrike" spc="-1" dirty="0" err="1">
                <a:uFill>
                  <a:solidFill>
                    <a:srgbClr val="FFFFFF"/>
                  </a:solidFill>
                </a:uFill>
              </a:rPr>
              <a:t>najdeme</a:t>
            </a:r>
            <a:r>
              <a:rPr lang="en-US" sz="1900" b="0" strike="noStrike" spc="-1" dirty="0">
                <a:uFill>
                  <a:solidFill>
                    <a:srgbClr val="FFFFFF"/>
                  </a:solidFill>
                </a:uFill>
              </a:rPr>
              <a:t> </a:t>
            </a:r>
            <a:r>
              <a:rPr lang="en-US" sz="1900" b="0" strike="noStrike" spc="-1" dirty="0" err="1">
                <a:uFill>
                  <a:solidFill>
                    <a:srgbClr val="FFFFFF"/>
                  </a:solidFill>
                </a:uFill>
              </a:rPr>
              <a:t>odlišně</a:t>
            </a:r>
            <a:r>
              <a:rPr lang="en-US" sz="1900" b="0" strike="noStrike" spc="-1" dirty="0">
                <a:uFill>
                  <a:solidFill>
                    <a:srgbClr val="FFFFFF"/>
                  </a:solidFill>
                </a:uFill>
              </a:rPr>
              <a:t> </a:t>
            </a:r>
            <a:r>
              <a:rPr lang="en-US" sz="1900" b="0" strike="noStrike" spc="-1" dirty="0" err="1">
                <a:uFill>
                  <a:solidFill>
                    <a:srgbClr val="FFFFFF"/>
                  </a:solidFill>
                </a:uFill>
              </a:rPr>
              <a:t>exprimované</a:t>
            </a:r>
            <a:r>
              <a:rPr lang="en-US" sz="1900" b="0" strike="noStrike" spc="-1" dirty="0">
                <a:uFill>
                  <a:solidFill>
                    <a:srgbClr val="FFFFFF"/>
                  </a:solidFill>
                </a:uFill>
              </a:rPr>
              <a:t> </a:t>
            </a:r>
            <a:r>
              <a:rPr lang="en-US" sz="1900" b="0" strike="noStrike" spc="-1" dirty="0" err="1">
                <a:uFill>
                  <a:solidFill>
                    <a:srgbClr val="FFFFFF"/>
                  </a:solidFill>
                </a:uFill>
              </a:rPr>
              <a:t>mezi</a:t>
            </a:r>
            <a:r>
              <a:rPr lang="en-US" sz="1900" b="0" strike="noStrike" spc="-1" dirty="0">
                <a:uFill>
                  <a:solidFill>
                    <a:srgbClr val="FFFFFF"/>
                  </a:solidFill>
                </a:uFill>
              </a:rPr>
              <a:t> </a:t>
            </a:r>
            <a:r>
              <a:rPr lang="en-US" sz="1900" b="0" strike="noStrike" spc="-1" dirty="0" err="1">
                <a:uFill>
                  <a:solidFill>
                    <a:srgbClr val="FFFFFF"/>
                  </a:solidFill>
                </a:uFill>
              </a:rPr>
              <a:t>skupinami</a:t>
            </a:r>
            <a:r>
              <a:rPr lang="en-US" sz="1900" b="0" strike="noStrike" spc="-1" dirty="0">
                <a:uFill>
                  <a:solidFill>
                    <a:srgbClr val="FFFFFF"/>
                  </a:solidFill>
                </a:uFill>
              </a:rPr>
              <a:t> (</a:t>
            </a:r>
            <a:r>
              <a:rPr lang="en-US" sz="1900" b="0" strike="noStrike" spc="-1" dirty="0" err="1">
                <a:uFill>
                  <a:solidFill>
                    <a:srgbClr val="FFFFFF"/>
                  </a:solidFill>
                </a:uFill>
              </a:rPr>
              <a:t>porovnání</a:t>
            </a:r>
            <a:r>
              <a:rPr lang="en-US" sz="1900" b="0" strike="noStrike" spc="-1" dirty="0">
                <a:uFill>
                  <a:solidFill>
                    <a:srgbClr val="FFFFFF"/>
                  </a:solidFill>
                </a:uFill>
              </a:rPr>
              <a:t> </a:t>
            </a:r>
            <a:r>
              <a:rPr lang="en-US" sz="1900" b="0" strike="noStrike" spc="-1" dirty="0" err="1">
                <a:uFill>
                  <a:solidFill>
                    <a:srgbClr val="FFFFFF"/>
                  </a:solidFill>
                </a:uFill>
              </a:rPr>
              <a:t>skupin</a:t>
            </a:r>
            <a:r>
              <a:rPr lang="en-US" sz="1900" b="0" strike="noStrike" spc="-1" dirty="0">
                <a:uFill>
                  <a:solidFill>
                    <a:srgbClr val="FFFFFF"/>
                  </a:solidFill>
                </a:uFill>
              </a:rPr>
              <a:t>) </a:t>
            </a:r>
            <a:r>
              <a:rPr lang="en-US" sz="1900" b="0" strike="noStrike" spc="-1" dirty="0" err="1">
                <a:uFill>
                  <a:solidFill>
                    <a:srgbClr val="FFFFFF"/>
                  </a:solidFill>
                </a:uFill>
              </a:rPr>
              <a:t>můžeme</a:t>
            </a:r>
            <a:r>
              <a:rPr lang="en-US" sz="1900" b="0" strike="noStrike" spc="-1" dirty="0">
                <a:uFill>
                  <a:solidFill>
                    <a:srgbClr val="FFFFFF"/>
                  </a:solidFill>
                </a:uFill>
              </a:rPr>
              <a:t> ad-hoc </a:t>
            </a:r>
            <a:r>
              <a:rPr lang="en-US" sz="1900" b="0" strike="noStrike" spc="-1" dirty="0" err="1">
                <a:uFill>
                  <a:solidFill>
                    <a:srgbClr val="FFFFFF"/>
                  </a:solidFill>
                </a:uFill>
              </a:rPr>
              <a:t>vložit</a:t>
            </a:r>
            <a:r>
              <a:rPr lang="en-US" sz="1900" b="0" strike="noStrike" spc="-1" dirty="0">
                <a:uFill>
                  <a:solidFill>
                    <a:srgbClr val="FFFFFF"/>
                  </a:solidFill>
                </a:uFill>
              </a:rPr>
              <a:t> do </a:t>
            </a:r>
            <a:r>
              <a:rPr lang="en-US" sz="1900" b="0" strike="noStrike" spc="-1" dirty="0" err="1">
                <a:uFill>
                  <a:solidFill>
                    <a:srgbClr val="FFFFFF"/>
                  </a:solidFill>
                </a:uFill>
              </a:rPr>
              <a:t>databáze</a:t>
            </a:r>
            <a:r>
              <a:rPr lang="en-US" sz="1900" b="0" strike="noStrike" spc="-1" dirty="0">
                <a:uFill>
                  <a:solidFill>
                    <a:srgbClr val="FFFFFF"/>
                  </a:solidFill>
                </a:uFill>
              </a:rPr>
              <a:t> a </a:t>
            </a:r>
            <a:r>
              <a:rPr lang="en-US" sz="1900" b="0" strike="noStrike" spc="-1" dirty="0" err="1">
                <a:uFill>
                  <a:solidFill>
                    <a:srgbClr val="FFFFFF"/>
                  </a:solidFill>
                </a:uFill>
              </a:rPr>
              <a:t>podívat</a:t>
            </a:r>
            <a:r>
              <a:rPr lang="en-US" sz="1900" b="0" strike="noStrike" spc="-1" dirty="0">
                <a:uFill>
                  <a:solidFill>
                    <a:srgbClr val="FFFFFF"/>
                  </a:solidFill>
                </a:uFill>
              </a:rPr>
              <a:t> se </a:t>
            </a:r>
            <a:r>
              <a:rPr lang="en-US" sz="1900" b="0" strike="noStrike" spc="-1" dirty="0" err="1">
                <a:uFill>
                  <a:solidFill>
                    <a:srgbClr val="FFFFFF"/>
                  </a:solidFill>
                </a:uFill>
              </a:rPr>
              <a:t>kam</a:t>
            </a:r>
            <a:r>
              <a:rPr lang="en-US" sz="1900" b="0" strike="noStrike" spc="-1" dirty="0">
                <a:uFill>
                  <a:solidFill>
                    <a:srgbClr val="FFFFFF"/>
                  </a:solidFill>
                </a:uFill>
              </a:rPr>
              <a:t> </a:t>
            </a:r>
            <a:r>
              <a:rPr lang="en-US" sz="1900" b="0" strike="noStrike" spc="-1" dirty="0" err="1">
                <a:uFill>
                  <a:solidFill>
                    <a:srgbClr val="FFFFFF"/>
                  </a:solidFill>
                </a:uFill>
              </a:rPr>
              <a:t>patří</a:t>
            </a:r>
            <a:r>
              <a:rPr lang="en-US" sz="1900" b="0" strike="noStrike" spc="-1" dirty="0">
                <a:uFill>
                  <a:solidFill>
                    <a:srgbClr val="FFFFFF"/>
                  </a:solidFill>
                </a:uFill>
              </a:rPr>
              <a:t> (KEGG, </a:t>
            </a:r>
            <a:r>
              <a:rPr lang="en-US" sz="1900" b="0" strike="noStrike" spc="-1" dirty="0" err="1">
                <a:uFill>
                  <a:solidFill>
                    <a:srgbClr val="FFFFFF"/>
                  </a:solidFill>
                </a:uFill>
              </a:rPr>
              <a:t>MsigDB</a:t>
            </a:r>
            <a:r>
              <a:rPr lang="en-US" sz="1900" b="0" strike="noStrike" spc="-1" dirty="0">
                <a:uFill>
                  <a:solidFill>
                    <a:srgbClr val="FFFFFF"/>
                  </a:solidFill>
                </a:uFill>
              </a:rPr>
              <a:t>....)</a:t>
            </a:r>
          </a:p>
          <a:p>
            <a:pPr marL="1371600" lvl="2" indent="-228600">
              <a:lnSpc>
                <a:spcPct val="90000"/>
              </a:lnSpc>
              <a:spcAft>
                <a:spcPts val="600"/>
              </a:spcAft>
              <a:buClr>
                <a:srgbClr val="003366"/>
              </a:buClr>
              <a:buFont typeface="Arial" panose="020B0604020202020204" pitchFamily="34" charset="0"/>
              <a:buChar char="•"/>
            </a:pPr>
            <a:r>
              <a:rPr lang="en-US" sz="1900" b="0" strike="noStrike" spc="-1" dirty="0" err="1">
                <a:uFill>
                  <a:solidFill>
                    <a:srgbClr val="FFFFFF"/>
                  </a:solidFill>
                </a:uFill>
              </a:rPr>
              <a:t>nevýhoda</a:t>
            </a:r>
            <a:r>
              <a:rPr lang="en-US" sz="1900" b="0" strike="noStrike" spc="-1" dirty="0">
                <a:uFill>
                  <a:solidFill>
                    <a:srgbClr val="FFFFFF"/>
                  </a:solidFill>
                </a:uFill>
              </a:rPr>
              <a:t> – </a:t>
            </a:r>
            <a:r>
              <a:rPr lang="en-US" sz="1900" b="0" strike="noStrike" spc="-1" dirty="0" err="1">
                <a:uFill>
                  <a:solidFill>
                    <a:srgbClr val="FFFFFF"/>
                  </a:solidFill>
                </a:uFill>
              </a:rPr>
              <a:t>nemáme</a:t>
            </a:r>
            <a:r>
              <a:rPr lang="en-US" sz="1900" b="0" strike="noStrike" spc="-1" dirty="0">
                <a:uFill>
                  <a:solidFill>
                    <a:srgbClr val="FFFFFF"/>
                  </a:solidFill>
                </a:uFill>
              </a:rPr>
              <a:t> </a:t>
            </a:r>
            <a:r>
              <a:rPr lang="en-US" sz="1900" b="0" strike="noStrike" spc="-1" dirty="0" err="1">
                <a:uFill>
                  <a:solidFill>
                    <a:srgbClr val="FFFFFF"/>
                  </a:solidFill>
                </a:uFill>
              </a:rPr>
              <a:t>statistickou</a:t>
            </a:r>
            <a:r>
              <a:rPr lang="en-US" sz="1900" b="0" strike="noStrike" spc="-1" dirty="0">
                <a:uFill>
                  <a:solidFill>
                    <a:srgbClr val="FFFFFF"/>
                  </a:solidFill>
                </a:uFill>
              </a:rPr>
              <a:t> </a:t>
            </a:r>
            <a:r>
              <a:rPr lang="en-US" sz="1900" b="0" strike="noStrike" spc="-1" dirty="0" err="1">
                <a:uFill>
                  <a:solidFill>
                    <a:srgbClr val="FFFFFF"/>
                  </a:solidFill>
                </a:uFill>
              </a:rPr>
              <a:t>významnost</a:t>
            </a:r>
            <a:r>
              <a:rPr lang="en-US" sz="1900" b="0" strike="noStrike" spc="-1" dirty="0">
                <a:uFill>
                  <a:solidFill>
                    <a:srgbClr val="FFFFFF"/>
                  </a:solidFill>
                </a:uFill>
              </a:rPr>
              <a:t>, </a:t>
            </a:r>
            <a:r>
              <a:rPr lang="en-US" sz="1900" b="0" strike="noStrike" spc="-1" dirty="0" err="1">
                <a:uFill>
                  <a:solidFill>
                    <a:srgbClr val="FFFFFF"/>
                  </a:solidFill>
                </a:uFill>
              </a:rPr>
              <a:t>která</a:t>
            </a:r>
            <a:r>
              <a:rPr lang="en-US" sz="1900" b="0" strike="noStrike" spc="-1" dirty="0">
                <a:uFill>
                  <a:solidFill>
                    <a:srgbClr val="FFFFFF"/>
                  </a:solidFill>
                </a:uFill>
              </a:rPr>
              <a:t> z </a:t>
            </a:r>
            <a:r>
              <a:rPr lang="en-US" sz="1900" b="0" strike="noStrike" spc="-1" dirty="0" err="1">
                <a:uFill>
                  <a:solidFill>
                    <a:srgbClr val="FFFFFF"/>
                  </a:solidFill>
                </a:uFill>
              </a:rPr>
              <a:t>drah</a:t>
            </a:r>
            <a:r>
              <a:rPr lang="en-US" sz="1900" b="0" strike="noStrike" spc="-1" dirty="0">
                <a:uFill>
                  <a:solidFill>
                    <a:srgbClr val="FFFFFF"/>
                  </a:solidFill>
                </a:uFill>
              </a:rPr>
              <a:t> je </a:t>
            </a:r>
            <a:r>
              <a:rPr lang="en-US" sz="1900" b="0" strike="noStrike" spc="-1" dirty="0" err="1">
                <a:uFill>
                  <a:solidFill>
                    <a:srgbClr val="FFFFFF"/>
                  </a:solidFill>
                </a:uFill>
              </a:rPr>
              <a:t>zastoupená</a:t>
            </a:r>
            <a:r>
              <a:rPr lang="en-US" sz="1900" b="0" strike="noStrike" spc="-1" dirty="0">
                <a:uFill>
                  <a:solidFill>
                    <a:srgbClr val="FFFFFF"/>
                  </a:solidFill>
                </a:uFill>
              </a:rPr>
              <a:t> </a:t>
            </a:r>
            <a:r>
              <a:rPr lang="en-US" sz="1900" b="0" strike="noStrike" spc="-1" dirty="0" err="1">
                <a:uFill>
                  <a:solidFill>
                    <a:srgbClr val="FFFFFF"/>
                  </a:solidFill>
                </a:uFill>
              </a:rPr>
              <a:t>nejvíce</a:t>
            </a:r>
            <a:endParaRPr lang="en-US" sz="1900" b="0" strike="noStrike" spc="-1" dirty="0">
              <a:uFill>
                <a:solidFill>
                  <a:srgbClr val="FFFFFF"/>
                </a:solidFill>
              </a:uFill>
            </a:endParaRPr>
          </a:p>
          <a:p>
            <a:pPr marL="914400" lvl="1" indent="-228600">
              <a:lnSpc>
                <a:spcPct val="90000"/>
              </a:lnSpc>
              <a:spcAft>
                <a:spcPts val="600"/>
              </a:spcAft>
              <a:buClr>
                <a:srgbClr val="003366"/>
              </a:buClr>
              <a:buFont typeface="Arial" panose="020B0604020202020204" pitchFamily="34" charset="0"/>
              <a:buChar char="•"/>
            </a:pPr>
            <a:r>
              <a:rPr lang="en-US" sz="1900" b="0" strike="noStrike" spc="-1" dirty="0" err="1">
                <a:uFill>
                  <a:solidFill>
                    <a:srgbClr val="FFFFFF"/>
                  </a:solidFill>
                </a:uFill>
              </a:rPr>
              <a:t>Můžeme</a:t>
            </a:r>
            <a:r>
              <a:rPr lang="en-US" sz="1900" b="0" strike="noStrike" spc="-1" dirty="0">
                <a:uFill>
                  <a:solidFill>
                    <a:srgbClr val="FFFFFF"/>
                  </a:solidFill>
                </a:uFill>
              </a:rPr>
              <a:t> </a:t>
            </a:r>
            <a:r>
              <a:rPr lang="en-US" sz="1900" b="0" strike="noStrike" spc="-1" dirty="0" err="1">
                <a:uFill>
                  <a:solidFill>
                    <a:srgbClr val="FFFFFF"/>
                  </a:solidFill>
                </a:uFill>
              </a:rPr>
              <a:t>přímo</a:t>
            </a:r>
            <a:r>
              <a:rPr lang="en-US" sz="1900" b="0" strike="noStrike" spc="-1" dirty="0">
                <a:uFill>
                  <a:solidFill>
                    <a:srgbClr val="FFFFFF"/>
                  </a:solidFill>
                </a:uFill>
              </a:rPr>
              <a:t> </a:t>
            </a:r>
            <a:r>
              <a:rPr lang="en-US" sz="1900" b="0" strike="noStrike" spc="-1" dirty="0" err="1">
                <a:uFill>
                  <a:solidFill>
                    <a:srgbClr val="FFFFFF"/>
                  </a:solidFill>
                </a:uFill>
              </a:rPr>
              <a:t>porovnávat</a:t>
            </a:r>
            <a:r>
              <a:rPr lang="en-US" sz="1900" b="0" strike="noStrike" spc="-1" dirty="0">
                <a:uFill>
                  <a:solidFill>
                    <a:srgbClr val="FFFFFF"/>
                  </a:solidFill>
                </a:uFill>
              </a:rPr>
              <a:t> </a:t>
            </a:r>
            <a:r>
              <a:rPr lang="en-US" sz="1900" b="0" strike="noStrike" spc="-1" dirty="0" err="1">
                <a:uFill>
                  <a:solidFill>
                    <a:srgbClr val="FFFFFF"/>
                  </a:solidFill>
                </a:uFill>
              </a:rPr>
              <a:t>všechny</a:t>
            </a:r>
            <a:r>
              <a:rPr lang="en-US" sz="1900" b="0" strike="noStrike" spc="-1" dirty="0">
                <a:uFill>
                  <a:solidFill>
                    <a:srgbClr val="FFFFFF"/>
                  </a:solidFill>
                </a:uFill>
              </a:rPr>
              <a:t> </a:t>
            </a:r>
            <a:r>
              <a:rPr lang="en-US" sz="1900" b="0" strike="noStrike" spc="-1" dirty="0" err="1">
                <a:uFill>
                  <a:solidFill>
                    <a:srgbClr val="FFFFFF"/>
                  </a:solidFill>
                </a:uFill>
              </a:rPr>
              <a:t>geny</a:t>
            </a:r>
            <a:r>
              <a:rPr lang="en-US" sz="1900" b="0" strike="noStrike" spc="-1" dirty="0">
                <a:uFill>
                  <a:solidFill>
                    <a:srgbClr val="FFFFFF"/>
                  </a:solidFill>
                </a:uFill>
              </a:rPr>
              <a:t> se </a:t>
            </a:r>
            <a:r>
              <a:rPr lang="en-US" sz="1900" b="0" strike="noStrike" spc="-1" dirty="0" err="1">
                <a:uFill>
                  <a:solidFill>
                    <a:srgbClr val="FFFFFF"/>
                  </a:solidFill>
                </a:uFill>
              </a:rPr>
              <a:t>skupinami</a:t>
            </a:r>
            <a:r>
              <a:rPr lang="en-US" sz="1900" b="0" strike="noStrike" spc="-1" dirty="0">
                <a:uFill>
                  <a:solidFill>
                    <a:srgbClr val="FFFFFF"/>
                  </a:solidFill>
                </a:uFill>
              </a:rPr>
              <a:t>  </a:t>
            </a:r>
            <a:r>
              <a:rPr lang="en-US" sz="1900" b="0" strike="noStrike" spc="-1" dirty="0" err="1">
                <a:uFill>
                  <a:solidFill>
                    <a:srgbClr val="FFFFFF"/>
                  </a:solidFill>
                </a:uFill>
              </a:rPr>
              <a:t>genů</a:t>
            </a:r>
            <a:r>
              <a:rPr lang="en-US" sz="1900" b="0" strike="noStrike" spc="-1" dirty="0">
                <a:uFill>
                  <a:solidFill>
                    <a:srgbClr val="FFFFFF"/>
                  </a:solidFill>
                </a:uFill>
              </a:rPr>
              <a:t> v </a:t>
            </a:r>
            <a:r>
              <a:rPr lang="en-US" sz="1900" b="0" strike="noStrike" spc="-1" dirty="0" err="1">
                <a:uFill>
                  <a:solidFill>
                    <a:srgbClr val="FFFFFF"/>
                  </a:solidFill>
                </a:uFill>
              </a:rPr>
              <a:t>jednotlivých</a:t>
            </a:r>
            <a:r>
              <a:rPr lang="en-US" sz="1900" b="0" strike="noStrike" spc="-1" dirty="0">
                <a:uFill>
                  <a:solidFill>
                    <a:srgbClr val="FFFFFF"/>
                  </a:solidFill>
                </a:uFill>
              </a:rPr>
              <a:t> </a:t>
            </a:r>
            <a:r>
              <a:rPr lang="en-US" sz="1900" b="0" strike="noStrike" spc="-1" dirty="0" err="1">
                <a:uFill>
                  <a:solidFill>
                    <a:srgbClr val="FFFFFF"/>
                  </a:solidFill>
                </a:uFill>
              </a:rPr>
              <a:t>dráhách</a:t>
            </a:r>
            <a:endParaRPr lang="en-US" sz="1900" b="0" strike="noStrike" spc="-1" dirty="0">
              <a:uFill>
                <a:solidFill>
                  <a:srgbClr val="FFFFFF"/>
                </a:solidFill>
              </a:uFill>
            </a:endParaRPr>
          </a:p>
          <a:p>
            <a:pPr marL="457200" indent="-228600">
              <a:lnSpc>
                <a:spcPct val="90000"/>
              </a:lnSpc>
              <a:spcAft>
                <a:spcPts val="600"/>
              </a:spcAft>
              <a:buClr>
                <a:srgbClr val="003366"/>
              </a:buClr>
              <a:buFont typeface="Arial" panose="020B0604020202020204" pitchFamily="34" charset="0"/>
              <a:buChar char="•"/>
            </a:pPr>
            <a:r>
              <a:rPr lang="en-US" sz="1900" b="1" strike="noStrike" spc="-1" dirty="0" err="1">
                <a:uFill>
                  <a:solidFill>
                    <a:srgbClr val="FFFFFF"/>
                  </a:solidFill>
                </a:uFill>
              </a:rPr>
              <a:t>Předpoklad</a:t>
            </a:r>
            <a:r>
              <a:rPr lang="en-US" sz="1900" b="1" strike="noStrike" spc="-1" dirty="0">
                <a:uFill>
                  <a:solidFill>
                    <a:srgbClr val="FFFFFF"/>
                  </a:solidFill>
                </a:uFill>
              </a:rPr>
              <a:t> </a:t>
            </a:r>
            <a:r>
              <a:rPr lang="en-US" sz="1900" b="1" strike="noStrike" spc="-1" dirty="0" err="1">
                <a:uFill>
                  <a:solidFill>
                    <a:srgbClr val="FFFFFF"/>
                  </a:solidFill>
                </a:uFill>
              </a:rPr>
              <a:t>těchto</a:t>
            </a:r>
            <a:r>
              <a:rPr lang="en-US" sz="1900" b="1" strike="noStrike" spc="-1" dirty="0">
                <a:uFill>
                  <a:solidFill>
                    <a:srgbClr val="FFFFFF"/>
                  </a:solidFill>
                </a:uFill>
              </a:rPr>
              <a:t> </a:t>
            </a:r>
            <a:r>
              <a:rPr lang="en-US" sz="1900" b="1" strike="noStrike" spc="-1" dirty="0" err="1">
                <a:uFill>
                  <a:solidFill>
                    <a:srgbClr val="FFFFFF"/>
                  </a:solidFill>
                </a:uFill>
              </a:rPr>
              <a:t>analýz</a:t>
            </a:r>
            <a:r>
              <a:rPr lang="en-US" sz="1900" b="1" strike="noStrike" spc="-1" dirty="0">
                <a:uFill>
                  <a:solidFill>
                    <a:srgbClr val="FFFFFF"/>
                  </a:solidFill>
                </a:uFill>
              </a:rPr>
              <a:t>: </a:t>
            </a:r>
            <a:r>
              <a:rPr lang="en-US" sz="1900" b="0" strike="noStrike" spc="-1" dirty="0" err="1">
                <a:uFill>
                  <a:solidFill>
                    <a:srgbClr val="FFFFFF"/>
                  </a:solidFill>
                </a:uFill>
              </a:rPr>
              <a:t>operují</a:t>
            </a:r>
            <a:r>
              <a:rPr lang="en-US" sz="1900" b="0" strike="noStrike" spc="-1" dirty="0">
                <a:uFill>
                  <a:solidFill>
                    <a:srgbClr val="FFFFFF"/>
                  </a:solidFill>
                </a:uFill>
              </a:rPr>
              <a:t> s </a:t>
            </a:r>
            <a:r>
              <a:rPr lang="en-US" sz="1900" spc="-1" dirty="0" err="1">
                <a:uFill>
                  <a:solidFill>
                    <a:srgbClr val="FFFFFF"/>
                  </a:solidFill>
                </a:uFill>
              </a:rPr>
              <a:t>již</a:t>
            </a:r>
            <a:r>
              <a:rPr lang="en-US" sz="1900" b="0" strike="noStrike" spc="-1" dirty="0">
                <a:uFill>
                  <a:solidFill>
                    <a:srgbClr val="FFFFFF"/>
                  </a:solidFill>
                </a:uFill>
              </a:rPr>
              <a:t> </a:t>
            </a:r>
            <a:r>
              <a:rPr lang="en-US" sz="1900" b="0" strike="noStrike" spc="-1" dirty="0" err="1">
                <a:uFill>
                  <a:solidFill>
                    <a:srgbClr val="FFFFFF"/>
                  </a:solidFill>
                </a:uFill>
              </a:rPr>
              <a:t>definovanými</a:t>
            </a:r>
            <a:r>
              <a:rPr lang="en-US" sz="1900" b="0" strike="noStrike" spc="-1" dirty="0">
                <a:uFill>
                  <a:solidFill>
                    <a:srgbClr val="FFFFFF"/>
                  </a:solidFill>
                </a:uFill>
              </a:rPr>
              <a:t> </a:t>
            </a:r>
            <a:r>
              <a:rPr lang="en-US" sz="1900" b="0" strike="noStrike" spc="-1" dirty="0" err="1">
                <a:uFill>
                  <a:solidFill>
                    <a:srgbClr val="FFFFFF"/>
                  </a:solidFill>
                </a:uFill>
              </a:rPr>
              <a:t>skupinami</a:t>
            </a:r>
            <a:r>
              <a:rPr lang="en-US" sz="1900" b="0" strike="noStrike" spc="-1" dirty="0">
                <a:uFill>
                  <a:solidFill>
                    <a:srgbClr val="FFFFFF"/>
                  </a:solidFill>
                </a:uFill>
              </a:rPr>
              <a:t> </a:t>
            </a:r>
            <a:r>
              <a:rPr lang="en-US" sz="1900" b="0" strike="noStrike" spc="-1" dirty="0" err="1">
                <a:uFill>
                  <a:solidFill>
                    <a:srgbClr val="FFFFFF"/>
                  </a:solidFill>
                </a:uFill>
              </a:rPr>
              <a:t>genů</a:t>
            </a:r>
            <a:endParaRPr lang="en-US" sz="1900" b="0" strike="noStrike" spc="-1" dirty="0">
              <a:uFill>
                <a:solidFill>
                  <a:srgbClr val="FFFFFF"/>
                </a:solidFill>
              </a:uFill>
            </a:endParaRPr>
          </a:p>
        </p:txBody>
      </p:sp>
    </p:spTree>
    <p:extLst>
      <p:ext uri="{BB962C8B-B14F-4D97-AF65-F5344CB8AC3E}">
        <p14:creationId xmlns:p14="http://schemas.microsoft.com/office/powerpoint/2010/main" val="325521394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00">
                                            <p:txEl>
                                              <p:charRg st="536" end="53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00">
                                            <p:txEl>
                                              <p:charRg st="536" end="53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00">
                                            <p:txEl>
                                              <p:charRg st="536" end="53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00">
                                            <p:txEl>
                                              <p:charRg st="536" end="53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 name="TextShape 1"/>
          <p:cNvSpPr txBox="1"/>
          <p:nvPr/>
        </p:nvSpPr>
        <p:spPr>
          <a:xfrm>
            <a:off x="838200" y="624568"/>
            <a:ext cx="3766457" cy="54129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strike="noStrike" kern="1200" spc="-1">
                <a:solidFill>
                  <a:schemeClr val="tx1"/>
                </a:solidFill>
                <a:uFill>
                  <a:solidFill>
                    <a:srgbClr val="FFFFFF"/>
                  </a:solidFill>
                </a:uFill>
                <a:latin typeface="+mj-lt"/>
                <a:ea typeface="+mj-ea"/>
                <a:cs typeface="+mj-cs"/>
              </a:rPr>
              <a:t>Topologie využívaná různě</a:t>
            </a:r>
          </a:p>
        </p:txBody>
      </p:sp>
      <p:sp>
        <p:nvSpPr>
          <p:cNvPr id="428" name="TextShape 2"/>
          <p:cNvSpPr txBox="1"/>
          <p:nvPr/>
        </p:nvSpPr>
        <p:spPr>
          <a:xfrm>
            <a:off x="5029200" y="624568"/>
            <a:ext cx="6324598" cy="5412920"/>
          </a:xfrm>
          <a:prstGeom prst="rect">
            <a:avLst/>
          </a:prstGeom>
        </p:spPr>
        <p:txBody>
          <a:bodyPr vert="horz" lIns="91440" tIns="45720" rIns="91440" bIns="45720" rtlCol="0" anchor="ctr">
            <a:normAutofit/>
          </a:bodyPr>
          <a:lstStyle/>
          <a:p>
            <a:pPr marL="34272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Cíl: </a:t>
            </a:r>
          </a:p>
          <a:p>
            <a:pPr marL="742680" lvl="1"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změna průměrné exprese, korelace, topologie</a:t>
            </a:r>
          </a:p>
          <a:p>
            <a:pPr marL="34272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Jednotka zájmu: </a:t>
            </a:r>
          </a:p>
          <a:p>
            <a:pPr marL="742680" lvl="1"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dráha, modul, cesta, geny</a:t>
            </a:r>
          </a:p>
          <a:p>
            <a:pPr marL="34272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Topologie známá dopředu a nebo odhadovaná z dat</a:t>
            </a:r>
          </a:p>
          <a:p>
            <a:pPr marL="34272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Celková síť a nebo individuální dráhy</a:t>
            </a:r>
          </a:p>
        </p:txBody>
      </p:sp>
    </p:spTree>
    <p:extLst>
      <p:ext uri="{BB962C8B-B14F-4D97-AF65-F5344CB8AC3E}">
        <p14:creationId xmlns:p14="http://schemas.microsoft.com/office/powerpoint/2010/main" val="18807854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1"/>
          <p:cNvSpPr/>
          <p:nvPr/>
        </p:nvSpPr>
        <p:spPr>
          <a:xfrm>
            <a:off x="573480" y="1488960"/>
            <a:ext cx="1824480" cy="720720"/>
          </a:xfrm>
          <a:prstGeom prst="rect">
            <a:avLst/>
          </a:prstGeom>
          <a:solidFill>
            <a:srgbClr val="DDDDDD"/>
          </a:solidFill>
          <a:ln w="25560">
            <a:solidFill>
              <a:srgbClr val="A2A2A2"/>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A</a:t>
            </a:r>
            <a:endParaRPr lang="en-US" sz="1800" b="0" strike="noStrike" spc="-1">
              <a:solidFill>
                <a:srgbClr val="000000"/>
              </a:solidFill>
              <a:uFill>
                <a:solidFill>
                  <a:srgbClr val="FFFFFF"/>
                </a:solidFill>
              </a:uFill>
              <a:latin typeface="Arial"/>
            </a:endParaRPr>
          </a:p>
        </p:txBody>
      </p:sp>
      <p:sp>
        <p:nvSpPr>
          <p:cNvPr id="378" name="CustomShape 2"/>
          <p:cNvSpPr/>
          <p:nvPr/>
        </p:nvSpPr>
        <p:spPr>
          <a:xfrm>
            <a:off x="2397960" y="1488960"/>
            <a:ext cx="1343880" cy="720720"/>
          </a:xfrm>
          <a:prstGeom prst="rect">
            <a:avLst/>
          </a:prstGeom>
          <a:solidFill>
            <a:srgbClr val="B2B2B2"/>
          </a:solidFill>
          <a:ln w="25560">
            <a:solidFill>
              <a:srgbClr val="828282"/>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B</a:t>
            </a:r>
            <a:endParaRPr lang="en-US" sz="1800" b="0" strike="noStrike" spc="-1">
              <a:solidFill>
                <a:srgbClr val="000000"/>
              </a:solidFill>
              <a:uFill>
                <a:solidFill>
                  <a:srgbClr val="FFFFFF"/>
                </a:solidFill>
              </a:uFill>
              <a:latin typeface="Arial"/>
            </a:endParaRPr>
          </a:p>
        </p:txBody>
      </p:sp>
      <p:sp>
        <p:nvSpPr>
          <p:cNvPr id="379" name="CustomShape 3"/>
          <p:cNvSpPr/>
          <p:nvPr/>
        </p:nvSpPr>
        <p:spPr>
          <a:xfrm>
            <a:off x="1811880" y="1120680"/>
            <a:ext cx="69120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Vzorky</a:t>
            </a:r>
            <a:endParaRPr lang="en-US" sz="1800" b="0" strike="noStrike" spc="-1">
              <a:solidFill>
                <a:srgbClr val="000000"/>
              </a:solidFill>
              <a:uFill>
                <a:solidFill>
                  <a:srgbClr val="FFFFFF"/>
                </a:solidFill>
              </a:uFill>
              <a:latin typeface="Arial"/>
            </a:endParaRPr>
          </a:p>
        </p:txBody>
      </p:sp>
      <p:sp>
        <p:nvSpPr>
          <p:cNvPr id="380" name="CustomShape 4"/>
          <p:cNvSpPr/>
          <p:nvPr/>
        </p:nvSpPr>
        <p:spPr>
          <a:xfrm rot="16200000">
            <a:off x="3600" y="1711080"/>
            <a:ext cx="55728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gény</a:t>
            </a:r>
            <a:endParaRPr lang="en-US" sz="1800" b="0" strike="noStrike" spc="-1">
              <a:solidFill>
                <a:srgbClr val="000000"/>
              </a:solidFill>
              <a:uFill>
                <a:solidFill>
                  <a:srgbClr val="FFFFFF"/>
                </a:solidFill>
              </a:uFill>
              <a:latin typeface="Arial"/>
            </a:endParaRPr>
          </a:p>
        </p:txBody>
      </p:sp>
      <p:sp>
        <p:nvSpPr>
          <p:cNvPr id="381" name="CustomShape 5"/>
          <p:cNvSpPr/>
          <p:nvPr/>
        </p:nvSpPr>
        <p:spPr>
          <a:xfrm>
            <a:off x="4510440" y="1488960"/>
            <a:ext cx="1824480" cy="720720"/>
          </a:xfrm>
          <a:prstGeom prst="rect">
            <a:avLst/>
          </a:prstGeom>
          <a:solidFill>
            <a:srgbClr val="DDDDDD"/>
          </a:solidFill>
          <a:ln w="25560">
            <a:solidFill>
              <a:srgbClr val="A2A2A2"/>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A</a:t>
            </a:r>
            <a:endParaRPr lang="en-US" sz="1800" b="0" strike="noStrike" spc="-1">
              <a:solidFill>
                <a:srgbClr val="000000"/>
              </a:solidFill>
              <a:uFill>
                <a:solidFill>
                  <a:srgbClr val="FFFFFF"/>
                </a:solidFill>
              </a:uFill>
              <a:latin typeface="Arial"/>
            </a:endParaRPr>
          </a:p>
        </p:txBody>
      </p:sp>
      <p:sp>
        <p:nvSpPr>
          <p:cNvPr id="382" name="CustomShape 6"/>
          <p:cNvSpPr/>
          <p:nvPr/>
        </p:nvSpPr>
        <p:spPr>
          <a:xfrm>
            <a:off x="6334920" y="1488960"/>
            <a:ext cx="1344240" cy="720720"/>
          </a:xfrm>
          <a:prstGeom prst="rect">
            <a:avLst/>
          </a:prstGeom>
          <a:solidFill>
            <a:srgbClr val="B2B2B2"/>
          </a:solidFill>
          <a:ln w="25560">
            <a:solidFill>
              <a:srgbClr val="828282"/>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B</a:t>
            </a:r>
            <a:endParaRPr lang="en-US" sz="1800" b="0" strike="noStrike" spc="-1">
              <a:solidFill>
                <a:srgbClr val="000000"/>
              </a:solidFill>
              <a:uFill>
                <a:solidFill>
                  <a:srgbClr val="FFFFFF"/>
                </a:solidFill>
              </a:uFill>
              <a:latin typeface="Arial"/>
            </a:endParaRPr>
          </a:p>
        </p:txBody>
      </p:sp>
      <p:sp>
        <p:nvSpPr>
          <p:cNvPr id="383" name="CustomShape 7"/>
          <p:cNvSpPr/>
          <p:nvPr/>
        </p:nvSpPr>
        <p:spPr>
          <a:xfrm>
            <a:off x="5748840" y="1120680"/>
            <a:ext cx="69120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Vzorky</a:t>
            </a:r>
            <a:endParaRPr lang="en-US" sz="1800" b="0" strike="noStrike" spc="-1">
              <a:solidFill>
                <a:srgbClr val="000000"/>
              </a:solidFill>
              <a:uFill>
                <a:solidFill>
                  <a:srgbClr val="FFFFFF"/>
                </a:solidFill>
              </a:uFill>
              <a:latin typeface="Arial"/>
            </a:endParaRPr>
          </a:p>
        </p:txBody>
      </p:sp>
      <p:sp>
        <p:nvSpPr>
          <p:cNvPr id="384" name="CustomShape 8"/>
          <p:cNvSpPr/>
          <p:nvPr/>
        </p:nvSpPr>
        <p:spPr>
          <a:xfrm rot="16200000">
            <a:off x="4334040" y="3585960"/>
            <a:ext cx="55728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gény</a:t>
            </a:r>
            <a:endParaRPr lang="en-US" sz="1800" b="0" strike="noStrike" spc="-1">
              <a:solidFill>
                <a:srgbClr val="000000"/>
              </a:solidFill>
              <a:uFill>
                <a:solidFill>
                  <a:srgbClr val="FFFFFF"/>
                </a:solidFill>
              </a:uFill>
              <a:latin typeface="Arial"/>
            </a:endParaRPr>
          </a:p>
        </p:txBody>
      </p:sp>
      <p:sp>
        <p:nvSpPr>
          <p:cNvPr id="385" name="CustomShape 9"/>
          <p:cNvSpPr/>
          <p:nvPr/>
        </p:nvSpPr>
        <p:spPr>
          <a:xfrm>
            <a:off x="8542800" y="1488960"/>
            <a:ext cx="1824480" cy="720720"/>
          </a:xfrm>
          <a:prstGeom prst="rect">
            <a:avLst/>
          </a:prstGeom>
          <a:solidFill>
            <a:srgbClr val="DDDDDD"/>
          </a:solidFill>
          <a:ln w="25560">
            <a:solidFill>
              <a:srgbClr val="A2A2A2"/>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A</a:t>
            </a:r>
            <a:endParaRPr lang="en-US" sz="1800" b="0" strike="noStrike" spc="-1">
              <a:solidFill>
                <a:srgbClr val="000000"/>
              </a:solidFill>
              <a:uFill>
                <a:solidFill>
                  <a:srgbClr val="FFFFFF"/>
                </a:solidFill>
              </a:uFill>
              <a:latin typeface="Arial"/>
            </a:endParaRPr>
          </a:p>
        </p:txBody>
      </p:sp>
      <p:sp>
        <p:nvSpPr>
          <p:cNvPr id="386" name="CustomShape 10"/>
          <p:cNvSpPr/>
          <p:nvPr/>
        </p:nvSpPr>
        <p:spPr>
          <a:xfrm>
            <a:off x="10367280" y="1488960"/>
            <a:ext cx="1344240" cy="720720"/>
          </a:xfrm>
          <a:prstGeom prst="rect">
            <a:avLst/>
          </a:prstGeom>
          <a:solidFill>
            <a:srgbClr val="B2B2B2"/>
          </a:solidFill>
          <a:ln w="25560">
            <a:solidFill>
              <a:srgbClr val="828282"/>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B</a:t>
            </a:r>
            <a:endParaRPr lang="en-US" sz="1800" b="0" strike="noStrike" spc="-1">
              <a:solidFill>
                <a:srgbClr val="000000"/>
              </a:solidFill>
              <a:uFill>
                <a:solidFill>
                  <a:srgbClr val="FFFFFF"/>
                </a:solidFill>
              </a:uFill>
              <a:latin typeface="Arial"/>
            </a:endParaRPr>
          </a:p>
        </p:txBody>
      </p:sp>
      <p:sp>
        <p:nvSpPr>
          <p:cNvPr id="387" name="CustomShape 11"/>
          <p:cNvSpPr/>
          <p:nvPr/>
        </p:nvSpPr>
        <p:spPr>
          <a:xfrm>
            <a:off x="9781200" y="1120680"/>
            <a:ext cx="69120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Vzorky</a:t>
            </a:r>
            <a:endParaRPr lang="en-US" sz="1800" b="0" strike="noStrike" spc="-1">
              <a:solidFill>
                <a:srgbClr val="000000"/>
              </a:solidFill>
              <a:uFill>
                <a:solidFill>
                  <a:srgbClr val="FFFFFF"/>
                </a:solidFill>
              </a:uFill>
              <a:latin typeface="Arial"/>
            </a:endParaRPr>
          </a:p>
        </p:txBody>
      </p:sp>
      <p:sp>
        <p:nvSpPr>
          <p:cNvPr id="388" name="CustomShape 12"/>
          <p:cNvSpPr/>
          <p:nvPr/>
        </p:nvSpPr>
        <p:spPr>
          <a:xfrm rot="16200000">
            <a:off x="7972560" y="1711080"/>
            <a:ext cx="55728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gény</a:t>
            </a:r>
            <a:endParaRPr lang="en-US" sz="1800" b="0" strike="noStrike" spc="-1">
              <a:solidFill>
                <a:srgbClr val="000000"/>
              </a:solidFill>
              <a:uFill>
                <a:solidFill>
                  <a:srgbClr val="FFFFFF"/>
                </a:solidFill>
              </a:uFill>
              <a:latin typeface="Arial"/>
            </a:endParaRPr>
          </a:p>
        </p:txBody>
      </p:sp>
      <p:sp>
        <p:nvSpPr>
          <p:cNvPr id="389" name="CustomShape 13"/>
          <p:cNvSpPr/>
          <p:nvPr/>
        </p:nvSpPr>
        <p:spPr>
          <a:xfrm>
            <a:off x="1917360" y="2492280"/>
            <a:ext cx="480600" cy="432000"/>
          </a:xfrm>
          <a:custGeom>
            <a:avLst/>
            <a:gdLst/>
            <a:ahLst/>
            <a:cxnLst/>
            <a:rect l="0" t="0"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sp>
      <p:sp>
        <p:nvSpPr>
          <p:cNvPr id="390" name="CustomShape 14"/>
          <p:cNvSpPr/>
          <p:nvPr/>
        </p:nvSpPr>
        <p:spPr>
          <a:xfrm>
            <a:off x="847440" y="3165480"/>
            <a:ext cx="2622240" cy="824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Mnohorozměrné modely:</a:t>
            </a:r>
            <a:endParaRPr lang="en-US" sz="1800" b="0" strike="noStrike" spc="-1">
              <a:solidFill>
                <a:srgbClr val="000000"/>
              </a:solidFill>
              <a:uFill>
                <a:solidFill>
                  <a:srgbClr val="FFFFFF"/>
                </a:solidFill>
              </a:uFill>
              <a:latin typeface="Arial"/>
            </a:endParaRPr>
          </a:p>
          <a:p>
            <a:pPr algn="ctr">
              <a:lnSpc>
                <a:spcPct val="100000"/>
              </a:lnSpc>
            </a:pPr>
            <a:r>
              <a:rPr lang="cs-CZ" sz="1200" b="0" strike="noStrike" spc="-1">
                <a:solidFill>
                  <a:srgbClr val="000000"/>
                </a:solidFill>
                <a:uFill>
                  <a:solidFill>
                    <a:srgbClr val="FFFFFF"/>
                  </a:solidFill>
                </a:uFill>
                <a:latin typeface="Verdana"/>
              </a:rPr>
              <a:t> </a:t>
            </a:r>
            <a:endParaRPr lang="en-US" sz="1800" b="0" strike="noStrike" spc="-1">
              <a:solidFill>
                <a:srgbClr val="000000"/>
              </a:solidFill>
              <a:uFill>
                <a:solidFill>
                  <a:srgbClr val="FFFFFF"/>
                </a:solidFill>
              </a:uFill>
              <a:latin typeface="Arial"/>
            </a:endParaRPr>
          </a:p>
          <a:p>
            <a:pPr algn="ctr">
              <a:lnSpc>
                <a:spcPct val="100000"/>
              </a:lnSpc>
            </a:pPr>
            <a:r>
              <a:rPr lang="cs-CZ" sz="1200" b="0" strike="noStrike" spc="-1">
                <a:solidFill>
                  <a:srgbClr val="000000"/>
                </a:solidFill>
                <a:uFill>
                  <a:solidFill>
                    <a:srgbClr val="FFFFFF"/>
                  </a:solidFill>
                </a:uFill>
                <a:latin typeface="Verdana"/>
              </a:rPr>
              <a:t>Gaussian Graphical Models</a:t>
            </a:r>
            <a:endParaRPr lang="en-US" sz="1800" b="0" strike="noStrike" spc="-1">
              <a:solidFill>
                <a:srgbClr val="000000"/>
              </a:solidFill>
              <a:uFill>
                <a:solidFill>
                  <a:srgbClr val="FFFFFF"/>
                </a:solidFill>
              </a:uFill>
              <a:latin typeface="Arial"/>
            </a:endParaRPr>
          </a:p>
          <a:p>
            <a:pPr algn="ctr">
              <a:lnSpc>
                <a:spcPct val="100000"/>
              </a:lnSpc>
            </a:pPr>
            <a:r>
              <a:rPr lang="cs-CZ" sz="1200" b="0" strike="noStrike" spc="-1">
                <a:solidFill>
                  <a:srgbClr val="000000"/>
                </a:solidFill>
                <a:uFill>
                  <a:solidFill>
                    <a:srgbClr val="FFFFFF"/>
                  </a:solidFill>
                </a:uFill>
                <a:latin typeface="Verdana"/>
              </a:rPr>
              <a:t>Multivariate Normal Distribution</a:t>
            </a:r>
            <a:endParaRPr lang="en-US" sz="1800" b="0" strike="noStrike" spc="-1">
              <a:solidFill>
                <a:srgbClr val="000000"/>
              </a:solidFill>
              <a:uFill>
                <a:solidFill>
                  <a:srgbClr val="FFFFFF"/>
                </a:solidFill>
              </a:uFill>
              <a:latin typeface="Arial"/>
            </a:endParaRPr>
          </a:p>
        </p:txBody>
      </p:sp>
      <p:sp>
        <p:nvSpPr>
          <p:cNvPr id="391" name="CustomShape 15"/>
          <p:cNvSpPr/>
          <p:nvPr/>
        </p:nvSpPr>
        <p:spPr>
          <a:xfrm>
            <a:off x="4830120" y="3357720"/>
            <a:ext cx="1055880" cy="718920"/>
          </a:xfrm>
          <a:prstGeom prst="rect">
            <a:avLst/>
          </a:prstGeom>
          <a:solidFill>
            <a:srgbClr val="969696"/>
          </a:solidFill>
          <a:ln w="25560">
            <a:solidFill>
              <a:srgbClr val="6D6D6D"/>
            </a:solidFill>
            <a:miter/>
          </a:ln>
        </p:spPr>
        <p:style>
          <a:lnRef idx="0">
            <a:scrgbClr r="0" g="0" b="0"/>
          </a:lnRef>
          <a:fillRef idx="0">
            <a:scrgbClr r="0" g="0" b="0"/>
          </a:fillRef>
          <a:effectRef idx="0">
            <a:scrgbClr r="0" g="0" b="0"/>
          </a:effectRef>
          <a:fontRef idx="minor"/>
        </p:style>
      </p:sp>
      <p:sp>
        <p:nvSpPr>
          <p:cNvPr id="392" name="CustomShape 16"/>
          <p:cNvSpPr/>
          <p:nvPr/>
        </p:nvSpPr>
        <p:spPr>
          <a:xfrm>
            <a:off x="6105240" y="3392280"/>
            <a:ext cx="1369440" cy="641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cs-CZ" sz="1200" b="0" strike="noStrike" spc="-1">
                <a:solidFill>
                  <a:srgbClr val="000000"/>
                </a:solidFill>
                <a:uFill>
                  <a:solidFill>
                    <a:srgbClr val="FFFFFF"/>
                  </a:solidFill>
                </a:uFill>
                <a:latin typeface="Verdana"/>
              </a:rPr>
              <a:t>Změna exprese</a:t>
            </a:r>
            <a:endParaRPr lang="en-US" sz="1800" b="0" strike="noStrike" spc="-1">
              <a:solidFill>
                <a:srgbClr val="000000"/>
              </a:solidFill>
              <a:uFill>
                <a:solidFill>
                  <a:srgbClr val="FFFFFF"/>
                </a:solidFill>
              </a:uFill>
              <a:latin typeface="Arial"/>
            </a:endParaRPr>
          </a:p>
          <a:p>
            <a:pPr>
              <a:lnSpc>
                <a:spcPct val="100000"/>
              </a:lnSpc>
            </a:pPr>
            <a:r>
              <a:rPr lang="cs-CZ" sz="1200" b="0" strike="noStrike" spc="-1">
                <a:solidFill>
                  <a:srgbClr val="000000"/>
                </a:solidFill>
                <a:uFill>
                  <a:solidFill>
                    <a:srgbClr val="FFFFFF"/>
                  </a:solidFill>
                </a:uFill>
                <a:latin typeface="Verdana"/>
              </a:rPr>
              <a:t>t-statistika</a:t>
            </a:r>
            <a:endParaRPr lang="en-US" sz="1800" b="0" strike="noStrike" spc="-1">
              <a:solidFill>
                <a:srgbClr val="000000"/>
              </a:solidFill>
              <a:uFill>
                <a:solidFill>
                  <a:srgbClr val="FFFFFF"/>
                </a:solidFill>
              </a:uFill>
              <a:latin typeface="Arial"/>
            </a:endParaRPr>
          </a:p>
          <a:p>
            <a:pPr>
              <a:lnSpc>
                <a:spcPct val="100000"/>
              </a:lnSpc>
            </a:pPr>
            <a:r>
              <a:rPr lang="cs-CZ" sz="1200" b="0" strike="noStrike" spc="-1">
                <a:solidFill>
                  <a:srgbClr val="000000"/>
                </a:solidFill>
                <a:uFill>
                  <a:solidFill>
                    <a:srgbClr val="FFFFFF"/>
                  </a:solidFill>
                </a:uFill>
                <a:latin typeface="Verdana"/>
              </a:rPr>
              <a:t>p-hodnota</a:t>
            </a:r>
            <a:endParaRPr lang="en-US" sz="1800" b="0" strike="noStrike" spc="-1">
              <a:solidFill>
                <a:srgbClr val="000000"/>
              </a:solidFill>
              <a:uFill>
                <a:solidFill>
                  <a:srgbClr val="FFFFFF"/>
                </a:solidFill>
              </a:uFill>
              <a:latin typeface="Arial"/>
            </a:endParaRPr>
          </a:p>
        </p:txBody>
      </p:sp>
      <p:sp>
        <p:nvSpPr>
          <p:cNvPr id="393" name="CustomShape 17"/>
          <p:cNvSpPr/>
          <p:nvPr/>
        </p:nvSpPr>
        <p:spPr>
          <a:xfrm>
            <a:off x="5854320" y="2492280"/>
            <a:ext cx="480600" cy="432000"/>
          </a:xfrm>
          <a:custGeom>
            <a:avLst/>
            <a:gdLst/>
            <a:ahLst/>
            <a:cxnLst/>
            <a:rect l="0" t="0"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sp>
      <p:sp>
        <p:nvSpPr>
          <p:cNvPr id="394" name="CustomShape 18"/>
          <p:cNvSpPr/>
          <p:nvPr/>
        </p:nvSpPr>
        <p:spPr>
          <a:xfrm>
            <a:off x="5854320" y="4402080"/>
            <a:ext cx="480600" cy="432000"/>
          </a:xfrm>
          <a:custGeom>
            <a:avLst/>
            <a:gdLst/>
            <a:ahLst/>
            <a:cxnLst/>
            <a:rect l="0" t="0"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sp>
      <p:pic>
        <p:nvPicPr>
          <p:cNvPr id="395" name="TextovéPole 27"/>
          <p:cNvPicPr/>
          <p:nvPr/>
        </p:nvPicPr>
        <p:blipFill>
          <a:blip r:embed="rId3"/>
          <a:stretch/>
        </p:blipFill>
        <p:spPr>
          <a:xfrm>
            <a:off x="5405400" y="5048280"/>
            <a:ext cx="1380600" cy="541440"/>
          </a:xfrm>
          <a:prstGeom prst="rect">
            <a:avLst/>
          </a:prstGeom>
          <a:ln>
            <a:noFill/>
          </a:ln>
        </p:spPr>
      </p:pic>
      <p:sp>
        <p:nvSpPr>
          <p:cNvPr id="396" name="CustomShape 19"/>
          <p:cNvSpPr/>
          <p:nvPr/>
        </p:nvSpPr>
        <p:spPr>
          <a:xfrm>
            <a:off x="9887040" y="2492280"/>
            <a:ext cx="480600" cy="432000"/>
          </a:xfrm>
          <a:custGeom>
            <a:avLst/>
            <a:gdLst/>
            <a:ahLst/>
            <a:cxnLst/>
            <a:rect l="0" t="0"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sp>
      <p:sp>
        <p:nvSpPr>
          <p:cNvPr id="397" name="CustomShape 20"/>
          <p:cNvSpPr/>
          <p:nvPr/>
        </p:nvSpPr>
        <p:spPr>
          <a:xfrm>
            <a:off x="8542800" y="3284640"/>
            <a:ext cx="1824480" cy="360360"/>
          </a:xfrm>
          <a:prstGeom prst="rect">
            <a:avLst/>
          </a:prstGeom>
          <a:solidFill>
            <a:srgbClr val="808080"/>
          </a:solidFill>
          <a:ln w="25560">
            <a:solidFill>
              <a:srgbClr val="5C5C5C"/>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A</a:t>
            </a:r>
            <a:endParaRPr lang="en-US" sz="1800" b="0" strike="noStrike" spc="-1">
              <a:solidFill>
                <a:srgbClr val="000000"/>
              </a:solidFill>
              <a:uFill>
                <a:solidFill>
                  <a:srgbClr val="FFFFFF"/>
                </a:solidFill>
              </a:uFill>
              <a:latin typeface="Arial"/>
            </a:endParaRPr>
          </a:p>
        </p:txBody>
      </p:sp>
      <p:sp>
        <p:nvSpPr>
          <p:cNvPr id="398" name="CustomShape 21"/>
          <p:cNvSpPr/>
          <p:nvPr/>
        </p:nvSpPr>
        <p:spPr>
          <a:xfrm>
            <a:off x="10367280" y="3284640"/>
            <a:ext cx="1344240" cy="360360"/>
          </a:xfrm>
          <a:prstGeom prst="rect">
            <a:avLst/>
          </a:prstGeom>
          <a:solidFill>
            <a:srgbClr val="4D4D4D"/>
          </a:solidFill>
          <a:ln w="25560">
            <a:solidFill>
              <a:srgbClr val="363636"/>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cs-CZ" sz="1200" b="0" strike="noStrike" spc="-1">
                <a:solidFill>
                  <a:srgbClr val="FFFFFF"/>
                </a:solidFill>
                <a:uFill>
                  <a:solidFill>
                    <a:srgbClr val="FFFFFF"/>
                  </a:solidFill>
                </a:uFill>
                <a:latin typeface="Arial"/>
              </a:rPr>
              <a:t>Skupina B</a:t>
            </a:r>
            <a:endParaRPr lang="en-US" sz="1800" b="0" strike="noStrike" spc="-1">
              <a:solidFill>
                <a:srgbClr val="000000"/>
              </a:solidFill>
              <a:uFill>
                <a:solidFill>
                  <a:srgbClr val="FFFFFF"/>
                </a:solidFill>
              </a:uFill>
              <a:latin typeface="Arial"/>
            </a:endParaRPr>
          </a:p>
        </p:txBody>
      </p:sp>
      <p:sp>
        <p:nvSpPr>
          <p:cNvPr id="399" name="CustomShape 22"/>
          <p:cNvSpPr/>
          <p:nvPr/>
        </p:nvSpPr>
        <p:spPr>
          <a:xfrm>
            <a:off x="9781200" y="2935440"/>
            <a:ext cx="69120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Vzorky</a:t>
            </a:r>
            <a:endParaRPr lang="en-US" sz="1800" b="0" strike="noStrike" spc="-1">
              <a:solidFill>
                <a:srgbClr val="000000"/>
              </a:solidFill>
              <a:uFill>
                <a:solidFill>
                  <a:srgbClr val="FFFFFF"/>
                </a:solidFill>
              </a:uFill>
              <a:latin typeface="Arial"/>
            </a:endParaRPr>
          </a:p>
        </p:txBody>
      </p:sp>
      <p:sp>
        <p:nvSpPr>
          <p:cNvPr id="400" name="CustomShape 23"/>
          <p:cNvSpPr/>
          <p:nvPr/>
        </p:nvSpPr>
        <p:spPr>
          <a:xfrm rot="16200000">
            <a:off x="7954920" y="3326400"/>
            <a:ext cx="61812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dráhy</a:t>
            </a:r>
            <a:endParaRPr lang="en-US" sz="1800" b="0" strike="noStrike" spc="-1">
              <a:solidFill>
                <a:srgbClr val="000000"/>
              </a:solidFill>
              <a:uFill>
                <a:solidFill>
                  <a:srgbClr val="FFFFFF"/>
                </a:solidFill>
              </a:uFill>
              <a:latin typeface="Arial"/>
            </a:endParaRPr>
          </a:p>
        </p:txBody>
      </p:sp>
      <p:sp>
        <p:nvSpPr>
          <p:cNvPr id="401" name="CustomShape 24"/>
          <p:cNvSpPr/>
          <p:nvPr/>
        </p:nvSpPr>
        <p:spPr>
          <a:xfrm>
            <a:off x="9887040" y="4402080"/>
            <a:ext cx="480600" cy="432000"/>
          </a:xfrm>
          <a:custGeom>
            <a:avLst/>
            <a:gdLst/>
            <a:ahLst/>
            <a:cxnLst/>
            <a:rect l="0" t="0" r="r" b="b"/>
            <a:pathLst>
              <a:path w="1337" h="1202">
                <a:moveTo>
                  <a:pt x="334" y="0"/>
                </a:moveTo>
                <a:lnTo>
                  <a:pt x="334" y="699"/>
                </a:lnTo>
                <a:lnTo>
                  <a:pt x="0" y="699"/>
                </a:lnTo>
                <a:lnTo>
                  <a:pt x="668" y="1201"/>
                </a:lnTo>
                <a:lnTo>
                  <a:pt x="1336" y="699"/>
                </a:lnTo>
                <a:lnTo>
                  <a:pt x="1002" y="699"/>
                </a:lnTo>
                <a:lnTo>
                  <a:pt x="1002" y="0"/>
                </a:lnTo>
                <a:lnTo>
                  <a:pt x="334" y="0"/>
                </a:lnTo>
              </a:path>
            </a:pathLst>
          </a:custGeom>
          <a:solidFill>
            <a:srgbClr val="FFFFFF"/>
          </a:solidFill>
          <a:ln w="25560">
            <a:solidFill>
              <a:srgbClr val="000000"/>
            </a:solidFill>
            <a:miter/>
          </a:ln>
        </p:spPr>
        <p:style>
          <a:lnRef idx="0">
            <a:scrgbClr r="0" g="0" b="0"/>
          </a:lnRef>
          <a:fillRef idx="0">
            <a:scrgbClr r="0" g="0" b="0"/>
          </a:fillRef>
          <a:effectRef idx="0">
            <a:scrgbClr r="0" g="0" b="0"/>
          </a:effectRef>
          <a:fontRef idx="minor"/>
        </p:style>
      </p:sp>
      <p:sp>
        <p:nvSpPr>
          <p:cNvPr id="402" name="CustomShape 25"/>
          <p:cNvSpPr/>
          <p:nvPr/>
        </p:nvSpPr>
        <p:spPr>
          <a:xfrm>
            <a:off x="9731160" y="5121360"/>
            <a:ext cx="79200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800" b="0" strike="noStrike" spc="-1">
                <a:solidFill>
                  <a:srgbClr val="000000"/>
                </a:solidFill>
                <a:uFill>
                  <a:solidFill>
                    <a:srgbClr val="FFFFFF"/>
                  </a:solidFill>
                </a:uFill>
                <a:latin typeface="Verdana"/>
              </a:rPr>
              <a:t>t-test</a:t>
            </a:r>
            <a:endParaRPr lang="en-US" sz="1800" b="0" strike="noStrike" spc="-1">
              <a:solidFill>
                <a:srgbClr val="000000"/>
              </a:solidFill>
              <a:uFill>
                <a:solidFill>
                  <a:srgbClr val="FFFFFF"/>
                </a:solidFill>
              </a:uFill>
              <a:latin typeface="Arial"/>
            </a:endParaRPr>
          </a:p>
        </p:txBody>
      </p:sp>
      <p:sp>
        <p:nvSpPr>
          <p:cNvPr id="403" name="CustomShape 26"/>
          <p:cNvSpPr/>
          <p:nvPr/>
        </p:nvSpPr>
        <p:spPr>
          <a:xfrm rot="16200000">
            <a:off x="3974760" y="1711080"/>
            <a:ext cx="557280" cy="276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200" b="0" strike="noStrike" spc="-1">
                <a:solidFill>
                  <a:srgbClr val="000000"/>
                </a:solidFill>
                <a:uFill>
                  <a:solidFill>
                    <a:srgbClr val="FFFFFF"/>
                  </a:solidFill>
                </a:uFill>
                <a:latin typeface="Verdana"/>
              </a:rPr>
              <a:t>gény</a:t>
            </a:r>
            <a:endParaRPr lang="en-US" sz="1800" b="0" strike="noStrike" spc="-1">
              <a:solidFill>
                <a:srgbClr val="000000"/>
              </a:solidFill>
              <a:uFill>
                <a:solidFill>
                  <a:srgbClr val="FFFFFF"/>
                </a:solidFill>
              </a:uFill>
              <a:latin typeface="Arial"/>
            </a:endParaRPr>
          </a:p>
        </p:txBody>
      </p:sp>
      <p:sp>
        <p:nvSpPr>
          <p:cNvPr id="404" name="CustomShape 27"/>
          <p:cNvSpPr/>
          <p:nvPr/>
        </p:nvSpPr>
        <p:spPr>
          <a:xfrm>
            <a:off x="143640" y="44280"/>
            <a:ext cx="3971160" cy="5761080"/>
          </a:xfrm>
          <a:prstGeom prst="rect">
            <a:avLst/>
          </a:prstGeom>
          <a:noFill/>
          <a:ln w="25560">
            <a:solidFill>
              <a:srgbClr val="000000"/>
            </a:solidFill>
            <a:miter/>
          </a:ln>
        </p:spPr>
        <p:style>
          <a:lnRef idx="0">
            <a:scrgbClr r="0" g="0" b="0"/>
          </a:lnRef>
          <a:fillRef idx="0">
            <a:scrgbClr r="0" g="0" b="0"/>
          </a:fillRef>
          <a:effectRef idx="0">
            <a:scrgbClr r="0" g="0" b="0"/>
          </a:effectRef>
          <a:fontRef idx="minor"/>
        </p:style>
      </p:sp>
      <p:sp>
        <p:nvSpPr>
          <p:cNvPr id="405" name="CustomShape 28"/>
          <p:cNvSpPr/>
          <p:nvPr/>
        </p:nvSpPr>
        <p:spPr>
          <a:xfrm>
            <a:off x="4127400" y="44280"/>
            <a:ext cx="3971160" cy="5761080"/>
          </a:xfrm>
          <a:prstGeom prst="rect">
            <a:avLst/>
          </a:prstGeom>
          <a:noFill/>
          <a:ln w="25560">
            <a:solidFill>
              <a:srgbClr val="000000"/>
            </a:solidFill>
            <a:miter/>
          </a:ln>
        </p:spPr>
        <p:style>
          <a:lnRef idx="0">
            <a:scrgbClr r="0" g="0" b="0"/>
          </a:lnRef>
          <a:fillRef idx="0">
            <a:scrgbClr r="0" g="0" b="0"/>
          </a:fillRef>
          <a:effectRef idx="0">
            <a:scrgbClr r="0" g="0" b="0"/>
          </a:effectRef>
          <a:fontRef idx="minor"/>
        </p:style>
      </p:sp>
      <p:sp>
        <p:nvSpPr>
          <p:cNvPr id="406" name="CustomShape 29"/>
          <p:cNvSpPr/>
          <p:nvPr/>
        </p:nvSpPr>
        <p:spPr>
          <a:xfrm>
            <a:off x="8098200" y="44280"/>
            <a:ext cx="3975120" cy="5761080"/>
          </a:xfrm>
          <a:prstGeom prst="rect">
            <a:avLst/>
          </a:prstGeom>
          <a:noFill/>
          <a:ln w="25560">
            <a:solidFill>
              <a:srgbClr val="000000"/>
            </a:solidFill>
            <a:miter/>
          </a:ln>
        </p:spPr>
        <p:style>
          <a:lnRef idx="0">
            <a:scrgbClr r="0" g="0" b="0"/>
          </a:lnRef>
          <a:fillRef idx="0">
            <a:scrgbClr r="0" g="0" b="0"/>
          </a:fillRef>
          <a:effectRef idx="0">
            <a:scrgbClr r="0" g="0" b="0"/>
          </a:effectRef>
          <a:fontRef idx="minor"/>
        </p:style>
      </p:sp>
      <p:sp>
        <p:nvSpPr>
          <p:cNvPr id="407" name="Line 30"/>
          <p:cNvSpPr/>
          <p:nvPr/>
        </p:nvSpPr>
        <p:spPr>
          <a:xfrm>
            <a:off x="143640" y="981000"/>
            <a:ext cx="11934000" cy="0"/>
          </a:xfrm>
          <a:prstGeom prst="line">
            <a:avLst/>
          </a:prstGeom>
          <a:ln w="28440">
            <a:solidFill>
              <a:srgbClr val="000000"/>
            </a:solidFill>
            <a:miter/>
          </a:ln>
        </p:spPr>
        <p:style>
          <a:lnRef idx="0">
            <a:scrgbClr r="0" g="0" b="0"/>
          </a:lnRef>
          <a:fillRef idx="0">
            <a:scrgbClr r="0" g="0" b="0"/>
          </a:fillRef>
          <a:effectRef idx="0">
            <a:scrgbClr r="0" g="0" b="0"/>
          </a:effectRef>
          <a:fontRef idx="minor"/>
        </p:style>
      </p:sp>
      <p:sp>
        <p:nvSpPr>
          <p:cNvPr id="408" name="CustomShape 31"/>
          <p:cNvSpPr/>
          <p:nvPr/>
        </p:nvSpPr>
        <p:spPr>
          <a:xfrm>
            <a:off x="432000" y="115920"/>
            <a:ext cx="3310200" cy="52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cs-CZ" sz="1400" b="0" strike="noStrike" spc="-1">
                <a:solidFill>
                  <a:srgbClr val="000000"/>
                </a:solidFill>
                <a:uFill>
                  <a:solidFill>
                    <a:srgbClr val="FFFFFF"/>
                  </a:solidFill>
                </a:uFill>
                <a:latin typeface="Verdana"/>
              </a:rPr>
              <a:t>TopologyGSA, Clipper</a:t>
            </a:r>
            <a:endParaRPr lang="en-US" sz="1800" b="0" strike="noStrike" spc="-1">
              <a:solidFill>
                <a:srgbClr val="000000"/>
              </a:solidFill>
              <a:uFill>
                <a:solidFill>
                  <a:srgbClr val="FFFFFF"/>
                </a:solidFill>
              </a:uFill>
              <a:latin typeface="Arial"/>
            </a:endParaRPr>
          </a:p>
          <a:p>
            <a:pPr algn="ctr">
              <a:lnSpc>
                <a:spcPct val="100000"/>
              </a:lnSpc>
            </a:pPr>
            <a:r>
              <a:rPr lang="cs-CZ" sz="1400" b="0" strike="noStrike" spc="-1">
                <a:solidFill>
                  <a:srgbClr val="000000"/>
                </a:solidFill>
                <a:uFill>
                  <a:solidFill>
                    <a:srgbClr val="FFFFFF"/>
                  </a:solidFill>
                </a:uFill>
                <a:latin typeface="Verdana"/>
              </a:rPr>
              <a:t>DEGraph</a:t>
            </a:r>
            <a:endParaRPr lang="en-US" sz="1800" b="0" strike="noStrike" spc="-1">
              <a:solidFill>
                <a:srgbClr val="000000"/>
              </a:solidFill>
              <a:uFill>
                <a:solidFill>
                  <a:srgbClr val="FFFFFF"/>
                </a:solidFill>
              </a:uFill>
              <a:latin typeface="Arial"/>
            </a:endParaRPr>
          </a:p>
        </p:txBody>
      </p:sp>
      <p:sp>
        <p:nvSpPr>
          <p:cNvPr id="409" name="CustomShape 32"/>
          <p:cNvSpPr/>
          <p:nvPr/>
        </p:nvSpPr>
        <p:spPr>
          <a:xfrm>
            <a:off x="4656600" y="169920"/>
            <a:ext cx="2878920" cy="52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cs-CZ" sz="1400" b="0" strike="noStrike" spc="-1">
                <a:solidFill>
                  <a:srgbClr val="000000"/>
                </a:solidFill>
                <a:uFill>
                  <a:solidFill>
                    <a:srgbClr val="FFFFFF"/>
                  </a:solidFill>
                </a:uFill>
                <a:latin typeface="Verdana"/>
              </a:rPr>
              <a:t>SPIA, PRS</a:t>
            </a:r>
            <a:endParaRPr lang="en-US" sz="1800" b="0" strike="noStrike" spc="-1">
              <a:solidFill>
                <a:srgbClr val="000000"/>
              </a:solidFill>
              <a:uFill>
                <a:solidFill>
                  <a:srgbClr val="FFFFFF"/>
                </a:solidFill>
              </a:uFill>
              <a:latin typeface="Arial"/>
            </a:endParaRPr>
          </a:p>
          <a:p>
            <a:pPr algn="ctr">
              <a:lnSpc>
                <a:spcPct val="100000"/>
              </a:lnSpc>
            </a:pPr>
            <a:r>
              <a:rPr lang="cs-CZ" sz="1400" b="0" strike="noStrike" spc="-1">
                <a:solidFill>
                  <a:srgbClr val="000000"/>
                </a:solidFill>
                <a:uFill>
                  <a:solidFill>
                    <a:srgbClr val="FFFFFF"/>
                  </a:solidFill>
                </a:uFill>
                <a:latin typeface="Verdana"/>
              </a:rPr>
              <a:t>PWEA</a:t>
            </a:r>
            <a:endParaRPr lang="en-US" sz="1800" b="0" strike="noStrike" spc="-1">
              <a:solidFill>
                <a:srgbClr val="000000"/>
              </a:solidFill>
              <a:uFill>
                <a:solidFill>
                  <a:srgbClr val="FFFFFF"/>
                </a:solidFill>
              </a:uFill>
              <a:latin typeface="Arial"/>
            </a:endParaRPr>
          </a:p>
        </p:txBody>
      </p:sp>
      <p:sp>
        <p:nvSpPr>
          <p:cNvPr id="410" name="CustomShape 33"/>
          <p:cNvSpPr/>
          <p:nvPr/>
        </p:nvSpPr>
        <p:spPr>
          <a:xfrm>
            <a:off x="9724680" y="333360"/>
            <a:ext cx="72180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400" b="0" strike="noStrike" spc="-1">
                <a:solidFill>
                  <a:srgbClr val="000000"/>
                </a:solidFill>
                <a:uFill>
                  <a:solidFill>
                    <a:srgbClr val="FFFFFF"/>
                  </a:solidFill>
                </a:uFill>
                <a:latin typeface="Verdana"/>
              </a:rPr>
              <a:t>TAPPA</a:t>
            </a:r>
            <a:endParaRPr lang="en-US" sz="1800" b="0" strike="noStrike" spc="-1">
              <a:solidFill>
                <a:srgbClr val="000000"/>
              </a:solidFill>
              <a:uFill>
                <a:solidFill>
                  <a:srgbClr val="FFFFFF"/>
                </a:solidFill>
              </a:uFill>
              <a:latin typeface="Arial"/>
            </a:endParaRPr>
          </a:p>
        </p:txBody>
      </p:sp>
      <p:sp>
        <p:nvSpPr>
          <p:cNvPr id="411" name="CustomShape 34"/>
          <p:cNvSpPr/>
          <p:nvPr/>
        </p:nvSpPr>
        <p:spPr>
          <a:xfrm>
            <a:off x="5048280" y="6165720"/>
            <a:ext cx="199260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cs-CZ" sz="1800" b="0" strike="noStrike" spc="-1">
                <a:solidFill>
                  <a:srgbClr val="FF0000"/>
                </a:solidFill>
                <a:uFill>
                  <a:solidFill>
                    <a:srgbClr val="FFFFFF"/>
                  </a:solidFill>
                </a:uFill>
                <a:latin typeface="Verdana"/>
              </a:rPr>
              <a:t>Topologie dráhy</a:t>
            </a:r>
            <a:endParaRPr lang="en-US" sz="1800" b="0" strike="noStrike" spc="-1">
              <a:solidFill>
                <a:srgbClr val="000000"/>
              </a:solidFill>
              <a:uFill>
                <a:solidFill>
                  <a:srgbClr val="FFFFFF"/>
                </a:solidFill>
              </a:uFill>
              <a:latin typeface="Arial"/>
            </a:endParaRPr>
          </a:p>
        </p:txBody>
      </p:sp>
      <p:cxnSp>
        <p:nvCxnSpPr>
          <p:cNvPr id="412" name="Line 35"/>
          <p:cNvCxnSpPr>
            <a:stCxn id="411" idx="0"/>
          </p:cNvCxnSpPr>
          <p:nvPr/>
        </p:nvCxnSpPr>
        <p:spPr>
          <a:xfrm flipH="1" flipV="1">
            <a:off x="2112120" y="4075920"/>
            <a:ext cx="3932640" cy="2090160"/>
          </a:xfrm>
          <a:prstGeom prst="straightConnector1">
            <a:avLst/>
          </a:prstGeom>
          <a:ln w="19080">
            <a:solidFill>
              <a:srgbClr val="FF0000"/>
            </a:solidFill>
            <a:miter/>
            <a:tailEnd type="triangle" w="med" len="med"/>
          </a:ln>
        </p:spPr>
      </p:cxnSp>
      <p:cxnSp>
        <p:nvCxnSpPr>
          <p:cNvPr id="413" name="Line 36"/>
          <p:cNvCxnSpPr>
            <a:stCxn id="411" idx="0"/>
          </p:cNvCxnSpPr>
          <p:nvPr/>
        </p:nvCxnSpPr>
        <p:spPr>
          <a:xfrm flipH="1" flipV="1">
            <a:off x="4534200" y="5490720"/>
            <a:ext cx="1510560" cy="675360"/>
          </a:xfrm>
          <a:prstGeom prst="straightConnector1">
            <a:avLst/>
          </a:prstGeom>
          <a:ln w="19080">
            <a:solidFill>
              <a:srgbClr val="FF0000"/>
            </a:solidFill>
            <a:miter/>
            <a:tailEnd type="triangle" w="med" len="med"/>
          </a:ln>
        </p:spPr>
      </p:cxnSp>
      <p:cxnSp>
        <p:nvCxnSpPr>
          <p:cNvPr id="414" name="Line 37"/>
          <p:cNvCxnSpPr>
            <a:stCxn id="411" idx="0"/>
          </p:cNvCxnSpPr>
          <p:nvPr/>
        </p:nvCxnSpPr>
        <p:spPr>
          <a:xfrm flipV="1">
            <a:off x="6044400" y="3822480"/>
            <a:ext cx="1047240" cy="2343600"/>
          </a:xfrm>
          <a:prstGeom prst="straightConnector1">
            <a:avLst/>
          </a:prstGeom>
          <a:ln w="19080">
            <a:solidFill>
              <a:srgbClr val="FF0000"/>
            </a:solidFill>
            <a:miter/>
            <a:tailEnd type="triangle" w="med" len="med"/>
          </a:ln>
        </p:spPr>
      </p:cxnSp>
    </p:spTree>
    <p:extLst>
      <p:ext uri="{BB962C8B-B14F-4D97-AF65-F5344CB8AC3E}">
        <p14:creationId xmlns:p14="http://schemas.microsoft.com/office/powerpoint/2010/main" val="2020087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extShape 1"/>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strike="noStrike" kern="1200" spc="-1" dirty="0" err="1">
                <a:solidFill>
                  <a:srgbClr val="FFFFFF"/>
                </a:solidFill>
                <a:uFill>
                  <a:solidFill>
                    <a:srgbClr val="FFFFFF"/>
                  </a:solidFill>
                </a:uFill>
                <a:latin typeface="+mj-lt"/>
                <a:ea typeface="+mj-ea"/>
                <a:cs typeface="+mj-cs"/>
              </a:rPr>
              <a:t>Příklad</a:t>
            </a:r>
            <a:r>
              <a:rPr lang="en-US" sz="4800" b="1" strike="noStrike" kern="1200" spc="-1" dirty="0">
                <a:solidFill>
                  <a:srgbClr val="FFFFFF"/>
                </a:solidFill>
                <a:uFill>
                  <a:solidFill>
                    <a:srgbClr val="FFFFFF"/>
                  </a:solidFill>
                </a:uFill>
                <a:latin typeface="+mj-lt"/>
                <a:ea typeface="+mj-ea"/>
                <a:cs typeface="+mj-cs"/>
              </a:rPr>
              <a:t> – </a:t>
            </a:r>
            <a:r>
              <a:rPr lang="en-US" sz="4800" b="1" strike="noStrike" kern="1200" spc="-1" dirty="0" err="1">
                <a:solidFill>
                  <a:srgbClr val="FFFFFF"/>
                </a:solidFill>
                <a:uFill>
                  <a:solidFill>
                    <a:srgbClr val="FFFFFF"/>
                  </a:solidFill>
                </a:uFill>
                <a:latin typeface="+mj-lt"/>
                <a:ea typeface="+mj-ea"/>
                <a:cs typeface="+mj-cs"/>
              </a:rPr>
              <a:t>uzavřená</a:t>
            </a:r>
            <a:r>
              <a:rPr lang="en-US" sz="4800" b="1" strike="noStrike" kern="1200" spc="-1" dirty="0">
                <a:solidFill>
                  <a:srgbClr val="FFFFFF"/>
                </a:solidFill>
                <a:uFill>
                  <a:solidFill>
                    <a:srgbClr val="FFFFFF"/>
                  </a:solidFill>
                </a:uFill>
                <a:latin typeface="+mj-lt"/>
                <a:ea typeface="+mj-ea"/>
                <a:cs typeface="+mj-cs"/>
              </a:rPr>
              <a:t> </a:t>
            </a:r>
            <a:r>
              <a:rPr lang="en-US" sz="4800" b="1" strike="noStrike" kern="1200" spc="-1" dirty="0" err="1">
                <a:solidFill>
                  <a:srgbClr val="FFFFFF"/>
                </a:solidFill>
                <a:uFill>
                  <a:solidFill>
                    <a:srgbClr val="FFFFFF"/>
                  </a:solidFill>
                </a:uFill>
                <a:latin typeface="+mj-lt"/>
                <a:ea typeface="+mj-ea"/>
                <a:cs typeface="+mj-cs"/>
              </a:rPr>
              <a:t>metoda</a:t>
            </a:r>
            <a:r>
              <a:rPr lang="en-US" sz="4800" b="1" strike="noStrike" kern="1200" spc="-1" dirty="0">
                <a:solidFill>
                  <a:srgbClr val="FFFFFF"/>
                </a:solidFill>
                <a:uFill>
                  <a:solidFill>
                    <a:srgbClr val="FFFFFF"/>
                  </a:solidFill>
                </a:uFill>
                <a:latin typeface="+mj-lt"/>
                <a:ea typeface="+mj-ea"/>
                <a:cs typeface="+mj-cs"/>
              </a:rPr>
              <a:t> </a:t>
            </a:r>
            <a:r>
              <a:rPr lang="en-US" sz="4800" b="1" strike="noStrike" kern="1200" spc="-1" dirty="0" err="1">
                <a:solidFill>
                  <a:srgbClr val="FFFFFF"/>
                </a:solidFill>
                <a:uFill>
                  <a:solidFill>
                    <a:srgbClr val="FFFFFF"/>
                  </a:solidFill>
                </a:uFill>
                <a:latin typeface="+mj-lt"/>
                <a:ea typeface="+mj-ea"/>
                <a:cs typeface="+mj-cs"/>
              </a:rPr>
              <a:t>dělící</a:t>
            </a:r>
            <a:r>
              <a:rPr lang="en-US" sz="4800" b="1" strike="noStrike" kern="1200" spc="-1" dirty="0">
                <a:solidFill>
                  <a:srgbClr val="FFFFFF"/>
                </a:solidFill>
                <a:uFill>
                  <a:solidFill>
                    <a:srgbClr val="FFFFFF"/>
                  </a:solidFill>
                </a:uFill>
                <a:latin typeface="+mj-lt"/>
                <a:ea typeface="+mj-ea"/>
                <a:cs typeface="+mj-cs"/>
              </a:rPr>
              <a:t> </a:t>
            </a:r>
            <a:r>
              <a:rPr lang="en-US" sz="4800" b="1" strike="noStrike" kern="1200" spc="-1" dirty="0" err="1">
                <a:solidFill>
                  <a:srgbClr val="FFFFFF"/>
                </a:solidFill>
                <a:uFill>
                  <a:solidFill>
                    <a:srgbClr val="FFFFFF"/>
                  </a:solidFill>
                </a:uFill>
                <a:latin typeface="+mj-lt"/>
                <a:ea typeface="+mj-ea"/>
                <a:cs typeface="+mj-cs"/>
              </a:rPr>
              <a:t>hranice</a:t>
            </a:r>
            <a:endParaRPr lang="en-US" sz="4800" b="1" strike="noStrike" kern="1200" spc="-1" dirty="0">
              <a:solidFill>
                <a:srgbClr val="FFFFFF"/>
              </a:solidFill>
              <a:uFill>
                <a:solidFill>
                  <a:srgbClr val="FFFFFF"/>
                </a:solidFill>
              </a:uFill>
              <a:latin typeface="+mj-lt"/>
              <a:ea typeface="+mj-ea"/>
              <a:cs typeface="+mj-cs"/>
            </a:endParaRPr>
          </a:p>
        </p:txBody>
      </p:sp>
      <p:cxnSp>
        <p:nvCxnSpPr>
          <p:cNvPr id="103" name="Straight Connector 10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16" name="Zástupný symbol pro obsah 2"/>
          <p:cNvPicPr/>
          <p:nvPr/>
        </p:nvPicPr>
        <p:blipFill>
          <a:blip r:embed="rId2"/>
          <a:stretch/>
        </p:blipFill>
        <p:spPr>
          <a:xfrm>
            <a:off x="5153822" y="1344029"/>
            <a:ext cx="6553545" cy="4177884"/>
          </a:xfrm>
          <a:prstGeom prst="rect">
            <a:avLst/>
          </a:prstGeom>
        </p:spPr>
      </p:pic>
    </p:spTree>
    <p:extLst>
      <p:ext uri="{BB962C8B-B14F-4D97-AF65-F5344CB8AC3E}">
        <p14:creationId xmlns:p14="http://schemas.microsoft.com/office/powerpoint/2010/main" val="27299309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extShape 1"/>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strike="noStrike" kern="1200" spc="-1" dirty="0" err="1">
                <a:solidFill>
                  <a:srgbClr val="FFFFFF"/>
                </a:solidFill>
                <a:uFill>
                  <a:solidFill>
                    <a:srgbClr val="FFFFFF"/>
                  </a:solidFill>
                </a:uFill>
                <a:latin typeface="+mj-lt"/>
                <a:ea typeface="+mj-ea"/>
                <a:cs typeface="+mj-cs"/>
              </a:rPr>
              <a:t>Příklad</a:t>
            </a:r>
            <a:r>
              <a:rPr lang="en-US" sz="4800" b="1" strike="noStrike" kern="1200" spc="-1" dirty="0">
                <a:solidFill>
                  <a:srgbClr val="FFFFFF"/>
                </a:solidFill>
                <a:uFill>
                  <a:solidFill>
                    <a:srgbClr val="FFFFFF"/>
                  </a:solidFill>
                </a:uFill>
                <a:latin typeface="+mj-lt"/>
                <a:ea typeface="+mj-ea"/>
                <a:cs typeface="+mj-cs"/>
              </a:rPr>
              <a:t> – </a:t>
            </a:r>
            <a:r>
              <a:rPr lang="en-US" sz="4800" b="1" strike="noStrike" kern="1200" spc="-1" dirty="0" err="1">
                <a:solidFill>
                  <a:srgbClr val="FFFFFF"/>
                </a:solidFill>
                <a:uFill>
                  <a:solidFill>
                    <a:srgbClr val="FFFFFF"/>
                  </a:solidFill>
                </a:uFill>
                <a:latin typeface="+mj-lt"/>
                <a:ea typeface="+mj-ea"/>
                <a:cs typeface="+mj-cs"/>
              </a:rPr>
              <a:t>uzavřená</a:t>
            </a:r>
            <a:r>
              <a:rPr lang="en-US" sz="4800" b="1" strike="noStrike" kern="1200" spc="-1" dirty="0">
                <a:solidFill>
                  <a:srgbClr val="FFFFFF"/>
                </a:solidFill>
                <a:uFill>
                  <a:solidFill>
                    <a:srgbClr val="FFFFFF"/>
                  </a:solidFill>
                </a:uFill>
                <a:latin typeface="+mj-lt"/>
                <a:ea typeface="+mj-ea"/>
                <a:cs typeface="+mj-cs"/>
              </a:rPr>
              <a:t> </a:t>
            </a:r>
            <a:r>
              <a:rPr lang="en-US" sz="4800" b="1" strike="noStrike" kern="1200" spc="-1" dirty="0" err="1">
                <a:solidFill>
                  <a:srgbClr val="FFFFFF"/>
                </a:solidFill>
                <a:uFill>
                  <a:solidFill>
                    <a:srgbClr val="FFFFFF"/>
                  </a:solidFill>
                </a:uFill>
                <a:latin typeface="+mj-lt"/>
                <a:ea typeface="+mj-ea"/>
                <a:cs typeface="+mj-cs"/>
              </a:rPr>
              <a:t>metoda</a:t>
            </a:r>
            <a:r>
              <a:rPr lang="en-US" sz="4800" b="1" strike="noStrike" kern="1200" spc="-1" dirty="0">
                <a:solidFill>
                  <a:srgbClr val="FFFFFF"/>
                </a:solidFill>
                <a:uFill>
                  <a:solidFill>
                    <a:srgbClr val="FFFFFF"/>
                  </a:solidFill>
                </a:uFill>
                <a:latin typeface="+mj-lt"/>
                <a:ea typeface="+mj-ea"/>
                <a:cs typeface="+mj-cs"/>
              </a:rPr>
              <a:t> </a:t>
            </a:r>
            <a:r>
              <a:rPr lang="en-US" sz="4800" b="1" strike="noStrike" kern="1200" spc="-1" dirty="0" err="1">
                <a:solidFill>
                  <a:srgbClr val="FFFFFF"/>
                </a:solidFill>
                <a:uFill>
                  <a:solidFill>
                    <a:srgbClr val="FFFFFF"/>
                  </a:solidFill>
                </a:uFill>
                <a:latin typeface="+mj-lt"/>
                <a:ea typeface="+mj-ea"/>
                <a:cs typeface="+mj-cs"/>
              </a:rPr>
              <a:t>dělící</a:t>
            </a:r>
            <a:r>
              <a:rPr lang="en-US" sz="4800" b="1" strike="noStrike" kern="1200" spc="-1" dirty="0">
                <a:solidFill>
                  <a:srgbClr val="FFFFFF"/>
                </a:solidFill>
                <a:uFill>
                  <a:solidFill>
                    <a:srgbClr val="FFFFFF"/>
                  </a:solidFill>
                </a:uFill>
                <a:latin typeface="+mj-lt"/>
                <a:ea typeface="+mj-ea"/>
                <a:cs typeface="+mj-cs"/>
              </a:rPr>
              <a:t> </a:t>
            </a:r>
            <a:r>
              <a:rPr lang="en-US" sz="4800" b="1" strike="noStrike" kern="1200" spc="-1" dirty="0" err="1">
                <a:solidFill>
                  <a:srgbClr val="FFFFFF"/>
                </a:solidFill>
                <a:uFill>
                  <a:solidFill>
                    <a:srgbClr val="FFFFFF"/>
                  </a:solidFill>
                </a:uFill>
                <a:latin typeface="+mj-lt"/>
                <a:ea typeface="+mj-ea"/>
                <a:cs typeface="+mj-cs"/>
              </a:rPr>
              <a:t>hranice</a:t>
            </a:r>
            <a:endParaRPr lang="en-US" sz="4800" b="1" strike="noStrike" kern="1200" spc="-1" dirty="0">
              <a:solidFill>
                <a:srgbClr val="FFFFFF"/>
              </a:solidFill>
              <a:uFill>
                <a:solidFill>
                  <a:srgbClr val="FFFFFF"/>
                </a:solidFill>
              </a:uFill>
              <a:latin typeface="+mj-lt"/>
              <a:ea typeface="+mj-ea"/>
              <a:cs typeface="+mj-cs"/>
            </a:endParaRPr>
          </a:p>
        </p:txBody>
      </p:sp>
      <p:cxnSp>
        <p:nvCxnSpPr>
          <p:cNvPr id="103" name="Straight Connector 10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94C59D-8364-1349-A48C-8D86BB597BB8}"/>
              </a:ext>
            </a:extLst>
          </p:cNvPr>
          <p:cNvSpPr/>
          <p:nvPr/>
        </p:nvSpPr>
        <p:spPr>
          <a:xfrm>
            <a:off x="5186079" y="1887459"/>
            <a:ext cx="6096000" cy="3785652"/>
          </a:xfrm>
          <a:prstGeom prst="rect">
            <a:avLst/>
          </a:prstGeom>
        </p:spPr>
        <p:txBody>
          <a:bodyPr>
            <a:spAutoFit/>
          </a:bodyPr>
          <a:lstStyle/>
          <a:p>
            <a:pPr marL="342720" indent="-342720">
              <a:buClr>
                <a:srgbClr val="003366"/>
              </a:buClr>
              <a:buFont typeface="Wingdings" charset="2"/>
              <a:buChar char=""/>
            </a:pPr>
            <a:r>
              <a:rPr lang="cs-CZ" sz="2400" spc="-1" dirty="0">
                <a:solidFill>
                  <a:srgbClr val="000000"/>
                </a:solidFill>
                <a:uFill>
                  <a:solidFill>
                    <a:srgbClr val="FFFFFF"/>
                  </a:solidFill>
                </a:uFill>
                <a:latin typeface="Arial"/>
              </a:rPr>
              <a:t>Z 8 odlišně exprimovaných genů:</a:t>
            </a:r>
            <a:endParaRPr lang="en-US" sz="2400" spc="-1" dirty="0">
              <a:solidFill>
                <a:srgbClr val="000000"/>
              </a:solidFill>
              <a:uFill>
                <a:solidFill>
                  <a:srgbClr val="FFFFFF"/>
                </a:solidFill>
              </a:uFill>
              <a:latin typeface="Arial"/>
            </a:endParaRPr>
          </a:p>
          <a:p>
            <a:pPr marL="742680" lvl="1" indent="-285480">
              <a:buClr>
                <a:srgbClr val="003366"/>
              </a:buClr>
              <a:buFont typeface="Arial"/>
              <a:buChar char="•"/>
            </a:pPr>
            <a:r>
              <a:rPr lang="cs-CZ" sz="2400" spc="-1" dirty="0">
                <a:solidFill>
                  <a:srgbClr val="000000"/>
                </a:solidFill>
                <a:uFill>
                  <a:solidFill>
                    <a:srgbClr val="FFFFFF"/>
                  </a:solidFill>
                </a:uFill>
                <a:latin typeface="Arial"/>
              </a:rPr>
              <a:t>2 interagují s 10 geny v dráze</a:t>
            </a:r>
            <a:endParaRPr lang="en-US" sz="2400" spc="-1" dirty="0">
              <a:solidFill>
                <a:srgbClr val="000000"/>
              </a:solidFill>
              <a:uFill>
                <a:solidFill>
                  <a:srgbClr val="FFFFFF"/>
                </a:solidFill>
              </a:uFill>
              <a:latin typeface="Arial"/>
            </a:endParaRPr>
          </a:p>
          <a:p>
            <a:pPr marL="742680" lvl="1" indent="-285480">
              <a:buClr>
                <a:srgbClr val="003366"/>
              </a:buClr>
              <a:buFont typeface="Arial"/>
              <a:buChar char="•"/>
            </a:pPr>
            <a:r>
              <a:rPr lang="cs-CZ" sz="2400" spc="-1" dirty="0">
                <a:solidFill>
                  <a:srgbClr val="000000"/>
                </a:solidFill>
                <a:uFill>
                  <a:solidFill>
                    <a:srgbClr val="FFFFFF"/>
                  </a:solidFill>
                </a:uFill>
                <a:latin typeface="Arial"/>
              </a:rPr>
              <a:t>3 interagují s 5 geny v dráze</a:t>
            </a:r>
            <a:endParaRPr lang="en-US" sz="2400" spc="-1" dirty="0">
              <a:solidFill>
                <a:srgbClr val="000000"/>
              </a:solidFill>
              <a:uFill>
                <a:solidFill>
                  <a:srgbClr val="FFFFFF"/>
                </a:solidFill>
              </a:uFill>
              <a:latin typeface="Arial"/>
            </a:endParaRPr>
          </a:p>
          <a:p>
            <a:pPr marL="742680" lvl="1" indent="-285480">
              <a:buClr>
                <a:srgbClr val="003366"/>
              </a:buClr>
              <a:buFont typeface="Arial"/>
              <a:buChar char="•"/>
            </a:pPr>
            <a:r>
              <a:rPr lang="cs-CZ" sz="2400" spc="-1" dirty="0">
                <a:solidFill>
                  <a:srgbClr val="000000"/>
                </a:solidFill>
                <a:uFill>
                  <a:solidFill>
                    <a:srgbClr val="FFFFFF"/>
                  </a:solidFill>
                </a:uFill>
                <a:latin typeface="Arial"/>
              </a:rPr>
              <a:t>3 interagují s jedním genem v dráze</a:t>
            </a:r>
          </a:p>
          <a:p>
            <a:pPr marL="742680" lvl="1" indent="-285480">
              <a:buClr>
                <a:srgbClr val="003366"/>
              </a:buClr>
              <a:buFont typeface="Arial"/>
              <a:buChar char="•"/>
            </a:pPr>
            <a:endParaRPr lang="en-US" sz="2400" spc="-1" dirty="0">
              <a:solidFill>
                <a:srgbClr val="000000"/>
              </a:solidFill>
              <a:uFill>
                <a:solidFill>
                  <a:srgbClr val="FFFFFF"/>
                </a:solidFill>
              </a:uFill>
              <a:latin typeface="Arial"/>
            </a:endParaRPr>
          </a:p>
          <a:p>
            <a:pPr marL="342720" indent="-342720">
              <a:buClr>
                <a:srgbClr val="003366"/>
              </a:buClr>
              <a:buFont typeface="Wingdings" charset="2"/>
              <a:buChar char=""/>
            </a:pPr>
            <a:r>
              <a:rPr lang="cs-CZ" sz="2400" spc="-1" dirty="0">
                <a:solidFill>
                  <a:srgbClr val="000000"/>
                </a:solidFill>
                <a:uFill>
                  <a:solidFill>
                    <a:srgbClr val="FFFFFF"/>
                  </a:solidFill>
                </a:uFill>
                <a:latin typeface="Arial"/>
              </a:rPr>
              <a:t>s = 2*10 + 3*5 + 3*1 = 38</a:t>
            </a:r>
          </a:p>
          <a:p>
            <a:pPr marL="342720" indent="-342720">
              <a:buClr>
                <a:srgbClr val="003366"/>
              </a:buClr>
              <a:buFont typeface="Wingdings" charset="2"/>
              <a:buChar char=""/>
            </a:pPr>
            <a:endParaRPr lang="en-US" sz="2400" spc="-1" dirty="0">
              <a:solidFill>
                <a:srgbClr val="000000"/>
              </a:solidFill>
              <a:uFill>
                <a:solidFill>
                  <a:srgbClr val="FFFFFF"/>
                </a:solidFill>
              </a:uFill>
              <a:latin typeface="Arial"/>
            </a:endParaRPr>
          </a:p>
          <a:p>
            <a:pPr marL="342720" indent="-342720">
              <a:buClr>
                <a:srgbClr val="003366"/>
              </a:buClr>
              <a:buFont typeface="Wingdings" charset="2"/>
              <a:buChar char=""/>
            </a:pPr>
            <a:r>
              <a:rPr lang="cs-CZ" sz="2400" spc="-1" dirty="0">
                <a:solidFill>
                  <a:srgbClr val="000000"/>
                </a:solidFill>
                <a:uFill>
                  <a:solidFill>
                    <a:srgbClr val="FFFFFF"/>
                  </a:solidFill>
                </a:uFill>
                <a:latin typeface="Arial"/>
              </a:rPr>
              <a:t>Opakovaně v dráze náhodně vybíráme 8 genů a získáme rozdělení statistik, které porovnáme s první statistikou.</a:t>
            </a:r>
            <a:endParaRPr lang="en-U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1182797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extShape 1"/>
          <p:cNvSpPr txBox="1"/>
          <p:nvPr/>
        </p:nvSpPr>
        <p:spPr>
          <a:xfrm>
            <a:off x="674640" y="61920"/>
            <a:ext cx="11425680" cy="620640"/>
          </a:xfrm>
          <a:prstGeom prst="rect">
            <a:avLst/>
          </a:prstGeom>
          <a:noFill/>
          <a:ln>
            <a:noFill/>
          </a:ln>
        </p:spPr>
        <p:txBody>
          <a:bodyPr lIns="90000" tIns="46800" rIns="90000" bIns="46800" anchor="ctr"/>
          <a:lstStyle/>
          <a:p>
            <a:pPr algn="ctr"/>
            <a:endParaRPr lang="en-US" sz="3000" b="1" strike="noStrike" spc="-1">
              <a:solidFill>
                <a:srgbClr val="333399"/>
              </a:solidFill>
              <a:uFill>
                <a:solidFill>
                  <a:srgbClr val="FFFFFF"/>
                </a:solidFill>
              </a:uFill>
              <a:latin typeface="Arial"/>
            </a:endParaRPr>
          </a:p>
        </p:txBody>
      </p:sp>
      <p:pic>
        <p:nvPicPr>
          <p:cNvPr id="420" name="Zástupný symbol pro obsah 2"/>
          <p:cNvPicPr/>
          <p:nvPr/>
        </p:nvPicPr>
        <p:blipFill>
          <a:blip r:embed="rId3"/>
          <a:stretch/>
        </p:blipFill>
        <p:spPr>
          <a:xfrm>
            <a:off x="406440" y="817560"/>
            <a:ext cx="8777317" cy="5564160"/>
          </a:xfrm>
          <a:prstGeom prst="rect">
            <a:avLst/>
          </a:prstGeom>
          <a:ln>
            <a:noFill/>
          </a:ln>
        </p:spPr>
      </p:pic>
      <p:pic>
        <p:nvPicPr>
          <p:cNvPr id="421" name="Obrázek 4"/>
          <p:cNvPicPr/>
          <p:nvPr/>
        </p:nvPicPr>
        <p:blipFill>
          <a:blip r:embed="rId4"/>
          <a:stretch/>
        </p:blipFill>
        <p:spPr>
          <a:xfrm>
            <a:off x="912240" y="1052640"/>
            <a:ext cx="4895640" cy="3666960"/>
          </a:xfrm>
          <a:prstGeom prst="rect">
            <a:avLst/>
          </a:prstGeom>
          <a:ln>
            <a:noFill/>
          </a:ln>
        </p:spPr>
      </p:pic>
      <p:sp>
        <p:nvSpPr>
          <p:cNvPr id="5" name="Rectangle 4">
            <a:extLst>
              <a:ext uri="{FF2B5EF4-FFF2-40B4-BE49-F238E27FC236}">
                <a16:creationId xmlns:a16="http://schemas.microsoft.com/office/drawing/2014/main" id="{C1C7E707-5B39-E245-89A8-F79D1C82DF4B}"/>
              </a:ext>
            </a:extLst>
          </p:cNvPr>
          <p:cNvSpPr/>
          <p:nvPr/>
        </p:nvSpPr>
        <p:spPr>
          <a:xfrm>
            <a:off x="5807880" y="1169028"/>
            <a:ext cx="6096000" cy="3785652"/>
          </a:xfrm>
          <a:prstGeom prst="rect">
            <a:avLst/>
          </a:prstGeom>
        </p:spPr>
        <p:txBody>
          <a:bodyPr>
            <a:spAutoFit/>
          </a:bodyPr>
          <a:lstStyle/>
          <a:p>
            <a:pPr marL="342720" indent="-342720">
              <a:buClr>
                <a:srgbClr val="003366"/>
              </a:buClr>
              <a:buFont typeface="Wingdings" charset="2"/>
              <a:buChar char=""/>
            </a:pPr>
            <a:r>
              <a:rPr lang="cs-CZ" sz="2400" spc="-1" dirty="0">
                <a:solidFill>
                  <a:srgbClr val="000000"/>
                </a:solidFill>
                <a:uFill>
                  <a:solidFill>
                    <a:srgbClr val="FFFFFF"/>
                  </a:solidFill>
                </a:uFill>
                <a:latin typeface="Arial"/>
              </a:rPr>
              <a:t>Z 8 odlišně exprimovaných genů:</a:t>
            </a:r>
            <a:endParaRPr lang="en-US" sz="2400" spc="-1" dirty="0">
              <a:solidFill>
                <a:srgbClr val="000000"/>
              </a:solidFill>
              <a:uFill>
                <a:solidFill>
                  <a:srgbClr val="FFFFFF"/>
                </a:solidFill>
              </a:uFill>
              <a:latin typeface="Arial"/>
            </a:endParaRPr>
          </a:p>
          <a:p>
            <a:pPr marL="742680" lvl="1" indent="-285480">
              <a:buClr>
                <a:srgbClr val="003366"/>
              </a:buClr>
              <a:buFont typeface="Arial"/>
              <a:buChar char="•"/>
            </a:pPr>
            <a:r>
              <a:rPr lang="cs-CZ" sz="2400" spc="-1" dirty="0">
                <a:solidFill>
                  <a:srgbClr val="000000"/>
                </a:solidFill>
                <a:uFill>
                  <a:solidFill>
                    <a:srgbClr val="FFFFFF"/>
                  </a:solidFill>
                </a:uFill>
                <a:latin typeface="Arial"/>
              </a:rPr>
              <a:t>2 interagují s 10 geny v dráze</a:t>
            </a:r>
            <a:endParaRPr lang="en-US" sz="2400" spc="-1" dirty="0">
              <a:solidFill>
                <a:srgbClr val="000000"/>
              </a:solidFill>
              <a:uFill>
                <a:solidFill>
                  <a:srgbClr val="FFFFFF"/>
                </a:solidFill>
              </a:uFill>
              <a:latin typeface="Arial"/>
            </a:endParaRPr>
          </a:p>
          <a:p>
            <a:pPr marL="742680" lvl="1" indent="-285480">
              <a:buClr>
                <a:srgbClr val="003366"/>
              </a:buClr>
              <a:buFont typeface="Arial"/>
              <a:buChar char="•"/>
            </a:pPr>
            <a:r>
              <a:rPr lang="cs-CZ" sz="2400" spc="-1" dirty="0">
                <a:solidFill>
                  <a:srgbClr val="000000"/>
                </a:solidFill>
                <a:uFill>
                  <a:solidFill>
                    <a:srgbClr val="FFFFFF"/>
                  </a:solidFill>
                </a:uFill>
                <a:latin typeface="Arial"/>
              </a:rPr>
              <a:t>3 interagují s 5 geny v dráze</a:t>
            </a:r>
            <a:endParaRPr lang="en-US" sz="2400" spc="-1" dirty="0">
              <a:solidFill>
                <a:srgbClr val="000000"/>
              </a:solidFill>
              <a:uFill>
                <a:solidFill>
                  <a:srgbClr val="FFFFFF"/>
                </a:solidFill>
              </a:uFill>
              <a:latin typeface="Arial"/>
            </a:endParaRPr>
          </a:p>
          <a:p>
            <a:pPr marL="742680" lvl="1" indent="-285480">
              <a:buClr>
                <a:srgbClr val="003366"/>
              </a:buClr>
              <a:buFont typeface="Arial"/>
              <a:buChar char="•"/>
            </a:pPr>
            <a:r>
              <a:rPr lang="cs-CZ" sz="2400" spc="-1" dirty="0">
                <a:solidFill>
                  <a:srgbClr val="000000"/>
                </a:solidFill>
                <a:uFill>
                  <a:solidFill>
                    <a:srgbClr val="FFFFFF"/>
                  </a:solidFill>
                </a:uFill>
                <a:latin typeface="Arial"/>
              </a:rPr>
              <a:t>3 interagují s jedním genem v dráze</a:t>
            </a:r>
          </a:p>
          <a:p>
            <a:pPr marL="742680" lvl="1" indent="-285480">
              <a:buClr>
                <a:srgbClr val="003366"/>
              </a:buClr>
              <a:buFont typeface="Arial"/>
              <a:buChar char="•"/>
            </a:pPr>
            <a:endParaRPr lang="en-US" sz="2400" spc="-1" dirty="0">
              <a:solidFill>
                <a:srgbClr val="000000"/>
              </a:solidFill>
              <a:uFill>
                <a:solidFill>
                  <a:srgbClr val="FFFFFF"/>
                </a:solidFill>
              </a:uFill>
              <a:latin typeface="Arial"/>
            </a:endParaRPr>
          </a:p>
          <a:p>
            <a:pPr marL="342720" indent="-342720">
              <a:buClr>
                <a:srgbClr val="003366"/>
              </a:buClr>
              <a:buFont typeface="Wingdings" charset="2"/>
              <a:buChar char=""/>
            </a:pPr>
            <a:r>
              <a:rPr lang="cs-CZ" sz="2400" spc="-1" dirty="0">
                <a:solidFill>
                  <a:srgbClr val="000000"/>
                </a:solidFill>
                <a:uFill>
                  <a:solidFill>
                    <a:srgbClr val="FFFFFF"/>
                  </a:solidFill>
                </a:uFill>
                <a:latin typeface="Arial"/>
              </a:rPr>
              <a:t>s = 2*10 + 3*5 + 3*1 = 38</a:t>
            </a:r>
          </a:p>
          <a:p>
            <a:pPr marL="342720" indent="-342720">
              <a:buClr>
                <a:srgbClr val="003366"/>
              </a:buClr>
              <a:buFont typeface="Wingdings" charset="2"/>
              <a:buChar char=""/>
            </a:pPr>
            <a:endParaRPr lang="en-US" sz="2400" spc="-1" dirty="0">
              <a:solidFill>
                <a:srgbClr val="000000"/>
              </a:solidFill>
              <a:uFill>
                <a:solidFill>
                  <a:srgbClr val="FFFFFF"/>
                </a:solidFill>
              </a:uFill>
              <a:latin typeface="Arial"/>
            </a:endParaRPr>
          </a:p>
          <a:p>
            <a:pPr marL="342720" indent="-342720">
              <a:buClr>
                <a:srgbClr val="003366"/>
              </a:buClr>
              <a:buFont typeface="Wingdings" charset="2"/>
              <a:buChar char=""/>
            </a:pPr>
            <a:r>
              <a:rPr lang="cs-CZ" sz="2400" spc="-1" dirty="0">
                <a:solidFill>
                  <a:srgbClr val="000000"/>
                </a:solidFill>
                <a:uFill>
                  <a:solidFill>
                    <a:srgbClr val="FFFFFF"/>
                  </a:solidFill>
                </a:uFill>
                <a:latin typeface="Arial"/>
              </a:rPr>
              <a:t>Opakovaně v dráze náhodně vybíráme 8 genů a získáme rozdělení statistik, které porovnáme s první statistikou.</a:t>
            </a:r>
            <a:endParaRPr lang="en-U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906195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82D14EE-977C-8F41-AE7A-32942C572348}"/>
              </a:ext>
            </a:extLst>
          </p:cNvPr>
          <p:cNvPicPr>
            <a:picLocks noChangeAspect="1"/>
          </p:cNvPicPr>
          <p:nvPr/>
        </p:nvPicPr>
        <p:blipFill>
          <a:blip r:embed="rId2"/>
          <a:stretch>
            <a:fillRect/>
          </a:stretch>
        </p:blipFill>
        <p:spPr>
          <a:xfrm>
            <a:off x="643467" y="1397931"/>
            <a:ext cx="10905066" cy="4062137"/>
          </a:xfrm>
          <a:prstGeom prst="rect">
            <a:avLst/>
          </a:prstGeom>
        </p:spPr>
      </p:pic>
      <p:sp>
        <p:nvSpPr>
          <p:cNvPr id="5" name="Rectangle 4">
            <a:extLst>
              <a:ext uri="{FF2B5EF4-FFF2-40B4-BE49-F238E27FC236}">
                <a16:creationId xmlns:a16="http://schemas.microsoft.com/office/drawing/2014/main" id="{D3D59DA7-45DC-0D46-B486-D61C469C364C}"/>
              </a:ext>
            </a:extLst>
          </p:cNvPr>
          <p:cNvSpPr/>
          <p:nvPr/>
        </p:nvSpPr>
        <p:spPr>
          <a:xfrm>
            <a:off x="801757" y="5968304"/>
            <a:ext cx="8302486" cy="369332"/>
          </a:xfrm>
          <a:prstGeom prst="rect">
            <a:avLst/>
          </a:prstGeom>
        </p:spPr>
        <p:txBody>
          <a:bodyPr wrap="square">
            <a:spAutoFit/>
          </a:bodyPr>
          <a:lstStyle/>
          <a:p>
            <a:r>
              <a:rPr lang="cs-CZ" dirty="0">
                <a:hlinkClick r:id="rId3"/>
              </a:rPr>
              <a:t>https://journals.plos.org/plosone/article?id=10.1371/journal.pone.0191154</a:t>
            </a:r>
            <a:endParaRPr lang="cs-CZ" dirty="0"/>
          </a:p>
        </p:txBody>
      </p:sp>
    </p:spTree>
    <p:extLst>
      <p:ext uri="{BB962C8B-B14F-4D97-AF65-F5344CB8AC3E}">
        <p14:creationId xmlns:p14="http://schemas.microsoft.com/office/powerpoint/2010/main" val="925186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33" name="Group 1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34" name="Rectangle 1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Rectangle 1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22" name="TextShape 1"/>
          <p:cNvSpPr txBox="1"/>
          <p:nvPr/>
        </p:nvSpPr>
        <p:spPr>
          <a:xfrm>
            <a:off x="904877" y="2415322"/>
            <a:ext cx="3451730" cy="23998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strike="noStrike" kern="1200" spc="-1">
                <a:solidFill>
                  <a:srgbClr val="FFFFFF"/>
                </a:solidFill>
                <a:uFill>
                  <a:solidFill>
                    <a:srgbClr val="FFFFFF"/>
                  </a:solidFill>
                </a:uFill>
                <a:latin typeface="+mj-lt"/>
                <a:ea typeface="+mj-ea"/>
                <a:cs typeface="+mj-cs"/>
              </a:rPr>
              <a:t> Pozor na korelace mezi geny!</a:t>
            </a:r>
          </a:p>
        </p:txBody>
      </p:sp>
      <p:sp>
        <p:nvSpPr>
          <p:cNvPr id="423" name="TextShape 2"/>
          <p:cNvSpPr txBox="1"/>
          <p:nvPr/>
        </p:nvSpPr>
        <p:spPr>
          <a:xfrm>
            <a:off x="5120640" y="804672"/>
            <a:ext cx="6281928" cy="5248656"/>
          </a:xfrm>
          <a:prstGeom prst="rect">
            <a:avLst/>
          </a:prstGeom>
        </p:spPr>
        <p:txBody>
          <a:bodyPr vert="horz" lIns="91440" tIns="45720" rIns="91440" bIns="45720" rtlCol="0" anchor="ctr">
            <a:normAutofit/>
          </a:bodyPr>
          <a:lstStyle/>
          <a:p>
            <a:pPr marL="342720" indent="-228600">
              <a:lnSpc>
                <a:spcPct val="90000"/>
              </a:lnSpc>
              <a:spcAft>
                <a:spcPts val="600"/>
              </a:spcAft>
              <a:buClr>
                <a:srgbClr val="003366"/>
              </a:buClr>
              <a:buFont typeface="Arial" panose="020B0604020202020204" pitchFamily="34" charset="0"/>
              <a:buChar char="•"/>
            </a:pPr>
            <a:r>
              <a:rPr lang="en-US" sz="2000" b="0" strike="noStrike" spc="-1" dirty="0" err="1">
                <a:uFill>
                  <a:solidFill>
                    <a:srgbClr val="FFFFFF"/>
                  </a:solidFill>
                </a:uFill>
              </a:rPr>
              <a:t>Všechny</a:t>
            </a:r>
            <a:r>
              <a:rPr lang="en-US" sz="2000" b="0" strike="noStrike" spc="-1" dirty="0">
                <a:uFill>
                  <a:solidFill>
                    <a:srgbClr val="FFFFFF"/>
                  </a:solidFill>
                </a:uFill>
              </a:rPr>
              <a:t> testy, </a:t>
            </a:r>
            <a:r>
              <a:rPr lang="en-US" sz="2000" b="0" strike="noStrike" spc="-1" dirty="0" err="1">
                <a:uFill>
                  <a:solidFill>
                    <a:srgbClr val="FFFFFF"/>
                  </a:solidFill>
                </a:uFill>
              </a:rPr>
              <a:t>které</a:t>
            </a:r>
            <a:r>
              <a:rPr lang="en-US" sz="2000" b="0" strike="noStrike" spc="-1" dirty="0">
                <a:uFill>
                  <a:solidFill>
                    <a:srgbClr val="FFFFFF"/>
                  </a:solidFill>
                </a:uFill>
              </a:rPr>
              <a:t> </a:t>
            </a:r>
            <a:r>
              <a:rPr lang="en-US" sz="2000" b="0" strike="noStrike" spc="-1" dirty="0" err="1">
                <a:uFill>
                  <a:solidFill>
                    <a:srgbClr val="FFFFFF"/>
                  </a:solidFill>
                </a:uFill>
              </a:rPr>
              <a:t>jsme</a:t>
            </a:r>
            <a:r>
              <a:rPr lang="en-US" sz="2000" b="0" strike="noStrike" spc="-1" dirty="0">
                <a:uFill>
                  <a:solidFill>
                    <a:srgbClr val="FFFFFF"/>
                  </a:solidFill>
                </a:uFill>
              </a:rPr>
              <a:t> </a:t>
            </a:r>
            <a:r>
              <a:rPr lang="en-US" sz="2000" b="0" strike="noStrike" spc="-1" dirty="0" err="1">
                <a:uFill>
                  <a:solidFill>
                    <a:srgbClr val="FFFFFF"/>
                  </a:solidFill>
                </a:uFill>
              </a:rPr>
              <a:t>probírali</a:t>
            </a:r>
            <a:r>
              <a:rPr lang="en-US" sz="2000" b="0" strike="noStrike" spc="-1" dirty="0">
                <a:uFill>
                  <a:solidFill>
                    <a:srgbClr val="FFFFFF"/>
                  </a:solidFill>
                </a:uFill>
              </a:rPr>
              <a:t> </a:t>
            </a:r>
            <a:r>
              <a:rPr lang="en-US" sz="2000" b="0" strike="noStrike" spc="-1" dirty="0" err="1">
                <a:uFill>
                  <a:solidFill>
                    <a:srgbClr val="FFFFFF"/>
                  </a:solidFill>
                </a:uFill>
              </a:rPr>
              <a:t>předpokládají</a:t>
            </a:r>
            <a:r>
              <a:rPr lang="en-US" sz="2000" b="0" strike="noStrike" spc="-1" dirty="0">
                <a:uFill>
                  <a:solidFill>
                    <a:srgbClr val="FFFFFF"/>
                  </a:solidFill>
                </a:uFill>
              </a:rPr>
              <a:t>, </a:t>
            </a:r>
            <a:r>
              <a:rPr lang="en-US" sz="2000" b="0" strike="noStrike" spc="-1" dirty="0" err="1">
                <a:uFill>
                  <a:solidFill>
                    <a:srgbClr val="FFFFFF"/>
                  </a:solidFill>
                </a:uFill>
              </a:rPr>
              <a:t>že</a:t>
            </a:r>
            <a:r>
              <a:rPr lang="en-US" sz="2000" b="0" strike="noStrike" spc="-1" dirty="0">
                <a:uFill>
                  <a:solidFill>
                    <a:srgbClr val="FFFFFF"/>
                  </a:solidFill>
                </a:uFill>
              </a:rPr>
              <a:t> </a:t>
            </a:r>
            <a:r>
              <a:rPr lang="en-US" sz="2000" b="0" strike="noStrike" spc="-1" dirty="0" err="1">
                <a:uFill>
                  <a:solidFill>
                    <a:srgbClr val="FFFFFF"/>
                  </a:solidFill>
                </a:uFill>
              </a:rPr>
              <a:t>geny</a:t>
            </a:r>
            <a:r>
              <a:rPr lang="en-US" sz="2000" b="0" strike="noStrike" spc="-1" dirty="0">
                <a:uFill>
                  <a:solidFill>
                    <a:srgbClr val="FFFFFF"/>
                  </a:solidFill>
                </a:uFill>
              </a:rPr>
              <a:t> </a:t>
            </a:r>
            <a:r>
              <a:rPr lang="en-US" sz="2000" b="0" strike="noStrike" spc="-1" dirty="0" err="1">
                <a:uFill>
                  <a:solidFill>
                    <a:srgbClr val="FFFFFF"/>
                  </a:solidFill>
                </a:uFill>
              </a:rPr>
              <a:t>uvnitř</a:t>
            </a:r>
            <a:r>
              <a:rPr lang="en-US" sz="2000" b="0" strike="noStrike" spc="-1" dirty="0">
                <a:uFill>
                  <a:solidFill>
                    <a:srgbClr val="FFFFFF"/>
                  </a:solidFill>
                </a:uFill>
              </a:rPr>
              <a:t> </a:t>
            </a:r>
            <a:r>
              <a:rPr lang="en-US" sz="2000" b="0" strike="noStrike" spc="-1" dirty="0" err="1">
                <a:uFill>
                  <a:solidFill>
                    <a:srgbClr val="FFFFFF"/>
                  </a:solidFill>
                </a:uFill>
              </a:rPr>
              <a:t>skupin</a:t>
            </a:r>
            <a:r>
              <a:rPr lang="en-US" sz="2000" b="0" strike="noStrike" spc="-1" dirty="0">
                <a:uFill>
                  <a:solidFill>
                    <a:srgbClr val="FFFFFF"/>
                  </a:solidFill>
                </a:uFill>
              </a:rPr>
              <a:t> </a:t>
            </a:r>
            <a:r>
              <a:rPr lang="en-US" sz="2000" b="0" strike="noStrike" spc="-1" dirty="0" err="1">
                <a:uFill>
                  <a:solidFill>
                    <a:srgbClr val="FFFFFF"/>
                  </a:solidFill>
                </a:uFill>
              </a:rPr>
              <a:t>jsou</a:t>
            </a:r>
            <a:r>
              <a:rPr lang="en-US" sz="2000" b="0" strike="noStrike" spc="-1" dirty="0">
                <a:uFill>
                  <a:solidFill>
                    <a:srgbClr val="FFFFFF"/>
                  </a:solidFill>
                </a:uFill>
              </a:rPr>
              <a:t> </a:t>
            </a:r>
            <a:r>
              <a:rPr lang="en-US" sz="2000" b="0" strike="noStrike" spc="-1" dirty="0" err="1">
                <a:uFill>
                  <a:solidFill>
                    <a:srgbClr val="FFFFFF"/>
                  </a:solidFill>
                </a:uFill>
              </a:rPr>
              <a:t>nezávislé</a:t>
            </a:r>
            <a:endParaRPr lang="en-US" sz="2000" b="0" strike="noStrike" spc="-1" dirty="0">
              <a:uFill>
                <a:solidFill>
                  <a:srgbClr val="FFFFFF"/>
                </a:solidFill>
              </a:uFill>
            </a:endParaRPr>
          </a:p>
          <a:p>
            <a:pPr marL="1143000" lvl="2" indent="-228600">
              <a:lnSpc>
                <a:spcPct val="90000"/>
              </a:lnSpc>
              <a:spcAft>
                <a:spcPts val="600"/>
              </a:spcAft>
              <a:buClr>
                <a:srgbClr val="003366"/>
              </a:buClr>
              <a:buFont typeface="Arial" panose="020B0604020202020204" pitchFamily="34" charset="0"/>
              <a:buChar char="•"/>
            </a:pPr>
            <a:r>
              <a:rPr lang="en-US" sz="2000" b="0" strike="noStrike" spc="-1" dirty="0">
                <a:uFill>
                  <a:solidFill>
                    <a:srgbClr val="FFFFFF"/>
                  </a:solidFill>
                </a:uFill>
              </a:rPr>
              <a:t>To je ale </a:t>
            </a:r>
            <a:r>
              <a:rPr lang="en-US" sz="2000" b="0" strike="noStrike" spc="-1" dirty="0" err="1">
                <a:uFill>
                  <a:solidFill>
                    <a:srgbClr val="FFFFFF"/>
                  </a:solidFill>
                </a:uFill>
              </a:rPr>
              <a:t>velmi</a:t>
            </a:r>
            <a:r>
              <a:rPr lang="en-US" sz="2000" b="0" strike="noStrike" spc="-1" dirty="0">
                <a:uFill>
                  <a:solidFill>
                    <a:srgbClr val="FFFFFF"/>
                  </a:solidFill>
                </a:uFill>
              </a:rPr>
              <a:t> </a:t>
            </a:r>
            <a:r>
              <a:rPr lang="en-US" sz="2000" b="0" strike="noStrike" spc="-1" dirty="0" err="1">
                <a:uFill>
                  <a:solidFill>
                    <a:srgbClr val="FFFFFF"/>
                  </a:solidFill>
                </a:uFill>
              </a:rPr>
              <a:t>nepravděpodobné</a:t>
            </a:r>
            <a:r>
              <a:rPr lang="en-US" sz="2000" b="0" strike="noStrike" spc="-1" dirty="0">
                <a:uFill>
                  <a:solidFill>
                    <a:srgbClr val="FFFFFF"/>
                  </a:solidFill>
                </a:uFill>
              </a:rPr>
              <a:t>!</a:t>
            </a:r>
          </a:p>
          <a:p>
            <a:pPr lvl="2">
              <a:lnSpc>
                <a:spcPct val="90000"/>
              </a:lnSpc>
              <a:spcAft>
                <a:spcPts val="600"/>
              </a:spcAft>
            </a:pPr>
            <a:endParaRPr lang="en-US" sz="2000" b="0" strike="noStrike" spc="-1" dirty="0">
              <a:uFill>
                <a:solidFill>
                  <a:srgbClr val="FFFFFF"/>
                </a:solidFill>
              </a:uFill>
            </a:endParaRPr>
          </a:p>
          <a:p>
            <a:pPr marL="342720" indent="-228600">
              <a:lnSpc>
                <a:spcPct val="90000"/>
              </a:lnSpc>
              <a:spcAft>
                <a:spcPts val="600"/>
              </a:spcAft>
              <a:buClr>
                <a:srgbClr val="003366"/>
              </a:buClr>
              <a:buFont typeface="Arial" panose="020B0604020202020204" pitchFamily="34" charset="0"/>
              <a:buChar char="•"/>
            </a:pPr>
            <a:r>
              <a:rPr lang="en-US" sz="2000" b="0" strike="noStrike" spc="-1" dirty="0" err="1">
                <a:uFill>
                  <a:solidFill>
                    <a:srgbClr val="FFFFFF"/>
                  </a:solidFill>
                </a:uFill>
              </a:rPr>
              <a:t>Pokud</a:t>
            </a:r>
            <a:r>
              <a:rPr lang="en-US" sz="2000" b="0" strike="noStrike" spc="-1" dirty="0">
                <a:uFill>
                  <a:solidFill>
                    <a:srgbClr val="FFFFFF"/>
                  </a:solidFill>
                </a:uFill>
              </a:rPr>
              <a:t> </a:t>
            </a:r>
            <a:r>
              <a:rPr lang="en-US" sz="2000" b="0" strike="noStrike" spc="-1" dirty="0" err="1">
                <a:uFill>
                  <a:solidFill>
                    <a:srgbClr val="FFFFFF"/>
                  </a:solidFill>
                </a:uFill>
              </a:rPr>
              <a:t>jsou</a:t>
            </a:r>
            <a:r>
              <a:rPr lang="en-US" sz="2000" b="0" strike="noStrike" spc="-1" dirty="0">
                <a:uFill>
                  <a:solidFill>
                    <a:srgbClr val="FFFFFF"/>
                  </a:solidFill>
                </a:uFill>
              </a:rPr>
              <a:t> </a:t>
            </a:r>
            <a:r>
              <a:rPr lang="en-US" sz="2000" b="0" strike="noStrike" spc="-1" dirty="0" err="1">
                <a:uFill>
                  <a:solidFill>
                    <a:srgbClr val="FFFFFF"/>
                  </a:solidFill>
                </a:uFill>
              </a:rPr>
              <a:t>geny</a:t>
            </a:r>
            <a:r>
              <a:rPr lang="en-US" sz="2000" b="0" strike="noStrike" spc="-1" dirty="0">
                <a:uFill>
                  <a:solidFill>
                    <a:srgbClr val="FFFFFF"/>
                  </a:solidFill>
                </a:uFill>
              </a:rPr>
              <a:t> </a:t>
            </a:r>
            <a:r>
              <a:rPr lang="en-US" sz="2000" b="0" strike="noStrike" spc="-1" dirty="0" err="1">
                <a:uFill>
                  <a:solidFill>
                    <a:srgbClr val="FFFFFF"/>
                  </a:solidFill>
                </a:uFill>
              </a:rPr>
              <a:t>korelované</a:t>
            </a:r>
            <a:r>
              <a:rPr lang="en-US" sz="2000" b="0" strike="noStrike" spc="-1" dirty="0">
                <a:uFill>
                  <a:solidFill>
                    <a:srgbClr val="FFFFFF"/>
                  </a:solidFill>
                </a:uFill>
              </a:rPr>
              <a:t>, </a:t>
            </a:r>
            <a:r>
              <a:rPr lang="en-US" sz="2000" b="0" strike="noStrike" spc="-1" dirty="0" err="1">
                <a:uFill>
                  <a:solidFill>
                    <a:srgbClr val="FFFFFF"/>
                  </a:solidFill>
                </a:uFill>
              </a:rPr>
              <a:t>tak</a:t>
            </a:r>
            <a:r>
              <a:rPr lang="en-US" sz="2000" b="0" strike="noStrike" spc="-1" dirty="0">
                <a:uFill>
                  <a:solidFill>
                    <a:srgbClr val="FFFFFF"/>
                  </a:solidFill>
                </a:uFill>
              </a:rPr>
              <a:t> p-</a:t>
            </a:r>
            <a:r>
              <a:rPr lang="en-US" sz="2000" b="0" strike="noStrike" spc="-1" dirty="0" err="1">
                <a:uFill>
                  <a:solidFill>
                    <a:srgbClr val="FFFFFF"/>
                  </a:solidFill>
                </a:uFill>
              </a:rPr>
              <a:t>hodnoty</a:t>
            </a:r>
            <a:r>
              <a:rPr lang="en-US" sz="2000" b="0" strike="noStrike" spc="-1" dirty="0">
                <a:uFill>
                  <a:solidFill>
                    <a:srgbClr val="FFFFFF"/>
                  </a:solidFill>
                </a:uFill>
              </a:rPr>
              <a:t> </a:t>
            </a:r>
            <a:r>
              <a:rPr lang="en-US" sz="2000" b="0" strike="noStrike" spc="-1" dirty="0" err="1">
                <a:uFill>
                  <a:solidFill>
                    <a:srgbClr val="FFFFFF"/>
                  </a:solidFill>
                </a:uFill>
              </a:rPr>
              <a:t>jednotlivých</a:t>
            </a:r>
            <a:r>
              <a:rPr lang="en-US" sz="2000" b="0" strike="noStrike" spc="-1" dirty="0">
                <a:uFill>
                  <a:solidFill>
                    <a:srgbClr val="FFFFFF"/>
                  </a:solidFill>
                </a:uFill>
              </a:rPr>
              <a:t> </a:t>
            </a:r>
            <a:r>
              <a:rPr lang="en-US" sz="2000" b="0" strike="noStrike" spc="-1" dirty="0" err="1">
                <a:uFill>
                  <a:solidFill>
                    <a:srgbClr val="FFFFFF"/>
                  </a:solidFill>
                </a:uFill>
              </a:rPr>
              <a:t>testů</a:t>
            </a:r>
            <a:r>
              <a:rPr lang="en-US" sz="2000" b="0" strike="noStrike" spc="-1" dirty="0">
                <a:uFill>
                  <a:solidFill>
                    <a:srgbClr val="FFFFFF"/>
                  </a:solidFill>
                </a:uFill>
              </a:rPr>
              <a:t>  (</a:t>
            </a:r>
            <a:r>
              <a:rPr lang="en-US" sz="2000" b="0" strike="noStrike" spc="-1" dirty="0" err="1">
                <a:uFill>
                  <a:solidFill>
                    <a:srgbClr val="FFFFFF"/>
                  </a:solidFill>
                </a:uFill>
              </a:rPr>
              <a:t>např</a:t>
            </a:r>
            <a:r>
              <a:rPr lang="en-US" sz="2000" b="0" strike="noStrike" spc="-1" dirty="0">
                <a:uFill>
                  <a:solidFill>
                    <a:srgbClr val="FFFFFF"/>
                  </a:solidFill>
                </a:uFill>
              </a:rPr>
              <a:t>. </a:t>
            </a:r>
            <a:r>
              <a:rPr lang="en-US" sz="2000" b="0" strike="noStrike" spc="-1" dirty="0" err="1">
                <a:uFill>
                  <a:solidFill>
                    <a:srgbClr val="FFFFFF"/>
                  </a:solidFill>
                </a:uFill>
              </a:rPr>
              <a:t>Fisherův</a:t>
            </a:r>
            <a:r>
              <a:rPr lang="en-US" sz="2000" b="0" strike="noStrike" spc="-1" dirty="0">
                <a:uFill>
                  <a:solidFill>
                    <a:srgbClr val="FFFFFF"/>
                  </a:solidFill>
                </a:uFill>
              </a:rPr>
              <a:t> test) </a:t>
            </a:r>
            <a:r>
              <a:rPr lang="en-US" sz="2000" b="0" strike="noStrike" spc="-1" dirty="0" err="1">
                <a:uFill>
                  <a:solidFill>
                    <a:srgbClr val="FFFFFF"/>
                  </a:solidFill>
                </a:uFill>
              </a:rPr>
              <a:t>budou</a:t>
            </a:r>
            <a:r>
              <a:rPr lang="en-US" sz="2000" b="0" strike="noStrike" spc="-1" dirty="0">
                <a:uFill>
                  <a:solidFill>
                    <a:srgbClr val="FFFFFF"/>
                  </a:solidFill>
                </a:uFill>
              </a:rPr>
              <a:t> </a:t>
            </a:r>
            <a:r>
              <a:rPr lang="en-US" sz="2000" b="0" strike="noStrike" spc="-1" dirty="0" err="1">
                <a:uFill>
                  <a:solidFill>
                    <a:srgbClr val="FFFFFF"/>
                  </a:solidFill>
                </a:uFill>
              </a:rPr>
              <a:t>nesprávné</a:t>
            </a:r>
            <a:endParaRPr lang="en-US" sz="2000" b="0" strike="noStrike" spc="-1" dirty="0">
              <a:uFill>
                <a:solidFill>
                  <a:srgbClr val="FFFFFF"/>
                </a:solidFill>
              </a:uFill>
            </a:endParaRPr>
          </a:p>
          <a:p>
            <a:pPr marL="1143000" lvl="2" indent="-228600">
              <a:lnSpc>
                <a:spcPct val="90000"/>
              </a:lnSpc>
              <a:spcAft>
                <a:spcPts val="600"/>
              </a:spcAft>
              <a:buClr>
                <a:srgbClr val="003366"/>
              </a:buClr>
              <a:buFont typeface="Arial" panose="020B0604020202020204" pitchFamily="34" charset="0"/>
              <a:buChar char="•"/>
            </a:pPr>
            <a:r>
              <a:rPr lang="en-US" sz="2000" b="0" strike="noStrike" spc="-1" dirty="0" err="1">
                <a:uFill>
                  <a:solidFill>
                    <a:srgbClr val="FFFFFF"/>
                  </a:solidFill>
                </a:uFill>
              </a:rPr>
              <a:t>Vyřešíme</a:t>
            </a:r>
            <a:r>
              <a:rPr lang="en-US" sz="2000" b="0" strike="noStrike" spc="-1" dirty="0">
                <a:uFill>
                  <a:solidFill>
                    <a:srgbClr val="FFFFFF"/>
                  </a:solidFill>
                </a:uFill>
              </a:rPr>
              <a:t> </a:t>
            </a:r>
            <a:r>
              <a:rPr lang="en-US" sz="2000" b="0" strike="noStrike" spc="-1" dirty="0" err="1">
                <a:uFill>
                  <a:solidFill>
                    <a:srgbClr val="FFFFFF"/>
                  </a:solidFill>
                </a:uFill>
              </a:rPr>
              <a:t>permutačními</a:t>
            </a:r>
            <a:r>
              <a:rPr lang="en-US" sz="2000" b="0" strike="noStrike" spc="-1" dirty="0">
                <a:uFill>
                  <a:solidFill>
                    <a:srgbClr val="FFFFFF"/>
                  </a:solidFill>
                </a:uFill>
              </a:rPr>
              <a:t> </a:t>
            </a:r>
            <a:r>
              <a:rPr lang="en-US" sz="2000" b="0" strike="noStrike" spc="-1" dirty="0" err="1">
                <a:uFill>
                  <a:solidFill>
                    <a:srgbClr val="FFFFFF"/>
                  </a:solidFill>
                </a:uFill>
              </a:rPr>
              <a:t>metodami</a:t>
            </a:r>
            <a:endParaRPr lang="en-US" sz="2000" b="0" strike="noStrike" spc="-1" dirty="0">
              <a:uFill>
                <a:solidFill>
                  <a:srgbClr val="FFFFFF"/>
                </a:solidFill>
              </a:uFill>
            </a:endParaRPr>
          </a:p>
          <a:p>
            <a:pPr marL="1714320" lvl="3" indent="-228600">
              <a:lnSpc>
                <a:spcPct val="90000"/>
              </a:lnSpc>
              <a:spcAft>
                <a:spcPts val="600"/>
              </a:spcAft>
              <a:buClr>
                <a:srgbClr val="EEA320"/>
              </a:buClr>
              <a:buFont typeface="Arial" panose="020B0604020202020204" pitchFamily="34" charset="0"/>
              <a:buChar char="•"/>
            </a:pPr>
            <a:r>
              <a:rPr lang="en-US" sz="2000" b="0" strike="noStrike" spc="-1" dirty="0" err="1">
                <a:uFill>
                  <a:solidFill>
                    <a:srgbClr val="FFFFFF"/>
                  </a:solidFill>
                </a:uFill>
              </a:rPr>
              <a:t>Popřehazujeme</a:t>
            </a:r>
            <a:r>
              <a:rPr lang="en-US" sz="2000" b="0" strike="noStrike" spc="-1" dirty="0">
                <a:uFill>
                  <a:solidFill>
                    <a:srgbClr val="FFFFFF"/>
                  </a:solidFill>
                </a:uFill>
              </a:rPr>
              <a:t> </a:t>
            </a:r>
            <a:r>
              <a:rPr lang="en-US" sz="2000" b="0" strike="noStrike" spc="-1" dirty="0" err="1">
                <a:uFill>
                  <a:solidFill>
                    <a:srgbClr val="FFFFFF"/>
                  </a:solidFill>
                </a:uFill>
              </a:rPr>
              <a:t>skupiny</a:t>
            </a:r>
            <a:r>
              <a:rPr lang="en-US" sz="2000" b="0" strike="noStrike" spc="-1" dirty="0">
                <a:uFill>
                  <a:solidFill>
                    <a:srgbClr val="FFFFFF"/>
                  </a:solidFill>
                </a:uFill>
              </a:rPr>
              <a:t> </a:t>
            </a:r>
            <a:r>
              <a:rPr lang="en-US" sz="2000" b="1" strike="noStrike" spc="-1" dirty="0" err="1">
                <a:uFill>
                  <a:solidFill>
                    <a:srgbClr val="FFFFFF"/>
                  </a:solidFill>
                </a:uFill>
              </a:rPr>
              <a:t>vzorků</a:t>
            </a:r>
            <a:endParaRPr lang="en-US" sz="2000" b="0" strike="noStrike" spc="-1" dirty="0">
              <a:uFill>
                <a:solidFill>
                  <a:srgbClr val="FFFFFF"/>
                </a:solidFill>
              </a:uFill>
            </a:endParaRPr>
          </a:p>
          <a:p>
            <a:pPr marL="1714320" lvl="3" indent="-228600">
              <a:lnSpc>
                <a:spcPct val="90000"/>
              </a:lnSpc>
              <a:spcAft>
                <a:spcPts val="600"/>
              </a:spcAft>
              <a:buClr>
                <a:srgbClr val="EEA320"/>
              </a:buClr>
              <a:buFont typeface="Arial" panose="020B0604020202020204" pitchFamily="34" charset="0"/>
              <a:buChar char="•"/>
            </a:pPr>
            <a:r>
              <a:rPr lang="en-US" sz="2000" b="0" strike="noStrike" spc="-1" dirty="0" err="1">
                <a:uFill>
                  <a:solidFill>
                    <a:srgbClr val="FFFFFF"/>
                  </a:solidFill>
                </a:uFill>
              </a:rPr>
              <a:t>Zopakujeme</a:t>
            </a:r>
            <a:r>
              <a:rPr lang="en-US" sz="2000" b="0" strike="noStrike" spc="-1" dirty="0">
                <a:uFill>
                  <a:solidFill>
                    <a:srgbClr val="FFFFFF"/>
                  </a:solidFill>
                </a:uFill>
              </a:rPr>
              <a:t> </a:t>
            </a:r>
            <a:r>
              <a:rPr lang="en-US" sz="2000" b="0" strike="noStrike" spc="-1" dirty="0" err="1">
                <a:uFill>
                  <a:solidFill>
                    <a:srgbClr val="FFFFFF"/>
                  </a:solidFill>
                </a:uFill>
              </a:rPr>
              <a:t>analýzu</a:t>
            </a:r>
            <a:endParaRPr lang="en-US" sz="2000" b="0" strike="noStrike" spc="-1" dirty="0">
              <a:uFill>
                <a:solidFill>
                  <a:srgbClr val="FFFFFF"/>
                </a:solidFill>
              </a:uFill>
            </a:endParaRPr>
          </a:p>
          <a:p>
            <a:pPr marL="1714320" lvl="3" indent="-228600">
              <a:lnSpc>
                <a:spcPct val="90000"/>
              </a:lnSpc>
              <a:spcAft>
                <a:spcPts val="600"/>
              </a:spcAft>
              <a:buClr>
                <a:srgbClr val="EEA320"/>
              </a:buClr>
              <a:buFont typeface="Arial" panose="020B0604020202020204" pitchFamily="34" charset="0"/>
              <a:buChar char="•"/>
            </a:pPr>
            <a:r>
              <a:rPr lang="en-US" sz="2000" b="0" strike="noStrike" spc="-1" dirty="0" err="1">
                <a:uFill>
                  <a:solidFill>
                    <a:srgbClr val="FFFFFF"/>
                  </a:solidFill>
                </a:uFill>
              </a:rPr>
              <a:t>Porovnáme</a:t>
            </a:r>
            <a:r>
              <a:rPr lang="en-US" sz="2000" b="0" strike="noStrike" spc="-1" dirty="0">
                <a:uFill>
                  <a:solidFill>
                    <a:srgbClr val="FFFFFF"/>
                  </a:solidFill>
                </a:uFill>
              </a:rPr>
              <a:t> </a:t>
            </a:r>
            <a:r>
              <a:rPr lang="en-US" sz="2000" b="0" strike="noStrike" spc="-1" dirty="0" err="1">
                <a:uFill>
                  <a:solidFill>
                    <a:srgbClr val="FFFFFF"/>
                  </a:solidFill>
                </a:uFill>
              </a:rPr>
              <a:t>hodnoty</a:t>
            </a:r>
            <a:r>
              <a:rPr lang="en-US" sz="2000" b="0" strike="noStrike" spc="-1" dirty="0">
                <a:uFill>
                  <a:solidFill>
                    <a:srgbClr val="FFFFFF"/>
                  </a:solidFill>
                </a:uFill>
              </a:rPr>
              <a:t> s </a:t>
            </a:r>
            <a:r>
              <a:rPr lang="en-US" sz="2000" b="0" strike="noStrike" spc="-1" dirty="0" err="1">
                <a:uFill>
                  <a:solidFill>
                    <a:srgbClr val="FFFFFF"/>
                  </a:solidFill>
                </a:uFill>
              </a:rPr>
              <a:t>pozorovanými</a:t>
            </a:r>
            <a:r>
              <a:rPr lang="en-US" sz="2000" b="0" strike="noStrike" spc="-1" dirty="0">
                <a:uFill>
                  <a:solidFill>
                    <a:srgbClr val="FFFFFF"/>
                  </a:solidFill>
                </a:uFill>
              </a:rPr>
              <a:t> </a:t>
            </a:r>
            <a:r>
              <a:rPr lang="en-US" sz="2000" b="0" strike="noStrike" spc="-1" dirty="0" err="1">
                <a:uFill>
                  <a:solidFill>
                    <a:srgbClr val="FFFFFF"/>
                  </a:solidFill>
                </a:uFill>
              </a:rPr>
              <a:t>daty</a:t>
            </a:r>
            <a:endParaRPr lang="en-US" sz="2000" b="0" strike="noStrike" spc="-1" dirty="0">
              <a:uFill>
                <a:solidFill>
                  <a:srgbClr val="FFFFFF"/>
                </a:solidFill>
              </a:uFill>
            </a:endParaRPr>
          </a:p>
        </p:txBody>
      </p:sp>
    </p:spTree>
    <p:extLst>
      <p:ext uri="{BB962C8B-B14F-4D97-AF65-F5344CB8AC3E}">
        <p14:creationId xmlns:p14="http://schemas.microsoft.com/office/powerpoint/2010/main" val="20947708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 name="TextShape 1"/>
          <p:cNvSpPr txBox="1"/>
          <p:nvPr/>
        </p:nvSpPr>
        <p:spPr>
          <a:xfrm>
            <a:off x="838200" y="640080"/>
            <a:ext cx="2798064" cy="23042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strike="noStrike" kern="1200" spc="-1">
                <a:solidFill>
                  <a:schemeClr val="tx1"/>
                </a:solidFill>
                <a:uFill>
                  <a:solidFill>
                    <a:srgbClr val="FFFFFF"/>
                  </a:solidFill>
                </a:uFill>
                <a:latin typeface="+mj-lt"/>
                <a:ea typeface="+mj-ea"/>
                <a:cs typeface="+mj-cs"/>
              </a:rPr>
              <a:t>Pozor na průniky mezi dráhami</a:t>
            </a:r>
          </a:p>
        </p:txBody>
      </p:sp>
      <p:sp>
        <p:nvSpPr>
          <p:cNvPr id="426" name="TextShape 3"/>
          <p:cNvSpPr txBox="1"/>
          <p:nvPr/>
        </p:nvSpPr>
        <p:spPr>
          <a:xfrm>
            <a:off x="838200" y="3136392"/>
            <a:ext cx="2770632" cy="3081528"/>
          </a:xfrm>
          <a:prstGeom prst="rect">
            <a:avLst/>
          </a:prstGeom>
        </p:spPr>
        <p:txBody>
          <a:bodyPr vert="horz" lIns="91440" tIns="45720" rIns="91440" bIns="45720" rtlCol="0">
            <a:normAutofit/>
          </a:bodyPr>
          <a:lstStyle/>
          <a:p>
            <a:pPr marL="342720" indent="-228600">
              <a:lnSpc>
                <a:spcPct val="90000"/>
              </a:lnSpc>
              <a:spcAft>
                <a:spcPts val="600"/>
              </a:spcAft>
              <a:buClr>
                <a:srgbClr val="003366"/>
              </a:buClr>
              <a:buFont typeface="Arial" panose="020B0604020202020204" pitchFamily="34" charset="0"/>
              <a:buChar char="•"/>
            </a:pPr>
            <a:r>
              <a:rPr lang="en-US" b="0" strike="noStrike" spc="-1">
                <a:uFill>
                  <a:solidFill>
                    <a:srgbClr val="FFFFFF"/>
                  </a:solidFill>
                </a:uFill>
              </a:rPr>
              <a:t>250 KEGG drah pro H. Sapiens</a:t>
            </a:r>
          </a:p>
          <a:p>
            <a:pPr marL="742680" lvl="1" indent="-228600">
              <a:lnSpc>
                <a:spcPct val="90000"/>
              </a:lnSpc>
              <a:spcAft>
                <a:spcPts val="600"/>
              </a:spcAft>
              <a:buClr>
                <a:srgbClr val="003366"/>
              </a:buClr>
              <a:buFont typeface="Arial" panose="020B0604020202020204" pitchFamily="34" charset="0"/>
              <a:buChar char="•"/>
            </a:pPr>
            <a:r>
              <a:rPr lang="en-US" b="0" strike="noStrike" spc="-1">
                <a:uFill>
                  <a:solidFill>
                    <a:srgbClr val="FFFFFF"/>
                  </a:solidFill>
                </a:uFill>
              </a:rPr>
              <a:t>najčastěji zastoupené geny</a:t>
            </a:r>
          </a:p>
        </p:txBody>
      </p:sp>
      <p:graphicFrame>
        <p:nvGraphicFramePr>
          <p:cNvPr id="425" name="Table 2"/>
          <p:cNvGraphicFramePr/>
          <p:nvPr>
            <p:extLst>
              <p:ext uri="{D42A27DB-BD31-4B8C-83A1-F6EECF244321}">
                <p14:modId xmlns:p14="http://schemas.microsoft.com/office/powerpoint/2010/main" val="1167595608"/>
              </p:ext>
            </p:extLst>
          </p:nvPr>
        </p:nvGraphicFramePr>
        <p:xfrm>
          <a:off x="4276344" y="3003620"/>
          <a:ext cx="7251196" cy="850762"/>
        </p:xfrm>
        <a:graphic>
          <a:graphicData uri="http://schemas.openxmlformats.org/drawingml/2006/table">
            <a:tbl>
              <a:tblPr firstRow="1" bandRow="1"/>
              <a:tblGrid>
                <a:gridCol w="1215224">
                  <a:extLst>
                    <a:ext uri="{9D8B030D-6E8A-4147-A177-3AD203B41FA5}">
                      <a16:colId xmlns:a16="http://schemas.microsoft.com/office/drawing/2014/main" val="20000"/>
                    </a:ext>
                  </a:extLst>
                </a:gridCol>
                <a:gridCol w="1228651">
                  <a:extLst>
                    <a:ext uri="{9D8B030D-6E8A-4147-A177-3AD203B41FA5}">
                      <a16:colId xmlns:a16="http://schemas.microsoft.com/office/drawing/2014/main" val="20001"/>
                    </a:ext>
                  </a:extLst>
                </a:gridCol>
                <a:gridCol w="1174942">
                  <a:extLst>
                    <a:ext uri="{9D8B030D-6E8A-4147-A177-3AD203B41FA5}">
                      <a16:colId xmlns:a16="http://schemas.microsoft.com/office/drawing/2014/main" val="20002"/>
                    </a:ext>
                  </a:extLst>
                </a:gridCol>
                <a:gridCol w="1215224">
                  <a:extLst>
                    <a:ext uri="{9D8B030D-6E8A-4147-A177-3AD203B41FA5}">
                      <a16:colId xmlns:a16="http://schemas.microsoft.com/office/drawing/2014/main" val="20003"/>
                    </a:ext>
                  </a:extLst>
                </a:gridCol>
                <a:gridCol w="1175076">
                  <a:extLst>
                    <a:ext uri="{9D8B030D-6E8A-4147-A177-3AD203B41FA5}">
                      <a16:colId xmlns:a16="http://schemas.microsoft.com/office/drawing/2014/main" val="20004"/>
                    </a:ext>
                  </a:extLst>
                </a:gridCol>
                <a:gridCol w="1242079">
                  <a:extLst>
                    <a:ext uri="{9D8B030D-6E8A-4147-A177-3AD203B41FA5}">
                      <a16:colId xmlns:a16="http://schemas.microsoft.com/office/drawing/2014/main" val="20005"/>
                    </a:ext>
                  </a:extLst>
                </a:gridCol>
              </a:tblGrid>
              <a:tr h="425381">
                <a:tc>
                  <a:txBody>
                    <a:bodyPr/>
                    <a:lstStyle/>
                    <a:p>
                      <a:pPr>
                        <a:lnSpc>
                          <a:spcPct val="100000"/>
                        </a:lnSpc>
                      </a:pPr>
                      <a:r>
                        <a:rPr lang="sk-SK" sz="1900" b="1" strike="noStrike" spc="-1">
                          <a:solidFill>
                            <a:srgbClr val="FFFFFF"/>
                          </a:solidFill>
                          <a:uFill>
                            <a:solidFill>
                              <a:srgbClr val="FFFFFF"/>
                            </a:solidFill>
                          </a:uFill>
                          <a:latin typeface="Arial"/>
                        </a:rPr>
                        <a:t>PIK3CD</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pPr>
                      <a:r>
                        <a:rPr lang="sk-SK" sz="1900" b="1" strike="noStrike" spc="-1">
                          <a:solidFill>
                            <a:srgbClr val="FFFFFF"/>
                          </a:solidFill>
                          <a:uFill>
                            <a:solidFill>
                              <a:srgbClr val="FFFFFF"/>
                            </a:solidFill>
                          </a:uFill>
                          <a:latin typeface="Arial"/>
                        </a:rPr>
                        <a:t>PIK3CG</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pPr>
                      <a:r>
                        <a:rPr lang="sk-SK" sz="1900" b="1" strike="noStrike" spc="-1">
                          <a:solidFill>
                            <a:srgbClr val="FFFFFF"/>
                          </a:solidFill>
                          <a:uFill>
                            <a:solidFill>
                              <a:srgbClr val="FFFFFF"/>
                            </a:solidFill>
                          </a:uFill>
                          <a:latin typeface="Arial"/>
                        </a:rPr>
                        <a:t>PIK3R2</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pPr>
                      <a:r>
                        <a:rPr lang="sk-SK" sz="1900" b="1" strike="noStrike" spc="-1">
                          <a:solidFill>
                            <a:srgbClr val="FFFFFF"/>
                          </a:solidFill>
                          <a:uFill>
                            <a:solidFill>
                              <a:srgbClr val="FFFFFF"/>
                            </a:solidFill>
                          </a:uFill>
                          <a:latin typeface="Arial"/>
                        </a:rPr>
                        <a:t>PIK3CA</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pPr>
                      <a:r>
                        <a:rPr lang="sk-SK" sz="1900" b="1" strike="noStrike" spc="-1">
                          <a:solidFill>
                            <a:srgbClr val="FFFFFF"/>
                          </a:solidFill>
                          <a:uFill>
                            <a:solidFill>
                              <a:srgbClr val="FFFFFF"/>
                            </a:solidFill>
                          </a:uFill>
                          <a:latin typeface="Arial"/>
                        </a:rPr>
                        <a:t>MAPK3</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tc>
                  <a:txBody>
                    <a:bodyPr/>
                    <a:lstStyle/>
                    <a:p>
                      <a:pPr>
                        <a:lnSpc>
                          <a:spcPct val="100000"/>
                        </a:lnSpc>
                      </a:pPr>
                      <a:r>
                        <a:rPr lang="sk-SK" sz="1900" b="1" strike="noStrike" spc="-1">
                          <a:solidFill>
                            <a:srgbClr val="FFFFFF"/>
                          </a:solidFill>
                          <a:uFill>
                            <a:solidFill>
                              <a:srgbClr val="FFFFFF"/>
                            </a:solidFill>
                          </a:uFill>
                          <a:latin typeface="Arial"/>
                        </a:rPr>
                        <a:t>MAPK1 </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5760">
                      <a:solidFill>
                        <a:srgbClr val="FFFFFF"/>
                      </a:solidFill>
                    </a:lnT>
                    <a:lnB w="18720">
                      <a:solidFill>
                        <a:srgbClr val="FFFFFF"/>
                      </a:solidFill>
                    </a:lnB>
                    <a:solidFill>
                      <a:srgbClr val="DDDDDD"/>
                    </a:solidFill>
                  </a:tcPr>
                </a:tc>
                <a:extLst>
                  <a:ext uri="{0D108BD9-81ED-4DB2-BD59-A6C34878D82A}">
                    <a16:rowId xmlns:a16="http://schemas.microsoft.com/office/drawing/2014/main" val="10000"/>
                  </a:ext>
                </a:extLst>
              </a:tr>
              <a:tr h="425381">
                <a:tc>
                  <a:txBody>
                    <a:bodyPr/>
                    <a:lstStyle/>
                    <a:p>
                      <a:pPr>
                        <a:lnSpc>
                          <a:spcPct val="100000"/>
                        </a:lnSpc>
                      </a:pPr>
                      <a:r>
                        <a:rPr lang="sk-SK" sz="1900" b="0" strike="noStrike" spc="-1">
                          <a:solidFill>
                            <a:srgbClr val="000000"/>
                          </a:solidFill>
                          <a:uFill>
                            <a:solidFill>
                              <a:srgbClr val="FFFFFF"/>
                            </a:solidFill>
                          </a:uFill>
                          <a:latin typeface="Arial"/>
                        </a:rPr>
                        <a:t>70</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pPr>
                      <a:r>
                        <a:rPr lang="sk-SK" sz="1900" b="0" strike="noStrike" spc="-1">
                          <a:solidFill>
                            <a:srgbClr val="000000"/>
                          </a:solidFill>
                          <a:uFill>
                            <a:solidFill>
                              <a:srgbClr val="FFFFFF"/>
                            </a:solidFill>
                          </a:uFill>
                          <a:latin typeface="Arial"/>
                        </a:rPr>
                        <a:t>70</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pPr>
                      <a:r>
                        <a:rPr lang="sk-SK" sz="1900" b="0" strike="noStrike" spc="-1">
                          <a:solidFill>
                            <a:srgbClr val="000000"/>
                          </a:solidFill>
                          <a:uFill>
                            <a:solidFill>
                              <a:srgbClr val="FFFFFF"/>
                            </a:solidFill>
                          </a:uFill>
                          <a:latin typeface="Arial"/>
                        </a:rPr>
                        <a:t>70</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pPr>
                      <a:r>
                        <a:rPr lang="sk-SK" sz="1900" b="0" strike="noStrike" spc="-1">
                          <a:solidFill>
                            <a:srgbClr val="000000"/>
                          </a:solidFill>
                          <a:uFill>
                            <a:solidFill>
                              <a:srgbClr val="FFFFFF"/>
                            </a:solidFill>
                          </a:uFill>
                          <a:latin typeface="Arial"/>
                        </a:rPr>
                        <a:t>71</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pPr>
                      <a:r>
                        <a:rPr lang="sk-SK" sz="1900" b="0" strike="noStrike" spc="-1">
                          <a:solidFill>
                            <a:srgbClr val="000000"/>
                          </a:solidFill>
                          <a:uFill>
                            <a:solidFill>
                              <a:srgbClr val="FFFFFF"/>
                            </a:solidFill>
                          </a:uFill>
                          <a:latin typeface="Arial"/>
                        </a:rPr>
                        <a:t>78</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tc>
                  <a:txBody>
                    <a:bodyPr/>
                    <a:lstStyle/>
                    <a:p>
                      <a:pPr>
                        <a:lnSpc>
                          <a:spcPct val="100000"/>
                        </a:lnSpc>
                      </a:pPr>
                      <a:r>
                        <a:rPr lang="sk-SK" sz="1900" b="0" strike="noStrike" spc="-1">
                          <a:solidFill>
                            <a:srgbClr val="000000"/>
                          </a:solidFill>
                          <a:uFill>
                            <a:solidFill>
                              <a:srgbClr val="FFFFFF"/>
                            </a:solidFill>
                          </a:uFill>
                          <a:latin typeface="Arial"/>
                        </a:rPr>
                        <a:t>79</a:t>
                      </a:r>
                      <a:endParaRPr lang="en-US" sz="1900" b="0" strike="noStrike" spc="-1">
                        <a:solidFill>
                          <a:srgbClr val="000000"/>
                        </a:solidFill>
                        <a:uFill>
                          <a:solidFill>
                            <a:srgbClr val="FFFFFF"/>
                          </a:solidFill>
                        </a:uFill>
                        <a:latin typeface="Arial"/>
                      </a:endParaRPr>
                    </a:p>
                  </a:txBody>
                  <a:tcPr marL="95155" marR="95155" marT="48339" marB="48339">
                    <a:lnL w="5760">
                      <a:solidFill>
                        <a:srgbClr val="FFFFFF"/>
                      </a:solidFill>
                    </a:lnL>
                    <a:lnR w="5760">
                      <a:solidFill>
                        <a:srgbClr val="FFFFFF"/>
                      </a:solidFill>
                    </a:lnR>
                    <a:lnT w="18720">
                      <a:solidFill>
                        <a:srgbClr val="FFFFFF"/>
                      </a:solidFill>
                    </a:lnT>
                    <a:lnB w="5760">
                      <a:solidFill>
                        <a:srgbClr val="FFFFFF"/>
                      </a:solidFill>
                    </a:lnB>
                    <a:solidFill>
                      <a:srgbClr val="F2F2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85277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 name="TextShape 1"/>
          <p:cNvSpPr txBox="1"/>
          <p:nvPr/>
        </p:nvSpPr>
        <p:spPr>
          <a:xfrm>
            <a:off x="838200" y="624568"/>
            <a:ext cx="3766457" cy="54129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strike="noStrike" kern="1200" spc="-1" dirty="0" err="1">
                <a:solidFill>
                  <a:schemeClr val="tx1"/>
                </a:solidFill>
                <a:uFill>
                  <a:solidFill>
                    <a:srgbClr val="FFFFFF"/>
                  </a:solidFill>
                </a:uFill>
                <a:latin typeface="+mj-lt"/>
                <a:ea typeface="+mj-ea"/>
                <a:cs typeface="+mj-cs"/>
              </a:rPr>
              <a:t>Další</a:t>
            </a:r>
            <a:r>
              <a:rPr lang="en-US" sz="4400" b="1" strike="noStrike" kern="1200" spc="-1" dirty="0">
                <a:solidFill>
                  <a:schemeClr val="tx1"/>
                </a:solidFill>
                <a:uFill>
                  <a:solidFill>
                    <a:srgbClr val="FFFFFF"/>
                  </a:solidFill>
                </a:uFill>
                <a:latin typeface="+mj-lt"/>
                <a:ea typeface="+mj-ea"/>
                <a:cs typeface="+mj-cs"/>
              </a:rPr>
              <a:t> </a:t>
            </a:r>
            <a:r>
              <a:rPr lang="en-US" sz="4400" b="1" strike="noStrike" kern="1200" spc="-1" dirty="0" err="1">
                <a:solidFill>
                  <a:schemeClr val="tx1"/>
                </a:solidFill>
                <a:uFill>
                  <a:solidFill>
                    <a:srgbClr val="FFFFFF"/>
                  </a:solidFill>
                </a:uFill>
                <a:latin typeface="+mj-lt"/>
                <a:ea typeface="+mj-ea"/>
                <a:cs typeface="+mj-cs"/>
              </a:rPr>
              <a:t>studijní</a:t>
            </a:r>
            <a:r>
              <a:rPr lang="en-US" sz="4400" b="1" strike="noStrike" kern="1200" spc="-1" dirty="0">
                <a:solidFill>
                  <a:schemeClr val="tx1"/>
                </a:solidFill>
                <a:uFill>
                  <a:solidFill>
                    <a:srgbClr val="FFFFFF"/>
                  </a:solidFill>
                </a:uFill>
                <a:latin typeface="+mj-lt"/>
                <a:ea typeface="+mj-ea"/>
                <a:cs typeface="+mj-cs"/>
              </a:rPr>
              <a:t> </a:t>
            </a:r>
            <a:r>
              <a:rPr lang="en-US" sz="4400" b="1" strike="noStrike" kern="1200" spc="-1" dirty="0" err="1">
                <a:solidFill>
                  <a:schemeClr val="tx1"/>
                </a:solidFill>
                <a:uFill>
                  <a:solidFill>
                    <a:srgbClr val="FFFFFF"/>
                  </a:solidFill>
                </a:uFill>
                <a:latin typeface="+mj-lt"/>
                <a:ea typeface="+mj-ea"/>
                <a:cs typeface="+mj-cs"/>
              </a:rPr>
              <a:t>materiály</a:t>
            </a:r>
            <a:r>
              <a:rPr lang="en-US" sz="4400" b="1" strike="noStrike" kern="1200" spc="-1" dirty="0">
                <a:solidFill>
                  <a:schemeClr val="tx1"/>
                </a:solidFill>
                <a:uFill>
                  <a:solidFill>
                    <a:srgbClr val="FFFFFF"/>
                  </a:solidFill>
                </a:uFill>
                <a:latin typeface="+mj-lt"/>
                <a:ea typeface="+mj-ea"/>
                <a:cs typeface="+mj-cs"/>
              </a:rPr>
              <a:t> a SW</a:t>
            </a:r>
          </a:p>
        </p:txBody>
      </p:sp>
      <p:sp>
        <p:nvSpPr>
          <p:cNvPr id="430" name="TextShape 2"/>
          <p:cNvSpPr txBox="1"/>
          <p:nvPr/>
        </p:nvSpPr>
        <p:spPr>
          <a:xfrm>
            <a:off x="5029200" y="624568"/>
            <a:ext cx="6324598" cy="5412920"/>
          </a:xfrm>
          <a:prstGeom prst="rect">
            <a:avLst/>
          </a:prstGeom>
        </p:spPr>
        <p:txBody>
          <a:bodyPr vert="horz" lIns="91440" tIns="45720" rIns="91440" bIns="45720" rtlCol="0" anchor="ctr">
            <a:normAutofit/>
          </a:bodyPr>
          <a:lstStyle/>
          <a:p>
            <a:pPr marL="342720" indent="-228600">
              <a:lnSpc>
                <a:spcPct val="90000"/>
              </a:lnSpc>
              <a:spcAft>
                <a:spcPts val="600"/>
              </a:spcAft>
              <a:buClr>
                <a:srgbClr val="003366"/>
              </a:buClr>
              <a:buFont typeface="Arial" panose="020B0604020202020204" pitchFamily="34" charset="0"/>
              <a:buChar char="•"/>
            </a:pPr>
            <a:r>
              <a:rPr lang="en-US" b="0" strike="noStrike" spc="-1" dirty="0">
                <a:uFill>
                  <a:solidFill>
                    <a:srgbClr val="FFFFFF"/>
                  </a:solidFill>
                </a:uFill>
              </a:rPr>
              <a:t>Hana </a:t>
            </a:r>
            <a:r>
              <a:rPr lang="en-US" b="0" strike="noStrike" spc="-1" dirty="0" err="1">
                <a:uFill>
                  <a:solidFill>
                    <a:srgbClr val="FFFFFF"/>
                  </a:solidFill>
                </a:uFill>
              </a:rPr>
              <a:t>Imrichová</a:t>
            </a:r>
            <a:r>
              <a:rPr lang="en-US" b="0" i="1" strike="noStrike" spc="-1" dirty="0">
                <a:uFill>
                  <a:solidFill>
                    <a:srgbClr val="FFFFFF"/>
                  </a:solidFill>
                </a:uFill>
              </a:rPr>
              <a:t>: </a:t>
            </a:r>
            <a:r>
              <a:rPr lang="en-US" b="0" i="1" strike="noStrike" spc="-1" dirty="0" err="1">
                <a:uFill>
                  <a:solidFill>
                    <a:srgbClr val="FFFFFF"/>
                  </a:solidFill>
                </a:uFill>
              </a:rPr>
              <a:t>Možnosti</a:t>
            </a:r>
            <a:r>
              <a:rPr lang="en-US" b="0" i="1" strike="noStrike" spc="-1" dirty="0">
                <a:uFill>
                  <a:solidFill>
                    <a:srgbClr val="FFFFFF"/>
                  </a:solidFill>
                </a:uFill>
              </a:rPr>
              <a:t> </a:t>
            </a:r>
            <a:r>
              <a:rPr lang="en-US" b="0" i="1" strike="noStrike" spc="-1" dirty="0" err="1">
                <a:uFill>
                  <a:solidFill>
                    <a:srgbClr val="FFFFFF"/>
                  </a:solidFill>
                </a:uFill>
              </a:rPr>
              <a:t>propojení</a:t>
            </a:r>
            <a:r>
              <a:rPr lang="en-US" b="0" i="1" strike="noStrike" spc="-1" dirty="0">
                <a:uFill>
                  <a:solidFill>
                    <a:srgbClr val="FFFFFF"/>
                  </a:solidFill>
                </a:uFill>
              </a:rPr>
              <a:t> </a:t>
            </a:r>
            <a:r>
              <a:rPr lang="en-US" b="0" i="1" strike="noStrike" spc="-1" dirty="0" err="1">
                <a:uFill>
                  <a:solidFill>
                    <a:srgbClr val="FFFFFF"/>
                  </a:solidFill>
                </a:uFill>
              </a:rPr>
              <a:t>výsledku</a:t>
            </a:r>
            <a:r>
              <a:rPr lang="en-US" b="0" i="1" strike="noStrike" spc="-1" dirty="0">
                <a:uFill>
                  <a:solidFill>
                    <a:srgbClr val="FFFFFF"/>
                  </a:solidFill>
                </a:uFill>
              </a:rPr>
              <a:t> </a:t>
            </a:r>
            <a:r>
              <a:rPr lang="en-US" b="0" i="1" strike="noStrike" spc="-1" dirty="0" err="1">
                <a:uFill>
                  <a:solidFill>
                    <a:srgbClr val="FFFFFF"/>
                  </a:solidFill>
                </a:uFill>
              </a:rPr>
              <a:t>genomických</a:t>
            </a:r>
            <a:r>
              <a:rPr lang="en-US" b="0" i="1" strike="noStrike" spc="-1" dirty="0">
                <a:uFill>
                  <a:solidFill>
                    <a:srgbClr val="FFFFFF"/>
                  </a:solidFill>
                </a:uFill>
              </a:rPr>
              <a:t> </a:t>
            </a:r>
            <a:r>
              <a:rPr lang="en-US" b="0" i="1" strike="noStrike" spc="-1" dirty="0" err="1">
                <a:uFill>
                  <a:solidFill>
                    <a:srgbClr val="FFFFFF"/>
                  </a:solidFill>
                </a:uFill>
              </a:rPr>
              <a:t>experimentů</a:t>
            </a:r>
            <a:r>
              <a:rPr lang="en-US" b="0" i="1" strike="noStrike" spc="-1" dirty="0">
                <a:uFill>
                  <a:solidFill>
                    <a:srgbClr val="FFFFFF"/>
                  </a:solidFill>
                </a:uFill>
              </a:rPr>
              <a:t> s gene ontology online </a:t>
            </a:r>
            <a:r>
              <a:rPr lang="en-US" b="0" i="1" strike="noStrike" spc="-1" dirty="0" err="1">
                <a:uFill>
                  <a:solidFill>
                    <a:srgbClr val="FFFFFF"/>
                  </a:solidFill>
                </a:uFill>
              </a:rPr>
              <a:t>databázemi</a:t>
            </a:r>
            <a:r>
              <a:rPr lang="en-US" b="0" i="1" strike="noStrike" spc="-1" dirty="0">
                <a:uFill>
                  <a:solidFill>
                    <a:srgbClr val="FFFFFF"/>
                  </a:solidFill>
                </a:uFill>
              </a:rPr>
              <a:t> pro </a:t>
            </a:r>
            <a:r>
              <a:rPr lang="en-US" b="0" i="1" strike="noStrike" spc="-1" dirty="0" err="1">
                <a:uFill>
                  <a:solidFill>
                    <a:srgbClr val="FFFFFF"/>
                  </a:solidFill>
                </a:uFill>
              </a:rPr>
              <a:t>tvorbu</a:t>
            </a:r>
            <a:r>
              <a:rPr lang="en-US" b="0" i="1" strike="noStrike" spc="-1" dirty="0">
                <a:uFill>
                  <a:solidFill>
                    <a:srgbClr val="FFFFFF"/>
                  </a:solidFill>
                </a:uFill>
              </a:rPr>
              <a:t> </a:t>
            </a:r>
            <a:r>
              <a:rPr lang="en-US" b="0" i="1" strike="noStrike" spc="-1" dirty="0" err="1">
                <a:uFill>
                  <a:solidFill>
                    <a:srgbClr val="FFFFFF"/>
                  </a:solidFill>
                </a:uFill>
              </a:rPr>
              <a:t>metabolických</a:t>
            </a:r>
            <a:r>
              <a:rPr lang="en-US" b="0" i="1" strike="noStrike" spc="-1" dirty="0">
                <a:uFill>
                  <a:solidFill>
                    <a:srgbClr val="FFFFFF"/>
                  </a:solidFill>
                </a:uFill>
              </a:rPr>
              <a:t> </a:t>
            </a:r>
            <a:r>
              <a:rPr lang="en-US" b="0" i="1" strike="noStrike" spc="-1" dirty="0" err="1">
                <a:uFill>
                  <a:solidFill>
                    <a:srgbClr val="FFFFFF"/>
                  </a:solidFill>
                </a:uFill>
              </a:rPr>
              <a:t>sítí</a:t>
            </a:r>
            <a:r>
              <a:rPr lang="en-US" b="0" strike="noStrike" spc="-1" dirty="0">
                <a:uFill>
                  <a:solidFill>
                    <a:srgbClr val="FFFFFF"/>
                  </a:solidFill>
                </a:uFill>
              </a:rPr>
              <a:t>, </a:t>
            </a:r>
            <a:r>
              <a:rPr lang="en-US" b="0" strike="noStrike" spc="-1" dirty="0" err="1">
                <a:uFill>
                  <a:solidFill>
                    <a:srgbClr val="FFFFFF"/>
                  </a:solidFill>
                </a:uFill>
              </a:rPr>
              <a:t>Masarykova</a:t>
            </a:r>
            <a:r>
              <a:rPr lang="en-US" b="0" strike="noStrike" spc="-1" dirty="0">
                <a:uFill>
                  <a:solidFill>
                    <a:srgbClr val="FFFFFF"/>
                  </a:solidFill>
                </a:uFill>
              </a:rPr>
              <a:t> Univerzita,2010,Bakalárska </a:t>
            </a:r>
            <a:r>
              <a:rPr lang="en-US" b="0" strike="noStrike" spc="-1" dirty="0" err="1">
                <a:uFill>
                  <a:solidFill>
                    <a:srgbClr val="FFFFFF"/>
                  </a:solidFill>
                </a:uFill>
              </a:rPr>
              <a:t>práca</a:t>
            </a:r>
            <a:endParaRPr lang="en-US" b="0" strike="noStrike" spc="-1" dirty="0">
              <a:uFill>
                <a:solidFill>
                  <a:srgbClr val="FFFFFF"/>
                </a:solidFill>
              </a:uFill>
            </a:endParaRPr>
          </a:p>
          <a:p>
            <a:pPr>
              <a:lnSpc>
                <a:spcPct val="90000"/>
              </a:lnSpc>
              <a:spcAft>
                <a:spcPts val="600"/>
              </a:spcAft>
              <a:buClr>
                <a:srgbClr val="003366"/>
              </a:buClr>
            </a:pPr>
            <a:endParaRPr lang="en-US" b="0" strike="noStrike" spc="-1" dirty="0">
              <a:uFill>
                <a:solidFill>
                  <a:srgbClr val="FFFFFF"/>
                </a:solidFill>
              </a:uFill>
            </a:endParaRPr>
          </a:p>
          <a:p>
            <a:pPr marL="342720" indent="-228600">
              <a:lnSpc>
                <a:spcPct val="90000"/>
              </a:lnSpc>
              <a:spcAft>
                <a:spcPts val="600"/>
              </a:spcAft>
              <a:buClr>
                <a:srgbClr val="003366"/>
              </a:buClr>
              <a:buFont typeface="Arial" panose="020B0604020202020204" pitchFamily="34" charset="0"/>
              <a:buChar char="•"/>
            </a:pPr>
            <a:r>
              <a:rPr lang="en-US" b="0" strike="noStrike" spc="-1" dirty="0" err="1">
                <a:uFill>
                  <a:solidFill>
                    <a:srgbClr val="FFFFFF"/>
                  </a:solidFill>
                </a:uFill>
              </a:rPr>
              <a:t>Ihnatova</a:t>
            </a:r>
            <a:r>
              <a:rPr lang="en-US" b="0" strike="noStrike" spc="-1" dirty="0">
                <a:uFill>
                  <a:solidFill>
                    <a:srgbClr val="FFFFFF"/>
                  </a:solidFill>
                </a:uFill>
              </a:rPr>
              <a:t> et al. A critical comparison of topology</a:t>
            </a:r>
            <a:r>
              <a:rPr lang="en-US" spc="-1" dirty="0">
                <a:uFill>
                  <a:solidFill>
                    <a:srgbClr val="FFFFFF"/>
                  </a:solidFill>
                </a:uFill>
              </a:rPr>
              <a:t>-based pathway analysis methods, </a:t>
            </a:r>
            <a:r>
              <a:rPr lang="en-US" spc="-1" dirty="0" err="1">
                <a:uFill>
                  <a:solidFill>
                    <a:srgbClr val="FFFFFF"/>
                  </a:solidFill>
                </a:uFill>
              </a:rPr>
              <a:t>PLoS</a:t>
            </a:r>
            <a:r>
              <a:rPr lang="en-US" spc="-1" dirty="0">
                <a:uFill>
                  <a:solidFill>
                    <a:srgbClr val="FFFFFF"/>
                  </a:solidFill>
                </a:uFill>
              </a:rPr>
              <a:t> One, 2018</a:t>
            </a:r>
          </a:p>
          <a:p>
            <a:pPr marL="342720" indent="-228600">
              <a:lnSpc>
                <a:spcPct val="90000"/>
              </a:lnSpc>
              <a:spcAft>
                <a:spcPts val="600"/>
              </a:spcAft>
              <a:buClr>
                <a:srgbClr val="003366"/>
              </a:buClr>
              <a:buFont typeface="Arial" panose="020B0604020202020204" pitchFamily="34" charset="0"/>
              <a:buChar char="•"/>
            </a:pPr>
            <a:endParaRPr lang="en-US" b="0" strike="noStrike" spc="-1" dirty="0">
              <a:uFill>
                <a:solidFill>
                  <a:srgbClr val="FFFFFF"/>
                </a:solidFill>
              </a:uFill>
            </a:endParaRPr>
          </a:p>
          <a:p>
            <a:pPr marL="342720" indent="-228600">
              <a:lnSpc>
                <a:spcPct val="90000"/>
              </a:lnSpc>
              <a:spcAft>
                <a:spcPts val="600"/>
              </a:spcAft>
              <a:buClr>
                <a:srgbClr val="003366"/>
              </a:buClr>
              <a:buFont typeface="Arial" panose="020B0604020202020204" pitchFamily="34" charset="0"/>
              <a:buChar char="•"/>
            </a:pPr>
            <a:r>
              <a:rPr lang="en-US" b="0" strike="noStrike" spc="-1" dirty="0">
                <a:uFill>
                  <a:solidFill>
                    <a:srgbClr val="FFFFFF"/>
                  </a:solidFill>
                </a:uFill>
              </a:rPr>
              <a:t>R </a:t>
            </a:r>
            <a:r>
              <a:rPr lang="en-US" b="0" strike="noStrike" spc="-1" dirty="0" err="1">
                <a:uFill>
                  <a:solidFill>
                    <a:srgbClr val="FFFFFF"/>
                  </a:solidFill>
                </a:uFill>
              </a:rPr>
              <a:t>balíky</a:t>
            </a:r>
            <a:r>
              <a:rPr lang="en-US" b="0" strike="noStrike" spc="-1" dirty="0">
                <a:uFill>
                  <a:solidFill>
                    <a:srgbClr val="FFFFFF"/>
                  </a:solidFill>
                </a:uFill>
              </a:rPr>
              <a:t>: PGSEA, </a:t>
            </a:r>
            <a:r>
              <a:rPr lang="en-US" b="0" strike="noStrike" spc="-1" dirty="0" err="1">
                <a:uFill>
                  <a:solidFill>
                    <a:srgbClr val="FFFFFF"/>
                  </a:solidFill>
                </a:uFill>
              </a:rPr>
              <a:t>GSA,ToPASeq</a:t>
            </a:r>
            <a:r>
              <a:rPr lang="en-US" spc="-1" dirty="0">
                <a:uFill>
                  <a:solidFill>
                    <a:srgbClr val="FFFFFF"/>
                  </a:solidFill>
                </a:uFill>
              </a:rPr>
              <a:t>, </a:t>
            </a:r>
            <a:r>
              <a:rPr lang="en-US" b="0" strike="noStrike" spc="-1" dirty="0">
                <a:uFill>
                  <a:solidFill>
                    <a:srgbClr val="FFFFFF"/>
                  </a:solidFill>
                </a:uFill>
              </a:rPr>
              <a:t>gage, DOSE, </a:t>
            </a:r>
            <a:r>
              <a:rPr lang="en-US" b="0" strike="noStrike" spc="-1" dirty="0" err="1">
                <a:uFill>
                  <a:solidFill>
                    <a:srgbClr val="FFFFFF"/>
                  </a:solidFill>
                </a:uFill>
              </a:rPr>
              <a:t>phenoTest</a:t>
            </a:r>
            <a:r>
              <a:rPr lang="en-US" b="0" strike="noStrike" spc="-1" dirty="0">
                <a:uFill>
                  <a:solidFill>
                    <a:srgbClr val="FFFFFF"/>
                  </a:solidFill>
                </a:uFill>
              </a:rPr>
              <a:t>, </a:t>
            </a:r>
            <a:r>
              <a:rPr lang="en-US" b="0" strike="noStrike" spc="-1" dirty="0" err="1">
                <a:uFill>
                  <a:solidFill>
                    <a:srgbClr val="FFFFFF"/>
                  </a:solidFill>
                </a:uFill>
              </a:rPr>
              <a:t>limma</a:t>
            </a:r>
            <a:r>
              <a:rPr lang="en-US" b="0" strike="noStrike" spc="-1" dirty="0">
                <a:uFill>
                  <a:solidFill>
                    <a:srgbClr val="FFFFFF"/>
                  </a:solidFill>
                </a:uFill>
              </a:rPr>
              <a:t>, </a:t>
            </a:r>
            <a:r>
              <a:rPr lang="en-US" b="0" strike="noStrike" spc="-1" dirty="0" err="1">
                <a:uFill>
                  <a:solidFill>
                    <a:srgbClr val="FFFFFF"/>
                  </a:solidFill>
                </a:uFill>
              </a:rPr>
              <a:t>GOstats</a:t>
            </a:r>
            <a:endParaRPr lang="en-US" b="0" strike="noStrike" spc="-1" dirty="0">
              <a:uFill>
                <a:solidFill>
                  <a:srgbClr val="FFFFFF"/>
                </a:solidFill>
              </a:uFill>
            </a:endParaRPr>
          </a:p>
          <a:p>
            <a:pPr marL="114120">
              <a:lnSpc>
                <a:spcPct val="90000"/>
              </a:lnSpc>
              <a:spcAft>
                <a:spcPts val="600"/>
              </a:spcAft>
            </a:pPr>
            <a:r>
              <a:rPr lang="en-US" b="0" strike="noStrike" spc="-1" dirty="0">
                <a:uFill>
                  <a:solidFill>
                    <a:srgbClr val="FFFFFF"/>
                  </a:solidFill>
                </a:uFill>
              </a:rPr>
              <a:t> </a:t>
            </a:r>
          </a:p>
          <a:p>
            <a:pPr marL="342720" indent="-228600">
              <a:lnSpc>
                <a:spcPct val="90000"/>
              </a:lnSpc>
              <a:spcAft>
                <a:spcPts val="600"/>
              </a:spcAft>
              <a:buClr>
                <a:srgbClr val="003366"/>
              </a:buClr>
              <a:buFont typeface="Arial" panose="020B0604020202020204" pitchFamily="34" charset="0"/>
              <a:buChar char="•"/>
            </a:pPr>
            <a:r>
              <a:rPr lang="en-US" b="0" strike="noStrike" spc="-1" dirty="0" err="1">
                <a:uFill>
                  <a:solidFill>
                    <a:srgbClr val="FFFFFF"/>
                  </a:solidFill>
                </a:uFill>
              </a:rPr>
              <a:t>MSigDB</a:t>
            </a:r>
            <a:r>
              <a:rPr lang="en-US" b="0" strike="noStrike" spc="-1" dirty="0">
                <a:uFill>
                  <a:solidFill>
                    <a:srgbClr val="FFFFFF"/>
                  </a:solidFill>
                </a:uFill>
              </a:rPr>
              <a:t> – web </a:t>
            </a:r>
            <a:r>
              <a:rPr lang="en-US" b="0" strike="noStrike" spc="-1" dirty="0">
                <a:uFill>
                  <a:solidFill>
                    <a:srgbClr val="FFFFFF"/>
                  </a:solidFill>
                </a:uFill>
                <a:hlinkClick r:id="rId3"/>
              </a:rPr>
              <a:t>http://www.broadinstitute.org/gsea/msigdb/index.jsp</a:t>
            </a:r>
            <a:endParaRPr lang="en-US" b="0" strike="noStrike" spc="-1" dirty="0">
              <a:uFill>
                <a:solidFill>
                  <a:srgbClr val="FFFFFF"/>
                </a:solidFill>
              </a:uFill>
            </a:endParaRPr>
          </a:p>
          <a:p>
            <a:pPr marL="114120">
              <a:lnSpc>
                <a:spcPct val="90000"/>
              </a:lnSpc>
              <a:spcAft>
                <a:spcPts val="600"/>
              </a:spcAft>
            </a:pPr>
            <a:endParaRPr lang="en-US" b="0" strike="noStrike" spc="-1" dirty="0">
              <a:uFill>
                <a:solidFill>
                  <a:srgbClr val="FFFFFF"/>
                </a:solidFill>
              </a:uFill>
            </a:endParaRPr>
          </a:p>
          <a:p>
            <a:pPr marL="342720" indent="-228600">
              <a:lnSpc>
                <a:spcPct val="90000"/>
              </a:lnSpc>
              <a:spcAft>
                <a:spcPts val="600"/>
              </a:spcAft>
              <a:buFont typeface="Arial" panose="020B0604020202020204" pitchFamily="34" charset="0"/>
              <a:buChar char="•"/>
            </a:pPr>
            <a:r>
              <a:rPr lang="en-US" b="0" strike="noStrike" spc="-1" dirty="0">
                <a:uFill>
                  <a:solidFill>
                    <a:srgbClr val="FFFFFF"/>
                  </a:solidFill>
                </a:uFill>
              </a:rPr>
              <a:t>Gorilla: </a:t>
            </a:r>
            <a:r>
              <a:rPr lang="en-US" b="0" strike="noStrike" spc="-1" dirty="0">
                <a:uFill>
                  <a:solidFill>
                    <a:srgbClr val="FFFFFF"/>
                  </a:solidFill>
                </a:uFill>
                <a:hlinkClick r:id="rId4"/>
              </a:rPr>
              <a:t>http://cbl-gorilla.cs.technion.ac.il/</a:t>
            </a:r>
            <a:endParaRPr lang="en-US" b="0" strike="noStrike" spc="-1" dirty="0">
              <a:uFill>
                <a:solidFill>
                  <a:srgbClr val="FFFFFF"/>
                </a:solidFill>
              </a:uFill>
            </a:endParaRPr>
          </a:p>
          <a:p>
            <a:pPr marL="342720" indent="-228600">
              <a:lnSpc>
                <a:spcPct val="90000"/>
              </a:lnSpc>
              <a:spcAft>
                <a:spcPts val="600"/>
              </a:spcAft>
              <a:buFont typeface="Arial" panose="020B0604020202020204" pitchFamily="34" charset="0"/>
              <a:buChar char="•"/>
            </a:pPr>
            <a:endParaRPr lang="en-US" b="0" strike="noStrike" spc="-1" dirty="0">
              <a:uFill>
                <a:solidFill>
                  <a:srgbClr val="FFFFFF"/>
                </a:solidFill>
              </a:uFill>
            </a:endParaRPr>
          </a:p>
          <a:p>
            <a:pPr marL="342720" indent="-228600">
              <a:lnSpc>
                <a:spcPct val="90000"/>
              </a:lnSpc>
              <a:spcAft>
                <a:spcPts val="600"/>
              </a:spcAft>
              <a:buFont typeface="Arial" panose="020B0604020202020204" pitchFamily="34" charset="0"/>
              <a:buChar char="•"/>
            </a:pPr>
            <a:r>
              <a:rPr lang="en-US" b="0" strike="noStrike" spc="-1" dirty="0">
                <a:uFill>
                  <a:solidFill>
                    <a:srgbClr val="FFFFFF"/>
                  </a:solidFill>
                </a:uFill>
              </a:rPr>
              <a:t>DAVID: </a:t>
            </a:r>
            <a:r>
              <a:rPr lang="en-US" b="0" strike="noStrike" spc="-1" dirty="0">
                <a:uFill>
                  <a:solidFill>
                    <a:srgbClr val="FFFFFF"/>
                  </a:solidFill>
                </a:uFill>
                <a:hlinkClick r:id="rId5"/>
              </a:rPr>
              <a:t>https://david.ncifcrf.gov/</a:t>
            </a:r>
            <a:endParaRPr lang="en-US" b="0" strike="noStrike" spc="-1" dirty="0">
              <a:uFill>
                <a:solidFill>
                  <a:srgbClr val="FFFFFF"/>
                </a:solidFill>
              </a:uFill>
            </a:endParaRPr>
          </a:p>
        </p:txBody>
      </p:sp>
    </p:spTree>
    <p:extLst>
      <p:ext uri="{BB962C8B-B14F-4D97-AF65-F5344CB8AC3E}">
        <p14:creationId xmlns:p14="http://schemas.microsoft.com/office/powerpoint/2010/main" val="17355011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1" name="TextShape 1"/>
          <p:cNvSpPr txBox="1"/>
          <p:nvPr/>
        </p:nvSpPr>
        <p:spPr>
          <a:xfrm>
            <a:off x="640079" y="2023236"/>
            <a:ext cx="3659777" cy="28209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strike="noStrike" kern="1200" spc="-1">
                <a:solidFill>
                  <a:srgbClr val="FFFFFF"/>
                </a:solidFill>
                <a:uFill>
                  <a:solidFill>
                    <a:srgbClr val="FFFFFF"/>
                  </a:solidFill>
                </a:uFill>
                <a:latin typeface="+mj-lt"/>
                <a:ea typeface="+mj-ea"/>
                <a:cs typeface="+mj-cs"/>
              </a:rPr>
              <a:t>Genová sada vs dráha</a:t>
            </a:r>
          </a:p>
        </p:txBody>
      </p:sp>
      <p:graphicFrame>
        <p:nvGraphicFramePr>
          <p:cNvPr id="304" name="TextShape 2">
            <a:extLst>
              <a:ext uri="{FF2B5EF4-FFF2-40B4-BE49-F238E27FC236}">
                <a16:creationId xmlns:a16="http://schemas.microsoft.com/office/drawing/2014/main" id="{789179D2-8850-4829-922F-312B4CACEE1E}"/>
              </a:ext>
            </a:extLst>
          </p:cNvPr>
          <p:cNvGraphicFramePr/>
          <p:nvPr>
            <p:extLst>
              <p:ext uri="{D42A27DB-BD31-4B8C-83A1-F6EECF244321}">
                <p14:modId xmlns:p14="http://schemas.microsoft.com/office/powerpoint/2010/main" val="1630821916"/>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74605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9" name="Group 11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2" name="Group 14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43" name="Rectangle 14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3" name="TextShape 1"/>
          <p:cNvSpPr txBox="1"/>
          <p:nvPr/>
        </p:nvSpPr>
        <p:spPr>
          <a:xfrm>
            <a:off x="904877" y="2415322"/>
            <a:ext cx="3451730" cy="23998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strike="noStrike" kern="1200" spc="-1" dirty="0" err="1">
                <a:solidFill>
                  <a:srgbClr val="FFFFFF"/>
                </a:solidFill>
                <a:uFill>
                  <a:solidFill>
                    <a:srgbClr val="FFFFFF"/>
                  </a:solidFill>
                </a:uFill>
                <a:latin typeface="+mj-lt"/>
                <a:ea typeface="+mj-ea"/>
                <a:cs typeface="+mj-cs"/>
              </a:rPr>
              <a:t>Cíl</a:t>
            </a:r>
            <a:endParaRPr lang="en-US" sz="4000" b="1" strike="noStrike" kern="1200" spc="-1" dirty="0">
              <a:solidFill>
                <a:srgbClr val="FFFFFF"/>
              </a:solidFill>
              <a:uFill>
                <a:solidFill>
                  <a:srgbClr val="FFFFFF"/>
                </a:solidFill>
              </a:uFill>
              <a:latin typeface="+mj-lt"/>
              <a:ea typeface="+mj-ea"/>
              <a:cs typeface="+mj-cs"/>
            </a:endParaRPr>
          </a:p>
        </p:txBody>
      </p:sp>
      <p:sp>
        <p:nvSpPr>
          <p:cNvPr id="304" name="TextShape 2"/>
          <p:cNvSpPr txBox="1"/>
          <p:nvPr/>
        </p:nvSpPr>
        <p:spPr>
          <a:xfrm>
            <a:off x="4743085" y="804672"/>
            <a:ext cx="6659483" cy="5755154"/>
          </a:xfrm>
          <a:prstGeom prst="rect">
            <a:avLst/>
          </a:prstGeom>
        </p:spPr>
        <p:txBody>
          <a:bodyPr vert="horz" lIns="91440" tIns="45720" rIns="91440" bIns="45720" rtlCol="0" anchor="ctr">
            <a:normAutofit/>
          </a:bodyPr>
          <a:lstStyle/>
          <a:p>
            <a:pPr marL="457200" indent="-228600">
              <a:lnSpc>
                <a:spcPct val="90000"/>
              </a:lnSpc>
              <a:spcAft>
                <a:spcPts val="600"/>
              </a:spcAft>
              <a:buClr>
                <a:srgbClr val="003366"/>
              </a:buClr>
              <a:buFont typeface="Arial" panose="020B0604020202020204" pitchFamily="34" charset="0"/>
              <a:buChar char="•"/>
            </a:pPr>
            <a:r>
              <a:rPr lang="en-US" sz="2000" b="0" strike="noStrike" spc="-1" dirty="0" err="1">
                <a:uFill>
                  <a:solidFill>
                    <a:srgbClr val="FFFFFF"/>
                  </a:solidFill>
                </a:uFill>
              </a:rPr>
              <a:t>Cíl</a:t>
            </a:r>
            <a:r>
              <a:rPr lang="en-US" sz="2000" b="0" strike="noStrike" spc="-1" dirty="0">
                <a:uFill>
                  <a:solidFill>
                    <a:srgbClr val="FFFFFF"/>
                  </a:solidFill>
                </a:uFill>
              </a:rPr>
              <a:t> je </a:t>
            </a:r>
            <a:r>
              <a:rPr lang="en-US" sz="2000" b="0" strike="noStrike" spc="-1" dirty="0" err="1">
                <a:uFill>
                  <a:solidFill>
                    <a:srgbClr val="FFFFFF"/>
                  </a:solidFill>
                </a:uFill>
              </a:rPr>
              <a:t>přiřadit</a:t>
            </a:r>
            <a:r>
              <a:rPr lang="en-US" sz="2000" b="0" strike="noStrike" spc="-1" dirty="0">
                <a:uFill>
                  <a:solidFill>
                    <a:srgbClr val="FFFFFF"/>
                  </a:solidFill>
                </a:uFill>
              </a:rPr>
              <a:t> </a:t>
            </a:r>
            <a:r>
              <a:rPr lang="en-US" sz="2000" b="0" strike="noStrike" spc="-1" dirty="0" err="1">
                <a:uFill>
                  <a:solidFill>
                    <a:srgbClr val="FFFFFF"/>
                  </a:solidFill>
                </a:uFill>
              </a:rPr>
              <a:t>každé</a:t>
            </a:r>
            <a:r>
              <a:rPr lang="en-US" sz="2000" b="0" strike="noStrike" spc="-1" dirty="0">
                <a:uFill>
                  <a:solidFill>
                    <a:srgbClr val="FFFFFF"/>
                  </a:solidFill>
                </a:uFill>
              </a:rPr>
              <a:t> </a:t>
            </a:r>
            <a:r>
              <a:rPr lang="en-US" sz="2000" b="0" strike="noStrike" spc="-1" dirty="0" err="1">
                <a:uFill>
                  <a:solidFill>
                    <a:srgbClr val="FFFFFF"/>
                  </a:solidFill>
                </a:uFill>
              </a:rPr>
              <a:t>genové</a:t>
            </a:r>
            <a:r>
              <a:rPr lang="en-US" sz="2000" b="0" strike="noStrike" spc="-1" dirty="0">
                <a:uFill>
                  <a:solidFill>
                    <a:srgbClr val="FFFFFF"/>
                  </a:solidFill>
                </a:uFill>
              </a:rPr>
              <a:t> </a:t>
            </a:r>
            <a:r>
              <a:rPr lang="en-US" sz="2000" b="0" strike="noStrike" spc="-1" dirty="0" err="1">
                <a:uFill>
                  <a:solidFill>
                    <a:srgbClr val="FFFFFF"/>
                  </a:solidFill>
                </a:uFill>
              </a:rPr>
              <a:t>sadě</a:t>
            </a:r>
            <a:r>
              <a:rPr lang="en-US" sz="2000" b="0" strike="noStrike" spc="-1" dirty="0">
                <a:uFill>
                  <a:solidFill>
                    <a:srgbClr val="FFFFFF"/>
                  </a:solidFill>
                </a:uFill>
              </a:rPr>
              <a:t>, </a:t>
            </a:r>
            <a:r>
              <a:rPr lang="en-US" sz="2000" b="0" strike="noStrike" spc="-1" dirty="0" err="1">
                <a:uFill>
                  <a:solidFill>
                    <a:srgbClr val="FFFFFF"/>
                  </a:solidFill>
                </a:uFill>
              </a:rPr>
              <a:t>případně</a:t>
            </a:r>
            <a:r>
              <a:rPr lang="en-US" sz="2000" b="0" strike="noStrike" spc="-1" dirty="0">
                <a:uFill>
                  <a:solidFill>
                    <a:srgbClr val="FFFFFF"/>
                  </a:solidFill>
                </a:uFill>
              </a:rPr>
              <a:t> </a:t>
            </a:r>
            <a:r>
              <a:rPr lang="en-US" sz="2000" b="0" strike="noStrike" spc="-1" dirty="0" err="1">
                <a:uFill>
                  <a:solidFill>
                    <a:srgbClr val="FFFFFF"/>
                  </a:solidFill>
                </a:uFill>
              </a:rPr>
              <a:t>dráze</a:t>
            </a:r>
            <a:r>
              <a:rPr lang="en-US" sz="2000" b="0" strike="noStrike" spc="-1" dirty="0">
                <a:uFill>
                  <a:solidFill>
                    <a:srgbClr val="FFFFFF"/>
                  </a:solidFill>
                </a:uFill>
              </a:rPr>
              <a:t> </a:t>
            </a:r>
            <a:r>
              <a:rPr lang="en-US" sz="2000" b="0" strike="noStrike" spc="-1" dirty="0" err="1">
                <a:uFill>
                  <a:solidFill>
                    <a:srgbClr val="FFFFFF"/>
                  </a:solidFill>
                </a:uFill>
              </a:rPr>
              <a:t>jedno</a:t>
            </a:r>
            <a:r>
              <a:rPr lang="en-US" sz="2000" b="0" strike="noStrike" spc="-1" dirty="0">
                <a:uFill>
                  <a:solidFill>
                    <a:srgbClr val="FFFFFF"/>
                  </a:solidFill>
                </a:uFill>
              </a:rPr>
              <a:t> </a:t>
            </a:r>
            <a:r>
              <a:rPr lang="en-US" sz="2000" b="0" strike="noStrike" spc="-1" dirty="0" err="1">
                <a:uFill>
                  <a:solidFill>
                    <a:srgbClr val="FFFFFF"/>
                  </a:solidFill>
                </a:uFill>
              </a:rPr>
              <a:t>číslo</a:t>
            </a:r>
            <a:r>
              <a:rPr lang="en-US" sz="2000" b="0" strike="noStrike" spc="-1" dirty="0">
                <a:uFill>
                  <a:solidFill>
                    <a:srgbClr val="FFFFFF"/>
                  </a:solidFill>
                </a:uFill>
              </a:rPr>
              <a:t>  - </a:t>
            </a:r>
            <a:r>
              <a:rPr lang="en-US" sz="2000" b="0" strike="noStrike" spc="-1" dirty="0" err="1">
                <a:uFill>
                  <a:solidFill>
                    <a:srgbClr val="FFFFFF"/>
                  </a:solidFill>
                </a:uFill>
              </a:rPr>
              <a:t>skóre</a:t>
            </a:r>
            <a:r>
              <a:rPr lang="en-US" sz="2000" b="0" strike="noStrike" spc="-1" dirty="0">
                <a:uFill>
                  <a:solidFill>
                    <a:srgbClr val="FFFFFF"/>
                  </a:solidFill>
                </a:uFill>
              </a:rPr>
              <a:t>, a </a:t>
            </a:r>
            <a:r>
              <a:rPr lang="en-US" sz="2000" b="0" strike="noStrike" spc="-1" dirty="0" err="1">
                <a:uFill>
                  <a:solidFill>
                    <a:srgbClr val="FFFFFF"/>
                  </a:solidFill>
                </a:uFill>
              </a:rPr>
              <a:t>nebo</a:t>
            </a:r>
            <a:r>
              <a:rPr lang="en-US" sz="2000" b="0" strike="noStrike" spc="-1" dirty="0">
                <a:uFill>
                  <a:solidFill>
                    <a:srgbClr val="FFFFFF"/>
                  </a:solidFill>
                </a:uFill>
              </a:rPr>
              <a:t> p-</a:t>
            </a:r>
            <a:r>
              <a:rPr lang="en-US" sz="2000" b="0" strike="noStrike" spc="-1" dirty="0" err="1">
                <a:uFill>
                  <a:solidFill>
                    <a:srgbClr val="FFFFFF"/>
                  </a:solidFill>
                </a:uFill>
              </a:rPr>
              <a:t>hodnotu</a:t>
            </a:r>
            <a:r>
              <a:rPr lang="en-US" sz="2000" b="0" strike="noStrike" spc="-1" dirty="0">
                <a:uFill>
                  <a:solidFill>
                    <a:srgbClr val="FFFFFF"/>
                  </a:solidFill>
                </a:uFill>
              </a:rPr>
              <a:t>, </a:t>
            </a:r>
            <a:r>
              <a:rPr lang="en-US" sz="2000" b="0" strike="noStrike" spc="-1" dirty="0" err="1">
                <a:uFill>
                  <a:solidFill>
                    <a:srgbClr val="FFFFFF"/>
                  </a:solidFill>
                </a:uFill>
              </a:rPr>
              <a:t>abychom</a:t>
            </a:r>
            <a:r>
              <a:rPr lang="en-US" sz="2000" b="0" strike="noStrike" spc="-1" dirty="0">
                <a:uFill>
                  <a:solidFill>
                    <a:srgbClr val="FFFFFF"/>
                  </a:solidFill>
                </a:uFill>
              </a:rPr>
              <a:t> </a:t>
            </a:r>
            <a:r>
              <a:rPr lang="en-US" sz="2000" b="0" strike="noStrike" spc="-1" dirty="0" err="1">
                <a:uFill>
                  <a:solidFill>
                    <a:srgbClr val="FFFFFF"/>
                  </a:solidFill>
                </a:uFill>
              </a:rPr>
              <a:t>mohli</a:t>
            </a:r>
            <a:r>
              <a:rPr lang="en-US" sz="2000" b="0" strike="noStrike" spc="-1" dirty="0">
                <a:uFill>
                  <a:solidFill>
                    <a:srgbClr val="FFFFFF"/>
                  </a:solidFill>
                </a:uFill>
              </a:rPr>
              <a:t> </a:t>
            </a:r>
            <a:r>
              <a:rPr lang="en-US" sz="2000" b="0" strike="noStrike" spc="-1" dirty="0" err="1">
                <a:uFill>
                  <a:solidFill>
                    <a:srgbClr val="FFFFFF"/>
                  </a:solidFill>
                </a:uFill>
              </a:rPr>
              <a:t>odpovědět</a:t>
            </a:r>
            <a:r>
              <a:rPr lang="en-US" sz="2000" b="0" strike="noStrike" spc="-1" dirty="0">
                <a:uFill>
                  <a:solidFill>
                    <a:srgbClr val="FFFFFF"/>
                  </a:solidFill>
                </a:uFill>
              </a:rPr>
              <a:t> </a:t>
            </a:r>
            <a:r>
              <a:rPr lang="en-US" sz="2000" b="0" strike="noStrike" spc="-1" dirty="0" err="1">
                <a:uFill>
                  <a:solidFill>
                    <a:srgbClr val="FFFFFF"/>
                  </a:solidFill>
                </a:uFill>
              </a:rPr>
              <a:t>na</a:t>
            </a:r>
            <a:r>
              <a:rPr lang="en-US" sz="2000" b="0" strike="noStrike" spc="-1" dirty="0">
                <a:uFill>
                  <a:solidFill>
                    <a:srgbClr val="FFFFFF"/>
                  </a:solidFill>
                </a:uFill>
              </a:rPr>
              <a:t> </a:t>
            </a:r>
            <a:r>
              <a:rPr lang="en-US" sz="2000" b="0" strike="noStrike" spc="-1" dirty="0" err="1">
                <a:uFill>
                  <a:solidFill>
                    <a:srgbClr val="FFFFFF"/>
                  </a:solidFill>
                </a:uFill>
              </a:rPr>
              <a:t>otázku</a:t>
            </a:r>
            <a:r>
              <a:rPr lang="en-US" sz="2000" spc="-1" dirty="0">
                <a:uFill>
                  <a:solidFill>
                    <a:srgbClr val="FFFFFF"/>
                  </a:solidFill>
                </a:uFill>
              </a:rPr>
              <a:t>:</a:t>
            </a:r>
            <a:endParaRPr lang="en-US" sz="2000" b="0" strike="noStrike" spc="-1" dirty="0">
              <a:uFill>
                <a:solidFill>
                  <a:srgbClr val="FFFFFF"/>
                </a:solidFill>
              </a:uFill>
            </a:endParaRPr>
          </a:p>
          <a:p>
            <a:pPr marL="228600">
              <a:lnSpc>
                <a:spcPct val="90000"/>
              </a:lnSpc>
              <a:spcAft>
                <a:spcPts val="600"/>
              </a:spcAft>
              <a:buClr>
                <a:srgbClr val="003366"/>
              </a:buClr>
            </a:pPr>
            <a:endParaRPr lang="en-US" sz="2000" b="0" strike="noStrike" spc="-1" dirty="0">
              <a:uFill>
                <a:solidFill>
                  <a:srgbClr val="FFFFFF"/>
                </a:solidFill>
              </a:uFill>
            </a:endParaRPr>
          </a:p>
          <a:p>
            <a:pPr marL="685800" lvl="1">
              <a:lnSpc>
                <a:spcPct val="90000"/>
              </a:lnSpc>
              <a:spcAft>
                <a:spcPts val="600"/>
              </a:spcAft>
              <a:buClr>
                <a:srgbClr val="003366"/>
              </a:buClr>
            </a:pPr>
            <a:r>
              <a:rPr lang="en-US" sz="2000" b="0" i="1" strike="noStrike" spc="-1" dirty="0" err="1">
                <a:uFill>
                  <a:solidFill>
                    <a:srgbClr val="FFFFFF"/>
                  </a:solidFill>
                </a:uFill>
              </a:rPr>
              <a:t>Kolik</a:t>
            </a:r>
            <a:r>
              <a:rPr lang="en-US" sz="2000" b="0" i="1" strike="noStrike" spc="-1" dirty="0">
                <a:uFill>
                  <a:solidFill>
                    <a:srgbClr val="FFFFFF"/>
                  </a:solidFill>
                </a:uFill>
              </a:rPr>
              <a:t> </a:t>
            </a:r>
            <a:r>
              <a:rPr lang="en-US" sz="2000" b="0" i="1" strike="noStrike" spc="-1" dirty="0" err="1">
                <a:uFill>
                  <a:solidFill>
                    <a:srgbClr val="FFFFFF"/>
                  </a:solidFill>
                </a:uFill>
              </a:rPr>
              <a:t>genů</a:t>
            </a:r>
            <a:r>
              <a:rPr lang="en-US" sz="2000" b="0" i="1" strike="noStrike" spc="-1" dirty="0">
                <a:uFill>
                  <a:solidFill>
                    <a:srgbClr val="FFFFFF"/>
                  </a:solidFill>
                </a:uFill>
              </a:rPr>
              <a:t> je v </a:t>
            </a:r>
            <a:r>
              <a:rPr lang="en-US" sz="2000" b="0" i="1" strike="noStrike" spc="-1" dirty="0" err="1">
                <a:uFill>
                  <a:solidFill>
                    <a:srgbClr val="FFFFFF"/>
                  </a:solidFill>
                </a:uFill>
              </a:rPr>
              <a:t>sadě</a:t>
            </a:r>
            <a:r>
              <a:rPr lang="en-US" sz="2000" b="0" i="1" strike="noStrike" spc="-1" dirty="0">
                <a:uFill>
                  <a:solidFill>
                    <a:srgbClr val="FFFFFF"/>
                  </a:solidFill>
                </a:uFill>
              </a:rPr>
              <a:t>(pathway) </a:t>
            </a:r>
            <a:r>
              <a:rPr lang="en-US" sz="2000" b="0" i="1" strike="noStrike" spc="-1" dirty="0" err="1">
                <a:uFill>
                  <a:solidFill>
                    <a:srgbClr val="FFFFFF"/>
                  </a:solidFill>
                </a:uFill>
              </a:rPr>
              <a:t>odlišně</a:t>
            </a:r>
            <a:r>
              <a:rPr lang="en-US" sz="2000" b="0" i="1" strike="noStrike" spc="-1" dirty="0">
                <a:uFill>
                  <a:solidFill>
                    <a:srgbClr val="FFFFFF"/>
                  </a:solidFill>
                </a:uFill>
              </a:rPr>
              <a:t> </a:t>
            </a:r>
            <a:r>
              <a:rPr lang="en-US" sz="2000" b="0" i="1" strike="noStrike" spc="-1" dirty="0" err="1">
                <a:uFill>
                  <a:solidFill>
                    <a:srgbClr val="FFFFFF"/>
                  </a:solidFill>
                </a:uFill>
              </a:rPr>
              <a:t>exprimovaných</a:t>
            </a:r>
            <a:r>
              <a:rPr lang="en-US" sz="2000" b="0" i="1" strike="noStrike" spc="-1" dirty="0">
                <a:uFill>
                  <a:solidFill>
                    <a:srgbClr val="FFFFFF"/>
                  </a:solidFill>
                </a:uFill>
              </a:rPr>
              <a:t> a je to </a:t>
            </a:r>
            <a:r>
              <a:rPr lang="en-US" sz="2000" b="0" i="1" strike="noStrike" spc="-1" dirty="0" err="1">
                <a:uFill>
                  <a:solidFill>
                    <a:srgbClr val="FFFFFF"/>
                  </a:solidFill>
                </a:uFill>
              </a:rPr>
              <a:t>dostatečně</a:t>
            </a:r>
            <a:r>
              <a:rPr lang="en-US" sz="2000" b="0" i="1" strike="noStrike" spc="-1" dirty="0">
                <a:uFill>
                  <a:solidFill>
                    <a:srgbClr val="FFFFFF"/>
                  </a:solidFill>
                </a:uFill>
              </a:rPr>
              <a:t> </a:t>
            </a:r>
            <a:r>
              <a:rPr lang="en-US" sz="2000" b="0" i="1" strike="noStrike" spc="-1" dirty="0" err="1">
                <a:uFill>
                  <a:solidFill>
                    <a:srgbClr val="FFFFFF"/>
                  </a:solidFill>
                </a:uFill>
              </a:rPr>
              <a:t>statisticky</a:t>
            </a:r>
            <a:r>
              <a:rPr lang="en-US" sz="2000" b="0" i="1" strike="noStrike" spc="-1" dirty="0">
                <a:uFill>
                  <a:solidFill>
                    <a:srgbClr val="FFFFFF"/>
                  </a:solidFill>
                </a:uFill>
              </a:rPr>
              <a:t> </a:t>
            </a:r>
            <a:r>
              <a:rPr lang="en-US" sz="2000" b="0" i="1" strike="noStrike" spc="-1" dirty="0" err="1">
                <a:uFill>
                  <a:solidFill>
                    <a:srgbClr val="FFFFFF"/>
                  </a:solidFill>
                </a:uFill>
              </a:rPr>
              <a:t>významné</a:t>
            </a:r>
            <a:r>
              <a:rPr lang="en-US" sz="2000" b="0" i="1" strike="noStrike" spc="-1" dirty="0">
                <a:uFill>
                  <a:solidFill>
                    <a:srgbClr val="FFFFFF"/>
                  </a:solidFill>
                </a:uFill>
              </a:rPr>
              <a:t>, </a:t>
            </a:r>
            <a:r>
              <a:rPr lang="en-US" sz="2000" b="0" i="1" strike="noStrike" spc="-1" dirty="0" err="1">
                <a:uFill>
                  <a:solidFill>
                    <a:srgbClr val="FFFFFF"/>
                  </a:solidFill>
                </a:uFill>
              </a:rPr>
              <a:t>abychom</a:t>
            </a:r>
            <a:r>
              <a:rPr lang="en-US" sz="2000" b="0" i="1" strike="noStrike" spc="-1" dirty="0">
                <a:uFill>
                  <a:solidFill>
                    <a:srgbClr val="FFFFFF"/>
                  </a:solidFill>
                </a:uFill>
              </a:rPr>
              <a:t> </a:t>
            </a:r>
            <a:r>
              <a:rPr lang="en-US" sz="2000" b="0" i="1" strike="noStrike" spc="-1" dirty="0" err="1">
                <a:uFill>
                  <a:solidFill>
                    <a:srgbClr val="FFFFFF"/>
                  </a:solidFill>
                </a:uFill>
              </a:rPr>
              <a:t>mohli</a:t>
            </a:r>
            <a:r>
              <a:rPr lang="en-US" sz="2000" b="0" i="1" strike="noStrike" spc="-1" dirty="0">
                <a:uFill>
                  <a:solidFill>
                    <a:srgbClr val="FFFFFF"/>
                  </a:solidFill>
                </a:uFill>
              </a:rPr>
              <a:t> </a:t>
            </a:r>
            <a:r>
              <a:rPr lang="en-US" sz="2000" b="0" i="1" strike="noStrike" spc="-1" dirty="0" err="1">
                <a:uFill>
                  <a:solidFill>
                    <a:srgbClr val="FFFFFF"/>
                  </a:solidFill>
                </a:uFill>
              </a:rPr>
              <a:t>říct</a:t>
            </a:r>
            <a:r>
              <a:rPr lang="en-US" sz="2000" b="0" i="1" strike="noStrike" spc="-1" dirty="0">
                <a:uFill>
                  <a:solidFill>
                    <a:srgbClr val="FFFFFF"/>
                  </a:solidFill>
                </a:uFill>
              </a:rPr>
              <a:t>, </a:t>
            </a:r>
            <a:r>
              <a:rPr lang="en-US" sz="2000" b="0" i="1" strike="noStrike" spc="-1" dirty="0" err="1">
                <a:uFill>
                  <a:solidFill>
                    <a:srgbClr val="FFFFFF"/>
                  </a:solidFill>
                </a:uFill>
              </a:rPr>
              <a:t>že</a:t>
            </a:r>
            <a:r>
              <a:rPr lang="en-US" sz="2000" b="0" i="1" strike="noStrike" spc="-1" dirty="0">
                <a:uFill>
                  <a:solidFill>
                    <a:srgbClr val="FFFFFF"/>
                  </a:solidFill>
                </a:uFill>
              </a:rPr>
              <a:t> je </a:t>
            </a:r>
            <a:r>
              <a:rPr lang="en-US" sz="2000" b="0" i="1" strike="noStrike" spc="-1" dirty="0" err="1">
                <a:uFill>
                  <a:solidFill>
                    <a:srgbClr val="FFFFFF"/>
                  </a:solidFill>
                </a:uFill>
              </a:rPr>
              <a:t>tato</a:t>
            </a:r>
            <a:r>
              <a:rPr lang="en-US" sz="2000" b="0" i="1" strike="noStrike" spc="-1" dirty="0">
                <a:uFill>
                  <a:solidFill>
                    <a:srgbClr val="FFFFFF"/>
                  </a:solidFill>
                </a:uFill>
              </a:rPr>
              <a:t> </a:t>
            </a:r>
            <a:r>
              <a:rPr lang="en-US" sz="2000" b="0" i="1" strike="noStrike" spc="-1" dirty="0" err="1">
                <a:uFill>
                  <a:solidFill>
                    <a:srgbClr val="FFFFFF"/>
                  </a:solidFill>
                </a:uFill>
              </a:rPr>
              <a:t>dráha</a:t>
            </a:r>
            <a:r>
              <a:rPr lang="en-US" sz="2000" b="0" i="1" strike="noStrike" spc="-1" dirty="0">
                <a:uFill>
                  <a:solidFill>
                    <a:srgbClr val="FFFFFF"/>
                  </a:solidFill>
                </a:uFill>
              </a:rPr>
              <a:t> </a:t>
            </a:r>
            <a:r>
              <a:rPr lang="en-US" sz="2000" b="0" i="1" strike="noStrike" spc="-1" dirty="0" err="1">
                <a:uFill>
                  <a:solidFill>
                    <a:srgbClr val="FFFFFF"/>
                  </a:solidFill>
                </a:uFill>
              </a:rPr>
              <a:t>specifická</a:t>
            </a:r>
            <a:r>
              <a:rPr lang="en-US" sz="2000" b="0" i="1" strike="noStrike" spc="-1" dirty="0">
                <a:uFill>
                  <a:solidFill>
                    <a:srgbClr val="FFFFFF"/>
                  </a:solidFill>
                </a:uFill>
              </a:rPr>
              <a:t> </a:t>
            </a:r>
            <a:r>
              <a:rPr lang="en-US" sz="2000" b="0" i="1" strike="noStrike" spc="-1" dirty="0" err="1">
                <a:uFill>
                  <a:solidFill>
                    <a:srgbClr val="FFFFFF"/>
                  </a:solidFill>
                </a:uFill>
              </a:rPr>
              <a:t>jen</a:t>
            </a:r>
            <a:r>
              <a:rPr lang="en-US" sz="2000" b="0" i="1" strike="noStrike" spc="-1" dirty="0">
                <a:uFill>
                  <a:solidFill>
                    <a:srgbClr val="FFFFFF"/>
                  </a:solidFill>
                </a:uFill>
              </a:rPr>
              <a:t> pro </a:t>
            </a:r>
            <a:r>
              <a:rPr lang="en-US" sz="2000" b="0" i="1" strike="noStrike" spc="-1" dirty="0" err="1">
                <a:uFill>
                  <a:solidFill>
                    <a:srgbClr val="FFFFFF"/>
                  </a:solidFill>
                </a:uFill>
              </a:rPr>
              <a:t>naše</a:t>
            </a:r>
            <a:r>
              <a:rPr lang="en-US" sz="2000" b="0" i="1" strike="noStrike" spc="-1" dirty="0">
                <a:uFill>
                  <a:solidFill>
                    <a:srgbClr val="FFFFFF"/>
                  </a:solidFill>
                </a:uFill>
              </a:rPr>
              <a:t> </a:t>
            </a:r>
            <a:r>
              <a:rPr lang="en-US" sz="2000" b="0" i="1" strike="noStrike" spc="-1" dirty="0" err="1">
                <a:uFill>
                  <a:solidFill>
                    <a:srgbClr val="FFFFFF"/>
                  </a:solidFill>
                </a:uFill>
              </a:rPr>
              <a:t>porovnávané</a:t>
            </a:r>
            <a:r>
              <a:rPr lang="en-US" sz="2000" b="0" i="1" strike="noStrike" spc="-1" dirty="0">
                <a:uFill>
                  <a:solidFill>
                    <a:srgbClr val="FFFFFF"/>
                  </a:solidFill>
                </a:uFill>
              </a:rPr>
              <a:t> </a:t>
            </a:r>
            <a:r>
              <a:rPr lang="en-US" sz="2000" b="0" i="1" strike="noStrike" spc="-1" dirty="0" err="1">
                <a:uFill>
                  <a:solidFill>
                    <a:srgbClr val="FFFFFF"/>
                  </a:solidFill>
                </a:uFill>
              </a:rPr>
              <a:t>skupiny</a:t>
            </a:r>
            <a:r>
              <a:rPr lang="en-US" sz="2000" b="0" i="1" strike="noStrike" spc="-1" dirty="0">
                <a:uFill>
                  <a:solidFill>
                    <a:srgbClr val="FFFFFF"/>
                  </a:solidFill>
                </a:uFill>
              </a:rPr>
              <a:t>?</a:t>
            </a:r>
          </a:p>
        </p:txBody>
      </p:sp>
    </p:spTree>
    <p:extLst>
      <p:ext uri="{BB962C8B-B14F-4D97-AF65-F5344CB8AC3E}">
        <p14:creationId xmlns:p14="http://schemas.microsoft.com/office/powerpoint/2010/main" val="15188082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C269-6ADE-DF46-80E4-E7F589D18C8F}"/>
              </a:ext>
            </a:extLst>
          </p:cNvPr>
          <p:cNvSpPr>
            <a:spLocks noGrp="1"/>
          </p:cNvSpPr>
          <p:nvPr>
            <p:ph type="title"/>
          </p:nvPr>
        </p:nvSpPr>
        <p:spPr/>
        <p:txBody>
          <a:bodyPr>
            <a:normAutofit/>
          </a:bodyPr>
          <a:lstStyle/>
          <a:p>
            <a:r>
              <a:rPr lang="cs-CZ" sz="4400" dirty="0"/>
              <a:t>Databáze genových sad (</a:t>
            </a:r>
            <a:r>
              <a:rPr lang="cs-CZ" sz="4400" dirty="0" err="1"/>
              <a:t>pathways</a:t>
            </a:r>
            <a:r>
              <a:rPr lang="cs-CZ" sz="4400" dirty="0"/>
              <a:t>)</a:t>
            </a:r>
          </a:p>
        </p:txBody>
      </p:sp>
      <p:sp>
        <p:nvSpPr>
          <p:cNvPr id="3" name="Text Placeholder 2">
            <a:extLst>
              <a:ext uri="{FF2B5EF4-FFF2-40B4-BE49-F238E27FC236}">
                <a16:creationId xmlns:a16="http://schemas.microsoft.com/office/drawing/2014/main" id="{7F2B8F22-FA23-C844-A8AC-A97AB1A8E90E}"/>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16246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Shape 1"/>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buClr>
                <a:srgbClr val="003366"/>
              </a:buClr>
            </a:pPr>
            <a:r>
              <a:rPr lang="en-US" sz="4400" kern="1200" spc="-1">
                <a:solidFill>
                  <a:schemeClr val="accent1"/>
                </a:solidFill>
                <a:uFill>
                  <a:solidFill>
                    <a:srgbClr val="FFFFFF"/>
                  </a:solidFill>
                </a:uFill>
                <a:latin typeface="+mj-lt"/>
                <a:ea typeface="+mj-ea"/>
                <a:cs typeface="+mj-cs"/>
              </a:rPr>
              <a:t>Gene Ontology (GO) databáze</a:t>
            </a:r>
          </a:p>
        </p:txBody>
      </p:sp>
      <p:cxnSp>
        <p:nvCxnSpPr>
          <p:cNvPr id="121" name="Straight Connector 12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6" name="TextShape 2"/>
          <p:cNvSpPr txBox="1"/>
          <p:nvPr/>
        </p:nvSpPr>
        <p:spPr>
          <a:xfrm>
            <a:off x="4976031" y="963877"/>
            <a:ext cx="6377769" cy="4930246"/>
          </a:xfrm>
          <a:prstGeom prst="rect">
            <a:avLst/>
          </a:prstGeom>
        </p:spPr>
        <p:txBody>
          <a:bodyPr vert="horz" lIns="91440" tIns="45720" rIns="91440" bIns="45720" rtlCol="0" anchor="ctr">
            <a:normAutofit/>
          </a:bodyPr>
          <a:lstStyle/>
          <a:p>
            <a:pPr marL="45720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hlinkClick r:id="rId3"/>
              </a:rPr>
              <a:t>http://www.geneontology.org/</a:t>
            </a:r>
            <a:endParaRPr lang="en-US" sz="2400" b="0" strike="noStrike" spc="-1">
              <a:uFill>
                <a:solidFill>
                  <a:srgbClr val="FFFFFF"/>
                </a:solidFill>
              </a:uFill>
            </a:endParaRPr>
          </a:p>
          <a:p>
            <a:pPr marL="45720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Hierarchická databáze</a:t>
            </a:r>
          </a:p>
          <a:p>
            <a:pPr marL="45720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Rodičovské uzly: obecnější termíny</a:t>
            </a:r>
          </a:p>
          <a:p>
            <a:pPr marL="45720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Potomci uzlů: víc specifické</a:t>
            </a:r>
          </a:p>
          <a:p>
            <a:pPr marL="45720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Na konci hierarchie jsou molekuly (geny/proteiny)</a:t>
            </a:r>
          </a:p>
          <a:p>
            <a:pPr marL="457200"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Na vrcholu jsou 3 rodičovské uzly: </a:t>
            </a:r>
          </a:p>
          <a:p>
            <a:pPr marL="914400" lvl="1"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Biologické procesy</a:t>
            </a:r>
          </a:p>
          <a:p>
            <a:pPr marL="914400" lvl="1"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Molekulární funkce</a:t>
            </a:r>
          </a:p>
          <a:p>
            <a:pPr marL="914400" lvl="1" indent="-228600">
              <a:lnSpc>
                <a:spcPct val="90000"/>
              </a:lnSpc>
              <a:spcAft>
                <a:spcPts val="600"/>
              </a:spcAft>
              <a:buClr>
                <a:srgbClr val="003366"/>
              </a:buClr>
              <a:buFont typeface="Arial" panose="020B0604020202020204" pitchFamily="34" charset="0"/>
              <a:buChar char="•"/>
            </a:pPr>
            <a:r>
              <a:rPr lang="en-US" sz="2400" b="0" strike="noStrike" spc="-1">
                <a:uFill>
                  <a:solidFill>
                    <a:srgbClr val="FFFFFF"/>
                  </a:solidFill>
                </a:uFill>
              </a:rPr>
              <a:t>Buněčné složky</a:t>
            </a:r>
          </a:p>
        </p:txBody>
      </p:sp>
    </p:spTree>
    <p:extLst>
      <p:ext uri="{BB962C8B-B14F-4D97-AF65-F5344CB8AC3E}">
        <p14:creationId xmlns:p14="http://schemas.microsoft.com/office/powerpoint/2010/main" val="9908114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 name="TextShape 1"/>
          <p:cNvSpPr txBox="1"/>
          <p:nvPr/>
        </p:nvSpPr>
        <p:spPr>
          <a:xfrm>
            <a:off x="838199" y="291090"/>
            <a:ext cx="10515599"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strike="noStrike" kern="1200" spc="-1">
                <a:solidFill>
                  <a:schemeClr val="tx1"/>
                </a:solidFill>
                <a:uFill>
                  <a:solidFill>
                    <a:srgbClr val="FFFFFF"/>
                  </a:solidFill>
                </a:uFill>
                <a:latin typeface="+mj-lt"/>
                <a:ea typeface="+mj-ea"/>
                <a:cs typeface="+mj-cs"/>
              </a:rPr>
              <a:t>GO databáze</a:t>
            </a:r>
          </a:p>
        </p:txBody>
      </p:sp>
      <p:pic>
        <p:nvPicPr>
          <p:cNvPr id="308" name="Picture 3"/>
          <p:cNvPicPr/>
          <p:nvPr/>
        </p:nvPicPr>
        <p:blipFill>
          <a:blip r:embed="rId3"/>
          <a:stretch/>
        </p:blipFill>
        <p:spPr>
          <a:xfrm>
            <a:off x="2361255" y="1863801"/>
            <a:ext cx="7469489" cy="4440746"/>
          </a:xfrm>
          <a:prstGeom prst="rect">
            <a:avLst/>
          </a:prstGeom>
        </p:spPr>
      </p:pic>
    </p:spTree>
    <p:extLst>
      <p:ext uri="{BB962C8B-B14F-4D97-AF65-F5344CB8AC3E}">
        <p14:creationId xmlns:p14="http://schemas.microsoft.com/office/powerpoint/2010/main" val="29918346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Shape 1"/>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strike="noStrike" kern="1200" spc="-1">
                <a:solidFill>
                  <a:schemeClr val="accent1"/>
                </a:solidFill>
                <a:uFill>
                  <a:solidFill>
                    <a:srgbClr val="FFFFFF"/>
                  </a:solidFill>
                </a:uFill>
                <a:latin typeface="+mj-lt"/>
                <a:ea typeface="+mj-ea"/>
                <a:cs typeface="+mj-cs"/>
              </a:rPr>
              <a:t>KEGG pathway databáze</a:t>
            </a:r>
          </a:p>
        </p:txBody>
      </p:sp>
      <p:cxnSp>
        <p:nvCxnSpPr>
          <p:cNvPr id="125" name="Straight Connector 12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0" name="TextShape 2"/>
          <p:cNvSpPr txBox="1"/>
          <p:nvPr/>
        </p:nvSpPr>
        <p:spPr>
          <a:xfrm>
            <a:off x="4976031" y="963877"/>
            <a:ext cx="6377769" cy="4930246"/>
          </a:xfrm>
          <a:prstGeom prst="rect">
            <a:avLst/>
          </a:prstGeom>
        </p:spPr>
        <p:txBody>
          <a:bodyPr vert="horz" lIns="91440" tIns="45720" rIns="91440" bIns="45720" rtlCol="0" anchor="ctr">
            <a:normAutofit/>
          </a:bodyPr>
          <a:lstStyle/>
          <a:p>
            <a:pPr marL="342720" indent="-228600">
              <a:lnSpc>
                <a:spcPct val="90000"/>
              </a:lnSpc>
              <a:spcAft>
                <a:spcPts val="600"/>
              </a:spcAft>
              <a:buClr>
                <a:srgbClr val="003366"/>
              </a:buClr>
              <a:buFont typeface="Arial" panose="020B0604020202020204" pitchFamily="34" charset="0"/>
              <a:buChar char="•"/>
            </a:pPr>
            <a:r>
              <a:rPr lang="en-US" sz="2400" b="0" strike="noStrike" spc="-1" dirty="0">
                <a:uFill>
                  <a:solidFill>
                    <a:srgbClr val="FFFFFF"/>
                  </a:solidFill>
                </a:uFill>
              </a:rPr>
              <a:t>KEGG = Kyoto Encyclopedia of Genes and Genomes</a:t>
            </a:r>
          </a:p>
          <a:p>
            <a:pPr marL="285480" indent="-228600">
              <a:lnSpc>
                <a:spcPct val="90000"/>
              </a:lnSpc>
              <a:spcAft>
                <a:spcPts val="600"/>
              </a:spcAft>
              <a:buClr>
                <a:srgbClr val="003366"/>
              </a:buClr>
              <a:buFont typeface="Arial" panose="020B0604020202020204" pitchFamily="34" charset="0"/>
              <a:buChar char="•"/>
            </a:pPr>
            <a:r>
              <a:rPr lang="en-US" sz="2400" b="0" strike="noStrike" spc="-1" dirty="0">
                <a:uFill>
                  <a:solidFill>
                    <a:srgbClr val="FFFFFF"/>
                  </a:solidFill>
                </a:uFill>
                <a:hlinkClick r:id="rId3"/>
              </a:rPr>
              <a:t>http://www.genome.jp/kegg/pathway.html</a:t>
            </a:r>
            <a:endParaRPr lang="en-US" sz="2400" b="0" strike="noStrike" spc="-1" dirty="0">
              <a:uFill>
                <a:solidFill>
                  <a:srgbClr val="FFFFFF"/>
                </a:solidFill>
              </a:uFill>
            </a:endParaRPr>
          </a:p>
          <a:p>
            <a:pPr marL="285480" indent="-228600">
              <a:lnSpc>
                <a:spcPct val="90000"/>
              </a:lnSpc>
              <a:spcAft>
                <a:spcPts val="600"/>
              </a:spcAft>
              <a:buClr>
                <a:srgbClr val="003366"/>
              </a:buClr>
              <a:buFont typeface="Arial" panose="020B0604020202020204" pitchFamily="34" charset="0"/>
              <a:buChar char="•"/>
            </a:pPr>
            <a:r>
              <a:rPr lang="en-US" sz="2400" b="0" strike="noStrike" spc="-1" dirty="0" err="1">
                <a:uFill>
                  <a:solidFill>
                    <a:srgbClr val="FFFFFF"/>
                  </a:solidFill>
                </a:uFill>
              </a:rPr>
              <a:t>Více</a:t>
            </a:r>
            <a:r>
              <a:rPr lang="en-US" sz="2400" b="0" strike="noStrike" spc="-1" dirty="0">
                <a:uFill>
                  <a:solidFill>
                    <a:srgbClr val="FFFFFF"/>
                  </a:solidFill>
                </a:uFill>
              </a:rPr>
              <a:t> </a:t>
            </a:r>
            <a:r>
              <a:rPr lang="en-US" sz="2400" b="0" strike="noStrike" spc="-1" dirty="0" err="1">
                <a:uFill>
                  <a:solidFill>
                    <a:srgbClr val="FFFFFF"/>
                  </a:solidFill>
                </a:uFill>
              </a:rPr>
              <a:t>informací</a:t>
            </a:r>
            <a:r>
              <a:rPr lang="en-US" sz="2400" b="0" strike="noStrike" spc="-1" dirty="0">
                <a:uFill>
                  <a:solidFill>
                    <a:srgbClr val="FFFFFF"/>
                  </a:solidFill>
                </a:uFill>
              </a:rPr>
              <a:t> </a:t>
            </a:r>
            <a:r>
              <a:rPr lang="en-US" sz="2400" b="0" strike="noStrike" spc="-1" dirty="0" err="1">
                <a:uFill>
                  <a:solidFill>
                    <a:srgbClr val="FFFFFF"/>
                  </a:solidFill>
                </a:uFill>
              </a:rPr>
              <a:t>než</a:t>
            </a:r>
            <a:r>
              <a:rPr lang="en-US" sz="2400" b="0" strike="noStrike" spc="-1" dirty="0">
                <a:uFill>
                  <a:solidFill>
                    <a:srgbClr val="FFFFFF"/>
                  </a:solidFill>
                </a:uFill>
              </a:rPr>
              <a:t> GO, </a:t>
            </a:r>
            <a:r>
              <a:rPr lang="en-US" sz="2400" b="0" strike="noStrike" spc="-1" dirty="0" err="1">
                <a:uFill>
                  <a:solidFill>
                    <a:srgbClr val="FFFFFF"/>
                  </a:solidFill>
                </a:uFill>
              </a:rPr>
              <a:t>máme</a:t>
            </a:r>
            <a:r>
              <a:rPr lang="en-US" sz="2400" b="0" strike="noStrike" spc="-1" dirty="0">
                <a:uFill>
                  <a:solidFill>
                    <a:srgbClr val="FFFFFF"/>
                  </a:solidFill>
                </a:uFill>
              </a:rPr>
              <a:t> </a:t>
            </a:r>
            <a:r>
              <a:rPr lang="en-US" sz="2400" b="0" strike="noStrike" spc="-1" dirty="0" err="1">
                <a:uFill>
                  <a:solidFill>
                    <a:srgbClr val="FFFFFF"/>
                  </a:solidFill>
                </a:uFill>
              </a:rPr>
              <a:t>tu</a:t>
            </a:r>
            <a:r>
              <a:rPr lang="en-US" sz="2400" b="0" strike="noStrike" spc="-1" dirty="0">
                <a:uFill>
                  <a:solidFill>
                    <a:srgbClr val="FFFFFF"/>
                  </a:solidFill>
                </a:uFill>
              </a:rPr>
              <a:t> </a:t>
            </a:r>
            <a:r>
              <a:rPr lang="en-US" sz="2400" spc="-1" dirty="0" err="1">
                <a:uFill>
                  <a:solidFill>
                    <a:srgbClr val="FFFFFF"/>
                  </a:solidFill>
                </a:uFill>
              </a:rPr>
              <a:t>ji</a:t>
            </a:r>
            <a:r>
              <a:rPr lang="en-US" sz="2400" b="0" strike="noStrike" spc="-1" dirty="0" err="1">
                <a:uFill>
                  <a:solidFill>
                    <a:srgbClr val="FFFFFF"/>
                  </a:solidFill>
                </a:uFill>
              </a:rPr>
              <a:t>ž</a:t>
            </a:r>
            <a:r>
              <a:rPr lang="en-US" sz="2400" b="0" strike="noStrike" spc="-1" dirty="0">
                <a:uFill>
                  <a:solidFill>
                    <a:srgbClr val="FFFFFF"/>
                  </a:solidFill>
                </a:uFill>
              </a:rPr>
              <a:t> </a:t>
            </a:r>
            <a:r>
              <a:rPr lang="en-US" sz="2400" b="0" strike="noStrike" spc="-1" dirty="0" err="1">
                <a:uFill>
                  <a:solidFill>
                    <a:srgbClr val="FFFFFF"/>
                  </a:solidFill>
                </a:uFill>
              </a:rPr>
              <a:t>vztahy</a:t>
            </a:r>
            <a:r>
              <a:rPr lang="en-US" sz="2400" b="0" strike="noStrike" spc="-1" dirty="0">
                <a:uFill>
                  <a:solidFill>
                    <a:srgbClr val="FFFFFF"/>
                  </a:solidFill>
                </a:uFill>
              </a:rPr>
              <a:t> </a:t>
            </a:r>
            <a:r>
              <a:rPr lang="en-US" sz="2400" b="0" strike="noStrike" spc="-1" dirty="0" err="1">
                <a:uFill>
                  <a:solidFill>
                    <a:srgbClr val="FFFFFF"/>
                  </a:solidFill>
                </a:uFill>
              </a:rPr>
              <a:t>mezi</a:t>
            </a:r>
            <a:r>
              <a:rPr lang="en-US" sz="2400" b="0" strike="noStrike" spc="-1" dirty="0">
                <a:uFill>
                  <a:solidFill>
                    <a:srgbClr val="FFFFFF"/>
                  </a:solidFill>
                </a:uFill>
              </a:rPr>
              <a:t> </a:t>
            </a:r>
            <a:r>
              <a:rPr lang="en-US" sz="2400" b="0" strike="noStrike" spc="-1" dirty="0" err="1">
                <a:uFill>
                  <a:solidFill>
                    <a:srgbClr val="FFFFFF"/>
                  </a:solidFill>
                </a:uFill>
              </a:rPr>
              <a:t>geny</a:t>
            </a:r>
            <a:r>
              <a:rPr lang="en-US" sz="2400" b="0" strike="noStrike" spc="-1" dirty="0">
                <a:uFill>
                  <a:solidFill>
                    <a:srgbClr val="FFFFFF"/>
                  </a:solidFill>
                </a:uFill>
              </a:rPr>
              <a:t> a </a:t>
            </a:r>
            <a:r>
              <a:rPr lang="en-US" sz="2400" b="0" strike="noStrike" spc="-1" dirty="0" err="1">
                <a:uFill>
                  <a:solidFill>
                    <a:srgbClr val="FFFFFF"/>
                  </a:solidFill>
                </a:uFill>
              </a:rPr>
              <a:t>genovými</a:t>
            </a:r>
            <a:r>
              <a:rPr lang="en-US" sz="2400" b="0" strike="noStrike" spc="-1" dirty="0">
                <a:uFill>
                  <a:solidFill>
                    <a:srgbClr val="FFFFFF"/>
                  </a:solidFill>
                </a:uFill>
              </a:rPr>
              <a:t> </a:t>
            </a:r>
            <a:r>
              <a:rPr lang="en-US" sz="2400" b="0" strike="noStrike" spc="-1" dirty="0" err="1">
                <a:uFill>
                  <a:solidFill>
                    <a:srgbClr val="FFFFFF"/>
                  </a:solidFill>
                </a:uFill>
              </a:rPr>
              <a:t>produkty</a:t>
            </a:r>
            <a:endParaRPr lang="en-US" sz="2400" b="0" strike="noStrike" spc="-1" dirty="0">
              <a:uFill>
                <a:solidFill>
                  <a:srgbClr val="FFFFFF"/>
                </a:solidFill>
              </a:uFill>
            </a:endParaRPr>
          </a:p>
          <a:p>
            <a:pPr marL="285480" indent="-228600">
              <a:lnSpc>
                <a:spcPct val="90000"/>
              </a:lnSpc>
              <a:spcAft>
                <a:spcPts val="600"/>
              </a:spcAft>
              <a:buClr>
                <a:srgbClr val="003366"/>
              </a:buClr>
              <a:buFont typeface="Arial" panose="020B0604020202020204" pitchFamily="34" charset="0"/>
              <a:buChar char="•"/>
            </a:pPr>
            <a:r>
              <a:rPr lang="en-US" sz="2400" b="0" strike="noStrike" spc="-1" dirty="0" err="1">
                <a:uFill>
                  <a:solidFill>
                    <a:srgbClr val="FFFFFF"/>
                  </a:solidFill>
                </a:uFill>
              </a:rPr>
              <a:t>Detailní</a:t>
            </a:r>
            <a:r>
              <a:rPr lang="en-US" sz="2400" b="0" strike="noStrike" spc="-1" dirty="0">
                <a:uFill>
                  <a:solidFill>
                    <a:srgbClr val="FFFFFF"/>
                  </a:solidFill>
                </a:uFill>
              </a:rPr>
              <a:t> </a:t>
            </a:r>
            <a:r>
              <a:rPr lang="en-US" sz="2400" b="0" strike="noStrike" spc="-1" dirty="0" err="1">
                <a:uFill>
                  <a:solidFill>
                    <a:srgbClr val="FFFFFF"/>
                  </a:solidFill>
                </a:uFill>
              </a:rPr>
              <a:t>informáce</a:t>
            </a:r>
            <a:r>
              <a:rPr lang="en-US" sz="2400" b="0" strike="noStrike" spc="-1" dirty="0">
                <a:uFill>
                  <a:solidFill>
                    <a:srgbClr val="FFFFFF"/>
                  </a:solidFill>
                </a:uFill>
              </a:rPr>
              <a:t> </a:t>
            </a:r>
            <a:r>
              <a:rPr lang="en-US" sz="2400" b="0" strike="noStrike" spc="-1" dirty="0" err="1">
                <a:uFill>
                  <a:solidFill>
                    <a:srgbClr val="FFFFFF"/>
                  </a:solidFill>
                </a:uFill>
              </a:rPr>
              <a:t>jen</a:t>
            </a:r>
            <a:r>
              <a:rPr lang="en-US" sz="2400" b="0" strike="noStrike" spc="-1" dirty="0">
                <a:uFill>
                  <a:solidFill>
                    <a:srgbClr val="FFFFFF"/>
                  </a:solidFill>
                </a:uFill>
              </a:rPr>
              <a:t> pro </a:t>
            </a:r>
            <a:r>
              <a:rPr lang="en-US" sz="2400" b="0" strike="noStrike" spc="-1" dirty="0" err="1">
                <a:uFill>
                  <a:solidFill>
                    <a:srgbClr val="FFFFFF"/>
                  </a:solidFill>
                </a:uFill>
              </a:rPr>
              <a:t>některé</a:t>
            </a:r>
            <a:r>
              <a:rPr lang="en-US" sz="2400" b="0" strike="noStrike" spc="-1" dirty="0">
                <a:uFill>
                  <a:solidFill>
                    <a:srgbClr val="FFFFFF"/>
                  </a:solidFill>
                </a:uFill>
              </a:rPr>
              <a:t> </a:t>
            </a:r>
            <a:r>
              <a:rPr lang="en-US" sz="2400" b="0" strike="noStrike" spc="-1" dirty="0" err="1">
                <a:uFill>
                  <a:solidFill>
                    <a:srgbClr val="FFFFFF"/>
                  </a:solidFill>
                </a:uFill>
              </a:rPr>
              <a:t>organizmy</a:t>
            </a:r>
            <a:r>
              <a:rPr lang="en-US" sz="2400" b="0" strike="noStrike" spc="-1" dirty="0">
                <a:uFill>
                  <a:solidFill>
                    <a:srgbClr val="FFFFFF"/>
                  </a:solidFill>
                </a:uFill>
              </a:rPr>
              <a:t> a </a:t>
            </a:r>
            <a:r>
              <a:rPr lang="en-US" sz="2400" b="0" strike="noStrike" spc="-1" dirty="0" err="1">
                <a:uFill>
                  <a:solidFill>
                    <a:srgbClr val="FFFFFF"/>
                  </a:solidFill>
                </a:uFill>
              </a:rPr>
              <a:t>procesy</a:t>
            </a:r>
            <a:endParaRPr lang="en-US" sz="2400" b="0" strike="noStrike" spc="-1" dirty="0">
              <a:uFill>
                <a:solidFill>
                  <a:srgbClr val="FFFFFF"/>
                </a:solidFill>
              </a:uFill>
            </a:endParaRPr>
          </a:p>
          <a:p>
            <a:pPr marL="285480" indent="-228600">
              <a:lnSpc>
                <a:spcPct val="90000"/>
              </a:lnSpc>
              <a:spcAft>
                <a:spcPts val="600"/>
              </a:spcAft>
              <a:buClr>
                <a:srgbClr val="003366"/>
              </a:buClr>
              <a:buFont typeface="Arial" panose="020B0604020202020204" pitchFamily="34" charset="0"/>
              <a:buChar char="•"/>
            </a:pPr>
            <a:r>
              <a:rPr lang="en-US" sz="2400" b="0" strike="noStrike" spc="-1" dirty="0" err="1">
                <a:uFill>
                  <a:solidFill>
                    <a:srgbClr val="FFFFFF"/>
                  </a:solidFill>
                </a:uFill>
              </a:rPr>
              <a:t>Využívá</a:t>
            </a:r>
            <a:r>
              <a:rPr lang="en-US" sz="2400" b="0" strike="noStrike" spc="-1" dirty="0">
                <a:uFill>
                  <a:solidFill>
                    <a:srgbClr val="FFFFFF"/>
                  </a:solidFill>
                </a:uFill>
              </a:rPr>
              <a:t> </a:t>
            </a:r>
            <a:r>
              <a:rPr lang="en-US" sz="2400" b="0" strike="noStrike" spc="-1" dirty="0" err="1">
                <a:uFill>
                  <a:solidFill>
                    <a:srgbClr val="FFFFFF"/>
                  </a:solidFill>
                </a:uFill>
              </a:rPr>
              <a:t>hlavně</a:t>
            </a:r>
            <a:r>
              <a:rPr lang="en-US" sz="2400" b="0" strike="noStrike" spc="-1" dirty="0">
                <a:uFill>
                  <a:solidFill>
                    <a:srgbClr val="FFFFFF"/>
                  </a:solidFill>
                </a:uFill>
              </a:rPr>
              <a:t> </a:t>
            </a:r>
            <a:r>
              <a:rPr lang="en-US" sz="2400" b="0" strike="noStrike" spc="-1" dirty="0" err="1">
                <a:uFill>
                  <a:solidFill>
                    <a:srgbClr val="FFFFFF"/>
                  </a:solidFill>
                </a:uFill>
              </a:rPr>
              <a:t>ověřené</a:t>
            </a:r>
            <a:r>
              <a:rPr lang="en-US" sz="2400" b="0" strike="noStrike" spc="-1" dirty="0">
                <a:uFill>
                  <a:solidFill>
                    <a:srgbClr val="FFFFFF"/>
                  </a:solidFill>
                </a:uFill>
              </a:rPr>
              <a:t> </a:t>
            </a:r>
            <a:r>
              <a:rPr lang="en-US" sz="2400" b="0" strike="noStrike" spc="-1" dirty="0" err="1">
                <a:uFill>
                  <a:solidFill>
                    <a:srgbClr val="FFFFFF"/>
                  </a:solidFill>
                </a:uFill>
              </a:rPr>
              <a:t>poznatky</a:t>
            </a:r>
            <a:r>
              <a:rPr lang="en-US" sz="2400" b="0" strike="noStrike" spc="-1" dirty="0">
                <a:uFill>
                  <a:solidFill>
                    <a:srgbClr val="FFFFFF"/>
                  </a:solidFill>
                </a:uFill>
              </a:rPr>
              <a:t>, </a:t>
            </a:r>
            <a:r>
              <a:rPr lang="en-US" sz="2400" b="0" strike="noStrike" spc="-1" dirty="0" err="1">
                <a:uFill>
                  <a:solidFill>
                    <a:srgbClr val="FFFFFF"/>
                  </a:solidFill>
                </a:uFill>
              </a:rPr>
              <a:t>nemůže</a:t>
            </a:r>
            <a:r>
              <a:rPr lang="en-US" sz="2400" b="0" strike="noStrike" spc="-1" dirty="0">
                <a:uFill>
                  <a:solidFill>
                    <a:srgbClr val="FFFFFF"/>
                  </a:solidFill>
                </a:uFill>
              </a:rPr>
              <a:t> ji </a:t>
            </a:r>
            <a:r>
              <a:rPr lang="en-US" sz="2400" b="0" strike="noStrike" spc="-1" dirty="0" err="1">
                <a:uFill>
                  <a:solidFill>
                    <a:srgbClr val="FFFFFF"/>
                  </a:solidFill>
                </a:uFill>
              </a:rPr>
              <a:t>kdokoliv</a:t>
            </a:r>
            <a:r>
              <a:rPr lang="en-US" sz="2400" b="0" strike="noStrike" spc="-1" dirty="0">
                <a:uFill>
                  <a:solidFill>
                    <a:srgbClr val="FFFFFF"/>
                  </a:solidFill>
                </a:uFill>
              </a:rPr>
              <a:t> </a:t>
            </a:r>
            <a:r>
              <a:rPr lang="en-US" sz="2400" b="0" strike="noStrike" spc="-1" dirty="0" err="1">
                <a:uFill>
                  <a:solidFill>
                    <a:srgbClr val="FFFFFF"/>
                  </a:solidFill>
                </a:uFill>
              </a:rPr>
              <a:t>změnit</a:t>
            </a:r>
            <a:endParaRPr lang="en-US" sz="2400" b="0" strike="noStrike" spc="-1" dirty="0">
              <a:uFill>
                <a:solidFill>
                  <a:srgbClr val="FFFFFF"/>
                </a:solidFill>
              </a:uFill>
            </a:endParaRPr>
          </a:p>
          <a:p>
            <a:pPr marL="285480" indent="-228600">
              <a:lnSpc>
                <a:spcPct val="90000"/>
              </a:lnSpc>
              <a:spcAft>
                <a:spcPts val="600"/>
              </a:spcAft>
              <a:buClr>
                <a:srgbClr val="003366"/>
              </a:buClr>
              <a:buFont typeface="Arial" panose="020B0604020202020204" pitchFamily="34" charset="0"/>
              <a:buChar char="•"/>
            </a:pPr>
            <a:r>
              <a:rPr lang="en-US" sz="2400" b="0" strike="noStrike" spc="-1" dirty="0">
                <a:uFill>
                  <a:solidFill>
                    <a:srgbClr val="FFFFFF"/>
                  </a:solidFill>
                </a:uFill>
              </a:rPr>
              <a:t>Proto se </a:t>
            </a:r>
            <a:r>
              <a:rPr lang="en-US" sz="2400" b="0" strike="noStrike" spc="-1" dirty="0" err="1">
                <a:uFill>
                  <a:solidFill>
                    <a:srgbClr val="FFFFFF"/>
                  </a:solidFill>
                </a:uFill>
              </a:rPr>
              <a:t>tu</a:t>
            </a:r>
            <a:r>
              <a:rPr lang="en-US" sz="2400" b="0" strike="noStrike" spc="-1" dirty="0">
                <a:uFill>
                  <a:solidFill>
                    <a:srgbClr val="FFFFFF"/>
                  </a:solidFill>
                </a:uFill>
              </a:rPr>
              <a:t> </a:t>
            </a:r>
            <a:r>
              <a:rPr lang="en-US" sz="2400" b="0" strike="noStrike" spc="-1" dirty="0" err="1">
                <a:uFill>
                  <a:solidFill>
                    <a:srgbClr val="FFFFFF"/>
                  </a:solidFill>
                </a:uFill>
              </a:rPr>
              <a:t>nenachází</a:t>
            </a:r>
            <a:r>
              <a:rPr lang="en-US" sz="2400" b="0" strike="noStrike" spc="-1" dirty="0">
                <a:uFill>
                  <a:solidFill>
                    <a:srgbClr val="FFFFFF"/>
                  </a:solidFill>
                </a:uFill>
              </a:rPr>
              <a:t> </a:t>
            </a:r>
            <a:r>
              <a:rPr lang="en-US" sz="2400" b="0" strike="noStrike" spc="-1" dirty="0" err="1">
                <a:uFill>
                  <a:solidFill>
                    <a:srgbClr val="FFFFFF"/>
                  </a:solidFill>
                </a:uFill>
              </a:rPr>
              <a:t>všechny</a:t>
            </a:r>
            <a:r>
              <a:rPr lang="en-US" sz="2400" b="0" strike="noStrike" spc="-1" dirty="0">
                <a:uFill>
                  <a:solidFill>
                    <a:srgbClr val="FFFFFF"/>
                  </a:solidFill>
                </a:uFill>
              </a:rPr>
              <a:t> </a:t>
            </a:r>
            <a:r>
              <a:rPr lang="en-US" sz="2400" b="0" strike="noStrike" spc="-1" dirty="0" err="1">
                <a:uFill>
                  <a:solidFill>
                    <a:srgbClr val="FFFFFF"/>
                  </a:solidFill>
                </a:uFill>
              </a:rPr>
              <a:t>geny</a:t>
            </a:r>
            <a:r>
              <a:rPr lang="en-US" sz="2400" b="0" strike="noStrike" spc="-1" dirty="0">
                <a:uFill>
                  <a:solidFill>
                    <a:srgbClr val="FFFFFF"/>
                  </a:solidFill>
                </a:uFill>
              </a:rPr>
              <a:t> (</a:t>
            </a:r>
            <a:r>
              <a:rPr lang="en-US" sz="2400" b="0" strike="noStrike" spc="-1" dirty="0" err="1">
                <a:uFill>
                  <a:solidFill>
                    <a:srgbClr val="FFFFFF"/>
                  </a:solidFill>
                </a:uFill>
              </a:rPr>
              <a:t>obvykle</a:t>
            </a:r>
            <a:r>
              <a:rPr lang="en-US" sz="2400" b="0" strike="noStrike" spc="-1" dirty="0">
                <a:uFill>
                  <a:solidFill>
                    <a:srgbClr val="FFFFFF"/>
                  </a:solidFill>
                </a:uFill>
              </a:rPr>
              <a:t> </a:t>
            </a:r>
            <a:r>
              <a:rPr lang="en-US" sz="2400" b="0" strike="noStrike" spc="-1" dirty="0" err="1">
                <a:uFill>
                  <a:solidFill>
                    <a:srgbClr val="FFFFFF"/>
                  </a:solidFill>
                </a:uFill>
              </a:rPr>
              <a:t>tak</a:t>
            </a:r>
            <a:r>
              <a:rPr lang="en-US" sz="2400" b="0" strike="noStrike" spc="-1" dirty="0">
                <a:uFill>
                  <a:solidFill>
                    <a:srgbClr val="FFFFFF"/>
                  </a:solidFill>
                </a:uFill>
              </a:rPr>
              <a:t> </a:t>
            </a:r>
            <a:r>
              <a:rPr lang="en-US" sz="2400" b="0" strike="noStrike" spc="-1" dirty="0" err="1">
                <a:uFill>
                  <a:solidFill>
                    <a:srgbClr val="FFFFFF"/>
                  </a:solidFill>
                </a:uFill>
              </a:rPr>
              <a:t>třetina</a:t>
            </a:r>
            <a:r>
              <a:rPr lang="en-US" sz="2400" b="0" strike="noStrike" spc="-1" dirty="0">
                <a:uFill>
                  <a:solidFill>
                    <a:srgbClr val="FFFFFF"/>
                  </a:solidFill>
                </a:uFill>
              </a:rPr>
              <a:t> </a:t>
            </a:r>
            <a:r>
              <a:rPr lang="en-US" sz="2400" b="0" strike="noStrike" spc="-1" dirty="0" err="1">
                <a:uFill>
                  <a:solidFill>
                    <a:srgbClr val="FFFFFF"/>
                  </a:solidFill>
                </a:uFill>
              </a:rPr>
              <a:t>až</a:t>
            </a:r>
            <a:r>
              <a:rPr lang="en-US" sz="2400" b="0" strike="noStrike" spc="-1" dirty="0">
                <a:uFill>
                  <a:solidFill>
                    <a:srgbClr val="FFFFFF"/>
                  </a:solidFill>
                </a:uFill>
              </a:rPr>
              <a:t> </a:t>
            </a:r>
            <a:r>
              <a:rPr lang="en-US" sz="2400" b="0" strike="noStrike" spc="-1" dirty="0" err="1">
                <a:uFill>
                  <a:solidFill>
                    <a:srgbClr val="FFFFFF"/>
                  </a:solidFill>
                </a:uFill>
              </a:rPr>
              <a:t>polovina</a:t>
            </a:r>
            <a:r>
              <a:rPr lang="en-US" sz="2400" b="0" strike="noStrike" spc="-1" dirty="0">
                <a:uFill>
                  <a:solidFill>
                    <a:srgbClr val="FFFFFF"/>
                  </a:solidFill>
                </a:uFill>
              </a:rPr>
              <a:t> z </a:t>
            </a:r>
            <a:r>
              <a:rPr lang="en-US" sz="2400" b="0" strike="noStrike" spc="-1" dirty="0" err="1">
                <a:uFill>
                  <a:solidFill>
                    <a:srgbClr val="FFFFFF"/>
                  </a:solidFill>
                </a:uFill>
              </a:rPr>
              <a:t>hledaných</a:t>
            </a:r>
            <a:r>
              <a:rPr lang="en-US" sz="2400" b="0" strike="noStrike" spc="-1" dirty="0">
                <a:uFill>
                  <a:solidFill>
                    <a:srgbClr val="FFFFFF"/>
                  </a:solidFill>
                </a:uFill>
              </a:rPr>
              <a:t>)</a:t>
            </a:r>
          </a:p>
          <a:p>
            <a:pPr marL="285480" indent="-228600">
              <a:lnSpc>
                <a:spcPct val="90000"/>
              </a:lnSpc>
              <a:spcAft>
                <a:spcPts val="600"/>
              </a:spcAft>
              <a:buClr>
                <a:srgbClr val="003366"/>
              </a:buClr>
              <a:buFont typeface="Arial" panose="020B0604020202020204" pitchFamily="34" charset="0"/>
              <a:buChar char="•"/>
            </a:pPr>
            <a:r>
              <a:rPr lang="en-US" sz="2400" b="0" strike="noStrike" spc="-1" dirty="0" err="1">
                <a:uFill>
                  <a:solidFill>
                    <a:srgbClr val="FFFFFF"/>
                  </a:solidFill>
                </a:uFill>
              </a:rPr>
              <a:t>Aktualizovaná</a:t>
            </a:r>
            <a:r>
              <a:rPr lang="en-US" sz="2400" b="0" strike="noStrike" spc="-1" dirty="0">
                <a:uFill>
                  <a:solidFill>
                    <a:srgbClr val="FFFFFF"/>
                  </a:solidFill>
                </a:uFill>
              </a:rPr>
              <a:t> </a:t>
            </a:r>
            <a:r>
              <a:rPr lang="en-US" sz="2400" b="0" strike="noStrike" spc="-1" dirty="0" err="1">
                <a:uFill>
                  <a:solidFill>
                    <a:srgbClr val="FFFFFF"/>
                  </a:solidFill>
                </a:uFill>
              </a:rPr>
              <a:t>databáze</a:t>
            </a:r>
            <a:r>
              <a:rPr lang="en-US" sz="2400" b="0" strike="noStrike" spc="-1" dirty="0">
                <a:uFill>
                  <a:solidFill>
                    <a:srgbClr val="FFFFFF"/>
                  </a:solidFill>
                </a:uFill>
              </a:rPr>
              <a:t> </a:t>
            </a:r>
            <a:r>
              <a:rPr lang="en-US" sz="2400" b="0" strike="noStrike" spc="-1" dirty="0" err="1">
                <a:uFill>
                  <a:solidFill>
                    <a:srgbClr val="FFFFFF"/>
                  </a:solidFill>
                </a:uFill>
              </a:rPr>
              <a:t>není</a:t>
            </a:r>
            <a:r>
              <a:rPr lang="en-US" sz="2400" b="0" strike="noStrike" spc="-1" dirty="0">
                <a:uFill>
                  <a:solidFill>
                    <a:srgbClr val="FFFFFF"/>
                  </a:solidFill>
                </a:uFill>
              </a:rPr>
              <a:t> </a:t>
            </a:r>
            <a:r>
              <a:rPr lang="en-US" sz="2400" b="0" strike="noStrike" spc="-1" dirty="0" err="1">
                <a:uFill>
                  <a:solidFill>
                    <a:srgbClr val="FFFFFF"/>
                  </a:solidFill>
                </a:uFill>
              </a:rPr>
              <a:t>volně</a:t>
            </a:r>
            <a:r>
              <a:rPr lang="en-US" sz="2400" b="0" strike="noStrike" spc="-1" dirty="0">
                <a:uFill>
                  <a:solidFill>
                    <a:srgbClr val="FFFFFF"/>
                  </a:solidFill>
                </a:uFill>
              </a:rPr>
              <a:t> </a:t>
            </a:r>
            <a:r>
              <a:rPr lang="en-US" sz="2400" b="0" strike="noStrike" spc="-1" dirty="0" err="1">
                <a:uFill>
                  <a:solidFill>
                    <a:srgbClr val="FFFFFF"/>
                  </a:solidFill>
                </a:uFill>
              </a:rPr>
              <a:t>přístupná</a:t>
            </a:r>
            <a:endParaRPr lang="en-US" sz="2400" b="0" strike="noStrike" spc="-1" dirty="0">
              <a:uFill>
                <a:solidFill>
                  <a:srgbClr val="FFFFFF"/>
                </a:solidFill>
              </a:uFill>
            </a:endParaRPr>
          </a:p>
          <a:p>
            <a:pPr lvl="1" indent="-228600">
              <a:lnSpc>
                <a:spcPct val="90000"/>
              </a:lnSpc>
              <a:spcAft>
                <a:spcPts val="600"/>
              </a:spcAft>
              <a:buClr>
                <a:srgbClr val="003366"/>
              </a:buClr>
              <a:buFont typeface="Arial" panose="020B0604020202020204" pitchFamily="34" charset="0"/>
              <a:buChar char="•"/>
            </a:pPr>
            <a:endParaRPr lang="en-US" sz="2400" b="0" strike="noStrike" spc="-1" dirty="0">
              <a:uFill>
                <a:solidFill>
                  <a:srgbClr val="FFFFFF"/>
                </a:solidFill>
              </a:uFill>
            </a:endParaRPr>
          </a:p>
        </p:txBody>
      </p:sp>
    </p:spTree>
    <p:extLst>
      <p:ext uri="{BB962C8B-B14F-4D97-AF65-F5344CB8AC3E}">
        <p14:creationId xmlns:p14="http://schemas.microsoft.com/office/powerpoint/2010/main" val="7931941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3458</Words>
  <Application>Microsoft Macintosh PowerPoint</Application>
  <PresentationFormat>Widescreen</PresentationFormat>
  <Paragraphs>356</Paragraphs>
  <Slides>38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Verdana</vt:lpstr>
      <vt:lpstr>Wingdings</vt:lpstr>
      <vt:lpstr>Office Theme</vt:lpstr>
      <vt:lpstr>Detekce biomarkerů z omics experimentů</vt:lpstr>
      <vt:lpstr>Analýza genových sad</vt:lpstr>
      <vt:lpstr>PowerPoint Presentation</vt:lpstr>
      <vt:lpstr>PowerPoint Presentation</vt:lpstr>
      <vt:lpstr>PowerPoint Presentation</vt:lpstr>
      <vt:lpstr>Databáze genových sad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Metody analýzy genových sad</vt:lpstr>
      <vt:lpstr>PowerPoint Presentation</vt:lpstr>
      <vt:lpstr>PowerPoint Presentation</vt:lpstr>
      <vt:lpstr>Dělení metod dle skupiny molekul které analyzují</vt:lpstr>
      <vt:lpstr>PowerPoint Presentation</vt:lpstr>
      <vt:lpstr>PowerPoint Presentation</vt:lpstr>
      <vt:lpstr>PowerPoint Presentation</vt:lpstr>
      <vt:lpstr>PowerPoint Presentation</vt:lpstr>
      <vt:lpstr>Dělení metod podle toho s jakou informací pracují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Detekce biomarkerů z omics experimentů</dc:title>
  <dc:creator>Eva Budinská</dc:creator>
  <cp:lastModifiedBy>Eva Budinská</cp:lastModifiedBy>
  <cp:revision>1</cp:revision>
  <dcterms:created xsi:type="dcterms:W3CDTF">2019-11-22T08:54:21Z</dcterms:created>
  <dcterms:modified xsi:type="dcterms:W3CDTF">2019-11-22T08:55:32Z</dcterms:modified>
</cp:coreProperties>
</file>