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315" r:id="rId4"/>
    <p:sldId id="275" r:id="rId5"/>
    <p:sldId id="276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273" r:id="rId14"/>
    <p:sldId id="274" r:id="rId15"/>
    <p:sldId id="323" r:id="rId16"/>
    <p:sldId id="324" r:id="rId17"/>
    <p:sldId id="312" r:id="rId18"/>
    <p:sldId id="313" r:id="rId19"/>
    <p:sldId id="325" r:id="rId20"/>
    <p:sldId id="326" r:id="rId21"/>
    <p:sldId id="327" r:id="rId22"/>
    <p:sldId id="328" r:id="rId23"/>
    <p:sldId id="329" r:id="rId24"/>
    <p:sldId id="330" r:id="rId25"/>
    <p:sldId id="311" r:id="rId26"/>
    <p:sldId id="331" r:id="rId27"/>
    <p:sldId id="270" r:id="rId28"/>
    <p:sldId id="332" r:id="rId29"/>
    <p:sldId id="269" r:id="rId30"/>
    <p:sldId id="333" r:id="rId31"/>
    <p:sldId id="334" r:id="rId32"/>
    <p:sldId id="335" r:id="rId33"/>
    <p:sldId id="268" r:id="rId34"/>
    <p:sldId id="336" r:id="rId35"/>
    <p:sldId id="337" r:id="rId36"/>
    <p:sldId id="338" r:id="rId37"/>
    <p:sldId id="264" r:id="rId38"/>
    <p:sldId id="265" r:id="rId39"/>
    <p:sldId id="339" r:id="rId40"/>
    <p:sldId id="340" r:id="rId41"/>
    <p:sldId id="341" r:id="rId42"/>
    <p:sldId id="342" r:id="rId43"/>
    <p:sldId id="343" r:id="rId44"/>
    <p:sldId id="263" r:id="rId45"/>
    <p:sldId id="344" r:id="rId46"/>
    <p:sldId id="345" r:id="rId47"/>
    <p:sldId id="267" r:id="rId48"/>
    <p:sldId id="286" r:id="rId49"/>
    <p:sldId id="287" r:id="rId50"/>
    <p:sldId id="288" r:id="rId51"/>
    <p:sldId id="262" r:id="rId52"/>
    <p:sldId id="301" r:id="rId53"/>
    <p:sldId id="302" r:id="rId54"/>
    <p:sldId id="348" r:id="rId55"/>
    <p:sldId id="349" r:id="rId56"/>
    <p:sldId id="261" r:id="rId57"/>
    <p:sldId id="350" r:id="rId58"/>
    <p:sldId id="266" r:id="rId59"/>
    <p:sldId id="351" r:id="rId60"/>
    <p:sldId id="352" r:id="rId61"/>
    <p:sldId id="260" r:id="rId62"/>
    <p:sldId id="259" r:id="rId63"/>
    <p:sldId id="353" r:id="rId64"/>
    <p:sldId id="354" r:id="rId65"/>
    <p:sldId id="258" r:id="rId66"/>
    <p:sldId id="257" r:id="rId67"/>
    <p:sldId id="284" r:id="rId68"/>
    <p:sldId id="283" r:id="rId69"/>
    <p:sldId id="346" r:id="rId70"/>
    <p:sldId id="285" r:id="rId71"/>
    <p:sldId id="290" r:id="rId72"/>
    <p:sldId id="291" r:id="rId73"/>
    <p:sldId id="292" r:id="rId74"/>
    <p:sldId id="289" r:id="rId75"/>
    <p:sldId id="297" r:id="rId76"/>
    <p:sldId id="293" r:id="rId77"/>
    <p:sldId id="294" r:id="rId78"/>
    <p:sldId id="295" r:id="rId79"/>
    <p:sldId id="296" r:id="rId80"/>
    <p:sldId id="298" r:id="rId81"/>
    <p:sldId id="299" r:id="rId82"/>
    <p:sldId id="300" r:id="rId83"/>
    <p:sldId id="303" r:id="rId84"/>
    <p:sldId id="304" r:id="rId85"/>
    <p:sldId id="307" r:id="rId86"/>
    <p:sldId id="308" r:id="rId87"/>
    <p:sldId id="309" r:id="rId88"/>
    <p:sldId id="282" r:id="rId89"/>
    <p:sldId id="281" r:id="rId90"/>
    <p:sldId id="310" r:id="rId91"/>
    <p:sldId id="277" r:id="rId92"/>
    <p:sldId id="278" r:id="rId93"/>
    <p:sldId id="279" r:id="rId94"/>
    <p:sldId id="280" r:id="rId95"/>
    <p:sldId id="305" r:id="rId96"/>
    <p:sldId id="306" r:id="rId97"/>
    <p:sldId id="347" r:id="rId9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59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12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71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26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62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47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494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167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2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1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70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91CE7-2F09-4FD0-92BE-749E73CC5A61}" type="datetimeFigureOut">
              <a:rPr lang="cs-CZ" smtClean="0"/>
              <a:t>16.12.2015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9926B-05DD-454A-848D-44728F659B9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2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Evoluční ekologie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914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Rodově specifické elementy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016" y="1600200"/>
            <a:ext cx="8820472" cy="4525963"/>
          </a:xfrm>
        </p:spPr>
        <p:txBody>
          <a:bodyPr/>
          <a:lstStyle/>
          <a:p>
            <a:r>
              <a:rPr lang="cs-CZ" dirty="0" smtClean="0"/>
              <a:t>Porovnání mezi vyššími taxony vedou k otázkám typu: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Žijí organismy s opožděným dospíváním déle 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Mají větší organismy relativně méně potomstva 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959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Spojení mezi složkami ŽH, které směřují k simultánní evoluci dvou a nebo i více složek</a:t>
            </a:r>
          </a:p>
          <a:p>
            <a:r>
              <a:rPr lang="cs-CZ" dirty="0" smtClean="0"/>
              <a:t>Většinou jsou indikovány negativním vztahem mezi </a:t>
            </a:r>
            <a:r>
              <a:rPr lang="cs-CZ" dirty="0" err="1" smtClean="0"/>
              <a:t>dvěmi</a:t>
            </a:r>
            <a:r>
              <a:rPr lang="cs-CZ" dirty="0" smtClean="0"/>
              <a:t> složkami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Fyziologický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r>
              <a:rPr lang="cs-CZ" dirty="0" smtClean="0"/>
              <a:t> </a:t>
            </a:r>
          </a:p>
          <a:p>
            <a:r>
              <a:rPr lang="cs-CZ" dirty="0" smtClean="0"/>
              <a:t>Mikroevoluční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r>
              <a:rPr lang="cs-CZ" dirty="0" smtClean="0"/>
              <a:t>Makroevoluční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7936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Fyziologický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Energy</a:t>
            </a:r>
            <a:r>
              <a:rPr lang="cs-CZ" dirty="0" smtClean="0"/>
              <a:t> </a:t>
            </a:r>
            <a:r>
              <a:rPr lang="cs-CZ" dirty="0" err="1" smtClean="0"/>
              <a:t>allocation</a:t>
            </a:r>
            <a:r>
              <a:rPr lang="cs-CZ" dirty="0" smtClean="0"/>
              <a:t> hypotéza – založená na rozdělení mezi dva a více procesů, které jsou přímo v </a:t>
            </a:r>
            <a:r>
              <a:rPr lang="cs-CZ" dirty="0" err="1" smtClean="0"/>
              <a:t>kompetici</a:t>
            </a:r>
            <a:r>
              <a:rPr lang="cs-CZ" dirty="0" smtClean="0"/>
              <a:t> o limitovaný zdroj (energie) u jedince – princip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allocation</a:t>
            </a:r>
            <a:r>
              <a:rPr lang="cs-CZ" dirty="0" smtClean="0"/>
              <a:t> –</a:t>
            </a:r>
            <a:r>
              <a:rPr lang="cs-CZ" dirty="0" err="1" smtClean="0"/>
              <a:t>Levins</a:t>
            </a:r>
            <a:r>
              <a:rPr lang="cs-CZ" dirty="0" smtClean="0"/>
              <a:t> (1968) – organismus získává limitované množství materiálu a energie, pro něž jsou oba procesy v </a:t>
            </a:r>
            <a:r>
              <a:rPr lang="cs-CZ" dirty="0" err="1" smtClean="0"/>
              <a:t>kompetici</a:t>
            </a:r>
            <a:r>
              <a:rPr lang="cs-CZ" dirty="0" smtClean="0"/>
              <a:t>, proto zvýšení přiděleného materiálu a energie do jednoho procesu bude směřovat ke snížení materiálů a energie do procesu jiného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2576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mezi mírou růstu a reprodukční aktivitou</a:t>
            </a:r>
            <a:endParaRPr lang="cs-CZ" sz="32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33082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79296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Specifická míra metabolismu </a:t>
            </a:r>
            <a:r>
              <a:rPr lang="cs-CZ" sz="3200" i="1" dirty="0" smtClean="0"/>
              <a:t>versus</a:t>
            </a:r>
            <a:r>
              <a:rPr lang="cs-CZ" sz="3200" dirty="0" smtClean="0"/>
              <a:t> hmotnost těla</a:t>
            </a:r>
            <a:endParaRPr lang="cs-CZ" sz="3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3" y="1600200"/>
            <a:ext cx="75703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22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Mikroevoluční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25658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Je širší jako fyziologický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endParaRPr lang="cs-CZ" dirty="0" smtClean="0"/>
          </a:p>
          <a:p>
            <a:r>
              <a:rPr lang="cs-CZ" dirty="0" smtClean="0"/>
              <a:t>Vyskytuje se v populacích, kde je vlivem selekce změna v jedné složce (zvyšující fitness) spojená se změnou v jiné složce (fitness snižující)</a:t>
            </a:r>
          </a:p>
          <a:p>
            <a:r>
              <a:rPr lang="cs-CZ" dirty="0" smtClean="0"/>
              <a:t>Představuje odpověď populace na selekci genetické variability ve fyziologickém </a:t>
            </a:r>
            <a:r>
              <a:rPr lang="cs-CZ" dirty="0" err="1" smtClean="0"/>
              <a:t>trade</a:t>
            </a:r>
            <a:r>
              <a:rPr lang="cs-CZ" dirty="0" smtClean="0"/>
              <a:t> </a:t>
            </a:r>
            <a:r>
              <a:rPr lang="cs-CZ" dirty="0" err="1" smtClean="0"/>
              <a:t>off</a:t>
            </a:r>
            <a:r>
              <a:rPr lang="cs-CZ" dirty="0" smtClean="0"/>
              <a:t> </a:t>
            </a:r>
          </a:p>
          <a:p>
            <a:r>
              <a:rPr lang="cs-CZ" dirty="0" smtClean="0"/>
              <a:t>Efekt reprodukce na přežívání je možné určit jako kompromis mezi: </a:t>
            </a:r>
          </a:p>
          <a:p>
            <a:pPr lvl="1"/>
            <a:r>
              <a:rPr lang="cs-CZ" dirty="0" smtClean="0"/>
              <a:t>Současnou reprodukce a přežíváním</a:t>
            </a:r>
          </a:p>
          <a:p>
            <a:pPr lvl="1"/>
            <a:r>
              <a:rPr lang="cs-CZ" dirty="0" smtClean="0"/>
              <a:t>Současnou reprodukcí a reprodukcí v budoucnosti</a:t>
            </a:r>
          </a:p>
          <a:p>
            <a:pPr lvl="1"/>
            <a:r>
              <a:rPr lang="cs-CZ" dirty="0" smtClean="0"/>
              <a:t>Reprodukcí versus růst</a:t>
            </a:r>
          </a:p>
          <a:p>
            <a:pPr lvl="1"/>
            <a:r>
              <a:rPr lang="cs-CZ" dirty="0" smtClean="0"/>
              <a:t>Současnou reprodukcí versus kondicí</a:t>
            </a:r>
          </a:p>
          <a:p>
            <a:pPr lvl="1"/>
            <a:r>
              <a:rPr lang="cs-CZ" dirty="0" smtClean="0"/>
              <a:t>Počet versus velikost potomstva </a:t>
            </a:r>
          </a:p>
          <a:p>
            <a:pPr marL="0" indent="0">
              <a:buNone/>
            </a:pPr>
            <a:r>
              <a:rPr lang="cs-CZ" dirty="0" smtClean="0"/>
              <a:t>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3073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Makroevoluční </a:t>
            </a:r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Komparativ ní analýza variací ve složkách ŽH mezi fylogeneticky nezávislými událostmi</a:t>
            </a:r>
          </a:p>
          <a:p>
            <a:r>
              <a:rPr lang="cs-CZ" dirty="0" smtClean="0"/>
              <a:t>Rodově závislé efekty – některé složky ŽH jsou fixovány na vyšší taxonomickou úroveň, ale nejsou variabilní na úrovni populační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79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Allometrická</a:t>
            </a:r>
            <a:r>
              <a:rPr lang="cs-CZ" sz="3600" dirty="0" smtClean="0"/>
              <a:t> rovnice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Mnoho </a:t>
            </a:r>
            <a:r>
              <a:rPr lang="cs-CZ" dirty="0"/>
              <a:t>charakteristik organismu má vzhledem k velikosti </a:t>
            </a:r>
            <a:r>
              <a:rPr lang="cs-CZ" dirty="0" smtClean="0"/>
              <a:t>těla nelineární </a:t>
            </a:r>
            <a:r>
              <a:rPr lang="cs-CZ" dirty="0"/>
              <a:t>charakter. Funkce, která tento vztah </a:t>
            </a:r>
            <a:r>
              <a:rPr lang="cs-CZ" dirty="0" smtClean="0"/>
              <a:t>vyjadřuje se </a:t>
            </a:r>
            <a:r>
              <a:rPr lang="cs-CZ" dirty="0" err="1" smtClean="0"/>
              <a:t>oznacuje</a:t>
            </a:r>
            <a:r>
              <a:rPr lang="cs-CZ" dirty="0" smtClean="0"/>
              <a:t> </a:t>
            </a:r>
            <a:r>
              <a:rPr lang="cs-CZ" dirty="0"/>
              <a:t>jako </a:t>
            </a:r>
            <a:r>
              <a:rPr lang="cs-CZ" dirty="0" err="1"/>
              <a:t>allometrická</a:t>
            </a:r>
            <a:r>
              <a:rPr lang="cs-CZ" dirty="0"/>
              <a:t> rovnice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300" b="1" dirty="0" smtClean="0"/>
              <a:t>		         Y = </a:t>
            </a:r>
            <a:r>
              <a:rPr lang="cs-CZ" sz="4300" b="1" dirty="0" err="1" smtClean="0"/>
              <a:t>aW</a:t>
            </a:r>
            <a:r>
              <a:rPr lang="cs-CZ" sz="5800" b="1" baseline="30000" dirty="0" err="1" smtClean="0"/>
              <a:t>b</a:t>
            </a:r>
            <a:r>
              <a:rPr lang="cs-CZ" sz="4300" b="1" dirty="0" smtClean="0"/>
              <a:t> </a:t>
            </a:r>
          </a:p>
          <a:p>
            <a:pPr marL="0" indent="0">
              <a:buNone/>
            </a:pPr>
            <a:endParaRPr lang="cs-CZ" sz="4300" b="1" dirty="0"/>
          </a:p>
          <a:p>
            <a:pPr marL="0" indent="0">
              <a:buNone/>
            </a:pPr>
            <a:r>
              <a:rPr lang="cs-CZ" dirty="0"/>
              <a:t>Y = hodnota </a:t>
            </a:r>
            <a:r>
              <a:rPr lang="cs-CZ" dirty="0" smtClean="0"/>
              <a:t>určitého </a:t>
            </a:r>
            <a:r>
              <a:rPr lang="cs-CZ" dirty="0"/>
              <a:t>znaku (charakteru)</a:t>
            </a:r>
          </a:p>
          <a:p>
            <a:pPr marL="0" indent="0">
              <a:buNone/>
            </a:pPr>
            <a:r>
              <a:rPr lang="cs-CZ" dirty="0"/>
              <a:t>a, b = konstanty</a:t>
            </a:r>
          </a:p>
          <a:p>
            <a:pPr marL="0" indent="0">
              <a:buNone/>
            </a:pPr>
            <a:r>
              <a:rPr lang="cs-CZ" dirty="0"/>
              <a:t>W = hmotnost </a:t>
            </a:r>
            <a:r>
              <a:rPr lang="cs-CZ" dirty="0" smtClean="0"/>
              <a:t>těla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1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Allometrická</a:t>
            </a:r>
            <a:r>
              <a:rPr lang="cs-CZ" sz="3600" dirty="0" smtClean="0"/>
              <a:t> rovnice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Nejznámější příklad </a:t>
            </a:r>
            <a:r>
              <a:rPr lang="cs-CZ" dirty="0" err="1" smtClean="0"/>
              <a:t>allometrické</a:t>
            </a:r>
            <a:r>
              <a:rPr lang="cs-CZ" dirty="0" smtClean="0"/>
              <a:t> závislosti je </a:t>
            </a:r>
            <a:r>
              <a:rPr lang="cs-CZ" dirty="0"/>
              <a:t>vztah mezi plochou</a:t>
            </a:r>
          </a:p>
          <a:p>
            <a:pPr marL="0" indent="0">
              <a:buNone/>
            </a:pPr>
            <a:r>
              <a:rPr lang="cs-CZ" dirty="0"/>
              <a:t>povrchu </a:t>
            </a:r>
            <a:r>
              <a:rPr lang="cs-CZ" dirty="0" smtClean="0"/>
              <a:t>těla </a:t>
            </a:r>
            <a:r>
              <a:rPr lang="cs-CZ" dirty="0"/>
              <a:t>a jeho objemu.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/>
              <a:t>se tvar (</a:t>
            </a:r>
            <a:r>
              <a:rPr lang="cs-CZ" dirty="0" smtClean="0"/>
              <a:t>těla</a:t>
            </a:r>
            <a:r>
              <a:rPr lang="cs-CZ" dirty="0"/>
              <a:t>, orgánu aj.) s velikostí </a:t>
            </a:r>
            <a:r>
              <a:rPr lang="cs-CZ" dirty="0" smtClean="0"/>
              <a:t>nemění </a:t>
            </a:r>
            <a:r>
              <a:rPr lang="cs-CZ" dirty="0"/>
              <a:t>roste plocha</a:t>
            </a:r>
          </a:p>
          <a:p>
            <a:pPr marL="0" indent="0">
              <a:buNone/>
            </a:pPr>
            <a:r>
              <a:rPr lang="cs-CZ" dirty="0"/>
              <a:t>kvadraticky zatímco objem se zvyšuje kubickou </a:t>
            </a:r>
            <a:r>
              <a:rPr lang="cs-CZ" dirty="0" err="1"/>
              <a:t>funkcÍ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Bude-li </a:t>
            </a:r>
            <a:r>
              <a:rPr lang="cs-CZ" dirty="0"/>
              <a:t>hodnota x = lineární </a:t>
            </a:r>
            <a:r>
              <a:rPr lang="cs-CZ" dirty="0" smtClean="0"/>
              <a:t>charakteristika délky </a:t>
            </a:r>
            <a:r>
              <a:rPr lang="cs-CZ" dirty="0"/>
              <a:t>(</a:t>
            </a:r>
            <a:r>
              <a:rPr lang="cs-CZ" dirty="0" smtClean="0"/>
              <a:t>například </a:t>
            </a:r>
            <a:r>
              <a:rPr lang="cs-CZ" dirty="0"/>
              <a:t>kosti),</a:t>
            </a:r>
          </a:p>
          <a:p>
            <a:pPr marL="0" indent="0">
              <a:buNone/>
            </a:pPr>
            <a:r>
              <a:rPr lang="cs-CZ" dirty="0"/>
              <a:t>S = bude plocha jejího povrchu a V = objem kosti. (</a:t>
            </a:r>
            <a:r>
              <a:rPr lang="cs-CZ" dirty="0" err="1" smtClean="0"/>
              <a:t>a,b,c,d</a:t>
            </a:r>
            <a:r>
              <a:rPr lang="cs-CZ" dirty="0" smtClean="0"/>
              <a:t> jsou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konstanty</a:t>
            </a:r>
            <a:r>
              <a:rPr lang="cs-CZ" dirty="0" smtClean="0"/>
              <a:t>).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sz="4600" b="1" dirty="0" smtClean="0"/>
              <a:t>S = ax</a:t>
            </a:r>
            <a:r>
              <a:rPr lang="cs-CZ" sz="4600" b="1" baseline="30000" dirty="0" smtClean="0"/>
              <a:t>2</a:t>
            </a:r>
            <a:r>
              <a:rPr lang="cs-CZ" sz="4600" b="1" dirty="0" smtClean="0"/>
              <a:t>         a      	V = bx</a:t>
            </a:r>
            <a:r>
              <a:rPr lang="cs-CZ" sz="4600" b="1" baseline="30000" dirty="0" smtClean="0"/>
              <a:t>3</a:t>
            </a:r>
            <a:endParaRPr lang="cs-CZ" sz="4600" b="1" baseline="30000" dirty="0"/>
          </a:p>
          <a:p>
            <a:pPr marL="0" indent="0">
              <a:buNone/>
            </a:pPr>
            <a:r>
              <a:rPr lang="cs-CZ" dirty="0"/>
              <a:t>odtud tedy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sz="4500" b="1" dirty="0" smtClean="0"/>
              <a:t>x = </a:t>
            </a:r>
            <a:r>
              <a:rPr lang="cs-CZ" sz="4500" b="1" dirty="0" err="1" smtClean="0"/>
              <a:t>cV</a:t>
            </a:r>
            <a:r>
              <a:rPr lang="cs-CZ" sz="4500" b="1" dirty="0" smtClean="0"/>
              <a:t> </a:t>
            </a:r>
            <a:r>
              <a:rPr lang="cs-CZ" sz="4500" b="1" baseline="30000" dirty="0" smtClean="0"/>
              <a:t>1/3</a:t>
            </a:r>
            <a:r>
              <a:rPr lang="cs-CZ" sz="4500" b="1" dirty="0" smtClean="0"/>
              <a:t>	a	S = </a:t>
            </a:r>
            <a:r>
              <a:rPr lang="cs-CZ" sz="4500" b="1" dirty="0" err="1" smtClean="0"/>
              <a:t>dV</a:t>
            </a:r>
            <a:r>
              <a:rPr lang="cs-CZ" sz="4500" b="1" dirty="0"/>
              <a:t> </a:t>
            </a:r>
            <a:r>
              <a:rPr lang="cs-CZ" sz="4500" b="1" baseline="30000" dirty="0" smtClean="0"/>
              <a:t>2/3</a:t>
            </a:r>
            <a:endParaRPr lang="cs-CZ" sz="4500" b="1" baseline="30000" dirty="0"/>
          </a:p>
        </p:txBody>
      </p:sp>
    </p:spTree>
    <p:extLst>
      <p:ext uri="{BB962C8B-B14F-4D97-AF65-F5344CB8AC3E}">
        <p14:creationId xmlns:p14="http://schemas.microsoft.com/office/powerpoint/2010/main" val="16000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Allometrické</a:t>
            </a:r>
            <a:r>
              <a:rPr lang="cs-CZ" sz="3600" dirty="0" smtClean="0"/>
              <a:t>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Uvedené vztahy znamenají</a:t>
            </a:r>
            <a:r>
              <a:rPr lang="cs-CZ" dirty="0" smtClean="0"/>
              <a:t>, že </a:t>
            </a:r>
            <a:r>
              <a:rPr lang="cs-CZ" dirty="0"/>
              <a:t>plocha povrchu se </a:t>
            </a:r>
            <a:r>
              <a:rPr lang="cs-CZ" dirty="0" smtClean="0"/>
              <a:t>zvětšuje </a:t>
            </a:r>
            <a:r>
              <a:rPr lang="cs-CZ" dirty="0"/>
              <a:t>s funkcí</a:t>
            </a:r>
          </a:p>
          <a:p>
            <a:pPr marL="0" indent="0">
              <a:buNone/>
            </a:pPr>
            <a:r>
              <a:rPr lang="cs-CZ" dirty="0"/>
              <a:t>s exponentem 2/3 velikosti objemu. Protože 2/3 &lt; 1 bude se povrch</a:t>
            </a:r>
          </a:p>
          <a:p>
            <a:pPr marL="0" indent="0">
              <a:buNone/>
            </a:pPr>
            <a:r>
              <a:rPr lang="cs-CZ" dirty="0"/>
              <a:t>zvyšovat pomaleji než objem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Tento poměr </a:t>
            </a:r>
            <a:r>
              <a:rPr lang="cs-CZ" dirty="0"/>
              <a:t>mezi </a:t>
            </a:r>
            <a:r>
              <a:rPr lang="cs-CZ" dirty="0" smtClean="0"/>
              <a:t>povrchem a objemem bude </a:t>
            </a:r>
            <a:r>
              <a:rPr lang="cs-CZ" dirty="0"/>
              <a:t>tím </a:t>
            </a:r>
            <a:r>
              <a:rPr lang="cs-CZ" dirty="0" smtClean="0"/>
              <a:t>menší, čím větší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bude objem.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Objem je proporcionální hmotnosti a </a:t>
            </a:r>
            <a:r>
              <a:rPr lang="cs-CZ" dirty="0"/>
              <a:t>biomase, tedy množství </a:t>
            </a:r>
            <a:r>
              <a:rPr lang="cs-CZ" dirty="0" smtClean="0"/>
              <a:t>tkáně,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která musí být zásobena živinami a kyslíkem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Absorpční schopnost plic </a:t>
            </a:r>
            <a:r>
              <a:rPr lang="cs-CZ" dirty="0"/>
              <a:t>nebo </a:t>
            </a:r>
            <a:r>
              <a:rPr lang="cs-CZ" dirty="0" smtClean="0"/>
              <a:t>střeva je proporčně </a:t>
            </a:r>
            <a:r>
              <a:rPr lang="cs-CZ" dirty="0"/>
              <a:t>závislá na</a:t>
            </a:r>
          </a:p>
          <a:p>
            <a:pPr marL="0" indent="0">
              <a:buNone/>
            </a:pPr>
            <a:r>
              <a:rPr lang="cs-CZ" dirty="0"/>
              <a:t>velikosti povrchu </a:t>
            </a:r>
            <a:r>
              <a:rPr lang="cs-CZ" dirty="0" smtClean="0"/>
              <a:t>těla.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Lze </a:t>
            </a:r>
            <a:r>
              <a:rPr lang="cs-CZ" dirty="0"/>
              <a:t>proto </a:t>
            </a:r>
            <a:r>
              <a:rPr lang="cs-CZ" dirty="0" smtClean="0"/>
              <a:t>předpokládat</a:t>
            </a:r>
            <a:r>
              <a:rPr lang="cs-CZ" dirty="0"/>
              <a:t>, že délka </a:t>
            </a:r>
            <a:r>
              <a:rPr lang="cs-CZ" dirty="0" smtClean="0"/>
              <a:t>střeva </a:t>
            </a:r>
            <a:r>
              <a:rPr lang="cs-CZ" dirty="0"/>
              <a:t>nebo plocha plic roste</a:t>
            </a:r>
          </a:p>
          <a:p>
            <a:pPr marL="0" indent="0">
              <a:buNone/>
            </a:pPr>
            <a:r>
              <a:rPr lang="cs-CZ" dirty="0"/>
              <a:t>rychleji než hmotnost </a:t>
            </a:r>
            <a:r>
              <a:rPr lang="cs-CZ" dirty="0" smtClean="0"/>
              <a:t>živočicha, což je </a:t>
            </a:r>
            <a:r>
              <a:rPr lang="cs-CZ" dirty="0"/>
              <a:t>nezbytné pro zachování</a:t>
            </a:r>
          </a:p>
          <a:p>
            <a:pPr marL="0" indent="0">
              <a:buNone/>
            </a:pPr>
            <a:r>
              <a:rPr lang="cs-CZ" dirty="0"/>
              <a:t>chodu základních </a:t>
            </a:r>
            <a:r>
              <a:rPr lang="cs-CZ" dirty="0" smtClean="0"/>
              <a:t>fyziologických funkcí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442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40966"/>
          </a:xfrm>
        </p:spPr>
        <p:txBody>
          <a:bodyPr>
            <a:noAutofit/>
          </a:bodyPr>
          <a:lstStyle/>
          <a:p>
            <a:r>
              <a:rPr lang="cs-CZ" sz="3600" dirty="0" smtClean="0"/>
              <a:t>Evoluce složek životních historií</a:t>
            </a:r>
            <a:br>
              <a:rPr lang="cs-CZ" sz="3600" dirty="0" smtClean="0"/>
            </a:br>
            <a:r>
              <a:rPr lang="cs-CZ" sz="3600" dirty="0" smtClean="0"/>
              <a:t>(</a:t>
            </a:r>
            <a:r>
              <a:rPr lang="cs-CZ" sz="3600" dirty="0" err="1" smtClean="0"/>
              <a:t>life</a:t>
            </a:r>
            <a:r>
              <a:rPr lang="cs-CZ" sz="3600" dirty="0" smtClean="0"/>
              <a:t> </a:t>
            </a:r>
            <a:r>
              <a:rPr lang="cs-CZ" sz="3600" dirty="0" err="1" smtClean="0"/>
              <a:t>history</a:t>
            </a:r>
            <a:r>
              <a:rPr lang="cs-CZ" sz="3600" dirty="0" smtClean="0"/>
              <a:t> </a:t>
            </a:r>
            <a:r>
              <a:rPr lang="cs-CZ" sz="3600" dirty="0" err="1" smtClean="0"/>
              <a:t>traits</a:t>
            </a:r>
            <a:r>
              <a:rPr lang="cs-CZ" sz="3600" dirty="0" smtClean="0"/>
              <a:t>)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složky životních historií</a:t>
            </a:r>
          </a:p>
          <a:p>
            <a:pPr lvl="1"/>
            <a:r>
              <a:rPr lang="cs-CZ" dirty="0" smtClean="0"/>
              <a:t>Vycházejí přímo z procesu reprodukce a přežívání</a:t>
            </a:r>
          </a:p>
          <a:p>
            <a:pPr lvl="1"/>
            <a:r>
              <a:rPr lang="cs-CZ" dirty="0" smtClean="0"/>
              <a:t>Kombinace těchto složek ovlivňuje fitness</a:t>
            </a:r>
          </a:p>
          <a:p>
            <a:pPr lvl="1"/>
            <a:r>
              <a:rPr lang="cs-CZ" dirty="0" smtClean="0"/>
              <a:t>Fitness – fenotypická podmínka, variace fitness mezi jednotlivci daná přírodním výběrem</a:t>
            </a:r>
          </a:p>
          <a:p>
            <a:pPr lvl="1"/>
            <a:r>
              <a:rPr lang="cs-CZ" dirty="0" smtClean="0"/>
              <a:t>Analýza evoluce komponent fitness – evoluce životních historií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801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Allometrické</a:t>
            </a:r>
            <a:r>
              <a:rPr lang="cs-CZ" sz="3600" dirty="0" smtClean="0"/>
              <a:t>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Rovnice, která tyto funkce vyjadřuje je: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</a:t>
            </a:r>
            <a:r>
              <a:rPr lang="cs-CZ" sz="4400" b="1" dirty="0" smtClean="0"/>
              <a:t>Y = </a:t>
            </a:r>
            <a:r>
              <a:rPr lang="cs-CZ" sz="4400" b="1" dirty="0" err="1" smtClean="0"/>
              <a:t>aW</a:t>
            </a:r>
            <a:r>
              <a:rPr lang="cs-CZ" sz="4400" b="1" baseline="30000" dirty="0" err="1" smtClean="0"/>
              <a:t>b</a:t>
            </a:r>
            <a:endParaRPr lang="cs-CZ" sz="4400" b="1" baseline="30000" dirty="0" smtClean="0"/>
          </a:p>
          <a:p>
            <a:pPr marL="0" indent="0">
              <a:buNone/>
            </a:pPr>
            <a:endParaRPr lang="cs-CZ" sz="4400" b="1" baseline="30000" dirty="0"/>
          </a:p>
          <a:p>
            <a:pPr marL="0" indent="0">
              <a:buNone/>
            </a:pPr>
            <a:r>
              <a:rPr lang="cs-CZ" dirty="0" smtClean="0"/>
              <a:t>Bude tedy platit:</a:t>
            </a:r>
          </a:p>
          <a:p>
            <a:pPr marL="514350" indent="-514350">
              <a:buAutoNum type="arabicPeriod"/>
            </a:pPr>
            <a:r>
              <a:rPr lang="cs-CZ" dirty="0" smtClean="0"/>
              <a:t>b  &gt; 1, poměr  Y k W roste s růstem W</a:t>
            </a:r>
          </a:p>
          <a:p>
            <a:pPr marL="514350" indent="-514350">
              <a:buAutoNum type="arabicPeriod"/>
            </a:pPr>
            <a:r>
              <a:rPr lang="cs-CZ" dirty="0" smtClean="0"/>
              <a:t>b = 1, poměr se s růstem nemění</a:t>
            </a:r>
          </a:p>
          <a:p>
            <a:pPr marL="514350" indent="-514350">
              <a:buAutoNum type="arabicPeriod"/>
            </a:pPr>
            <a:r>
              <a:rPr lang="cs-CZ" dirty="0" smtClean="0"/>
              <a:t>b &lt; 1, poměr se s růstem zmenšuje</a:t>
            </a:r>
          </a:p>
          <a:p>
            <a:pPr marL="514350" indent="-514350">
              <a:buAutoNum type="arabicPeriod"/>
            </a:pPr>
            <a:r>
              <a:rPr lang="cs-CZ" dirty="0" smtClean="0"/>
              <a:t>Exponent funkce vyjadřuje strmost přímky u log-log grafu</a:t>
            </a:r>
          </a:p>
          <a:p>
            <a:pPr marL="0" indent="0">
              <a:buNone/>
            </a:pPr>
            <a:endParaRPr lang="cs-CZ" sz="4400" baseline="30000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02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jedince – lineární plot</a:t>
            </a:r>
            <a:endParaRPr lang="cs-CZ" sz="3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039"/>
            <a:ext cx="8229600" cy="418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Ekologie jedince – log-log plot</a:t>
            </a:r>
            <a:endParaRPr lang="cs-CZ" sz="3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421"/>
            <a:ext cx="8229600" cy="424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Allometrické</a:t>
            </a:r>
            <a:r>
              <a:rPr lang="cs-CZ" sz="3600" dirty="0" smtClean="0"/>
              <a:t> vztahy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Organismus </a:t>
            </a:r>
            <a:r>
              <a:rPr lang="cs-CZ" dirty="0" smtClean="0"/>
              <a:t>potřebuje </a:t>
            </a:r>
            <a:r>
              <a:rPr lang="cs-CZ" dirty="0"/>
              <a:t>energii na udržování a obnovu </a:t>
            </a:r>
            <a:r>
              <a:rPr lang="cs-CZ" dirty="0" smtClean="0"/>
              <a:t>tkání svého těla </a:t>
            </a:r>
            <a:r>
              <a:rPr lang="cs-CZ" dirty="0"/>
              <a:t>nebo na vlastní </a:t>
            </a:r>
            <a:r>
              <a:rPr lang="cs-CZ" dirty="0" smtClean="0"/>
              <a:t>růst </a:t>
            </a:r>
            <a:r>
              <a:rPr lang="cs-CZ" dirty="0"/>
              <a:t>nebo na produkci potomstva.</a:t>
            </a:r>
          </a:p>
          <a:p>
            <a:r>
              <a:rPr lang="cs-CZ" dirty="0" smtClean="0"/>
              <a:t>Organismus potřebující mnoho </a:t>
            </a:r>
            <a:r>
              <a:rPr lang="cs-CZ" dirty="0"/>
              <a:t>energie= vysoký</a:t>
            </a:r>
          </a:p>
          <a:p>
            <a:pPr marL="0" indent="0">
              <a:buNone/>
            </a:pPr>
            <a:r>
              <a:rPr lang="cs-CZ" dirty="0" smtClean="0"/>
              <a:t>						metabolismus</a:t>
            </a:r>
            <a:endParaRPr lang="cs-CZ" dirty="0"/>
          </a:p>
          <a:p>
            <a:r>
              <a:rPr lang="cs-CZ" dirty="0" smtClean="0"/>
              <a:t>Organismus potřebují </a:t>
            </a:r>
            <a:r>
              <a:rPr lang="cs-CZ" dirty="0"/>
              <a:t>málo energie= nízký</a:t>
            </a:r>
          </a:p>
          <a:p>
            <a:pPr marL="0" indent="0">
              <a:buNone/>
            </a:pPr>
            <a:r>
              <a:rPr lang="cs-CZ" dirty="0" smtClean="0"/>
              <a:t>						metabolismus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	</a:t>
            </a:r>
            <a:r>
              <a:rPr lang="cs-CZ" b="1" dirty="0" smtClean="0"/>
              <a:t>Jak </a:t>
            </a:r>
            <a:r>
              <a:rPr lang="cs-CZ" b="1" dirty="0"/>
              <a:t>srovnat co je akorát ?</a:t>
            </a:r>
          </a:p>
        </p:txBody>
      </p:sp>
    </p:spTree>
    <p:extLst>
      <p:ext uri="{BB962C8B-B14F-4D97-AF65-F5344CB8AC3E}">
        <p14:creationId xmlns:p14="http://schemas.microsoft.com/office/powerpoint/2010/main" val="3987709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Bazální </a:t>
            </a:r>
            <a:r>
              <a:rPr lang="cs-CZ" sz="3600" dirty="0" err="1" smtClean="0"/>
              <a:t>metabolimus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Bazální metabolismus </a:t>
            </a:r>
            <a:r>
              <a:rPr lang="cs-CZ" dirty="0"/>
              <a:t>= minimální množství </a:t>
            </a:r>
            <a:r>
              <a:rPr lang="cs-CZ" dirty="0" smtClean="0"/>
              <a:t>energie potřebné </a:t>
            </a:r>
            <a:r>
              <a:rPr lang="cs-CZ" dirty="0"/>
              <a:t>k uchování života v podmínkách </a:t>
            </a:r>
            <a:r>
              <a:rPr lang="cs-CZ" dirty="0" smtClean="0"/>
              <a:t>naprostého "fyziologického</a:t>
            </a:r>
            <a:r>
              <a:rPr lang="cs-CZ" dirty="0"/>
              <a:t>" klidu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Tři </a:t>
            </a:r>
            <a:r>
              <a:rPr lang="cs-CZ" dirty="0"/>
              <a:t>podmínky: </a:t>
            </a:r>
            <a:r>
              <a:rPr lang="cs-CZ" dirty="0" smtClean="0"/>
              <a:t>	1</a:t>
            </a:r>
            <a:r>
              <a:rPr lang="cs-CZ" sz="3000" dirty="0"/>
              <a:t>) </a:t>
            </a:r>
            <a:r>
              <a:rPr lang="cs-CZ" sz="3000" dirty="0" smtClean="0"/>
              <a:t>Organismus se </a:t>
            </a:r>
            <a:r>
              <a:rPr lang="cs-CZ" sz="3000" dirty="0"/>
              <a:t>musí nacházet</a:t>
            </a:r>
          </a:p>
          <a:p>
            <a:pPr marL="0" indent="0">
              <a:buNone/>
            </a:pPr>
            <a:r>
              <a:rPr lang="cs-CZ" sz="3000" dirty="0" smtClean="0"/>
              <a:t>		        	v </a:t>
            </a:r>
            <a:r>
              <a:rPr lang="cs-CZ" sz="3000" dirty="0" err="1" smtClean="0"/>
              <a:t>termoneutrálních</a:t>
            </a:r>
            <a:r>
              <a:rPr lang="cs-CZ" sz="3000" dirty="0" smtClean="0"/>
              <a:t> podmínkách</a:t>
            </a:r>
            <a:endParaRPr lang="cs-CZ" sz="3000" dirty="0"/>
          </a:p>
          <a:p>
            <a:pPr marL="0" indent="0">
              <a:buNone/>
            </a:pPr>
            <a:r>
              <a:rPr lang="cs-CZ" sz="3000" dirty="0" smtClean="0"/>
              <a:t>			2) Organismus </a:t>
            </a:r>
            <a:r>
              <a:rPr lang="cs-CZ" sz="3000" dirty="0"/>
              <a:t>musí </a:t>
            </a:r>
            <a:r>
              <a:rPr lang="cs-CZ" sz="3000" dirty="0" smtClean="0"/>
              <a:t>být 					naprostém </a:t>
            </a:r>
            <a:r>
              <a:rPr lang="cs-CZ" sz="3000" dirty="0"/>
              <a:t>klidu</a:t>
            </a:r>
          </a:p>
          <a:p>
            <a:pPr marL="0" indent="0">
              <a:buNone/>
            </a:pPr>
            <a:r>
              <a:rPr lang="cs-CZ" sz="3000" dirty="0" smtClean="0"/>
              <a:t>			3) Organismus </a:t>
            </a:r>
            <a:r>
              <a:rPr lang="cs-CZ" sz="3000" dirty="0"/>
              <a:t>musí </a:t>
            </a:r>
            <a:r>
              <a:rPr lang="cs-CZ" sz="3000" dirty="0" smtClean="0"/>
              <a:t>být post-				</a:t>
            </a:r>
            <a:r>
              <a:rPr lang="cs-CZ" sz="3000" dirty="0" err="1" smtClean="0"/>
              <a:t>absorptivní</a:t>
            </a:r>
            <a:r>
              <a:rPr lang="cs-CZ" sz="3000" dirty="0" smtClean="0"/>
              <a:t> </a:t>
            </a:r>
            <a:r>
              <a:rPr lang="cs-CZ" sz="3000" dirty="0"/>
              <a:t>fázi</a:t>
            </a:r>
          </a:p>
        </p:txBody>
      </p:sp>
    </p:spTree>
    <p:extLst>
      <p:ext uri="{BB962C8B-B14F-4D97-AF65-F5344CB8AC3E}">
        <p14:creationId xmlns:p14="http://schemas.microsoft.com/office/powerpoint/2010/main" val="647968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Bazální metabolismus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379909"/>
            <a:ext cx="8229600" cy="4857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Pro ekologa má znalost bazálního metabolismu </a:t>
            </a:r>
            <a:r>
              <a:rPr lang="cs-CZ" dirty="0" smtClean="0"/>
              <a:t>relativně okrajový </a:t>
            </a:r>
            <a:r>
              <a:rPr lang="cs-CZ" dirty="0"/>
              <a:t>význam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Roste však zájem ekologu o studium míry </a:t>
            </a:r>
            <a:r>
              <a:rPr lang="cs-CZ" dirty="0" smtClean="0"/>
              <a:t>denního energetického </a:t>
            </a:r>
            <a:r>
              <a:rPr lang="cs-CZ" dirty="0"/>
              <a:t>výdaje organismu(</a:t>
            </a:r>
            <a:r>
              <a:rPr lang="cs-CZ" dirty="0" err="1"/>
              <a:t>daily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expenditure</a:t>
            </a:r>
            <a:r>
              <a:rPr lang="cs-CZ" dirty="0" smtClean="0"/>
              <a:t>) - tedy </a:t>
            </a:r>
            <a:r>
              <a:rPr lang="cs-CZ" dirty="0"/>
              <a:t>energie </a:t>
            </a:r>
            <a:r>
              <a:rPr lang="cs-CZ" dirty="0" smtClean="0"/>
              <a:t>potřebné </a:t>
            </a:r>
            <a:r>
              <a:rPr lang="cs-CZ" dirty="0"/>
              <a:t>ke krytí všech životních </a:t>
            </a:r>
            <a:r>
              <a:rPr lang="cs-CZ" dirty="0" smtClean="0"/>
              <a:t>potřeb jedince (lokomoce</a:t>
            </a:r>
            <a:r>
              <a:rPr lang="cs-CZ" dirty="0"/>
              <a:t>, termoregulace, </a:t>
            </a:r>
            <a:r>
              <a:rPr lang="cs-CZ" dirty="0" smtClean="0"/>
              <a:t>růst</a:t>
            </a:r>
            <a:r>
              <a:rPr lang="cs-CZ" dirty="0"/>
              <a:t>, reprodukce aj).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Tato </a:t>
            </a:r>
            <a:r>
              <a:rPr lang="cs-CZ" dirty="0"/>
              <a:t>energie je obvykle </a:t>
            </a:r>
            <a:r>
              <a:rPr lang="cs-CZ" dirty="0" smtClean="0"/>
              <a:t>určitým </a:t>
            </a:r>
            <a:r>
              <a:rPr lang="cs-CZ" dirty="0"/>
              <a:t>násobkem energie </a:t>
            </a:r>
            <a:r>
              <a:rPr lang="cs-CZ" dirty="0" smtClean="0"/>
              <a:t>nutné k </a:t>
            </a:r>
            <a:r>
              <a:rPr lang="cs-CZ" dirty="0"/>
              <a:t>udržení basálního metabolismu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 č</a:t>
            </a:r>
            <a:r>
              <a:rPr lang="cs-CZ" dirty="0" smtClean="0"/>
              <a:t>lověka </a:t>
            </a:r>
            <a:r>
              <a:rPr lang="cs-CZ" dirty="0"/>
              <a:t>a </a:t>
            </a:r>
            <a:r>
              <a:rPr lang="cs-CZ" dirty="0" smtClean="0"/>
              <a:t>některých </a:t>
            </a:r>
            <a:r>
              <a:rPr lang="cs-CZ" dirty="0"/>
              <a:t>jiných </a:t>
            </a:r>
            <a:r>
              <a:rPr lang="cs-CZ" dirty="0" smtClean="0"/>
              <a:t>obratlovců </a:t>
            </a:r>
            <a:r>
              <a:rPr lang="cs-CZ" dirty="0"/>
              <a:t>je denní </a:t>
            </a:r>
            <a:r>
              <a:rPr lang="cs-CZ" dirty="0" smtClean="0"/>
              <a:t>potřeba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energie asi </a:t>
            </a:r>
            <a:r>
              <a:rPr lang="cs-CZ" dirty="0" smtClean="0"/>
              <a:t>7-násobně větší </a:t>
            </a:r>
            <a:r>
              <a:rPr lang="cs-CZ" dirty="0"/>
              <a:t>než míra basálního metabolismu.</a:t>
            </a:r>
          </a:p>
        </p:txBody>
      </p:sp>
    </p:spTree>
    <p:extLst>
      <p:ext uri="{BB962C8B-B14F-4D97-AF65-F5344CB8AC3E}">
        <p14:creationId xmlns:p14="http://schemas.microsoft.com/office/powerpoint/2010/main" val="4122738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Které faktory mají vliv na míru metabolismu ?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Velikost organismu</a:t>
            </a:r>
          </a:p>
          <a:p>
            <a:r>
              <a:rPr lang="cs-CZ" dirty="0" smtClean="0"/>
              <a:t>Životní styl (životní strategie)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Velikost těla je pravděpodobně jedním z nejdůležitějších faktorů ovlivňujících míru metabolismu jedince, tedy jeho energetické nároky !</a:t>
            </a:r>
          </a:p>
          <a:p>
            <a:pPr marL="0" indent="0" algn="ctr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V důsledku toho např. větší ptáci spotřebují denně více energie. Závislost metabolismu na velikosti (hmotnosti) však není proporcionální !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3466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Denní energetický výdaj organismu a bazální metabolismus</a:t>
            </a:r>
            <a:endParaRPr lang="cs-CZ" sz="3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531">
            <a:off x="1180294" y="1484784"/>
            <a:ext cx="6704074" cy="499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4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 smtClean="0"/>
              <a:t>Poikilotermní</a:t>
            </a:r>
            <a:r>
              <a:rPr lang="cs-CZ" sz="3600" dirty="0" smtClean="0"/>
              <a:t> versus </a:t>
            </a:r>
            <a:r>
              <a:rPr lang="cs-CZ" sz="3600" dirty="0" err="1" smtClean="0"/>
              <a:t>Homoiotermní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Mezi </a:t>
            </a:r>
            <a:r>
              <a:rPr lang="cs-CZ" dirty="0" smtClean="0"/>
              <a:t>stejně </a:t>
            </a:r>
            <a:r>
              <a:rPr lang="cs-CZ" dirty="0"/>
              <a:t>velkými </a:t>
            </a:r>
            <a:r>
              <a:rPr lang="cs-CZ" dirty="0" smtClean="0"/>
              <a:t>živočichy </a:t>
            </a:r>
            <a:r>
              <a:rPr lang="cs-CZ" dirty="0"/>
              <a:t>jsou velké rozdíly v jejich </a:t>
            </a:r>
            <a:r>
              <a:rPr lang="cs-CZ" dirty="0" smtClean="0"/>
              <a:t>míře metabolismu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 obrázku plyne, že </a:t>
            </a:r>
            <a:r>
              <a:rPr lang="cs-CZ" dirty="0" err="1" smtClean="0"/>
              <a:t>homoiotermní</a:t>
            </a:r>
            <a:r>
              <a:rPr lang="cs-CZ" dirty="0" smtClean="0"/>
              <a:t> živočichové potřebují asi 25 </a:t>
            </a:r>
            <a:r>
              <a:rPr lang="cs-CZ" dirty="0"/>
              <a:t>až 30 krát více energie než </a:t>
            </a:r>
            <a:r>
              <a:rPr lang="cs-CZ" dirty="0" smtClean="0"/>
              <a:t>živočichové </a:t>
            </a:r>
            <a:r>
              <a:rPr lang="cs-CZ" dirty="0" err="1" smtClean="0"/>
              <a:t>poikilotermní</a:t>
            </a:r>
            <a:r>
              <a:rPr lang="cs-CZ" dirty="0" smtClean="0"/>
              <a:t> stejné </a:t>
            </a:r>
            <a:r>
              <a:rPr lang="cs-CZ" dirty="0"/>
              <a:t>velikosti</a:t>
            </a:r>
            <a:r>
              <a:rPr lang="cs-CZ" dirty="0" smtClean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b="1" dirty="0" smtClean="0"/>
              <a:t>Je </a:t>
            </a:r>
            <a:r>
              <a:rPr lang="cs-CZ" b="1" dirty="0"/>
              <a:t>mnohem </a:t>
            </a:r>
            <a:r>
              <a:rPr lang="cs-CZ" b="1" dirty="0" smtClean="0"/>
              <a:t>lacinější </a:t>
            </a:r>
            <a:r>
              <a:rPr lang="cs-CZ" b="1" dirty="0"/>
              <a:t>živit 5kg krajtu, než 5kg psa</a:t>
            </a:r>
            <a:r>
              <a:rPr lang="cs-CZ" b="1" dirty="0" smtClean="0"/>
              <a:t>!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Dále je zajímavé, že </a:t>
            </a:r>
            <a:r>
              <a:rPr lang="cs-CZ" dirty="0" err="1"/>
              <a:t>poikilotermní</a:t>
            </a:r>
            <a:r>
              <a:rPr lang="cs-CZ" dirty="0"/>
              <a:t> </a:t>
            </a:r>
            <a:r>
              <a:rPr lang="cs-CZ" dirty="0" err="1"/>
              <a:t>živocichové</a:t>
            </a:r>
            <a:r>
              <a:rPr lang="cs-CZ" dirty="0"/>
              <a:t> mají </a:t>
            </a:r>
            <a:r>
              <a:rPr lang="cs-CZ" dirty="0" smtClean="0"/>
              <a:t>míru metabolismu </a:t>
            </a:r>
            <a:r>
              <a:rPr lang="cs-CZ" dirty="0"/>
              <a:t>8 až 10 krát vetší </a:t>
            </a:r>
            <a:r>
              <a:rPr lang="cs-CZ" dirty="0" smtClean="0"/>
              <a:t>než jednobuněční </a:t>
            </a:r>
            <a:r>
              <a:rPr lang="cs-CZ" dirty="0"/>
              <a:t>!</a:t>
            </a:r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Složitější </a:t>
            </a:r>
            <a:r>
              <a:rPr lang="cs-CZ" b="1" dirty="0"/>
              <a:t>organizace </a:t>
            </a:r>
            <a:r>
              <a:rPr lang="cs-CZ" b="1" dirty="0" smtClean="0"/>
              <a:t>těla </a:t>
            </a:r>
            <a:r>
              <a:rPr lang="cs-CZ" b="1" dirty="0"/>
              <a:t>(</a:t>
            </a:r>
            <a:r>
              <a:rPr lang="cs-CZ" b="1" dirty="0" smtClean="0"/>
              <a:t>mnohobuněční</a:t>
            </a:r>
            <a:r>
              <a:rPr lang="cs-CZ" b="1" dirty="0"/>
              <a:t>) je </a:t>
            </a:r>
            <a:r>
              <a:rPr lang="cs-CZ" b="1" dirty="0" smtClean="0"/>
              <a:t>tedy energeticky </a:t>
            </a:r>
            <a:r>
              <a:rPr lang="cs-CZ" b="1" dirty="0"/>
              <a:t>mnohem </a:t>
            </a:r>
            <a:r>
              <a:rPr lang="cs-CZ" b="1" dirty="0" smtClean="0"/>
              <a:t>nákladnější !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24269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Vliv životního stylu (životní strategie)</a:t>
            </a:r>
            <a:endParaRPr lang="cs-CZ" sz="32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78153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složky životních historií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Velikost po narození</a:t>
            </a:r>
          </a:p>
          <a:p>
            <a:r>
              <a:rPr lang="cs-CZ" dirty="0" smtClean="0"/>
              <a:t>Růstové vztahy</a:t>
            </a:r>
          </a:p>
          <a:p>
            <a:r>
              <a:rPr lang="cs-CZ" dirty="0" smtClean="0"/>
              <a:t>Věk v dospělosti</a:t>
            </a:r>
          </a:p>
          <a:p>
            <a:r>
              <a:rPr lang="cs-CZ" dirty="0" smtClean="0"/>
              <a:t>Velikost v dospělosti</a:t>
            </a:r>
          </a:p>
          <a:p>
            <a:r>
              <a:rPr lang="cs-CZ" dirty="0" smtClean="0"/>
              <a:t>Počet, velikost a poměr pohlaví u potomků</a:t>
            </a:r>
          </a:p>
          <a:p>
            <a:r>
              <a:rPr lang="cs-CZ" dirty="0" smtClean="0"/>
              <a:t>Věkově a velikostně specifické reprodukční vklady</a:t>
            </a:r>
          </a:p>
          <a:p>
            <a:r>
              <a:rPr lang="cs-CZ" dirty="0" smtClean="0"/>
              <a:t>Věkově a velikostně specifická mortalita</a:t>
            </a:r>
          </a:p>
          <a:p>
            <a:r>
              <a:rPr lang="cs-CZ" dirty="0" smtClean="0"/>
              <a:t>Délka života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25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Vliv životní strategie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1411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Příčiny těchto </a:t>
            </a:r>
            <a:r>
              <a:rPr lang="cs-CZ" dirty="0"/>
              <a:t>závislostí </a:t>
            </a:r>
            <a:r>
              <a:rPr lang="cs-CZ" dirty="0" smtClean="0"/>
              <a:t>opět </a:t>
            </a:r>
            <a:r>
              <a:rPr lang="cs-CZ" dirty="0"/>
              <a:t>nejsou dosud </a:t>
            </a:r>
            <a:r>
              <a:rPr lang="cs-CZ" dirty="0" smtClean="0"/>
              <a:t>plně analyzovány. Pouze </a:t>
            </a:r>
            <a:r>
              <a:rPr lang="cs-CZ" dirty="0"/>
              <a:t>v </a:t>
            </a:r>
            <a:r>
              <a:rPr lang="cs-CZ" dirty="0" smtClean="0"/>
              <a:t>případě ptáků </a:t>
            </a:r>
            <a:r>
              <a:rPr lang="cs-CZ" dirty="0"/>
              <a:t>a </a:t>
            </a:r>
            <a:r>
              <a:rPr lang="cs-CZ" dirty="0" smtClean="0"/>
              <a:t>savců </a:t>
            </a:r>
            <a:r>
              <a:rPr lang="cs-CZ" dirty="0"/>
              <a:t>byly </a:t>
            </a:r>
            <a:r>
              <a:rPr lang="cs-CZ" dirty="0" smtClean="0"/>
              <a:t>prováděny srovnávací analýzy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Příčiny</a:t>
            </a:r>
            <a:r>
              <a:rPr lang="cs-CZ" dirty="0"/>
              <a:t>: </a:t>
            </a:r>
            <a:r>
              <a:rPr lang="cs-CZ" dirty="0" smtClean="0"/>
              <a:t>	1) životní </a:t>
            </a:r>
            <a:r>
              <a:rPr lang="cs-CZ" dirty="0"/>
              <a:t>styl (strategie)</a:t>
            </a:r>
          </a:p>
          <a:p>
            <a:pPr marL="0" indent="0">
              <a:buNone/>
            </a:pPr>
            <a:r>
              <a:rPr lang="cs-CZ" dirty="0" smtClean="0"/>
              <a:t>		2) </a:t>
            </a:r>
            <a:r>
              <a:rPr lang="cs-CZ" dirty="0" err="1" smtClean="0"/>
              <a:t>fylogenie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Např.) 	Savci </a:t>
            </a:r>
            <a:r>
              <a:rPr lang="cs-CZ" dirty="0"/>
              <a:t>lovící </a:t>
            </a:r>
            <a:r>
              <a:rPr lang="cs-CZ" dirty="0" smtClean="0"/>
              <a:t>obratlovce mají </a:t>
            </a:r>
            <a:r>
              <a:rPr lang="cs-CZ" dirty="0"/>
              <a:t>ve vztahu k </a:t>
            </a:r>
            <a:r>
              <a:rPr lang="cs-CZ" dirty="0" smtClean="0"/>
              <a:t>jiným 	obratlovců, velmi vysoké hodnoty bazálního 	metabolismu.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	Příčiny fylogenetického původu </a:t>
            </a:r>
            <a:r>
              <a:rPr lang="cs-CZ" dirty="0"/>
              <a:t>lze doložit u </a:t>
            </a:r>
            <a:r>
              <a:rPr lang="cs-CZ" dirty="0" smtClean="0"/>
              <a:t>delfínů a 	ploutvonožců, </a:t>
            </a:r>
            <a:r>
              <a:rPr lang="cs-CZ" dirty="0"/>
              <a:t>u nichž </a:t>
            </a:r>
            <a:r>
              <a:rPr lang="cs-CZ" dirty="0" smtClean="0"/>
              <a:t>převládá </a:t>
            </a:r>
            <a:r>
              <a:rPr lang="cs-CZ" dirty="0"/>
              <a:t>spíše podobnost ve</a:t>
            </a:r>
          </a:p>
          <a:p>
            <a:pPr marL="0" indent="0">
              <a:buNone/>
            </a:pPr>
            <a:r>
              <a:rPr lang="cs-CZ" dirty="0" smtClean="0"/>
              <a:t>	způsobu </a:t>
            </a:r>
            <a:r>
              <a:rPr lang="cs-CZ" dirty="0"/>
              <a:t>života, než potravní zvyklosti.</a:t>
            </a:r>
          </a:p>
        </p:txBody>
      </p:sp>
    </p:spTree>
    <p:extLst>
      <p:ext uri="{BB962C8B-B14F-4D97-AF65-F5344CB8AC3E}">
        <p14:creationId xmlns:p14="http://schemas.microsoft.com/office/powerpoint/2010/main" val="2352704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Míra metabolismu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9046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Tyto skutečnosti </a:t>
            </a:r>
            <a:r>
              <a:rPr lang="cs-CZ" dirty="0"/>
              <a:t>znamenají, že </a:t>
            </a:r>
            <a:r>
              <a:rPr lang="cs-CZ" dirty="0" smtClean="0"/>
              <a:t>např. </a:t>
            </a:r>
            <a:r>
              <a:rPr lang="cs-CZ" dirty="0"/>
              <a:t>pták s </a:t>
            </a:r>
            <a:r>
              <a:rPr lang="cs-CZ" dirty="0" smtClean="0"/>
              <a:t>10x větší </a:t>
            </a:r>
            <a:r>
              <a:rPr lang="cs-CZ" dirty="0"/>
              <a:t>hmotností</a:t>
            </a:r>
          </a:p>
          <a:p>
            <a:pPr marL="0" indent="0">
              <a:buNone/>
            </a:pPr>
            <a:r>
              <a:rPr lang="cs-CZ" dirty="0" smtClean="0"/>
              <a:t>nespotřebuje </a:t>
            </a:r>
            <a:r>
              <a:rPr lang="cs-CZ" dirty="0"/>
              <a:t>10xvíce potravy.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Vztah </a:t>
            </a:r>
            <a:r>
              <a:rPr lang="cs-CZ" dirty="0"/>
              <a:t>mezi mírou </a:t>
            </a:r>
            <a:r>
              <a:rPr lang="cs-CZ" dirty="0" smtClean="0"/>
              <a:t>metabolismu a hmotností vyjadřuje </a:t>
            </a:r>
            <a:r>
              <a:rPr lang="cs-CZ" dirty="0" err="1"/>
              <a:t>allometrická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rovnice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</a:t>
            </a:r>
            <a:r>
              <a:rPr lang="cs-CZ" b="1" dirty="0" smtClean="0"/>
              <a:t>míra </a:t>
            </a:r>
            <a:r>
              <a:rPr lang="cs-CZ" b="1" dirty="0"/>
              <a:t>metabolismu = a (</a:t>
            </a:r>
            <a:r>
              <a:rPr lang="cs-CZ" b="1" dirty="0" smtClean="0"/>
              <a:t>hmotnost)</a:t>
            </a:r>
            <a:r>
              <a:rPr lang="cs-CZ" b="1" baseline="30000" dirty="0" smtClean="0"/>
              <a:t>b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b = exponent </a:t>
            </a:r>
            <a:r>
              <a:rPr lang="cs-CZ" dirty="0" smtClean="0"/>
              <a:t>vyjadřující </a:t>
            </a:r>
            <a:r>
              <a:rPr lang="cs-CZ" dirty="0"/>
              <a:t>vztah </a:t>
            </a:r>
            <a:r>
              <a:rPr lang="cs-CZ" dirty="0" smtClean="0"/>
              <a:t>mezi Mm a H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     log </a:t>
            </a:r>
            <a:r>
              <a:rPr lang="cs-CZ" b="1" dirty="0"/>
              <a:t>(míra metabolismu) =log a + b [log (hmotnost</a:t>
            </a:r>
            <a:r>
              <a:rPr lang="cs-CZ" b="1" dirty="0" smtClean="0"/>
              <a:t>)]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Vztah log -log je </a:t>
            </a:r>
            <a:r>
              <a:rPr lang="cs-CZ" dirty="0" smtClean="0"/>
              <a:t>vyjádřen </a:t>
            </a:r>
            <a:r>
              <a:rPr lang="cs-CZ" dirty="0"/>
              <a:t>na obrázku</a:t>
            </a:r>
            <a:r>
              <a:rPr lang="cs-CZ" dirty="0" smtClean="0"/>
              <a:t>; je </a:t>
            </a:r>
            <a:r>
              <a:rPr lang="cs-CZ" dirty="0"/>
              <a:t>z </a:t>
            </a:r>
            <a:r>
              <a:rPr lang="cs-CZ" dirty="0" smtClean="0"/>
              <a:t>něj zřejmé</a:t>
            </a:r>
            <a:r>
              <a:rPr lang="cs-CZ" dirty="0"/>
              <a:t>, že </a:t>
            </a:r>
            <a:r>
              <a:rPr lang="cs-CZ" b="1" dirty="0"/>
              <a:t>a</a:t>
            </a:r>
            <a:r>
              <a:rPr lang="cs-CZ" dirty="0"/>
              <a:t> = míra</a:t>
            </a:r>
          </a:p>
          <a:p>
            <a:pPr marL="0" indent="0">
              <a:buNone/>
            </a:pPr>
            <a:r>
              <a:rPr lang="cs-CZ" dirty="0"/>
              <a:t>metabolismu v </a:t>
            </a:r>
            <a:r>
              <a:rPr lang="cs-CZ" dirty="0" smtClean="0"/>
              <a:t>případe</a:t>
            </a:r>
            <a:r>
              <a:rPr lang="cs-CZ" dirty="0"/>
              <a:t>, když </a:t>
            </a:r>
            <a:r>
              <a:rPr lang="cs-CZ" dirty="0" smtClean="0"/>
              <a:t>hmotnost = </a:t>
            </a:r>
            <a:r>
              <a:rPr lang="cs-CZ" dirty="0"/>
              <a:t>1</a:t>
            </a:r>
            <a:r>
              <a:rPr lang="cs-CZ" dirty="0" smtClean="0"/>
              <a:t>. Koeficient </a:t>
            </a:r>
            <a:r>
              <a:rPr lang="cs-CZ" b="1" dirty="0"/>
              <a:t>b</a:t>
            </a:r>
            <a:r>
              <a:rPr lang="cs-CZ" dirty="0"/>
              <a:t> </a:t>
            </a:r>
            <a:r>
              <a:rPr lang="cs-CZ" dirty="0" smtClean="0"/>
              <a:t>vyjadřuje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strmost </a:t>
            </a:r>
            <a:r>
              <a:rPr lang="cs-CZ" dirty="0" smtClean="0"/>
              <a:t>přímky.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Hodnota koeficientu </a:t>
            </a:r>
            <a:r>
              <a:rPr lang="cs-CZ" b="1" dirty="0"/>
              <a:t>b</a:t>
            </a:r>
            <a:r>
              <a:rPr lang="cs-CZ" dirty="0"/>
              <a:t> se u </a:t>
            </a:r>
            <a:r>
              <a:rPr lang="cs-CZ" dirty="0" smtClean="0"/>
              <a:t>různých </a:t>
            </a:r>
            <a:r>
              <a:rPr lang="cs-CZ" dirty="0"/>
              <a:t>skupin </a:t>
            </a:r>
            <a:r>
              <a:rPr lang="cs-CZ" dirty="0" smtClean="0"/>
              <a:t>živočichu </a:t>
            </a:r>
            <a:r>
              <a:rPr lang="cs-CZ" dirty="0"/>
              <a:t>pohybuje od </a:t>
            </a:r>
            <a:r>
              <a:rPr lang="cs-CZ" b="1" dirty="0"/>
              <a:t>0.5</a:t>
            </a:r>
          </a:p>
          <a:p>
            <a:pPr marL="0" indent="0">
              <a:buNone/>
            </a:pPr>
            <a:r>
              <a:rPr lang="cs-CZ" dirty="0"/>
              <a:t>do </a:t>
            </a:r>
            <a:r>
              <a:rPr lang="cs-CZ" b="1" dirty="0"/>
              <a:t>0.9</a:t>
            </a:r>
            <a:r>
              <a:rPr lang="cs-CZ" dirty="0"/>
              <a:t> a to bez ohledu na jednotky ve </a:t>
            </a:r>
            <a:r>
              <a:rPr lang="cs-CZ" dirty="0" smtClean="0"/>
              <a:t>kterých je měřena </a:t>
            </a:r>
            <a:r>
              <a:rPr lang="cs-CZ" dirty="0"/>
              <a:t>hmotnost</a:t>
            </a:r>
          </a:p>
          <a:p>
            <a:pPr marL="0" indent="0">
              <a:buNone/>
            </a:pPr>
            <a:r>
              <a:rPr lang="cs-CZ" dirty="0"/>
              <a:t>nebo míra metabolismu.</a:t>
            </a:r>
          </a:p>
        </p:txBody>
      </p:sp>
    </p:spTree>
    <p:extLst>
      <p:ext uri="{BB962C8B-B14F-4D97-AF65-F5344CB8AC3E}">
        <p14:creationId xmlns:p14="http://schemas.microsoft.com/office/powerpoint/2010/main" val="1198693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Fraktální struktura soustav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800" b="1" dirty="0"/>
              <a:t>Lze zobecnit, že hodnota koeficientu b se blíží 0.75. </a:t>
            </a:r>
            <a:r>
              <a:rPr lang="cs-CZ" sz="3800" b="1" dirty="0" smtClean="0"/>
              <a:t>Příčiny</a:t>
            </a:r>
            <a:endParaRPr lang="cs-CZ" sz="3800" b="1" dirty="0"/>
          </a:p>
          <a:p>
            <a:pPr marL="0" indent="0" algn="ctr">
              <a:buNone/>
            </a:pPr>
            <a:r>
              <a:rPr lang="cs-CZ" sz="3800" b="1" dirty="0"/>
              <a:t>této obecné závislosti nejsou dosud </a:t>
            </a:r>
            <a:r>
              <a:rPr lang="cs-CZ" sz="3800" b="1" dirty="0" smtClean="0"/>
              <a:t>plně objasněny</a:t>
            </a:r>
            <a:r>
              <a:rPr lang="cs-CZ" sz="3800" b="1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3800" dirty="0" smtClean="0"/>
              <a:t>Zdá </a:t>
            </a:r>
            <a:r>
              <a:rPr lang="cs-CZ" sz="3800" dirty="0"/>
              <a:t>se, že u </a:t>
            </a:r>
            <a:r>
              <a:rPr lang="cs-CZ" sz="3800" dirty="0" smtClean="0"/>
              <a:t>mnohobuněčných organismů mohou </a:t>
            </a:r>
            <a:r>
              <a:rPr lang="cs-CZ" sz="3800" dirty="0"/>
              <a:t>tyto </a:t>
            </a:r>
            <a:r>
              <a:rPr lang="cs-CZ" sz="3800" dirty="0" smtClean="0"/>
              <a:t>příčiny </a:t>
            </a:r>
            <a:r>
              <a:rPr lang="cs-CZ" sz="3800" dirty="0"/>
              <a:t>mimo</a:t>
            </a:r>
          </a:p>
          <a:p>
            <a:pPr marL="0" indent="0">
              <a:buNone/>
            </a:pPr>
            <a:r>
              <a:rPr lang="cs-CZ" sz="3800" dirty="0"/>
              <a:t>jiné </a:t>
            </a:r>
            <a:r>
              <a:rPr lang="cs-CZ" sz="3800" dirty="0" smtClean="0"/>
              <a:t>spočívat </a:t>
            </a:r>
            <a:r>
              <a:rPr lang="cs-CZ" sz="3800" dirty="0"/>
              <a:t>ve </a:t>
            </a:r>
            <a:r>
              <a:rPr lang="cs-CZ" sz="3800" b="1" dirty="0" err="1"/>
              <a:t>fraktálnÍ</a:t>
            </a:r>
            <a:r>
              <a:rPr lang="cs-CZ" sz="3800" b="1" dirty="0"/>
              <a:t> </a:t>
            </a:r>
            <a:r>
              <a:rPr lang="cs-CZ" sz="3800" b="1" dirty="0" smtClean="0"/>
              <a:t>struktuře </a:t>
            </a:r>
            <a:r>
              <a:rPr lang="cs-CZ" sz="3800" b="1" dirty="0"/>
              <a:t>soustav </a:t>
            </a:r>
            <a:r>
              <a:rPr lang="cs-CZ" sz="3800" dirty="0" smtClean="0"/>
              <a:t>důležitých </a:t>
            </a:r>
            <a:r>
              <a:rPr lang="cs-CZ" sz="3800" dirty="0"/>
              <a:t>pro transport</a:t>
            </a:r>
          </a:p>
          <a:p>
            <a:pPr marL="0" indent="0">
              <a:buNone/>
            </a:pPr>
            <a:r>
              <a:rPr lang="cs-CZ" sz="3800" dirty="0"/>
              <a:t>základních </a:t>
            </a:r>
            <a:r>
              <a:rPr lang="cs-CZ" sz="3800" dirty="0" smtClean="0"/>
              <a:t>životně </a:t>
            </a:r>
            <a:r>
              <a:rPr lang="cs-CZ" sz="3800" dirty="0"/>
              <a:t>nezbytných médií a materiálu (cévy, dýchací</a:t>
            </a:r>
          </a:p>
          <a:p>
            <a:pPr marL="0" indent="0">
              <a:buNone/>
            </a:pPr>
            <a:r>
              <a:rPr lang="cs-CZ" sz="3800" dirty="0"/>
              <a:t>soustava</a:t>
            </a:r>
            <a:r>
              <a:rPr lang="cs-CZ" sz="3800" dirty="0" smtClean="0"/>
              <a:t>).</a:t>
            </a:r>
          </a:p>
          <a:p>
            <a:pPr marL="0" indent="0">
              <a:buNone/>
            </a:pPr>
            <a:endParaRPr lang="cs-CZ" sz="3800" dirty="0"/>
          </a:p>
          <a:p>
            <a:pPr marL="0" indent="0">
              <a:buNone/>
            </a:pPr>
            <a:endParaRPr lang="cs-CZ" sz="3800" dirty="0"/>
          </a:p>
          <a:p>
            <a:pPr marL="0" indent="0">
              <a:buNone/>
            </a:pPr>
            <a:r>
              <a:rPr lang="cs-CZ" sz="3800" dirty="0" smtClean="0"/>
              <a:t>Při </a:t>
            </a:r>
            <a:r>
              <a:rPr lang="cs-CZ" sz="3800" dirty="0"/>
              <a:t>b &lt; 1 </a:t>
            </a:r>
            <a:r>
              <a:rPr lang="cs-CZ" sz="3800" dirty="0" smtClean="0"/>
              <a:t>potřebují velikostně větší </a:t>
            </a:r>
            <a:r>
              <a:rPr lang="cs-CZ" sz="3800" dirty="0"/>
              <a:t>druhy </a:t>
            </a:r>
            <a:r>
              <a:rPr lang="cs-CZ" sz="3800" dirty="0" smtClean="0"/>
              <a:t>méně </a:t>
            </a:r>
            <a:r>
              <a:rPr lang="cs-CZ" sz="3800" dirty="0"/>
              <a:t>energie, než jedinci</a:t>
            </a:r>
          </a:p>
          <a:p>
            <a:pPr marL="0" indent="0">
              <a:buNone/>
            </a:pPr>
            <a:r>
              <a:rPr lang="cs-CZ" sz="3800" dirty="0"/>
              <a:t>menších druhu. </a:t>
            </a:r>
            <a:r>
              <a:rPr lang="cs-CZ" sz="3800" dirty="0" smtClean="0"/>
              <a:t>Důsledkem </a:t>
            </a:r>
            <a:r>
              <a:rPr lang="cs-CZ" sz="3800" dirty="0"/>
              <a:t>této zákonitosti</a:t>
            </a:r>
            <a:r>
              <a:rPr lang="cs-CZ" sz="3800" dirty="0" smtClean="0"/>
              <a:t>, je že živočichové </a:t>
            </a:r>
            <a:r>
              <a:rPr lang="cs-CZ" sz="3800" dirty="0"/>
              <a:t>jako </a:t>
            </a:r>
            <a:r>
              <a:rPr lang="cs-CZ" sz="3800" dirty="0" smtClean="0"/>
              <a:t>např.,</a:t>
            </a:r>
            <a:endParaRPr lang="cs-CZ" sz="3800" dirty="0"/>
          </a:p>
          <a:p>
            <a:pPr marL="0" indent="0">
              <a:buNone/>
            </a:pPr>
            <a:r>
              <a:rPr lang="cs-CZ" sz="3800" dirty="0"/>
              <a:t>rejsek mající v relaci ke své </a:t>
            </a:r>
            <a:r>
              <a:rPr lang="cs-CZ" sz="3800" dirty="0" smtClean="0"/>
              <a:t>hmotnosti vysokou míru </a:t>
            </a:r>
            <a:r>
              <a:rPr lang="cs-CZ" sz="3800" dirty="0"/>
              <a:t>metabolismu</a:t>
            </a:r>
          </a:p>
          <a:p>
            <a:pPr marL="0" indent="0">
              <a:buNone/>
            </a:pPr>
            <a:r>
              <a:rPr lang="cs-CZ" sz="3800" dirty="0" smtClean="0"/>
              <a:t>spotřebují několikanásobně větší množství potravy</a:t>
            </a:r>
            <a:r>
              <a:rPr lang="cs-CZ" sz="3800" dirty="0"/>
              <a:t>, než sami váží.</a:t>
            </a:r>
          </a:p>
          <a:p>
            <a:pPr marL="0" indent="0">
              <a:buNone/>
            </a:pPr>
            <a:r>
              <a:rPr lang="cs-CZ" sz="3800" dirty="0"/>
              <a:t>Naproti tomu slon </a:t>
            </a:r>
            <a:r>
              <a:rPr lang="cs-CZ" sz="3800" dirty="0" smtClean="0"/>
              <a:t>spotřebuje </a:t>
            </a:r>
            <a:r>
              <a:rPr lang="cs-CZ" sz="3800" dirty="0"/>
              <a:t>potravu o váze rovnající </a:t>
            </a:r>
            <a:r>
              <a:rPr lang="cs-CZ" sz="3800" dirty="0" smtClean="0"/>
              <a:t>se jeho</a:t>
            </a:r>
            <a:endParaRPr lang="cs-CZ" sz="3800" dirty="0"/>
          </a:p>
          <a:p>
            <a:pPr marL="0" indent="0">
              <a:buNone/>
            </a:pPr>
            <a:r>
              <a:rPr lang="cs-CZ" sz="3800" dirty="0"/>
              <a:t>hmotnosti za </a:t>
            </a:r>
            <a:r>
              <a:rPr lang="cs-CZ" sz="3800" dirty="0" smtClean="0"/>
              <a:t>tři měsíce</a:t>
            </a:r>
            <a:r>
              <a:rPr lang="cs-CZ" sz="3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4036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mezi mírou bazálního metabolismu a váhou těla drobných savců</a:t>
            </a:r>
            <a:endParaRPr lang="cs-CZ" sz="3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42" y="1783357"/>
            <a:ext cx="72655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determinuje velikost těla ?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Proměnná			Taxon		        Exponent(b)</a:t>
            </a:r>
          </a:p>
          <a:p>
            <a:pPr marL="0" indent="0">
              <a:buNone/>
            </a:pPr>
            <a:r>
              <a:rPr lang="cs-CZ" dirty="0" smtClean="0"/>
              <a:t>Velikost </a:t>
            </a:r>
            <a:r>
              <a:rPr lang="cs-CZ" dirty="0" err="1" smtClean="0"/>
              <a:t>home</a:t>
            </a:r>
            <a:r>
              <a:rPr lang="cs-CZ" dirty="0" smtClean="0"/>
              <a:t> </a:t>
            </a:r>
            <a:r>
              <a:rPr lang="cs-CZ" dirty="0" err="1" smtClean="0"/>
              <a:t>range</a:t>
            </a:r>
            <a:r>
              <a:rPr lang="cs-CZ" dirty="0" smtClean="0"/>
              <a:t>		savci			1.26</a:t>
            </a:r>
          </a:p>
          <a:p>
            <a:pPr marL="0" indent="0">
              <a:buNone/>
            </a:pPr>
            <a:r>
              <a:rPr lang="cs-CZ" dirty="0" smtClean="0"/>
              <a:t>Hmotnost skeletu		chřestýši		1.17</a:t>
            </a:r>
          </a:p>
          <a:p>
            <a:pPr marL="0" indent="0">
              <a:buNone/>
            </a:pPr>
            <a:r>
              <a:rPr lang="cs-CZ" dirty="0" smtClean="0"/>
              <a:t>Hmotnost skeletu		savci			1.09</a:t>
            </a:r>
          </a:p>
          <a:p>
            <a:pPr marL="0" indent="0">
              <a:buNone/>
            </a:pPr>
            <a:r>
              <a:rPr lang="cs-CZ" dirty="0" smtClean="0"/>
              <a:t>Hmotnost skeletu		ryby			1.03</a:t>
            </a:r>
          </a:p>
          <a:p>
            <a:pPr marL="0" indent="0">
              <a:buNone/>
            </a:pPr>
            <a:r>
              <a:rPr lang="cs-CZ" dirty="0" smtClean="0"/>
              <a:t>Objem plic			savci			1.02</a:t>
            </a:r>
          </a:p>
          <a:p>
            <a:pPr marL="0" indent="0">
              <a:buNone/>
            </a:pPr>
            <a:r>
              <a:rPr lang="cs-CZ" dirty="0" smtClean="0"/>
              <a:t>Míra ingesce			korýši			0.80</a:t>
            </a:r>
          </a:p>
          <a:p>
            <a:pPr marL="0" indent="0">
              <a:buNone/>
            </a:pPr>
            <a:r>
              <a:rPr lang="cs-CZ" dirty="0" smtClean="0"/>
              <a:t>Hmotnost mozku		savci			0.70</a:t>
            </a:r>
          </a:p>
          <a:p>
            <a:pPr marL="0" indent="0">
              <a:buNone/>
            </a:pPr>
            <a:r>
              <a:rPr lang="cs-CZ" dirty="0" smtClean="0"/>
              <a:t>Délka gravidity			savci			0.24</a:t>
            </a:r>
          </a:p>
          <a:p>
            <a:pPr marL="0" indent="0">
              <a:buNone/>
            </a:pPr>
            <a:r>
              <a:rPr lang="cs-CZ" dirty="0" smtClean="0"/>
              <a:t>Věk dospělosti			ryby			0.20</a:t>
            </a:r>
          </a:p>
          <a:p>
            <a:pPr marL="0" indent="0">
              <a:buNone/>
            </a:pPr>
            <a:r>
              <a:rPr lang="cs-CZ" dirty="0" smtClean="0"/>
              <a:t>Délka inkubace vajec		ptáci			0.17</a:t>
            </a:r>
          </a:p>
          <a:p>
            <a:pPr marL="0" indent="0">
              <a:buNone/>
            </a:pPr>
            <a:r>
              <a:rPr lang="cs-CZ" dirty="0" smtClean="0"/>
              <a:t>Tepová frekvence		savci		            - 0.25</a:t>
            </a:r>
          </a:p>
          <a:p>
            <a:pPr marL="0" indent="0">
              <a:buNone/>
            </a:pPr>
            <a:r>
              <a:rPr lang="cs-CZ" dirty="0" smtClean="0"/>
              <a:t>Míra dýchání			savci		            - 0.26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5733256"/>
            <a:ext cx="8005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Např. hodnota </a:t>
            </a:r>
            <a:r>
              <a:rPr lang="cs-CZ" b="1" dirty="0" smtClean="0"/>
              <a:t>b = 0.17 </a:t>
            </a:r>
            <a:r>
              <a:rPr lang="cs-CZ" dirty="0" smtClean="0"/>
              <a:t>pro délku inkubace vajec u ptáků znamená, že doba, kterou </a:t>
            </a:r>
          </a:p>
          <a:p>
            <a:r>
              <a:rPr lang="cs-CZ" dirty="0" smtClean="0"/>
              <a:t>ptáci různých druhů stráví seděním na vejcích je funkcí jejich hmotnosti vyjádřenou </a:t>
            </a:r>
          </a:p>
          <a:p>
            <a:r>
              <a:rPr lang="cs-CZ" dirty="0" smtClean="0"/>
              <a:t>následující rovnicí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242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těla determinuje mnohem více než jen míru metabolismu  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7811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b="1" dirty="0" smtClean="0"/>
              <a:t>Inkubační doba  (hmotnost) </a:t>
            </a:r>
            <a:r>
              <a:rPr lang="cs-CZ" b="1" baseline="30000" dirty="0" smtClean="0"/>
              <a:t>0.17</a:t>
            </a:r>
          </a:p>
          <a:p>
            <a:pPr marL="0" indent="0">
              <a:buNone/>
            </a:pPr>
            <a:endParaRPr lang="cs-CZ" baseline="30000" dirty="0"/>
          </a:p>
          <a:p>
            <a:pPr marL="0" indent="0">
              <a:buNone/>
            </a:pPr>
            <a:r>
              <a:rPr lang="cs-CZ" sz="2400" dirty="0" smtClean="0"/>
              <a:t>Tento vztah opět platí bez ohledu na jednotky hmotnosti a času, ve kterých je měření prováděno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V </a:t>
            </a:r>
            <a:r>
              <a:rPr lang="cs-CZ" sz="2400" dirty="0" smtClean="0"/>
              <a:t>případě </a:t>
            </a:r>
            <a:r>
              <a:rPr lang="cs-CZ" sz="2400" dirty="0"/>
              <a:t>vztahu tepové </a:t>
            </a:r>
            <a:r>
              <a:rPr lang="cs-CZ" sz="2400" dirty="0" smtClean="0"/>
              <a:t>frekvence savců a </a:t>
            </a:r>
            <a:r>
              <a:rPr lang="cs-CZ" sz="2400" dirty="0"/>
              <a:t>jejich </a:t>
            </a:r>
            <a:r>
              <a:rPr lang="cs-CZ" sz="2400" dirty="0" smtClean="0"/>
              <a:t>hmotnosti je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koeficient </a:t>
            </a:r>
            <a:r>
              <a:rPr lang="cs-CZ" sz="2400" b="1" dirty="0"/>
              <a:t>b =-0.25 (záporný</a:t>
            </a:r>
            <a:r>
              <a:rPr lang="cs-CZ" sz="2400" b="1" dirty="0" smtClean="0"/>
              <a:t>)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 algn="ctr">
              <a:buNone/>
            </a:pPr>
            <a:r>
              <a:rPr lang="cs-CZ" sz="3000" b="1" dirty="0"/>
              <a:t>Tepová frekvence (hmotnost) </a:t>
            </a:r>
            <a:r>
              <a:rPr lang="cs-CZ" sz="3000" b="1" baseline="30000" dirty="0"/>
              <a:t>-</a:t>
            </a:r>
            <a:r>
              <a:rPr lang="cs-CZ" sz="3000" b="1" baseline="30000" dirty="0" smtClean="0"/>
              <a:t>0.25</a:t>
            </a:r>
          </a:p>
          <a:p>
            <a:pPr marL="0" indent="0" algn="ctr">
              <a:buNone/>
            </a:pPr>
            <a:endParaRPr lang="cs-CZ" sz="3000" b="1" dirty="0"/>
          </a:p>
          <a:p>
            <a:pPr marL="0" indent="0">
              <a:buNone/>
            </a:pPr>
            <a:r>
              <a:rPr lang="cs-CZ" sz="2400" dirty="0"/>
              <a:t>Platí tedy, že </a:t>
            </a:r>
            <a:r>
              <a:rPr lang="cs-CZ" sz="2400" dirty="0" smtClean="0"/>
              <a:t>čím </a:t>
            </a:r>
            <a:r>
              <a:rPr lang="cs-CZ" sz="2400" dirty="0"/>
              <a:t>je savec </a:t>
            </a:r>
            <a:r>
              <a:rPr lang="cs-CZ" sz="2400" dirty="0" smtClean="0"/>
              <a:t>větší</a:t>
            </a:r>
            <a:r>
              <a:rPr lang="cs-CZ" sz="2400" dirty="0"/>
              <a:t>, tím nižší je jeho tepová frekvence.</a:t>
            </a:r>
          </a:p>
          <a:p>
            <a:pPr marL="0" indent="0">
              <a:buNone/>
            </a:pPr>
            <a:r>
              <a:rPr lang="cs-CZ" sz="2400" dirty="0" smtClean="0"/>
              <a:t>Například rejsek má srdeční frekvenci </a:t>
            </a:r>
            <a:r>
              <a:rPr lang="cs-CZ" sz="2400" dirty="0"/>
              <a:t>dosahující hodnoty 1200pulsu</a:t>
            </a:r>
          </a:p>
          <a:p>
            <a:pPr marL="0" indent="0">
              <a:buNone/>
            </a:pPr>
            <a:r>
              <a:rPr lang="cs-CZ" sz="2400" dirty="0"/>
              <a:t>za minutu !</a:t>
            </a:r>
          </a:p>
        </p:txBody>
      </p:sp>
    </p:spTree>
    <p:extLst>
      <p:ext uri="{BB962C8B-B14F-4D97-AF65-F5344CB8AC3E}">
        <p14:creationId xmlns:p14="http://schemas.microsoft.com/office/powerpoint/2010/main" val="1605381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Velikost těla organismu podstatně ovlivňuje jeho ekologii !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dirty="0"/>
              <a:t>Z velikosti </a:t>
            </a:r>
            <a:r>
              <a:rPr lang="cs-CZ" dirty="0" smtClean="0"/>
              <a:t>živočicha můžeme </a:t>
            </a:r>
            <a:r>
              <a:rPr lang="cs-CZ" dirty="0"/>
              <a:t>usuzovat na typ jeho </a:t>
            </a:r>
            <a:r>
              <a:rPr lang="cs-CZ" dirty="0" smtClean="0"/>
              <a:t>interakcí s </a:t>
            </a:r>
            <a:r>
              <a:rPr lang="cs-CZ" dirty="0"/>
              <a:t>jinými druhy ve </a:t>
            </a:r>
            <a:r>
              <a:rPr lang="cs-CZ" dirty="0" smtClean="0"/>
              <a:t>společném prostředí</a:t>
            </a:r>
            <a:r>
              <a:rPr lang="cs-CZ" dirty="0"/>
              <a:t>.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Množství </a:t>
            </a:r>
            <a:r>
              <a:rPr lang="cs-CZ" dirty="0"/>
              <a:t>energie, které </a:t>
            </a:r>
            <a:r>
              <a:rPr lang="cs-CZ" dirty="0" smtClean="0"/>
              <a:t>živočich potřebuje </a:t>
            </a:r>
            <a:r>
              <a:rPr lang="cs-CZ" dirty="0"/>
              <a:t>je do </a:t>
            </a:r>
            <a:r>
              <a:rPr lang="cs-CZ" dirty="0" smtClean="0"/>
              <a:t>značné míry determinováno </a:t>
            </a:r>
            <a:r>
              <a:rPr lang="cs-CZ" dirty="0"/>
              <a:t>jeho velikostí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Jaký je však další osud této energie</a:t>
            </a:r>
            <a:r>
              <a:rPr lang="cs-CZ" b="1" dirty="0" smtClean="0"/>
              <a:t>?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Kolik je </a:t>
            </a:r>
            <a:r>
              <a:rPr lang="cs-CZ" b="1" dirty="0" smtClean="0"/>
              <a:t>věnováno </a:t>
            </a:r>
            <a:r>
              <a:rPr lang="cs-CZ" b="1" dirty="0"/>
              <a:t>na vývoj a </a:t>
            </a:r>
            <a:r>
              <a:rPr lang="cs-CZ" b="1" dirty="0" smtClean="0"/>
              <a:t>růst </a:t>
            </a:r>
            <a:r>
              <a:rPr lang="cs-CZ" b="1" dirty="0"/>
              <a:t>a kolik na </a:t>
            </a:r>
            <a:r>
              <a:rPr lang="cs-CZ" b="1" dirty="0" smtClean="0"/>
              <a:t>reprodukci ?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2826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Míra růstu různých skupin obratlovců</a:t>
            </a:r>
            <a:endParaRPr lang="cs-CZ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45" y="1600200"/>
            <a:ext cx="6428114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8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délky života dospělců a věku dosažení zralosti – různé skupiny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582" y="1600200"/>
            <a:ext cx="6079746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0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Proč organismy přijímají potravu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3800" b="1" dirty="0" smtClean="0"/>
              <a:t>Proč jíme ?     </a:t>
            </a:r>
          </a:p>
          <a:p>
            <a:pPr marL="0" indent="0" algn="ctr">
              <a:buNone/>
            </a:pPr>
            <a:r>
              <a:rPr lang="cs-CZ" sz="3800" b="1" dirty="0" smtClean="0"/>
              <a:t>Jsou to opravdu hloupé otázky ?</a:t>
            </a:r>
            <a:endParaRPr lang="cs-CZ" sz="3800" b="1" dirty="0"/>
          </a:p>
          <a:p>
            <a:pPr marL="0" indent="0" algn="ctr">
              <a:buNone/>
            </a:pPr>
            <a:endParaRPr lang="cs-CZ" sz="3800" b="1" dirty="0" smtClean="0"/>
          </a:p>
          <a:p>
            <a:pPr marL="0" indent="0">
              <a:buNone/>
            </a:pPr>
            <a:r>
              <a:rPr lang="cs-CZ" dirty="0" smtClean="0"/>
              <a:t>Evoluční úspěch </a:t>
            </a:r>
            <a:r>
              <a:rPr lang="cs-CZ" dirty="0"/>
              <a:t>kteréhokoliv </a:t>
            </a:r>
            <a:r>
              <a:rPr lang="cs-CZ" dirty="0" smtClean="0"/>
              <a:t>organismu spočívá </a:t>
            </a:r>
            <a:r>
              <a:rPr lang="cs-CZ" dirty="0"/>
              <a:t>ve schopnosti</a:t>
            </a:r>
          </a:p>
          <a:p>
            <a:pPr marL="0" indent="0">
              <a:buNone/>
            </a:pPr>
            <a:r>
              <a:rPr lang="cs-CZ" dirty="0"/>
              <a:t>rozmnožování, které by </a:t>
            </a:r>
            <a:r>
              <a:rPr lang="cs-CZ" dirty="0" smtClean="0"/>
              <a:t>nebylo možné bez </a:t>
            </a:r>
            <a:r>
              <a:rPr lang="cs-CZ" dirty="0"/>
              <a:t>schopnosti organismu</a:t>
            </a:r>
          </a:p>
          <a:p>
            <a:pPr marL="0" indent="0">
              <a:buNone/>
            </a:pPr>
            <a:r>
              <a:rPr lang="cs-CZ" dirty="0" smtClean="0"/>
              <a:t>přijímat </a:t>
            </a:r>
            <a:r>
              <a:rPr lang="cs-CZ" dirty="0"/>
              <a:t>potravu a </a:t>
            </a:r>
            <a:r>
              <a:rPr lang="cs-CZ" dirty="0" smtClean="0"/>
              <a:t>transformovat takto přijatou </a:t>
            </a:r>
            <a:r>
              <a:rPr lang="cs-CZ" dirty="0"/>
              <a:t>energii a výživu ve</a:t>
            </a:r>
          </a:p>
          <a:p>
            <a:pPr marL="0" indent="0">
              <a:buNone/>
            </a:pPr>
            <a:r>
              <a:rPr lang="cs-CZ" dirty="0"/>
              <a:t>své potomky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Každý </a:t>
            </a:r>
            <a:r>
              <a:rPr lang="cs-CZ" dirty="0"/>
              <a:t>dnes žijící </a:t>
            </a:r>
            <a:r>
              <a:rPr lang="cs-CZ" dirty="0" smtClean="0"/>
              <a:t>organismus je pokračováním vývojové </a:t>
            </a:r>
            <a:r>
              <a:rPr lang="cs-CZ" dirty="0"/>
              <a:t>linie</a:t>
            </a:r>
          </a:p>
          <a:p>
            <a:pPr marL="0" indent="0">
              <a:buNone/>
            </a:pPr>
            <a:r>
              <a:rPr lang="cs-CZ" dirty="0"/>
              <a:t>trvající </a:t>
            </a:r>
            <a:r>
              <a:rPr lang="cs-CZ" dirty="0" smtClean="0"/>
              <a:t>téměř  </a:t>
            </a:r>
            <a:r>
              <a:rPr lang="cs-CZ" dirty="0"/>
              <a:t>4 miliardy let.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Organismy však netransformují všechnu přijatou </a:t>
            </a:r>
            <a:r>
              <a:rPr lang="cs-CZ" dirty="0"/>
              <a:t>energii pouze do</a:t>
            </a:r>
          </a:p>
          <a:p>
            <a:pPr marL="0" indent="0">
              <a:buNone/>
            </a:pPr>
            <a:r>
              <a:rPr lang="cs-CZ" dirty="0"/>
              <a:t>potomstva.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Celkově </a:t>
            </a:r>
            <a:r>
              <a:rPr lang="cs-CZ" dirty="0"/>
              <a:t>využívají pouze </a:t>
            </a:r>
            <a:r>
              <a:rPr lang="cs-CZ" dirty="0" smtClean="0"/>
              <a:t>poměrně malou část přijaté energie. Téměř </a:t>
            </a:r>
            <a:r>
              <a:rPr lang="cs-CZ" dirty="0"/>
              <a:t>10 až 30% </a:t>
            </a:r>
            <a:r>
              <a:rPr lang="cs-CZ" dirty="0" smtClean="0"/>
              <a:t>absorbované energie je </a:t>
            </a:r>
            <a:r>
              <a:rPr lang="cs-CZ" dirty="0"/>
              <a:t>využito jen na </a:t>
            </a:r>
            <a:r>
              <a:rPr lang="cs-CZ" dirty="0" smtClean="0"/>
              <a:t>trávení přijaté </a:t>
            </a:r>
            <a:r>
              <a:rPr lang="cs-CZ" dirty="0"/>
              <a:t>potravy.</a:t>
            </a:r>
          </a:p>
        </p:txBody>
      </p:sp>
    </p:spTree>
    <p:extLst>
      <p:ext uri="{BB962C8B-B14F-4D97-AF65-F5344CB8AC3E}">
        <p14:creationId xmlns:p14="http://schemas.microsoft.com/office/powerpoint/2010/main" val="816716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Fitness versus různé životní strategie</a:t>
            </a:r>
            <a:endParaRPr lang="cs-CZ" sz="3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89474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4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Co je to asimilační účinnost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Asimilační účinnost </a:t>
            </a:r>
            <a:r>
              <a:rPr lang="cs-CZ" dirty="0"/>
              <a:t>je proporce energie</a:t>
            </a:r>
            <a:r>
              <a:rPr lang="cs-CZ" dirty="0" smtClean="0"/>
              <a:t>, kterou </a:t>
            </a:r>
            <a:r>
              <a:rPr lang="cs-CZ" dirty="0"/>
              <a:t>organismus </a:t>
            </a:r>
            <a:r>
              <a:rPr lang="cs-CZ" dirty="0" smtClean="0"/>
              <a:t>přijal a je schopen ji </a:t>
            </a:r>
            <a:r>
              <a:rPr lang="cs-CZ" dirty="0"/>
              <a:t>využít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Různé </a:t>
            </a:r>
            <a:r>
              <a:rPr lang="cs-CZ" dirty="0"/>
              <a:t>druhy se velmi </a:t>
            </a:r>
            <a:r>
              <a:rPr lang="cs-CZ" dirty="0" smtClean="0"/>
              <a:t>výrazně </a:t>
            </a:r>
            <a:r>
              <a:rPr lang="cs-CZ" dirty="0"/>
              <a:t>liší </a:t>
            </a:r>
            <a:r>
              <a:rPr lang="cs-CZ" dirty="0" smtClean="0"/>
              <a:t>svou schopností </a:t>
            </a:r>
            <a:r>
              <a:rPr lang="cs-CZ" dirty="0"/>
              <a:t>využívat </a:t>
            </a:r>
            <a:r>
              <a:rPr lang="cs-CZ" dirty="0" smtClean="0"/>
              <a:t>energii získanou </a:t>
            </a:r>
            <a:r>
              <a:rPr lang="cs-CZ" dirty="0"/>
              <a:t>v </a:t>
            </a:r>
            <a:r>
              <a:rPr lang="cs-CZ" dirty="0" smtClean="0"/>
              <a:t>potravě.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7016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Asimilační účinnost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Masožravci živící se </a:t>
            </a:r>
            <a:r>
              <a:rPr lang="cs-CZ" dirty="0" err="1"/>
              <a:t>obratIovci</a:t>
            </a:r>
            <a:r>
              <a:rPr lang="cs-CZ" dirty="0"/>
              <a:t> mají </a:t>
            </a:r>
            <a:r>
              <a:rPr lang="cs-CZ" dirty="0" smtClean="0"/>
              <a:t>asimilační účinnost </a:t>
            </a:r>
            <a:r>
              <a:rPr lang="cs-CZ" dirty="0"/>
              <a:t>asi 90</a:t>
            </a:r>
            <a:r>
              <a:rPr lang="cs-CZ" dirty="0" smtClean="0"/>
              <a:t>%; hmyzožravci </a:t>
            </a:r>
            <a:r>
              <a:rPr lang="cs-CZ" dirty="0"/>
              <a:t>zhruba 70 až 80% zatímco </a:t>
            </a:r>
            <a:r>
              <a:rPr lang="cs-CZ" dirty="0" smtClean="0"/>
              <a:t>většina býložravců </a:t>
            </a:r>
            <a:r>
              <a:rPr lang="cs-CZ" dirty="0"/>
              <a:t>jen </a:t>
            </a:r>
            <a:r>
              <a:rPr lang="cs-CZ" dirty="0" smtClean="0"/>
              <a:t>30 až </a:t>
            </a:r>
            <a:r>
              <a:rPr lang="cs-CZ" dirty="0"/>
              <a:t>60</a:t>
            </a:r>
            <a:r>
              <a:rPr lang="cs-CZ" dirty="0" smtClean="0"/>
              <a:t>%.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Panda </a:t>
            </a:r>
            <a:r>
              <a:rPr lang="cs-CZ" dirty="0"/>
              <a:t>velká (</a:t>
            </a:r>
            <a:r>
              <a:rPr lang="cs-CZ" i="1" dirty="0" err="1"/>
              <a:t>Ailorupoda</a:t>
            </a:r>
            <a:r>
              <a:rPr lang="cs-CZ" i="1" dirty="0"/>
              <a:t> </a:t>
            </a:r>
            <a:r>
              <a:rPr lang="cs-CZ" i="1" dirty="0" err="1"/>
              <a:t>melanoleuca</a:t>
            </a:r>
            <a:r>
              <a:rPr lang="cs-CZ" dirty="0"/>
              <a:t>) má nejmenší </a:t>
            </a:r>
            <a:r>
              <a:rPr lang="cs-CZ" dirty="0" smtClean="0"/>
              <a:t>asimilační účinnost </a:t>
            </a:r>
            <a:r>
              <a:rPr lang="cs-CZ" dirty="0"/>
              <a:t>mezi savci dosahující hodnotu jen 20</a:t>
            </a:r>
            <a:r>
              <a:rPr lang="cs-CZ" dirty="0" smtClean="0"/>
              <a:t>%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Mnoho </a:t>
            </a:r>
            <a:r>
              <a:rPr lang="cs-CZ" dirty="0"/>
              <a:t>druhu </a:t>
            </a:r>
            <a:r>
              <a:rPr lang="cs-CZ" dirty="0" smtClean="0"/>
              <a:t>živočichu </a:t>
            </a:r>
            <a:r>
              <a:rPr lang="cs-CZ" dirty="0"/>
              <a:t>však má tuto hodnotu </a:t>
            </a:r>
            <a:r>
              <a:rPr lang="cs-CZ" dirty="0" smtClean="0"/>
              <a:t>ještě </a:t>
            </a:r>
            <a:r>
              <a:rPr lang="cs-CZ" dirty="0"/>
              <a:t>mnohem </a:t>
            </a:r>
            <a:r>
              <a:rPr lang="cs-CZ" dirty="0" smtClean="0"/>
              <a:t>nižší, například </a:t>
            </a:r>
            <a:r>
              <a:rPr lang="cs-CZ" dirty="0"/>
              <a:t>organismy využívající jako potravu organické </a:t>
            </a:r>
            <a:r>
              <a:rPr lang="cs-CZ" dirty="0" smtClean="0"/>
              <a:t>zbytky v sedimentech o koncentraci jen </a:t>
            </a:r>
            <a:r>
              <a:rPr lang="cs-CZ" dirty="0"/>
              <a:t>1</a:t>
            </a:r>
            <a:r>
              <a:rPr lang="cs-CZ" dirty="0" smtClean="0"/>
              <a:t>%.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Krab </a:t>
            </a:r>
            <a:r>
              <a:rPr lang="cs-CZ" dirty="0"/>
              <a:t>druhu </a:t>
            </a:r>
            <a:r>
              <a:rPr lang="cs-CZ" i="1" dirty="0" err="1"/>
              <a:t>Scopimera</a:t>
            </a:r>
            <a:r>
              <a:rPr lang="cs-CZ" i="1" dirty="0"/>
              <a:t> </a:t>
            </a:r>
            <a:r>
              <a:rPr lang="cs-CZ" i="1" dirty="0" err="1"/>
              <a:t>globosa</a:t>
            </a:r>
            <a:r>
              <a:rPr lang="cs-CZ" i="1" dirty="0"/>
              <a:t> </a:t>
            </a:r>
            <a:r>
              <a:rPr lang="cs-CZ" dirty="0"/>
              <a:t>se živí potravou obsahující </a:t>
            </a:r>
            <a:r>
              <a:rPr lang="cs-CZ" dirty="0" smtClean="0"/>
              <a:t>jen 0,19</a:t>
            </a:r>
            <a:r>
              <a:rPr lang="cs-CZ" dirty="0"/>
              <a:t>% organické hmoty. Jeho </a:t>
            </a:r>
            <a:r>
              <a:rPr lang="cs-CZ" dirty="0" smtClean="0"/>
              <a:t>asimilační účinnost </a:t>
            </a:r>
            <a:r>
              <a:rPr lang="cs-CZ" dirty="0"/>
              <a:t>bude proto </a:t>
            </a:r>
            <a:r>
              <a:rPr lang="cs-CZ" dirty="0" smtClean="0"/>
              <a:t>ještě nižší než 0.19</a:t>
            </a:r>
            <a:r>
              <a:rPr lang="cs-CZ" dirty="0"/>
              <a:t>%. Presto </a:t>
            </a:r>
            <a:r>
              <a:rPr lang="cs-CZ" dirty="0" smtClean="0"/>
              <a:t>v jeho střevech </a:t>
            </a:r>
            <a:r>
              <a:rPr lang="cs-CZ" dirty="0"/>
              <a:t>dosahuje organická </a:t>
            </a:r>
            <a:r>
              <a:rPr lang="cs-CZ" dirty="0" smtClean="0"/>
              <a:t>hmota koncentrace </a:t>
            </a:r>
            <a:r>
              <a:rPr lang="cs-CZ" dirty="0"/>
              <a:t>až 12 %. Krab proto </a:t>
            </a:r>
            <a:r>
              <a:rPr lang="cs-CZ" dirty="0" smtClean="0"/>
              <a:t>přijímá </a:t>
            </a:r>
            <a:r>
              <a:rPr lang="cs-CZ" dirty="0"/>
              <a:t>jako potravu </a:t>
            </a:r>
            <a:r>
              <a:rPr lang="cs-CZ" dirty="0" smtClean="0"/>
              <a:t>veliké množství </a:t>
            </a:r>
            <a:r>
              <a:rPr lang="cs-CZ" dirty="0"/>
              <a:t>materiálu a </a:t>
            </a:r>
            <a:r>
              <a:rPr lang="cs-CZ" dirty="0" smtClean="0"/>
              <a:t>vylučuje </a:t>
            </a:r>
            <a:r>
              <a:rPr lang="cs-CZ" dirty="0"/>
              <a:t>velké množství </a:t>
            </a:r>
            <a:r>
              <a:rPr lang="cs-CZ" dirty="0" smtClean="0"/>
              <a:t>nestavitelných zbytků.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1584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Produkce a respirace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Energie </a:t>
            </a:r>
            <a:r>
              <a:rPr lang="cs-CZ" dirty="0" smtClean="0"/>
              <a:t>přijatá heterotrofním organismem je </a:t>
            </a:r>
            <a:r>
              <a:rPr lang="cs-CZ" dirty="0"/>
              <a:t>z </a:t>
            </a:r>
            <a:r>
              <a:rPr lang="cs-CZ" dirty="0" smtClean="0"/>
              <a:t>části </a:t>
            </a:r>
            <a:r>
              <a:rPr lang="cs-CZ" dirty="0"/>
              <a:t>využita </a:t>
            </a:r>
            <a:r>
              <a:rPr lang="cs-CZ" dirty="0" smtClean="0"/>
              <a:t>stavbu jeho těla </a:t>
            </a:r>
            <a:r>
              <a:rPr lang="cs-CZ" dirty="0"/>
              <a:t>a regeneraci tkání a z </a:t>
            </a:r>
            <a:r>
              <a:rPr lang="cs-CZ" dirty="0" smtClean="0"/>
              <a:t>části </a:t>
            </a:r>
            <a:r>
              <a:rPr lang="cs-CZ" dirty="0"/>
              <a:t>se pak využívá pro </a:t>
            </a:r>
            <a:r>
              <a:rPr lang="cs-CZ" dirty="0" smtClean="0"/>
              <a:t>růst a rozmnožování.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Růst </a:t>
            </a:r>
            <a:r>
              <a:rPr lang="cs-CZ" dirty="0"/>
              <a:t>organismu a rozmnožování </a:t>
            </a:r>
            <a:r>
              <a:rPr lang="cs-CZ" dirty="0" smtClean="0"/>
              <a:t>označujeme </a:t>
            </a:r>
            <a:r>
              <a:rPr lang="cs-CZ" dirty="0"/>
              <a:t>dohromady </a:t>
            </a:r>
            <a:r>
              <a:rPr lang="cs-CZ" dirty="0" smtClean="0"/>
              <a:t>jako produkci.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Proporce </a:t>
            </a:r>
            <a:r>
              <a:rPr lang="cs-CZ" dirty="0"/>
              <a:t>asimilované energie, která je využita pro </a:t>
            </a:r>
            <a:r>
              <a:rPr lang="cs-CZ" dirty="0" smtClean="0"/>
              <a:t>růst organismu označujeme jako růstovou účinnost.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Tento </a:t>
            </a:r>
            <a:r>
              <a:rPr lang="cs-CZ" dirty="0"/>
              <a:t>typ </a:t>
            </a:r>
            <a:r>
              <a:rPr lang="cs-CZ" dirty="0" smtClean="0"/>
              <a:t>účinnosti </a:t>
            </a:r>
            <a:r>
              <a:rPr lang="cs-CZ" dirty="0"/>
              <a:t>je velmi </a:t>
            </a:r>
            <a:r>
              <a:rPr lang="cs-CZ" dirty="0" smtClean="0"/>
              <a:t>důležitý </a:t>
            </a:r>
            <a:r>
              <a:rPr lang="cs-CZ" dirty="0"/>
              <a:t>pro </a:t>
            </a:r>
            <a:r>
              <a:rPr lang="cs-CZ" dirty="0" smtClean="0"/>
              <a:t>farmáře. </a:t>
            </a:r>
            <a:r>
              <a:rPr lang="cs-CZ" dirty="0"/>
              <a:t>Selata </a:t>
            </a:r>
            <a:r>
              <a:rPr lang="cs-CZ" dirty="0" smtClean="0"/>
              <a:t>mají velmi </a:t>
            </a:r>
            <a:r>
              <a:rPr lang="cs-CZ" dirty="0"/>
              <a:t>vysokou </a:t>
            </a:r>
            <a:r>
              <a:rPr lang="cs-CZ" dirty="0" smtClean="0"/>
              <a:t>růstovou účinnost </a:t>
            </a:r>
            <a:r>
              <a:rPr lang="cs-CZ" dirty="0"/>
              <a:t>dosahující hodnoty 20</a:t>
            </a:r>
            <a:r>
              <a:rPr lang="cs-CZ" dirty="0" smtClean="0"/>
              <a:t>%. Znamená </a:t>
            </a:r>
            <a:r>
              <a:rPr lang="cs-CZ" dirty="0"/>
              <a:t>to, že tuto proporci </a:t>
            </a:r>
            <a:r>
              <a:rPr lang="cs-CZ" dirty="0" smtClean="0"/>
              <a:t>přijaté </a:t>
            </a:r>
            <a:r>
              <a:rPr lang="cs-CZ" dirty="0"/>
              <a:t>energie prase konvertuje </a:t>
            </a:r>
            <a:r>
              <a:rPr lang="cs-CZ" dirty="0" smtClean="0"/>
              <a:t>do produkce vepřového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3005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Růstová účinnost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 smtClean="0"/>
              <a:t>Obecně </a:t>
            </a:r>
            <a:r>
              <a:rPr lang="cs-CZ" b="1" dirty="0"/>
              <a:t>platí, že </a:t>
            </a:r>
            <a:r>
              <a:rPr lang="cs-CZ" b="1" dirty="0" smtClean="0"/>
              <a:t>růstová účinnosti </a:t>
            </a:r>
            <a:r>
              <a:rPr lang="cs-CZ" b="1" dirty="0"/>
              <a:t>je tím </a:t>
            </a:r>
            <a:r>
              <a:rPr lang="cs-CZ" b="1" dirty="0" smtClean="0"/>
              <a:t>větší</a:t>
            </a:r>
            <a:r>
              <a:rPr lang="cs-CZ" b="1" dirty="0"/>
              <a:t>, </a:t>
            </a:r>
            <a:r>
              <a:rPr lang="cs-CZ" b="1" dirty="0" smtClean="0"/>
              <a:t>čím </a:t>
            </a:r>
            <a:r>
              <a:rPr lang="cs-CZ" b="1" dirty="0"/>
              <a:t>menší </a:t>
            </a:r>
            <a:r>
              <a:rPr lang="cs-CZ" b="1" dirty="0" smtClean="0"/>
              <a:t>je daný </a:t>
            </a:r>
            <a:r>
              <a:rPr lang="cs-CZ" b="1" dirty="0"/>
              <a:t>organismus</a:t>
            </a:r>
            <a:r>
              <a:rPr lang="cs-CZ" b="1" dirty="0" smtClean="0"/>
              <a:t>.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 smtClean="0"/>
              <a:t>Růstová účinnost </a:t>
            </a:r>
            <a:r>
              <a:rPr lang="cs-CZ" b="1" dirty="0"/>
              <a:t>se </a:t>
            </a:r>
            <a:r>
              <a:rPr lang="cs-CZ" b="1" dirty="0" smtClean="0"/>
              <a:t>rovněž výrazně </a:t>
            </a:r>
            <a:r>
              <a:rPr lang="cs-CZ" b="1" dirty="0"/>
              <a:t>snižuje </a:t>
            </a:r>
            <a:r>
              <a:rPr lang="cs-CZ" b="1" dirty="0" smtClean="0"/>
              <a:t>při</a:t>
            </a: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dosažení </a:t>
            </a:r>
            <a:r>
              <a:rPr lang="cs-CZ" b="1" dirty="0" smtClean="0"/>
              <a:t>dospělosti živočicha.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 </a:t>
            </a:r>
            <a:r>
              <a:rPr lang="cs-CZ" dirty="0"/>
              <a:t>tohoto </a:t>
            </a:r>
            <a:r>
              <a:rPr lang="cs-CZ" dirty="0" smtClean="0"/>
              <a:t>důvodu je </a:t>
            </a:r>
            <a:r>
              <a:rPr lang="cs-CZ" dirty="0"/>
              <a:t>velmi </a:t>
            </a:r>
            <a:r>
              <a:rPr lang="cs-CZ" dirty="0" smtClean="0"/>
              <a:t>obtížné provádět </a:t>
            </a:r>
            <a:r>
              <a:rPr lang="cs-CZ" dirty="0"/>
              <a:t>mezidruhová </a:t>
            </a:r>
            <a:r>
              <a:rPr lang="cs-CZ" dirty="0" smtClean="0"/>
              <a:t>srovnání růstové účinnosti.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14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Růstová účinnost jako funkce velikosti těla</a:t>
            </a:r>
            <a:endParaRPr lang="cs-CZ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8" y="1484784"/>
            <a:ext cx="6982056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24328" y="6093296"/>
            <a:ext cx="97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Mass</a:t>
            </a:r>
            <a:r>
              <a:rPr lang="cs-CZ" dirty="0" smtClean="0"/>
              <a:t> (g)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7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Alokace energie do rozmnožování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Lze zobecnit, že juvenilní </a:t>
            </a:r>
            <a:r>
              <a:rPr lang="cs-CZ" dirty="0" err="1" smtClean="0"/>
              <a:t>poikilotermní</a:t>
            </a:r>
            <a:r>
              <a:rPr lang="cs-CZ" dirty="0" smtClean="0"/>
              <a:t> živočichové </a:t>
            </a:r>
            <a:r>
              <a:rPr lang="cs-CZ" dirty="0"/>
              <a:t>mají </a:t>
            </a:r>
            <a:r>
              <a:rPr lang="cs-CZ" dirty="0" smtClean="0"/>
              <a:t>vetší růstovou účinnost</a:t>
            </a:r>
            <a:r>
              <a:rPr lang="cs-CZ" dirty="0"/>
              <a:t>, </a:t>
            </a:r>
            <a:r>
              <a:rPr lang="cs-CZ" dirty="0" smtClean="0"/>
              <a:t>než juvenilní </a:t>
            </a:r>
            <a:r>
              <a:rPr lang="cs-CZ" dirty="0" err="1"/>
              <a:t>homoitermní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U </a:t>
            </a:r>
            <a:r>
              <a:rPr lang="cs-CZ" dirty="0"/>
              <a:t>velmi </a:t>
            </a:r>
            <a:r>
              <a:rPr lang="cs-CZ" dirty="0" smtClean="0"/>
              <a:t>mladých </a:t>
            </a:r>
            <a:r>
              <a:rPr lang="cs-CZ" dirty="0" err="1" smtClean="0"/>
              <a:t>juvenilů</a:t>
            </a:r>
            <a:r>
              <a:rPr lang="cs-CZ" dirty="0" smtClean="0"/>
              <a:t> </a:t>
            </a:r>
            <a:r>
              <a:rPr lang="cs-CZ" dirty="0"/>
              <a:t>také </a:t>
            </a:r>
            <a:r>
              <a:rPr lang="cs-CZ" dirty="0" err="1"/>
              <a:t>homoitermové</a:t>
            </a:r>
            <a:r>
              <a:rPr lang="cs-CZ" dirty="0"/>
              <a:t> dosahují </a:t>
            </a:r>
            <a:r>
              <a:rPr lang="cs-CZ" dirty="0" smtClean="0"/>
              <a:t>značných hodnot </a:t>
            </a:r>
            <a:r>
              <a:rPr lang="cs-CZ" dirty="0"/>
              <a:t>50 až 70%, což </a:t>
            </a:r>
            <a:r>
              <a:rPr lang="cs-CZ" dirty="0" smtClean="0"/>
              <a:t>odpovídá hodnotám </a:t>
            </a:r>
            <a:r>
              <a:rPr lang="cs-CZ" dirty="0"/>
              <a:t>typickým </a:t>
            </a:r>
            <a:r>
              <a:rPr lang="cs-CZ" dirty="0" smtClean="0"/>
              <a:t>pro </a:t>
            </a:r>
            <a:r>
              <a:rPr lang="cs-CZ" dirty="0" err="1" smtClean="0"/>
              <a:t>poikilotermy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Doposud existuje jen velmi málo údajů </a:t>
            </a:r>
            <a:r>
              <a:rPr lang="cs-CZ" dirty="0"/>
              <a:t>o tomto typu </a:t>
            </a:r>
            <a:r>
              <a:rPr lang="cs-CZ" dirty="0" smtClean="0"/>
              <a:t>transformace energie </a:t>
            </a:r>
            <a:r>
              <a:rPr lang="cs-CZ" dirty="0"/>
              <a:t>a o této tzv. </a:t>
            </a:r>
            <a:r>
              <a:rPr lang="cs-CZ" dirty="0" smtClean="0"/>
              <a:t>reprodukční účinnosti.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U živočichu </a:t>
            </a:r>
            <a:r>
              <a:rPr lang="cs-CZ" dirty="0"/>
              <a:t>lze </a:t>
            </a:r>
            <a:r>
              <a:rPr lang="cs-CZ" dirty="0" smtClean="0"/>
              <a:t>očekávat, že </a:t>
            </a:r>
            <a:r>
              <a:rPr lang="cs-CZ" dirty="0" err="1"/>
              <a:t>homoiotermní</a:t>
            </a:r>
            <a:r>
              <a:rPr lang="cs-CZ" dirty="0"/>
              <a:t> organismy budou </a:t>
            </a:r>
            <a:r>
              <a:rPr lang="cs-CZ" dirty="0" smtClean="0"/>
              <a:t>do rozmnožování </a:t>
            </a:r>
            <a:r>
              <a:rPr lang="cs-CZ" dirty="0"/>
              <a:t>alokovat </a:t>
            </a:r>
            <a:r>
              <a:rPr lang="cs-CZ" dirty="0" smtClean="0"/>
              <a:t>mnohem méně </a:t>
            </a:r>
            <a:r>
              <a:rPr lang="cs-CZ" dirty="0"/>
              <a:t>energie, než </a:t>
            </a:r>
            <a:r>
              <a:rPr lang="cs-CZ" dirty="0" smtClean="0"/>
              <a:t>živočichové </a:t>
            </a:r>
            <a:r>
              <a:rPr lang="cs-CZ" dirty="0" err="1" smtClean="0"/>
              <a:t>poikilotermní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5789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6868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Celkový energetický rozpočet organismu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51304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Příklad studie </a:t>
            </a:r>
            <a:r>
              <a:rPr lang="cs-CZ" dirty="0" err="1" smtClean="0"/>
              <a:t>isopoda</a:t>
            </a:r>
            <a:r>
              <a:rPr lang="cs-CZ" dirty="0" smtClean="0"/>
              <a:t> přílivového pásma </a:t>
            </a:r>
            <a:r>
              <a:rPr lang="cs-CZ" dirty="0"/>
              <a:t>d</a:t>
            </a:r>
            <a:r>
              <a:rPr lang="cs-CZ" dirty="0" smtClean="0"/>
              <a:t>ruhu </a:t>
            </a:r>
            <a:r>
              <a:rPr lang="cs-CZ" i="1" dirty="0" err="1" smtClean="0"/>
              <a:t>Idotea</a:t>
            </a:r>
            <a:r>
              <a:rPr lang="cs-CZ" i="1" dirty="0" smtClean="0"/>
              <a:t> </a:t>
            </a:r>
            <a:r>
              <a:rPr lang="cs-CZ" i="1" dirty="0" err="1" smtClean="0"/>
              <a:t>baltica</a:t>
            </a:r>
            <a:r>
              <a:rPr lang="cs-CZ" i="1" dirty="0" smtClean="0"/>
              <a:t> </a:t>
            </a:r>
          </a:p>
          <a:p>
            <a:pPr marL="0" indent="0">
              <a:buNone/>
            </a:pPr>
            <a:endParaRPr lang="cs-CZ" i="1" dirty="0" smtClean="0"/>
          </a:p>
          <a:p>
            <a:pPr marL="0" indent="0">
              <a:buNone/>
            </a:pPr>
            <a:r>
              <a:rPr lang="cs-CZ" dirty="0" smtClean="0"/>
              <a:t>                    </a:t>
            </a:r>
            <a:r>
              <a:rPr lang="cs-CZ" b="1" dirty="0" smtClean="0"/>
              <a:t>C = P + R + Ex + U + F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sz="2800" dirty="0" smtClean="0"/>
              <a:t>C = energie získaná ingescí</a:t>
            </a:r>
          </a:p>
          <a:p>
            <a:pPr marL="0" indent="0">
              <a:buNone/>
            </a:pPr>
            <a:r>
              <a:rPr lang="cs-CZ" sz="2800" dirty="0" smtClean="0"/>
              <a:t>P = součet </a:t>
            </a:r>
            <a:r>
              <a:rPr lang="cs-CZ" sz="2800" dirty="0" err="1" smtClean="0"/>
              <a:t>Pg</a:t>
            </a:r>
            <a:r>
              <a:rPr lang="cs-CZ" sz="2800" dirty="0" smtClean="0"/>
              <a:t> (energie akumulovaná k růstu)</a:t>
            </a:r>
          </a:p>
          <a:p>
            <a:pPr marL="0" indent="0">
              <a:buNone/>
            </a:pPr>
            <a:r>
              <a:rPr lang="cs-CZ" sz="2800" dirty="0" err="1" smtClean="0"/>
              <a:t>Pr</a:t>
            </a:r>
            <a:r>
              <a:rPr lang="cs-CZ" sz="2800" dirty="0" smtClean="0"/>
              <a:t> = energie využita na tvorbu gamet</a:t>
            </a:r>
          </a:p>
          <a:p>
            <a:pPr marL="0" indent="0">
              <a:buNone/>
            </a:pPr>
            <a:r>
              <a:rPr lang="cs-CZ" sz="2800" dirty="0" smtClean="0"/>
              <a:t>Ex = energie spotřebovaná, metabolické ztráty</a:t>
            </a:r>
          </a:p>
          <a:p>
            <a:pPr marL="0" indent="0">
              <a:buNone/>
            </a:pPr>
            <a:r>
              <a:rPr lang="cs-CZ" sz="2800" dirty="0" smtClean="0"/>
              <a:t>U = energie využitá na tvorbu všech typů exkrementů</a:t>
            </a:r>
          </a:p>
          <a:p>
            <a:pPr marL="0" indent="0">
              <a:buNone/>
            </a:pPr>
            <a:r>
              <a:rPr lang="cs-CZ" sz="2800" dirty="0" smtClean="0"/>
              <a:t>F = energie obsažená ve výkalech</a:t>
            </a:r>
            <a:endParaRPr lang="cs-CZ" sz="2800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25122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8654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V jakém rozsahu determinuje velikost organismu typ jeho životní strategie </a:t>
            </a:r>
            <a:br>
              <a:rPr lang="cs-CZ" sz="3600" dirty="0" smtClean="0"/>
            </a:br>
            <a:r>
              <a:rPr lang="cs-CZ" sz="2700" dirty="0" smtClean="0"/>
              <a:t>Příklad: </a:t>
            </a:r>
            <a:r>
              <a:rPr lang="cs-CZ" sz="2700" dirty="0" err="1" smtClean="0"/>
              <a:t>parazito-hostiteské</a:t>
            </a:r>
            <a:r>
              <a:rPr lang="cs-CZ" sz="2700" dirty="0" smtClean="0"/>
              <a:t> systémy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7373"/>
            <a:ext cx="4038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Předpokladem je, že pravý parazit by měl být menší než jeho hostitel</a:t>
            </a:r>
          </a:p>
          <a:p>
            <a:r>
              <a:rPr lang="cs-CZ" sz="2000" dirty="0" smtClean="0"/>
              <a:t>Predátoři, např. draví </a:t>
            </a:r>
            <a:r>
              <a:rPr lang="cs-CZ" sz="2000" dirty="0" err="1" smtClean="0"/>
              <a:t>filtrátoři</a:t>
            </a:r>
            <a:r>
              <a:rPr lang="cs-CZ" sz="2000" dirty="0" smtClean="0"/>
              <a:t>, mohou být naopak i větší než jejich kořist</a:t>
            </a:r>
          </a:p>
          <a:p>
            <a:r>
              <a:rPr lang="cs-CZ" sz="2000" dirty="0" smtClean="0"/>
              <a:t>Velikost těla konzumenta (parazita) je velmi plastická a je pod přímým vlivem hostitelského organismu</a:t>
            </a:r>
          </a:p>
          <a:p>
            <a:r>
              <a:rPr lang="cs-CZ" sz="2000" dirty="0" err="1" smtClean="0"/>
              <a:t>Allometrický</a:t>
            </a:r>
            <a:r>
              <a:rPr lang="cs-CZ" sz="2000" dirty="0" smtClean="0"/>
              <a:t> vztah mezi hostitelem-krabem a jeho parazitickým kastrátorem </a:t>
            </a:r>
            <a:endParaRPr lang="cs-CZ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08920"/>
            <a:ext cx="4038600" cy="339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44008" y="2020778"/>
            <a:ext cx="3867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 smtClean="0"/>
              <a:t>Portunion</a:t>
            </a:r>
            <a:r>
              <a:rPr lang="cs-CZ" sz="2000" b="1" i="1" dirty="0" smtClean="0"/>
              <a:t>  </a:t>
            </a:r>
            <a:r>
              <a:rPr lang="cs-CZ" sz="2000" b="1" i="1" dirty="0" err="1" smtClean="0"/>
              <a:t>conformis</a:t>
            </a:r>
            <a:r>
              <a:rPr lang="cs-CZ" sz="2000" b="1" i="1" dirty="0" smtClean="0"/>
              <a:t> </a:t>
            </a:r>
            <a:r>
              <a:rPr lang="cs-CZ" dirty="0" smtClean="0"/>
              <a:t>– celková délka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5651956"/>
            <a:ext cx="42012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i="1" dirty="0" err="1" smtClean="0"/>
              <a:t>Hemigrapsus</a:t>
            </a:r>
            <a:r>
              <a:rPr lang="cs-CZ" b="1" i="1" dirty="0" smtClean="0"/>
              <a:t> </a:t>
            </a:r>
            <a:r>
              <a:rPr lang="cs-CZ" b="1" i="1" dirty="0" err="1" smtClean="0"/>
              <a:t>oregonensis</a:t>
            </a:r>
            <a:r>
              <a:rPr lang="cs-CZ" b="1" i="1" dirty="0" smtClean="0"/>
              <a:t> </a:t>
            </a:r>
            <a:r>
              <a:rPr lang="cs-CZ" dirty="0" smtClean="0"/>
              <a:t>– šířka </a:t>
            </a:r>
            <a:r>
              <a:rPr lang="cs-CZ" dirty="0" err="1" smtClean="0"/>
              <a:t>karapaxu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385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59710"/>
            <a:ext cx="8229600" cy="28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80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1955"/>
            <a:ext cx="8229600" cy="41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velikosti vajec a snůšky</a:t>
            </a:r>
            <a:endParaRPr lang="cs-CZ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300">
            <a:off x="1437234" y="2092460"/>
            <a:ext cx="61424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0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Věk a velikost v dospělosti</a:t>
            </a:r>
            <a:endParaRPr lang="cs-CZ" sz="32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3833"/>
            <a:ext cx="8229600" cy="403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0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Výhody a nevýhody časné a pozdní reprodukce</a:t>
            </a:r>
            <a:endParaRPr lang="cs-CZ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72808" cy="341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99592" y="4869160"/>
            <a:ext cx="7668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Výhody časné reprodukce                                         Výhody pozdní reprodukce</a:t>
            </a:r>
          </a:p>
          <a:p>
            <a:r>
              <a:rPr lang="cs-CZ" dirty="0" smtClean="0"/>
              <a:t>Kratší generační čas				Větší počáteční plodnost daná </a:t>
            </a:r>
          </a:p>
          <a:p>
            <a:r>
              <a:rPr lang="cs-CZ" dirty="0"/>
              <a:t>	</a:t>
            </a:r>
            <a:r>
              <a:rPr lang="cs-CZ" dirty="0" smtClean="0"/>
              <a:t>				delším obdobím růstu</a:t>
            </a:r>
          </a:p>
          <a:p>
            <a:r>
              <a:rPr lang="cs-CZ" dirty="0" smtClean="0"/>
              <a:t>Větší přežití v dospělosti dané		Nižší míra mortality </a:t>
            </a:r>
            <a:r>
              <a:rPr lang="cs-CZ" dirty="0" err="1" smtClean="0"/>
              <a:t>juvenilů</a:t>
            </a:r>
            <a:r>
              <a:rPr lang="cs-CZ" dirty="0" smtClean="0"/>
              <a:t>  </a:t>
            </a:r>
          </a:p>
          <a:p>
            <a:r>
              <a:rPr lang="cs-CZ" dirty="0" smtClean="0"/>
              <a:t>kratším obdobím </a:t>
            </a:r>
            <a:r>
              <a:rPr lang="cs-CZ" dirty="0" err="1" smtClean="0"/>
              <a:t>juvenilů</a:t>
            </a:r>
            <a:r>
              <a:rPr lang="cs-CZ" dirty="0" smtClean="0"/>
              <a:t> 			Větší celková plodnost daná </a:t>
            </a:r>
          </a:p>
          <a:p>
            <a:r>
              <a:rPr lang="cs-CZ" dirty="0"/>
              <a:t>	</a:t>
            </a:r>
            <a:r>
              <a:rPr lang="cs-CZ" dirty="0" smtClean="0"/>
              <a:t>				delším obdobím růstu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757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časné reprodukce</a:t>
            </a:r>
            <a:endParaRPr lang="cs-CZ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880"/>
            <a:ext cx="8229600" cy="277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11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Nevýhody časné reprodukce</a:t>
            </a:r>
            <a:endParaRPr lang="cs-CZ" sz="32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06" y="1412776"/>
            <a:ext cx="682121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/>
              <a:t>D</a:t>
            </a:r>
            <a:r>
              <a:rPr lang="cs-CZ" sz="3600" dirty="0" smtClean="0"/>
              <a:t>oba dosažení zralosti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cs-CZ" b="1" dirty="0"/>
              <a:t>Lze tak </a:t>
            </a:r>
            <a:r>
              <a:rPr lang="cs-CZ" b="1" dirty="0" smtClean="0"/>
              <a:t>uzavřít</a:t>
            </a:r>
            <a:r>
              <a:rPr lang="cs-CZ" b="1" dirty="0"/>
              <a:t>, že pokud pozdní reprodukce (</a:t>
            </a:r>
            <a:r>
              <a:rPr lang="cs-CZ" b="1" dirty="0" smtClean="0"/>
              <a:t>doba dosažení </a:t>
            </a:r>
            <a:r>
              <a:rPr lang="cs-CZ" b="1" dirty="0"/>
              <a:t>zralosti) bude znamenat delší dobu </a:t>
            </a:r>
            <a:r>
              <a:rPr lang="cs-CZ" b="1" dirty="0" smtClean="0"/>
              <a:t>života organismu</a:t>
            </a:r>
            <a:r>
              <a:rPr lang="cs-CZ" b="1" dirty="0"/>
              <a:t>, jeho </a:t>
            </a:r>
            <a:r>
              <a:rPr lang="cs-CZ" b="1" dirty="0" smtClean="0"/>
              <a:t>větší </a:t>
            </a:r>
            <a:r>
              <a:rPr lang="cs-CZ" b="1" dirty="0"/>
              <a:t>velikost, více </a:t>
            </a:r>
            <a:r>
              <a:rPr lang="cs-CZ" b="1" dirty="0" smtClean="0"/>
              <a:t>reprodukčních období, vetší </a:t>
            </a:r>
            <a:r>
              <a:rPr lang="cs-CZ" b="1" dirty="0"/>
              <a:t>plodnost </a:t>
            </a:r>
            <a:r>
              <a:rPr lang="cs-CZ" b="1" dirty="0" smtClean="0"/>
              <a:t>při větším věku </a:t>
            </a:r>
            <a:r>
              <a:rPr lang="cs-CZ" b="1" dirty="0"/>
              <a:t>nebo </a:t>
            </a:r>
            <a:r>
              <a:rPr lang="cs-CZ" b="1" dirty="0" smtClean="0"/>
              <a:t>prostě bude znamenat vetší reprodukční úspěch </a:t>
            </a:r>
            <a:r>
              <a:rPr lang="cs-CZ" b="1" dirty="0"/>
              <a:t>v </a:t>
            </a:r>
            <a:r>
              <a:rPr lang="cs-CZ" b="1" dirty="0" smtClean="0"/>
              <a:t>pozdějším </a:t>
            </a:r>
            <a:r>
              <a:rPr lang="cs-CZ" b="1" dirty="0"/>
              <a:t>veku, </a:t>
            </a:r>
            <a:r>
              <a:rPr lang="cs-CZ" b="1" dirty="0" smtClean="0"/>
              <a:t>bude reprodukce </a:t>
            </a:r>
            <a:r>
              <a:rPr lang="cs-CZ" b="1" dirty="0"/>
              <a:t>(maturace) odložena na </a:t>
            </a:r>
            <a:r>
              <a:rPr lang="cs-CZ" b="1" dirty="0" smtClean="0"/>
              <a:t>pozdější </a:t>
            </a:r>
            <a:r>
              <a:rPr lang="cs-CZ" b="1" dirty="0"/>
              <a:t>dobu</a:t>
            </a:r>
            <a:r>
              <a:rPr lang="cs-CZ" b="1" dirty="0" smtClean="0"/>
              <a:t>!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Jaký </a:t>
            </a:r>
            <a:r>
              <a:rPr lang="cs-CZ" b="1" dirty="0"/>
              <a:t>je výskyt </a:t>
            </a:r>
            <a:r>
              <a:rPr lang="cs-CZ" b="1" dirty="0" smtClean="0"/>
              <a:t>různých </a:t>
            </a:r>
            <a:r>
              <a:rPr lang="cs-CZ" b="1" dirty="0"/>
              <a:t>typu maturace v </a:t>
            </a:r>
            <a:r>
              <a:rPr lang="cs-CZ" b="1" dirty="0" smtClean="0"/>
              <a:t>taxonomickém přehledu živočichu?</a:t>
            </a:r>
          </a:p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b="1" dirty="0"/>
              <a:t>Jaké jsou </a:t>
            </a:r>
            <a:r>
              <a:rPr lang="cs-CZ" b="1" dirty="0" smtClean="0"/>
              <a:t>příčiny časné </a:t>
            </a:r>
            <a:r>
              <a:rPr lang="cs-CZ" b="1" dirty="0"/>
              <a:t>a pozdní maturace ?</a:t>
            </a:r>
          </a:p>
        </p:txBody>
      </p:sp>
    </p:spTree>
    <p:extLst>
      <p:ext uri="{BB962C8B-B14F-4D97-AF65-F5344CB8AC3E}">
        <p14:creationId xmlns:p14="http://schemas.microsoft.com/office/powerpoint/2010/main" val="26817972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Frekvence typického věku zralosti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Jasný </a:t>
            </a:r>
            <a:r>
              <a:rPr lang="cs-CZ" dirty="0"/>
              <a:t>trend k </a:t>
            </a:r>
            <a:r>
              <a:rPr lang="cs-CZ" dirty="0" smtClean="0"/>
              <a:t>časné reprodukci placentálních savců </a:t>
            </a:r>
            <a:r>
              <a:rPr lang="cs-CZ" dirty="0"/>
              <a:t>ve srovnání </a:t>
            </a:r>
            <a:r>
              <a:rPr lang="cs-CZ" dirty="0" smtClean="0"/>
              <a:t>se </a:t>
            </a:r>
            <a:r>
              <a:rPr lang="cs-CZ" dirty="0" err="1" smtClean="0"/>
              <a:t>Squamata</a:t>
            </a:r>
            <a:r>
              <a:rPr lang="cs-CZ" dirty="0"/>
              <a:t>, </a:t>
            </a:r>
            <a:r>
              <a:rPr lang="cs-CZ" dirty="0" err="1"/>
              <a:t>Amphibia</a:t>
            </a:r>
            <a:r>
              <a:rPr lang="cs-CZ" dirty="0"/>
              <a:t> i </a:t>
            </a:r>
            <a:r>
              <a:rPr lang="cs-CZ" dirty="0" smtClean="0"/>
              <a:t>rybami –</a:t>
            </a:r>
            <a:r>
              <a:rPr lang="cs-CZ" dirty="0"/>
              <a:t> </a:t>
            </a:r>
            <a:r>
              <a:rPr lang="cs-CZ" dirty="0" smtClean="0"/>
              <a:t>viz obr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Rozsah věkových kategorií je velký jen </a:t>
            </a:r>
            <a:r>
              <a:rPr lang="cs-CZ" dirty="0"/>
              <a:t>u </a:t>
            </a:r>
            <a:r>
              <a:rPr lang="cs-CZ" dirty="0" smtClean="0"/>
              <a:t>savců </a:t>
            </a:r>
            <a:r>
              <a:rPr lang="cs-CZ" dirty="0"/>
              <a:t>a ryb.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Existují </a:t>
            </a:r>
            <a:r>
              <a:rPr lang="cs-CZ" dirty="0"/>
              <a:t>variace v dosahování maturace u </a:t>
            </a:r>
            <a:r>
              <a:rPr lang="cs-CZ" dirty="0" smtClean="0"/>
              <a:t>různých populací </a:t>
            </a:r>
            <a:r>
              <a:rPr lang="cs-CZ" dirty="0"/>
              <a:t>téhož druhu?</a:t>
            </a:r>
          </a:p>
        </p:txBody>
      </p:sp>
    </p:spTree>
    <p:extLst>
      <p:ext uri="{BB962C8B-B14F-4D97-AF65-F5344CB8AC3E}">
        <p14:creationId xmlns:p14="http://schemas.microsoft.com/office/powerpoint/2010/main" val="3974344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Frekvence distribuce typického stáří dospívání u čtyř skupin obratlovců </a:t>
            </a:r>
            <a:endParaRPr lang="cs-CZ" sz="3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7687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Sociální vlivy - </a:t>
            </a:r>
            <a:r>
              <a:rPr lang="cs-CZ" sz="3600" dirty="0" err="1" smtClean="0"/>
              <a:t>bimaturismus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6916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cs-CZ" sz="4400" b="1" dirty="0"/>
              <a:t>Jaký bude vliv pohlavní struktury populace na </a:t>
            </a:r>
            <a:r>
              <a:rPr lang="cs-CZ" sz="4400" b="1" dirty="0" smtClean="0"/>
              <a:t>rozdíly </a:t>
            </a:r>
          </a:p>
          <a:p>
            <a:pPr marL="0" indent="0" algn="ctr">
              <a:buNone/>
            </a:pPr>
            <a:r>
              <a:rPr lang="cs-CZ" sz="4400" b="1" dirty="0"/>
              <a:t> </a:t>
            </a:r>
            <a:r>
              <a:rPr lang="cs-CZ" sz="4400" b="1" dirty="0" smtClean="0"/>
              <a:t>v dosahování dospělosti 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 polygenních druhu, kde samci bojují mezi sebou o </a:t>
            </a:r>
            <a:r>
              <a:rPr lang="cs-CZ" dirty="0" smtClean="0"/>
              <a:t>samice bude </a:t>
            </a:r>
            <a:r>
              <a:rPr lang="cs-CZ" dirty="0"/>
              <a:t>tendence oddálit dobu dosažení zralosti. Prodlužuje </a:t>
            </a:r>
            <a:r>
              <a:rPr lang="cs-CZ" dirty="0" smtClean="0"/>
              <a:t>se tak </a:t>
            </a:r>
            <a:r>
              <a:rPr lang="cs-CZ" dirty="0"/>
              <a:t>období </a:t>
            </a:r>
            <a:r>
              <a:rPr lang="cs-CZ" dirty="0" smtClean="0"/>
              <a:t>růstu </a:t>
            </a:r>
            <a:r>
              <a:rPr lang="cs-CZ" dirty="0"/>
              <a:t>a míra nabytých zkušeností, které </a:t>
            </a:r>
            <a:r>
              <a:rPr lang="cs-CZ" dirty="0" smtClean="0"/>
              <a:t>jedinec samec využívá </a:t>
            </a:r>
            <a:r>
              <a:rPr lang="cs-CZ" dirty="0"/>
              <a:t>pro dosažení </a:t>
            </a:r>
            <a:r>
              <a:rPr lang="cs-CZ" dirty="0" smtClean="0"/>
              <a:t>reprodukčního úspěchu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 </a:t>
            </a:r>
            <a:r>
              <a:rPr lang="cs-CZ" dirty="0"/>
              <a:t>to známo u tulenu, </a:t>
            </a:r>
            <a:r>
              <a:rPr lang="cs-CZ" dirty="0" smtClean="0"/>
              <a:t>lvounů, delfínů, koní</a:t>
            </a:r>
            <a:r>
              <a:rPr lang="cs-CZ" dirty="0"/>
              <a:t>, koz, </a:t>
            </a:r>
            <a:r>
              <a:rPr lang="cs-CZ" dirty="0" smtClean="0"/>
              <a:t>ovcí, jelenů, </a:t>
            </a:r>
            <a:r>
              <a:rPr lang="cs-CZ" dirty="0" err="1" smtClean="0"/>
              <a:t>tetřevů,pyskounů</a:t>
            </a:r>
            <a:r>
              <a:rPr lang="cs-CZ" dirty="0" smtClean="0"/>
              <a:t> a </a:t>
            </a:r>
            <a:r>
              <a:rPr lang="cs-CZ" dirty="0"/>
              <a:t>primátu- viz</a:t>
            </a:r>
            <a:r>
              <a:rPr lang="cs-CZ" dirty="0" smtClean="0"/>
              <a:t>. obr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Naproti </a:t>
            </a:r>
            <a:r>
              <a:rPr lang="cs-CZ" dirty="0"/>
              <a:t>tomu u promiskuitních druhu, u druhu s </a:t>
            </a:r>
            <a:r>
              <a:rPr lang="cs-CZ" dirty="0" smtClean="0"/>
              <a:t>vnějším oplozením </a:t>
            </a:r>
            <a:r>
              <a:rPr lang="cs-CZ" dirty="0"/>
              <a:t>a </a:t>
            </a:r>
            <a:r>
              <a:rPr lang="cs-CZ" dirty="0" smtClean="0"/>
              <a:t>vyznačujících </a:t>
            </a:r>
            <a:r>
              <a:rPr lang="cs-CZ" dirty="0"/>
              <a:t>se neomezeným </a:t>
            </a:r>
            <a:r>
              <a:rPr lang="cs-CZ" dirty="0" smtClean="0"/>
              <a:t>růstem</a:t>
            </a:r>
            <a:r>
              <a:rPr lang="cs-CZ" dirty="0"/>
              <a:t>, kde </a:t>
            </a:r>
            <a:r>
              <a:rPr lang="cs-CZ" dirty="0" smtClean="0"/>
              <a:t>samci nemají </a:t>
            </a:r>
            <a:r>
              <a:rPr lang="cs-CZ" dirty="0"/>
              <a:t>kontrolu na </a:t>
            </a:r>
            <a:r>
              <a:rPr lang="cs-CZ" dirty="0" err="1"/>
              <a:t>prístupem</a:t>
            </a:r>
            <a:r>
              <a:rPr lang="cs-CZ" dirty="0"/>
              <a:t> k samicím, budeme </a:t>
            </a:r>
            <a:r>
              <a:rPr lang="cs-CZ" dirty="0" smtClean="0"/>
              <a:t>očekávat opačnou situaci.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Samice jsou </a:t>
            </a:r>
            <a:r>
              <a:rPr lang="cs-CZ" dirty="0"/>
              <a:t>v tomto </a:t>
            </a:r>
            <a:r>
              <a:rPr lang="cs-CZ" dirty="0" smtClean="0"/>
              <a:t>případe větší </a:t>
            </a:r>
            <a:r>
              <a:rPr lang="cs-CZ" dirty="0"/>
              <a:t>než samci a jejich plodnost </a:t>
            </a:r>
            <a:r>
              <a:rPr lang="cs-CZ" dirty="0" smtClean="0"/>
              <a:t>roste s jejich velikostí – platí pro většinu ryb – viz obr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35891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Sociální efekty: </a:t>
            </a:r>
            <a:r>
              <a:rPr lang="cs-CZ" sz="3200" dirty="0" err="1" smtClean="0"/>
              <a:t>bimaturismus</a:t>
            </a:r>
            <a:endParaRPr lang="cs-CZ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87" y="1690116"/>
            <a:ext cx="4091613" cy="440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25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8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cs-CZ" sz="3600" dirty="0" smtClean="0"/>
              <a:t>Modely optimalizace vztahu mezi věkem a velikostí těla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 b="1" dirty="0"/>
              <a:t>Modely </a:t>
            </a:r>
            <a:r>
              <a:rPr lang="cs-CZ" b="1" dirty="0" smtClean="0"/>
              <a:t>optimalizace vztahu </a:t>
            </a:r>
            <a:r>
              <a:rPr lang="cs-CZ" b="1" dirty="0"/>
              <a:t>mezi </a:t>
            </a:r>
            <a:r>
              <a:rPr lang="cs-CZ" b="1" dirty="0" smtClean="0"/>
              <a:t>věkem </a:t>
            </a:r>
            <a:r>
              <a:rPr lang="cs-CZ" b="1" dirty="0"/>
              <a:t>a velikostí </a:t>
            </a:r>
            <a:r>
              <a:rPr lang="cs-CZ" b="1" dirty="0" smtClean="0"/>
              <a:t>těla při dosažení zralosti</a:t>
            </a:r>
            <a:endParaRPr lang="cs-CZ" b="1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Základní </a:t>
            </a:r>
            <a:r>
              <a:rPr lang="cs-CZ" dirty="0"/>
              <a:t>idea </a:t>
            </a:r>
            <a:r>
              <a:rPr lang="cs-CZ" dirty="0" smtClean="0"/>
              <a:t>těchto modelů spořívá </a:t>
            </a:r>
            <a:r>
              <a:rPr lang="cs-CZ" dirty="0"/>
              <a:t>v tom, že </a:t>
            </a:r>
            <a:r>
              <a:rPr lang="cs-CZ" dirty="0" smtClean="0"/>
              <a:t>existuje rovnováha </a:t>
            </a:r>
            <a:r>
              <a:rPr lang="cs-CZ" dirty="0"/>
              <a:t>mezi výhodami a nevýhodami, která </a:t>
            </a:r>
            <a:r>
              <a:rPr lang="cs-CZ" dirty="0" smtClean="0"/>
              <a:t>je determinující </a:t>
            </a:r>
            <a:r>
              <a:rPr lang="cs-CZ" dirty="0"/>
              <a:t>pro daný charakter (znak) mající </a:t>
            </a:r>
            <a:r>
              <a:rPr lang="cs-CZ" dirty="0" smtClean="0"/>
              <a:t>určitou míru variability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b="1" dirty="0" smtClean="0"/>
              <a:t>Cena </a:t>
            </a:r>
            <a:r>
              <a:rPr lang="cs-CZ" b="1" dirty="0"/>
              <a:t>výhody a nevýhody reprodukce je placena</a:t>
            </a:r>
          </a:p>
          <a:p>
            <a:pPr marL="0" indent="0" algn="ctr">
              <a:buNone/>
            </a:pPr>
            <a:r>
              <a:rPr lang="cs-CZ" b="1" dirty="0"/>
              <a:t>"</a:t>
            </a:r>
            <a:r>
              <a:rPr lang="cs-CZ" b="1" dirty="0" err="1"/>
              <a:t>menou</a:t>
            </a:r>
            <a:r>
              <a:rPr lang="cs-CZ" b="1" dirty="0"/>
              <a:t>" fitness !</a:t>
            </a:r>
          </a:p>
        </p:txBody>
      </p:sp>
    </p:spTree>
    <p:extLst>
      <p:ext uri="{BB962C8B-B14F-4D97-AF65-F5344CB8AC3E}">
        <p14:creationId xmlns:p14="http://schemas.microsoft.com/office/powerpoint/2010/main" val="2691529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Kompromis (</a:t>
            </a:r>
            <a:r>
              <a:rPr lang="cs-CZ" sz="3600" dirty="0" err="1" smtClean="0"/>
              <a:t>trade-off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Početné kompromisy spojují složky životních historií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kompromisy: 	současná reprodukce a přežívání				současná reprodukce a 						reprodukce v budoucnosti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počet, velikost a pohlaví 						potomstva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41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Modely optimalizace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 smtClean="0"/>
              <a:t>Vyjádříme-li </a:t>
            </a:r>
            <a:r>
              <a:rPr lang="cs-CZ" dirty="0"/>
              <a:t>vztah mezi výhodami a nevýhodami </a:t>
            </a:r>
            <a:r>
              <a:rPr lang="cs-CZ" dirty="0" smtClean="0"/>
              <a:t>vůči věku dosažení </a:t>
            </a:r>
            <a:r>
              <a:rPr lang="cs-CZ" dirty="0"/>
              <a:t>zralosti dostaneme grafické </a:t>
            </a:r>
            <a:r>
              <a:rPr lang="cs-CZ" dirty="0" smtClean="0"/>
              <a:t>znázornění</a:t>
            </a:r>
            <a:r>
              <a:rPr lang="cs-CZ" dirty="0"/>
              <a:t>, ze </a:t>
            </a:r>
            <a:r>
              <a:rPr lang="cs-CZ" dirty="0" smtClean="0"/>
              <a:t>kterého vyplývají </a:t>
            </a:r>
            <a:r>
              <a:rPr lang="cs-CZ" dirty="0"/>
              <a:t>následující </a:t>
            </a:r>
            <a:r>
              <a:rPr lang="cs-CZ" dirty="0" smtClean="0"/>
              <a:t>skutečnosti- </a:t>
            </a:r>
            <a:r>
              <a:rPr lang="cs-CZ" dirty="0"/>
              <a:t>viz obr.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Pokud převládají výhody nad </a:t>
            </a:r>
            <a:r>
              <a:rPr lang="cs-CZ" dirty="0"/>
              <a:t>nevýhodami </a:t>
            </a:r>
            <a:r>
              <a:rPr lang="cs-CZ" dirty="0" smtClean="0"/>
              <a:t>určitého typu reprodukce vzhledem k danému věku </a:t>
            </a:r>
            <a:r>
              <a:rPr lang="cs-CZ" dirty="0"/>
              <a:t>samic bude cena </a:t>
            </a:r>
            <a:r>
              <a:rPr lang="cs-CZ" dirty="0" smtClean="0"/>
              <a:t>odpovídat míře růstu </a:t>
            </a:r>
            <a:r>
              <a:rPr lang="cs-CZ" dirty="0"/>
              <a:t>populace (r&gt; O).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Pokud </a:t>
            </a:r>
            <a:r>
              <a:rPr lang="cs-CZ" dirty="0"/>
              <a:t>samice </a:t>
            </a:r>
            <a:r>
              <a:rPr lang="cs-CZ" dirty="0" smtClean="0"/>
              <a:t>dospívají příliš brzy </a:t>
            </a:r>
            <a:r>
              <a:rPr lang="cs-CZ" dirty="0"/>
              <a:t>je cena reprodukce </a:t>
            </a:r>
            <a:r>
              <a:rPr lang="cs-CZ" dirty="0" smtClean="0"/>
              <a:t>příliš </a:t>
            </a:r>
            <a:r>
              <a:rPr lang="cs-CZ" dirty="0"/>
              <a:t>vysoká</a:t>
            </a:r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 dirty="0" smtClean="0"/>
              <a:t>převládají </a:t>
            </a:r>
            <a:r>
              <a:rPr lang="cs-CZ" dirty="0"/>
              <a:t>nevýhody (r &lt; O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Například </a:t>
            </a:r>
            <a:r>
              <a:rPr lang="cs-CZ" dirty="0"/>
              <a:t>u lidí existuje studie založená navíce než 100 </a:t>
            </a:r>
            <a:r>
              <a:rPr lang="cs-CZ" dirty="0" smtClean="0"/>
              <a:t>000 případech </a:t>
            </a:r>
            <a:r>
              <a:rPr lang="cs-CZ" dirty="0"/>
              <a:t>úmrtí </a:t>
            </a:r>
            <a:r>
              <a:rPr lang="cs-CZ" dirty="0" smtClean="0"/>
              <a:t>novorozenců </a:t>
            </a:r>
            <a:r>
              <a:rPr lang="cs-CZ" dirty="0"/>
              <a:t>v závislosti na veku </a:t>
            </a:r>
            <a:r>
              <a:rPr lang="cs-CZ" dirty="0" smtClean="0"/>
              <a:t>matky. Je-li </a:t>
            </a:r>
            <a:r>
              <a:rPr lang="cs-CZ" dirty="0"/>
              <a:t>vek matky </a:t>
            </a:r>
            <a:r>
              <a:rPr lang="cs-CZ" dirty="0" smtClean="0"/>
              <a:t>příliš </a:t>
            </a:r>
            <a:r>
              <a:rPr lang="cs-CZ" dirty="0"/>
              <a:t>nízký nebo naopak vysoký, zvyšuje </a:t>
            </a:r>
            <a:r>
              <a:rPr lang="cs-CZ" dirty="0" smtClean="0"/>
              <a:t>se riziko </a:t>
            </a:r>
            <a:r>
              <a:rPr lang="cs-CZ" dirty="0"/>
              <a:t>úmrtí narozeného </a:t>
            </a:r>
            <a:r>
              <a:rPr lang="cs-CZ" dirty="0" smtClean="0"/>
              <a:t>dítěte </a:t>
            </a:r>
            <a:r>
              <a:rPr lang="cs-CZ" dirty="0"/>
              <a:t>- viz. obr.</a:t>
            </a:r>
          </a:p>
        </p:txBody>
      </p:sp>
    </p:spTree>
    <p:extLst>
      <p:ext uri="{BB962C8B-B14F-4D97-AF65-F5344CB8AC3E}">
        <p14:creationId xmlns:p14="http://schemas.microsoft.com/office/powerpoint/2010/main" val="9956838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Predikční model optimálního věku dosažení dospělosti</a:t>
            </a:r>
            <a:endParaRPr lang="cs-CZ" sz="3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61419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13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Mortalita kojenců jako funkce věku matek </a:t>
            </a:r>
            <a:endParaRPr lang="cs-CZ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72208"/>
            <a:ext cx="8279514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9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cs-CZ" sz="3600" dirty="0" smtClean="0"/>
              <a:t>Existuje optimální věk a velikost, při které se  organismus rozmnožuje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Optimální </a:t>
            </a:r>
            <a:r>
              <a:rPr lang="cs-CZ" dirty="0" smtClean="0"/>
              <a:t>věk </a:t>
            </a:r>
            <a:r>
              <a:rPr lang="cs-CZ" dirty="0"/>
              <a:t>a velikost organismu v </a:t>
            </a:r>
            <a:r>
              <a:rPr lang="cs-CZ" dirty="0" smtClean="0"/>
              <a:t>dospělosti </a:t>
            </a:r>
            <a:r>
              <a:rPr lang="cs-CZ" dirty="0"/>
              <a:t>bude </a:t>
            </a:r>
            <a:r>
              <a:rPr lang="cs-CZ" dirty="0" smtClean="0"/>
              <a:t>určitě výsledkem evolučních kompromisů </a:t>
            </a:r>
            <a:r>
              <a:rPr lang="cs-CZ" dirty="0"/>
              <a:t>(</a:t>
            </a:r>
            <a:r>
              <a:rPr lang="cs-CZ" dirty="0" err="1"/>
              <a:t>trade-off</a:t>
            </a:r>
            <a:r>
              <a:rPr lang="cs-CZ" dirty="0"/>
              <a:t>), které </a:t>
            </a:r>
            <a:r>
              <a:rPr lang="cs-CZ" dirty="0" smtClean="0"/>
              <a:t>zajištují rovnováhu </a:t>
            </a:r>
            <a:r>
              <a:rPr lang="cs-CZ" dirty="0"/>
              <a:t>mezi výhodami a nevýhodami rozmnožování </a:t>
            </a:r>
            <a:r>
              <a:rPr lang="cs-CZ" dirty="0" smtClean="0"/>
              <a:t>při rozdílném </a:t>
            </a:r>
            <a:r>
              <a:rPr lang="cs-CZ" dirty="0"/>
              <a:t>a </a:t>
            </a:r>
            <a:r>
              <a:rPr lang="cs-CZ" dirty="0" smtClean="0"/>
              <a:t>stáří </a:t>
            </a:r>
            <a:r>
              <a:rPr lang="cs-CZ" dirty="0"/>
              <a:t>a velikosti organismu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Existují dva </a:t>
            </a:r>
            <a:r>
              <a:rPr lang="cs-CZ" dirty="0" smtClean="0"/>
              <a:t>přístupy </a:t>
            </a:r>
            <a:r>
              <a:rPr lang="cs-CZ" dirty="0"/>
              <a:t>ke studie tohoto problému:</a:t>
            </a:r>
          </a:p>
          <a:p>
            <a:pPr marL="514350" indent="-514350">
              <a:buAutoNum type="arabicParenR"/>
            </a:pPr>
            <a:r>
              <a:rPr lang="cs-CZ" dirty="0" smtClean="0"/>
              <a:t>Spočívá </a:t>
            </a:r>
            <a:r>
              <a:rPr lang="cs-CZ" dirty="0"/>
              <a:t>v analýze dvou typu </a:t>
            </a:r>
            <a:r>
              <a:rPr lang="cs-CZ" dirty="0" smtClean="0"/>
              <a:t>evolučních kompromisů: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jednoho </a:t>
            </a:r>
            <a:r>
              <a:rPr lang="cs-CZ" dirty="0"/>
              <a:t>mezi </a:t>
            </a:r>
            <a:r>
              <a:rPr lang="cs-CZ" dirty="0" smtClean="0"/>
              <a:t>časným rozmnožováním </a:t>
            </a:r>
            <a:r>
              <a:rPr lang="cs-CZ" dirty="0"/>
              <a:t>a plodností</a:t>
            </a:r>
          </a:p>
          <a:p>
            <a:r>
              <a:rPr lang="cs-CZ" dirty="0" smtClean="0"/>
              <a:t>druhého </a:t>
            </a:r>
            <a:r>
              <a:rPr lang="cs-CZ" dirty="0"/>
              <a:t>mezi </a:t>
            </a:r>
            <a:r>
              <a:rPr lang="cs-CZ" dirty="0" smtClean="0"/>
              <a:t>časným rozmnožováním </a:t>
            </a:r>
            <a:r>
              <a:rPr lang="cs-CZ" dirty="0"/>
              <a:t>a </a:t>
            </a:r>
            <a:r>
              <a:rPr lang="cs-CZ" dirty="0" smtClean="0"/>
              <a:t>přežíváním potomků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2) </a:t>
            </a:r>
            <a:r>
              <a:rPr lang="cs-CZ" dirty="0" smtClean="0"/>
              <a:t>Spočívá </a:t>
            </a:r>
            <a:r>
              <a:rPr lang="cs-CZ" dirty="0"/>
              <a:t>v analýze vztahu mezi </a:t>
            </a:r>
            <a:r>
              <a:rPr lang="cs-CZ" dirty="0" smtClean="0"/>
              <a:t>růstem </a:t>
            </a:r>
            <a:r>
              <a:rPr lang="cs-CZ" dirty="0"/>
              <a:t>a plodností a za kritérium</a:t>
            </a:r>
          </a:p>
          <a:p>
            <a:r>
              <a:rPr lang="cs-CZ" dirty="0"/>
              <a:t>fitness </a:t>
            </a:r>
            <a:r>
              <a:rPr lang="cs-CZ" dirty="0" smtClean="0"/>
              <a:t>organismu považuje počet vyprodukovaných potomků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1928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Optimální věk a velikost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Vztah: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4300" b="1" dirty="0" smtClean="0"/>
              <a:t>R </a:t>
            </a:r>
            <a:r>
              <a:rPr lang="cs-CZ" sz="4300" b="1" baseline="-25000" dirty="0" smtClean="0"/>
              <a:t>0</a:t>
            </a:r>
            <a:r>
              <a:rPr lang="cs-CZ" sz="4300" b="1" dirty="0" smtClean="0"/>
              <a:t> = </a:t>
            </a:r>
            <a:r>
              <a:rPr lang="cs-CZ" sz="4300" b="1" dirty="0" err="1" smtClean="0"/>
              <a:t>lx</a:t>
            </a:r>
            <a:r>
              <a:rPr lang="cs-CZ" sz="4300" b="1" dirty="0" smtClean="0"/>
              <a:t> </a:t>
            </a:r>
            <a:r>
              <a:rPr lang="cs-CZ" sz="4300" b="1" dirty="0" err="1" smtClean="0"/>
              <a:t>mx</a:t>
            </a:r>
            <a:endParaRPr lang="cs-CZ" sz="4300" b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</a:t>
            </a:r>
            <a:r>
              <a:rPr lang="cs-CZ" baseline="-25000" dirty="0" smtClean="0"/>
              <a:t>0 </a:t>
            </a:r>
            <a:r>
              <a:rPr lang="cs-CZ" dirty="0" smtClean="0"/>
              <a:t>=míra růstu populace</a:t>
            </a:r>
          </a:p>
          <a:p>
            <a:pPr marL="0" indent="0">
              <a:buNone/>
            </a:pPr>
            <a:r>
              <a:rPr lang="cs-CZ" dirty="0" err="1"/>
              <a:t>l</a:t>
            </a:r>
            <a:r>
              <a:rPr lang="cs-CZ" dirty="0" err="1" smtClean="0"/>
              <a:t>x</a:t>
            </a:r>
            <a:r>
              <a:rPr lang="cs-CZ" dirty="0" smtClean="0"/>
              <a:t> = přežití do věku x</a:t>
            </a:r>
          </a:p>
          <a:p>
            <a:pPr marL="0" indent="0">
              <a:buNone/>
            </a:pPr>
            <a:r>
              <a:rPr lang="cs-CZ" dirty="0" err="1"/>
              <a:t>m</a:t>
            </a:r>
            <a:r>
              <a:rPr lang="cs-CZ" dirty="0" err="1" smtClean="0"/>
              <a:t>x</a:t>
            </a:r>
            <a:r>
              <a:rPr lang="cs-CZ" dirty="0" smtClean="0"/>
              <a:t> = míra mortality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Oba přístupy předpokládají určitou optimalizaci reakcí organismů při daném věku a velikosti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4184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Vztah relativního věku rozmnožování a relativní délky života</a:t>
            </a:r>
            <a:endParaRPr lang="cs-CZ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460954"/>
            <a:ext cx="6336703" cy="528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7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relativní délky březosti a relativní délky života</a:t>
            </a:r>
            <a:endParaRPr lang="cs-CZ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15">
            <a:off x="960047" y="1392221"/>
            <a:ext cx="6847991" cy="530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7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Vztah mezi počtem potomků a jejich hmotností při porodu</a:t>
            </a:r>
            <a:endParaRPr lang="cs-CZ" sz="32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7" y="1600200"/>
            <a:ext cx="6143769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Vztah mezi roční plodností a délkou investice samice do potomstva</a:t>
            </a:r>
            <a:endParaRPr lang="cs-CZ" sz="32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40462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2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V jakém rozsahu determinuje velikost organismu typ jeho životní strategie ?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Příklad </a:t>
            </a:r>
            <a:r>
              <a:rPr lang="cs-CZ" b="1" dirty="0" err="1"/>
              <a:t>parazito</a:t>
            </a:r>
            <a:r>
              <a:rPr lang="cs-CZ" b="1" dirty="0"/>
              <a:t>-hostitelské </a:t>
            </a:r>
            <a:r>
              <a:rPr lang="cs-CZ" b="1" dirty="0" smtClean="0"/>
              <a:t>systémy: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dirty="0" smtClean="0"/>
              <a:t>Předpokladem je</a:t>
            </a:r>
            <a:r>
              <a:rPr lang="cs-CZ" dirty="0"/>
              <a:t>, že pravý parazit by mel být menší </a:t>
            </a:r>
            <a:r>
              <a:rPr lang="cs-CZ" dirty="0" smtClean="0"/>
              <a:t>než jeho hostitel.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Predátoři</a:t>
            </a:r>
            <a:r>
              <a:rPr lang="cs-CZ" dirty="0"/>
              <a:t>, </a:t>
            </a:r>
            <a:r>
              <a:rPr lang="cs-CZ" dirty="0" smtClean="0"/>
              <a:t>např. </a:t>
            </a:r>
            <a:r>
              <a:rPr lang="cs-CZ" dirty="0"/>
              <a:t>draví </a:t>
            </a:r>
            <a:r>
              <a:rPr lang="cs-CZ" dirty="0" err="1" smtClean="0"/>
              <a:t>filtrátoři</a:t>
            </a:r>
            <a:r>
              <a:rPr lang="cs-CZ" dirty="0" smtClean="0"/>
              <a:t>, mohou být </a:t>
            </a:r>
            <a:r>
              <a:rPr lang="cs-CZ" dirty="0"/>
              <a:t>naopak i </a:t>
            </a:r>
            <a:r>
              <a:rPr lang="cs-CZ" dirty="0" smtClean="0"/>
              <a:t>větší než jejich kořist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Důležité je </a:t>
            </a:r>
            <a:r>
              <a:rPr lang="cs-CZ" dirty="0"/>
              <a:t>si </a:t>
            </a:r>
            <a:r>
              <a:rPr lang="cs-CZ" dirty="0" smtClean="0"/>
              <a:t>uvědomit</a:t>
            </a:r>
            <a:r>
              <a:rPr lang="cs-CZ" dirty="0"/>
              <a:t>, že </a:t>
            </a:r>
            <a:r>
              <a:rPr lang="cs-CZ" dirty="0" smtClean="0"/>
              <a:t>velikost těla </a:t>
            </a:r>
            <a:r>
              <a:rPr lang="cs-CZ" dirty="0"/>
              <a:t>konzumenta (</a:t>
            </a:r>
            <a:r>
              <a:rPr lang="cs-CZ" dirty="0" smtClean="0"/>
              <a:t>parazita)je velmi </a:t>
            </a:r>
            <a:r>
              <a:rPr lang="cs-CZ" dirty="0"/>
              <a:t>plastická a je pod </a:t>
            </a:r>
            <a:r>
              <a:rPr lang="cs-CZ" dirty="0" smtClean="0"/>
              <a:t>přímým vlivem </a:t>
            </a:r>
            <a:r>
              <a:rPr lang="cs-CZ" dirty="0"/>
              <a:t>hostitelského </a:t>
            </a:r>
            <a:r>
              <a:rPr lang="cs-CZ" dirty="0" smtClean="0"/>
              <a:t>organismu (paraziti</a:t>
            </a:r>
            <a:r>
              <a:rPr lang="cs-CZ" dirty="0"/>
              <a:t>, </a:t>
            </a:r>
            <a:r>
              <a:rPr lang="cs-CZ" dirty="0" err="1"/>
              <a:t>parazitoidi</a:t>
            </a:r>
            <a:r>
              <a:rPr lang="cs-CZ" dirty="0"/>
              <a:t>, </a:t>
            </a:r>
            <a:r>
              <a:rPr lang="cs-CZ" dirty="0" smtClean="0"/>
              <a:t>kastrátoři</a:t>
            </a:r>
            <a:r>
              <a:rPr lang="cs-CZ" dirty="0"/>
              <a:t>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Allometrický</a:t>
            </a:r>
            <a:r>
              <a:rPr lang="cs-CZ" dirty="0" smtClean="0"/>
              <a:t> </a:t>
            </a:r>
            <a:r>
              <a:rPr lang="cs-CZ" dirty="0"/>
              <a:t>vztah mezi hostitelem-krabem druhu </a:t>
            </a:r>
            <a:r>
              <a:rPr lang="cs-CZ" i="1" dirty="0" err="1" smtClean="0"/>
              <a:t>Hemigrapsus</a:t>
            </a:r>
            <a:r>
              <a:rPr lang="cs-CZ" i="1" dirty="0" smtClean="0"/>
              <a:t> </a:t>
            </a:r>
            <a:r>
              <a:rPr lang="cs-CZ" i="1" dirty="0" err="1" smtClean="0"/>
              <a:t>oregonenis</a:t>
            </a:r>
            <a:r>
              <a:rPr lang="cs-CZ" i="1" dirty="0" smtClean="0"/>
              <a:t> </a:t>
            </a:r>
            <a:r>
              <a:rPr lang="cs-CZ" dirty="0"/>
              <a:t>a </a:t>
            </a:r>
            <a:r>
              <a:rPr lang="cs-CZ" dirty="0" smtClean="0"/>
              <a:t>jeho parazitickým kastrátorem </a:t>
            </a:r>
            <a:r>
              <a:rPr lang="cs-CZ" i="1" dirty="0" err="1" smtClean="0"/>
              <a:t>Portunion</a:t>
            </a:r>
            <a:r>
              <a:rPr lang="cs-CZ" i="1" dirty="0" smtClean="0"/>
              <a:t> </a:t>
            </a:r>
            <a:r>
              <a:rPr lang="cs-CZ" i="1" dirty="0" err="1" smtClean="0"/>
              <a:t>conformis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Isopoda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2744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Kompromis (</a:t>
            </a:r>
            <a:r>
              <a:rPr lang="cs-CZ" sz="3600" dirty="0" err="1" smtClean="0"/>
              <a:t>trade-off</a:t>
            </a:r>
            <a:r>
              <a:rPr lang="cs-CZ" sz="3600" dirty="0" smtClean="0"/>
              <a:t>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Systém v rámci kterého může být vysvětlena variace životních historií </a:t>
            </a:r>
            <a:r>
              <a:rPr lang="cs-CZ" dirty="0"/>
              <a:t>o</a:t>
            </a:r>
            <a:r>
              <a:rPr lang="cs-CZ" dirty="0" smtClean="0"/>
              <a:t>bsahuje:</a:t>
            </a:r>
          </a:p>
          <a:p>
            <a:pPr lvl="1"/>
            <a:r>
              <a:rPr lang="cs-CZ" dirty="0" smtClean="0"/>
              <a:t>Demografii</a:t>
            </a:r>
          </a:p>
          <a:p>
            <a:pPr lvl="1"/>
            <a:r>
              <a:rPr lang="cs-CZ" dirty="0" smtClean="0"/>
              <a:t>Kvantitativní genetiku a reakční normy</a:t>
            </a:r>
          </a:p>
          <a:p>
            <a:pPr lvl="1"/>
            <a:r>
              <a:rPr lang="cs-CZ" dirty="0" smtClean="0"/>
              <a:t>Kompromisy</a:t>
            </a:r>
          </a:p>
          <a:p>
            <a:pPr lvl="1"/>
            <a:r>
              <a:rPr lang="cs-CZ" dirty="0" smtClean="0"/>
              <a:t>Rodově specifické elementy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02964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912768" cy="97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649576" cy="52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0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895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 </a:t>
            </a:r>
            <a:endParaRPr lang="cs-CZ" sz="32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8" y="1700808"/>
            <a:ext cx="72086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491880" y="1556792"/>
            <a:ext cx="316835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28800"/>
            <a:ext cx="2736304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9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</a:t>
            </a:r>
            <a:endParaRPr lang="cs-CZ" sz="3200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6644"/>
            <a:ext cx="8229600" cy="411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0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životních strategií </a:t>
            </a:r>
            <a:endParaRPr lang="cs-CZ" sz="32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8229600" cy="36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5517232"/>
            <a:ext cx="2066528" cy="55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1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4096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Frekvenční distribuce velikosti těla </a:t>
            </a:r>
            <a:r>
              <a:rPr lang="cs-CZ" sz="3200" dirty="0" err="1" smtClean="0"/>
              <a:t>nematodů</a:t>
            </a:r>
            <a:endParaRPr lang="cs-CZ" sz="32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8" y="1412777"/>
            <a:ext cx="780594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Frekvenční distribuce velikosti těla korýšů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41376" y="1637110"/>
            <a:ext cx="1522512" cy="639762"/>
          </a:xfrm>
        </p:spPr>
        <p:txBody>
          <a:bodyPr>
            <a:normAutofit/>
          </a:bodyPr>
          <a:lstStyle/>
          <a:p>
            <a:r>
              <a:rPr lang="cs-CZ" sz="2000" b="0" dirty="0" err="1" smtClean="0"/>
              <a:t>Copepoda</a:t>
            </a:r>
            <a:endParaRPr lang="cs-CZ" sz="2000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941169" y="1637110"/>
            <a:ext cx="1439143" cy="639762"/>
          </a:xfrm>
        </p:spPr>
        <p:txBody>
          <a:bodyPr/>
          <a:lstStyle/>
          <a:p>
            <a:r>
              <a:rPr lang="cs-CZ" sz="2000" b="0" dirty="0" err="1" smtClean="0"/>
              <a:t>Isopoda</a:t>
            </a:r>
            <a:r>
              <a:rPr lang="cs-CZ" sz="2000" b="0" dirty="0" smtClean="0"/>
              <a:t>   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1866"/>
            <a:ext cx="4040188" cy="259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55861"/>
            <a:ext cx="4041775" cy="298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73216"/>
            <a:ext cx="1315059" cy="22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Jaké známe antagonistické interakce ?</a:t>
            </a:r>
            <a:endParaRPr lang="cs-CZ" sz="3200" dirty="0"/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90008"/>
            <a:ext cx="8229600" cy="224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5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Typy antagonistických interakcí</a:t>
            </a:r>
            <a:endParaRPr lang="cs-CZ" sz="32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45" y="1052736"/>
            <a:ext cx="83392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4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Je nezbytné zabíjet svého hostitele ?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63673"/>
            <a:ext cx="8229600" cy="179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0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Je smrt hostitele nezbytná ?</a:t>
            </a:r>
            <a:endParaRPr lang="cs-CZ" sz="32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7" y="1445143"/>
            <a:ext cx="7715581" cy="508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0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Demografie</a:t>
            </a:r>
            <a:r>
              <a:rPr lang="cs-CZ" dirty="0" smtClean="0"/>
              <a:t> </a:t>
            </a:r>
            <a:r>
              <a:rPr lang="cs-CZ" sz="3600" dirty="0" smtClean="0"/>
              <a:t>a kvantitativní genetika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507288" cy="4785395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Mortalita a </a:t>
            </a:r>
            <a:r>
              <a:rPr lang="cs-CZ" dirty="0" err="1" smtClean="0"/>
              <a:t>fekundita</a:t>
            </a:r>
            <a:r>
              <a:rPr lang="cs-CZ" dirty="0" smtClean="0"/>
              <a:t> (plodnost) se mění v závislosti na věku a velikosti – demografie spojuje věkově a velikostně specifickou variaci ve fitness a porovnává ji se silou přírodního výběru na různé složky životních historií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Většina životních historií je ovlivněna velkým počtem genů malého účinku</a:t>
            </a:r>
          </a:p>
          <a:p>
            <a:pPr marL="0" indent="0">
              <a:buNone/>
            </a:pPr>
            <a:r>
              <a:rPr lang="cs-CZ" dirty="0" smtClean="0"/>
              <a:t>    Při studium přírodních populací v </a:t>
            </a:r>
            <a:r>
              <a:rPr lang="cs-CZ" dirty="0" err="1" smtClean="0"/>
              <a:t>heterogením</a:t>
            </a:r>
            <a:r>
              <a:rPr lang="cs-CZ" dirty="0" smtClean="0"/>
              <a:t>         	prostředí – efekt fenotypické plasticity	- její 	význam v </a:t>
            </a:r>
            <a:r>
              <a:rPr lang="cs-CZ" dirty="0" err="1" smtClean="0"/>
              <a:t>evoliuci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3233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62" y="1600200"/>
            <a:ext cx="4981041" cy="502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706"/>
            <a:ext cx="8653068" cy="82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321771" cy="512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104"/>
            <a:ext cx="8682137" cy="91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7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82779" y="-100581"/>
            <a:ext cx="5930585" cy="86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72068" cy="98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835696" y="6187008"/>
            <a:ext cx="5904656" cy="33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1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Typy antagonistických vztahů</a:t>
            </a:r>
            <a:endParaRPr lang="cs-CZ" sz="32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9504"/>
            <a:ext cx="8229600" cy="268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7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Podle počtu využívaných jedinců kořisti (hostitelů)</a:t>
            </a:r>
            <a:endParaRPr lang="cs-CZ" sz="32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2070"/>
            <a:ext cx="8229600" cy="402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05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548680"/>
            <a:ext cx="8651705" cy="536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84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980728"/>
            <a:ext cx="8784976" cy="505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0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6" y="548680"/>
            <a:ext cx="793370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20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695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Metoda nezávislých kontrastů</a:t>
            </a:r>
            <a:endParaRPr lang="cs-CZ" sz="3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63277"/>
            <a:ext cx="468417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115616" y="5602014"/>
            <a:ext cx="7017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Klíčová myšlenka této metody spočívá v předpokladu, že změny, které </a:t>
            </a:r>
          </a:p>
          <a:p>
            <a:pPr algn="ctr"/>
            <a:r>
              <a:rPr lang="cs-CZ" dirty="0" smtClean="0"/>
              <a:t>nastanou po </a:t>
            </a:r>
            <a:r>
              <a:rPr lang="cs-CZ" dirty="0" err="1" smtClean="0"/>
              <a:t>speciační</a:t>
            </a:r>
            <a:r>
              <a:rPr lang="cs-CZ" dirty="0" smtClean="0"/>
              <a:t>  události, např. X1 – X2 jsou nezávislé na změnách </a:t>
            </a:r>
          </a:p>
          <a:p>
            <a:pPr algn="ctr"/>
            <a:r>
              <a:rPr lang="cs-CZ" dirty="0" smtClean="0"/>
              <a:t>dané jinou </a:t>
            </a:r>
            <a:r>
              <a:rPr lang="cs-CZ" dirty="0" err="1" smtClean="0"/>
              <a:t>speciační</a:t>
            </a:r>
            <a:r>
              <a:rPr lang="cs-CZ" dirty="0" smtClean="0"/>
              <a:t> událostí např.X3 - X4 (podle </a:t>
            </a:r>
            <a:r>
              <a:rPr lang="cs-CZ" dirty="0" err="1" smtClean="0"/>
              <a:t>Felsensteina</a:t>
            </a:r>
            <a:r>
              <a:rPr lang="cs-CZ" dirty="0" smtClean="0"/>
              <a:t>, 1985)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67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Metoda nezávislých kontrastů</a:t>
            </a:r>
            <a:endParaRPr lang="cs-CZ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698853" cy="424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29758" y="5805264"/>
            <a:ext cx="691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Netransformované hodnoty			nezávislé kontrasty</a:t>
            </a:r>
          </a:p>
          <a:p>
            <a:r>
              <a:rPr lang="cs-CZ" dirty="0" smtClean="0"/>
              <a:t>Silná pozitivní korelace 			závislost úplně zmizela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2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Trade</a:t>
            </a:r>
            <a:r>
              <a:rPr lang="cs-CZ" sz="3600" dirty="0" smtClean="0"/>
              <a:t> </a:t>
            </a:r>
            <a:r>
              <a:rPr lang="cs-CZ" sz="3600" dirty="0" err="1" smtClean="0"/>
              <a:t>offs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Fyziologie přispívá k mechanismům, které 	vedou ke kompromisu</a:t>
            </a:r>
          </a:p>
          <a:p>
            <a:r>
              <a:rPr lang="cs-CZ" dirty="0" smtClean="0"/>
              <a:t>Existuje, když účinek (benefit) realizovaný přes         	změnu v jedné složce je placený (</a:t>
            </a:r>
            <a:r>
              <a:rPr lang="cs-CZ" dirty="0" err="1" smtClean="0"/>
              <a:t>cost</a:t>
            </a:r>
            <a:r>
              <a:rPr lang="cs-CZ" dirty="0" smtClean="0"/>
              <a:t>) přes    	změnu ve složce jiné</a:t>
            </a:r>
          </a:p>
          <a:p>
            <a:r>
              <a:rPr lang="cs-CZ" dirty="0" smtClean="0"/>
              <a:t>Účinek a náklady jsou odhadovány v 	jednotkách fitness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63030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2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Nelineární vztah mezi mírou přežívání a velikosti snůšky</a:t>
            </a:r>
            <a:endParaRPr lang="cs-CZ" sz="32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036">
            <a:off x="457200" y="1890650"/>
            <a:ext cx="8229600" cy="42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88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Geometrický model průměrného fitness jako funkce velikosti snůšky </a:t>
            </a:r>
            <a:endParaRPr lang="cs-CZ" sz="3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62" y="1927373"/>
            <a:ext cx="6396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Shrnutí dat o velikosti snůšek: vliv růst velikosti snůšek </a:t>
            </a:r>
            <a:endParaRPr lang="cs-CZ" sz="32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15965"/>
            <a:ext cx="8856984" cy="334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7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Lackův model hypotézy nejproduktivnější velikosti snůšky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62" y="1844824"/>
            <a:ext cx="639227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2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9" y="260648"/>
            <a:ext cx="8593391" cy="61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3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Míra růstu populace</a:t>
            </a:r>
            <a:endParaRPr lang="cs-CZ" sz="3200" dirty="0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17661"/>
            <a:ext cx="8229600" cy="409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6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Vztah mezi krabem a jeho kastrátorem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000" dirty="0" smtClean="0"/>
              <a:t>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P</a:t>
            </a:r>
            <a:r>
              <a:rPr lang="cs-CZ" sz="2000" dirty="0"/>
              <a:t>. </a:t>
            </a:r>
            <a:r>
              <a:rPr lang="cs-CZ" sz="2000" dirty="0" err="1"/>
              <a:t>conformis</a:t>
            </a:r>
            <a:r>
              <a:rPr lang="cs-CZ" sz="2000" dirty="0"/>
              <a:t> - celková délka</a:t>
            </a:r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                                                                                   r </a:t>
            </a:r>
            <a:r>
              <a:rPr lang="cs-CZ" sz="2000" dirty="0"/>
              <a:t>= 0.84, P &lt; 0.1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         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   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                                             H</a:t>
            </a:r>
            <a:r>
              <a:rPr lang="cs-CZ" sz="2000" dirty="0"/>
              <a:t>. </a:t>
            </a:r>
            <a:r>
              <a:rPr lang="cs-CZ" sz="2000" dirty="0" err="1"/>
              <a:t>oregonensis</a:t>
            </a:r>
            <a:r>
              <a:rPr lang="cs-CZ" sz="2000" dirty="0"/>
              <a:t> </a:t>
            </a:r>
            <a:r>
              <a:rPr lang="cs-CZ" sz="2000" dirty="0" err="1"/>
              <a:t>šírka</a:t>
            </a:r>
            <a:r>
              <a:rPr lang="cs-CZ" sz="2000" dirty="0"/>
              <a:t> </a:t>
            </a:r>
            <a:r>
              <a:rPr lang="cs-CZ" sz="2000" dirty="0" err="1"/>
              <a:t>karapaxu</a:t>
            </a:r>
            <a:endParaRPr lang="cs-CZ" sz="2000" dirty="0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1504244" y="2780928"/>
            <a:ext cx="2779724" cy="190786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1475656" y="5768912"/>
            <a:ext cx="47525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1475656" y="2276872"/>
            <a:ext cx="0" cy="35066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2661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2791</Words>
  <Application>Microsoft Office PowerPoint</Application>
  <PresentationFormat>Předvádění na obrazovce (4:3)</PresentationFormat>
  <Paragraphs>456</Paragraphs>
  <Slides>97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98" baseType="lpstr">
      <vt:lpstr>Motiv systému Office</vt:lpstr>
      <vt:lpstr>Evoluční ekologie</vt:lpstr>
      <vt:lpstr>Evoluce složek životních historií (life history traits) </vt:lpstr>
      <vt:lpstr>Základní složky životních historií</vt:lpstr>
      <vt:lpstr>Fitness versus různé životní strategie</vt:lpstr>
      <vt:lpstr>Vztah velikosti vajec a snůšky</vt:lpstr>
      <vt:lpstr>Kompromis (trade-off)</vt:lpstr>
      <vt:lpstr>Kompromis (trade-off)</vt:lpstr>
      <vt:lpstr>Demografie a kvantitativní genetika</vt:lpstr>
      <vt:lpstr>Trade offs </vt:lpstr>
      <vt:lpstr>Rodově specifické elementy</vt:lpstr>
      <vt:lpstr>Trade offs</vt:lpstr>
      <vt:lpstr>Fyziologický trade off</vt:lpstr>
      <vt:lpstr>Vztah mezi mírou růstu a reprodukční aktivitou</vt:lpstr>
      <vt:lpstr>Specifická míra metabolismu versus hmotnost těla</vt:lpstr>
      <vt:lpstr>Mikroevoluční trade off</vt:lpstr>
      <vt:lpstr>Makroevoluční trade off</vt:lpstr>
      <vt:lpstr>Allometrická rovnice</vt:lpstr>
      <vt:lpstr>Allometrická rovnice</vt:lpstr>
      <vt:lpstr>Allometrické vztahy</vt:lpstr>
      <vt:lpstr>Allometrické vztahy</vt:lpstr>
      <vt:lpstr>Ekologie jedince – lineární plot</vt:lpstr>
      <vt:lpstr>Ekologie jedince – log-log plot</vt:lpstr>
      <vt:lpstr>Allometrické vztahy</vt:lpstr>
      <vt:lpstr>Bazální metabolimus </vt:lpstr>
      <vt:lpstr>Bazální metabolismus</vt:lpstr>
      <vt:lpstr>Které faktory mají vliv na míru metabolismu ? </vt:lpstr>
      <vt:lpstr>Denní energetický výdaj organismu a bazální metabolismus</vt:lpstr>
      <vt:lpstr>Poikilotermní versus Homoiotermní </vt:lpstr>
      <vt:lpstr>Vliv životního stylu (životní strategie)</vt:lpstr>
      <vt:lpstr>Vliv životní strategie</vt:lpstr>
      <vt:lpstr>Míra metabolismu </vt:lpstr>
      <vt:lpstr>Fraktální struktura soustav</vt:lpstr>
      <vt:lpstr>Vztah mezi mírou bazálního metabolismu a váhou těla drobných savců</vt:lpstr>
      <vt:lpstr>Co determinuje velikost těla ?</vt:lpstr>
      <vt:lpstr>Velikost těla determinuje mnohem více než jen míru metabolismu   </vt:lpstr>
      <vt:lpstr>Velikost těla organismu podstatně ovlivňuje jeho ekologii !</vt:lpstr>
      <vt:lpstr>Míra růstu různých skupin obratlovců</vt:lpstr>
      <vt:lpstr>Vztah délky života dospělců a věku dosažení zralosti – různé skupiny</vt:lpstr>
      <vt:lpstr>Proč organismy přijímají potravu ?</vt:lpstr>
      <vt:lpstr>Co je to asimilační účinnost ?</vt:lpstr>
      <vt:lpstr>Asimilační účinnost </vt:lpstr>
      <vt:lpstr>Produkce a respirace</vt:lpstr>
      <vt:lpstr>Růstová účinnost</vt:lpstr>
      <vt:lpstr>Růstová účinnost jako funkce velikosti těla</vt:lpstr>
      <vt:lpstr>Alokace energie do rozmnožování</vt:lpstr>
      <vt:lpstr>Celkový energetický rozpočet organismu</vt:lpstr>
      <vt:lpstr>V jakém rozsahu determinuje velikost organismu typ jeho životní strategie  Příklad: parazito-hostiteské systémy</vt:lpstr>
      <vt:lpstr>Věk a velikost v dospělosti</vt:lpstr>
      <vt:lpstr>Věk a velikost v dospělosti</vt:lpstr>
      <vt:lpstr>Věk a velikost v dospělosti</vt:lpstr>
      <vt:lpstr>Výhody a nevýhody časné a pozdní reprodukce</vt:lpstr>
      <vt:lpstr>Výhody časné reprodukce</vt:lpstr>
      <vt:lpstr>Nevýhody časné reprodukce</vt:lpstr>
      <vt:lpstr>Doba dosažení zralosti</vt:lpstr>
      <vt:lpstr>Frekvence typického věku zralosti</vt:lpstr>
      <vt:lpstr>Frekvence distribuce typického stáří dospívání u čtyř skupin obratlovců </vt:lpstr>
      <vt:lpstr>Sociální vlivy - bimaturismus</vt:lpstr>
      <vt:lpstr>Sociální efekty: bimaturismus</vt:lpstr>
      <vt:lpstr>Modely optimalizace vztahu mezi věkem a velikostí těla </vt:lpstr>
      <vt:lpstr>Modely optimalizace</vt:lpstr>
      <vt:lpstr>Predikční model optimálního věku dosažení dospělosti</vt:lpstr>
      <vt:lpstr>Mortalita kojenců jako funkce věku matek </vt:lpstr>
      <vt:lpstr>Existuje optimální věk a velikost, při které se  organismus rozmnožuje ?</vt:lpstr>
      <vt:lpstr>Optimální věk a velikost</vt:lpstr>
      <vt:lpstr>Vztah relativního věku rozmnožování a relativní délky života</vt:lpstr>
      <vt:lpstr>Vztah relativní délky březosti a relativní délky života</vt:lpstr>
      <vt:lpstr>Vztah mezi počtem potomků a jejich hmotností při porodu</vt:lpstr>
      <vt:lpstr>Vztah mezi roční plodností a délkou investice samice do potomstva</vt:lpstr>
      <vt:lpstr>V jakém rozsahu determinuje velikost organismu typ jeho životní strategie ?</vt:lpstr>
      <vt:lpstr>Prezentace aplikace PowerPoint</vt:lpstr>
      <vt:lpstr>Typy životních strategií </vt:lpstr>
      <vt:lpstr>Typy životních strategií</vt:lpstr>
      <vt:lpstr>Typy životních strategií </vt:lpstr>
      <vt:lpstr>Frekvenční distribuce velikosti těla nematodů</vt:lpstr>
      <vt:lpstr>Frekvenční distribuce velikosti těla korýšů</vt:lpstr>
      <vt:lpstr>Jaké známe antagonistické interakce ?</vt:lpstr>
      <vt:lpstr>Typy antagonistických interakcí</vt:lpstr>
      <vt:lpstr>Je nezbytné zabíjet svého hostitele ?</vt:lpstr>
      <vt:lpstr>Je smrt hostitele nezbytná ?</vt:lpstr>
      <vt:lpstr>Prezentace aplikace PowerPoint</vt:lpstr>
      <vt:lpstr>Prezentace aplikace PowerPoint</vt:lpstr>
      <vt:lpstr>Prezentace aplikace PowerPoint</vt:lpstr>
      <vt:lpstr>Typy antagonistických vztahů</vt:lpstr>
      <vt:lpstr>Podle počtu využívaných jedinců kořisti (hostitelů)</vt:lpstr>
      <vt:lpstr>Prezentace aplikace PowerPoint</vt:lpstr>
      <vt:lpstr>Prezentace aplikace PowerPoint</vt:lpstr>
      <vt:lpstr>Prezentace aplikace PowerPoint</vt:lpstr>
      <vt:lpstr>Metoda nezávislých kontrastů</vt:lpstr>
      <vt:lpstr>Metoda nezávislých kontrastů</vt:lpstr>
      <vt:lpstr>Prezentace aplikace PowerPoint</vt:lpstr>
      <vt:lpstr>Nelineární vztah mezi mírou přežívání a velikosti snůšky</vt:lpstr>
      <vt:lpstr>Geometrický model průměrného fitness jako funkce velikosti snůšky </vt:lpstr>
      <vt:lpstr>Shrnutí dat o velikosti snůšek: vliv růst velikosti snůšek </vt:lpstr>
      <vt:lpstr>Lackův model hypotézy nejproduktivnější velikosti snůšky</vt:lpstr>
      <vt:lpstr>Prezentace aplikace PowerPoint</vt:lpstr>
      <vt:lpstr>Míra růstu populace</vt:lpstr>
      <vt:lpstr>Vztah mezi krabem a jeho kastrátorem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para</cp:lastModifiedBy>
  <cp:revision>42</cp:revision>
  <dcterms:created xsi:type="dcterms:W3CDTF">2015-12-08T00:27:27Z</dcterms:created>
  <dcterms:modified xsi:type="dcterms:W3CDTF">2015-12-16T23:42:34Z</dcterms:modified>
</cp:coreProperties>
</file>