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2"/>
  </p:notesMasterIdLst>
  <p:sldIdLst>
    <p:sldId id="386" r:id="rId2"/>
    <p:sldId id="544" r:id="rId3"/>
    <p:sldId id="538" r:id="rId4"/>
    <p:sldId id="393" r:id="rId5"/>
    <p:sldId id="472" r:id="rId6"/>
    <p:sldId id="395" r:id="rId7"/>
    <p:sldId id="467" r:id="rId8"/>
    <p:sldId id="470" r:id="rId9"/>
    <p:sldId id="384" r:id="rId10"/>
    <p:sldId id="473" r:id="rId11"/>
    <p:sldId id="408" r:id="rId12"/>
    <p:sldId id="407" r:id="rId13"/>
    <p:sldId id="468" r:id="rId14"/>
    <p:sldId id="390" r:id="rId15"/>
    <p:sldId id="383" r:id="rId16"/>
    <p:sldId id="391" r:id="rId17"/>
    <p:sldId id="385" r:id="rId18"/>
    <p:sldId id="379" r:id="rId19"/>
    <p:sldId id="257" r:id="rId20"/>
    <p:sldId id="332" r:id="rId21"/>
    <p:sldId id="333" r:id="rId22"/>
    <p:sldId id="335" r:id="rId23"/>
    <p:sldId id="259" r:id="rId24"/>
    <p:sldId id="260" r:id="rId25"/>
    <p:sldId id="334" r:id="rId26"/>
    <p:sldId id="336" r:id="rId27"/>
    <p:sldId id="337" r:id="rId28"/>
    <p:sldId id="338" r:id="rId29"/>
    <p:sldId id="475" r:id="rId30"/>
    <p:sldId id="340" r:id="rId31"/>
    <p:sldId id="458" r:id="rId32"/>
    <p:sldId id="459" r:id="rId33"/>
    <p:sldId id="460" r:id="rId34"/>
    <p:sldId id="461" r:id="rId35"/>
    <p:sldId id="262" r:id="rId36"/>
    <p:sldId id="426" r:id="rId37"/>
    <p:sldId id="439" r:id="rId38"/>
    <p:sldId id="491" r:id="rId39"/>
    <p:sldId id="492" r:id="rId40"/>
    <p:sldId id="493" r:id="rId41"/>
    <p:sldId id="494" r:id="rId42"/>
    <p:sldId id="495" r:id="rId43"/>
    <p:sldId id="496" r:id="rId44"/>
    <p:sldId id="497" r:id="rId45"/>
    <p:sldId id="498" r:id="rId46"/>
    <p:sldId id="499" r:id="rId47"/>
    <p:sldId id="500" r:id="rId48"/>
    <p:sldId id="502" r:id="rId49"/>
    <p:sldId id="503" r:id="rId50"/>
    <p:sldId id="532" r:id="rId51"/>
    <p:sldId id="504" r:id="rId52"/>
    <p:sldId id="540" r:id="rId53"/>
    <p:sldId id="501" r:id="rId54"/>
    <p:sldId id="505" r:id="rId55"/>
    <p:sldId id="509" r:id="rId56"/>
    <p:sldId id="506" r:id="rId57"/>
    <p:sldId id="507" r:id="rId58"/>
    <p:sldId id="508" r:id="rId59"/>
    <p:sldId id="542" r:id="rId60"/>
    <p:sldId id="541" r:id="rId61"/>
    <p:sldId id="510" r:id="rId62"/>
    <p:sldId id="511" r:id="rId63"/>
    <p:sldId id="512" r:id="rId64"/>
    <p:sldId id="513" r:id="rId65"/>
    <p:sldId id="514" r:id="rId66"/>
    <p:sldId id="517" r:id="rId67"/>
    <p:sldId id="516" r:id="rId68"/>
    <p:sldId id="448" r:id="rId69"/>
    <p:sldId id="428" r:id="rId70"/>
    <p:sldId id="450" r:id="rId71"/>
    <p:sldId id="449" r:id="rId72"/>
    <p:sldId id="412" r:id="rId73"/>
    <p:sldId id="440" r:id="rId74"/>
    <p:sldId id="539" r:id="rId75"/>
    <p:sldId id="524" r:id="rId76"/>
    <p:sldId id="518" r:id="rId77"/>
    <p:sldId id="441" r:id="rId78"/>
    <p:sldId id="521" r:id="rId79"/>
    <p:sldId id="519" r:id="rId80"/>
    <p:sldId id="520" r:id="rId81"/>
    <p:sldId id="522" r:id="rId82"/>
    <p:sldId id="523" r:id="rId83"/>
    <p:sldId id="526" r:id="rId84"/>
    <p:sldId id="527" r:id="rId85"/>
    <p:sldId id="529" r:id="rId86"/>
    <p:sldId id="530" r:id="rId87"/>
    <p:sldId id="535" r:id="rId88"/>
    <p:sldId id="401" r:id="rId89"/>
    <p:sldId id="534" r:id="rId90"/>
    <p:sldId id="402" r:id="rId91"/>
    <p:sldId id="405" r:id="rId92"/>
    <p:sldId id="403" r:id="rId93"/>
    <p:sldId id="404" r:id="rId94"/>
    <p:sldId id="400" r:id="rId95"/>
    <p:sldId id="409" r:id="rId96"/>
    <p:sldId id="419" r:id="rId97"/>
    <p:sldId id="406" r:id="rId98"/>
    <p:sldId id="429" r:id="rId99"/>
    <p:sldId id="430" r:id="rId100"/>
    <p:sldId id="434" r:id="rId101"/>
    <p:sldId id="367" r:id="rId102"/>
    <p:sldId id="316" r:id="rId103"/>
    <p:sldId id="272" r:id="rId104"/>
    <p:sldId id="438" r:id="rId105"/>
    <p:sldId id="435" r:id="rId106"/>
    <p:sldId id="436" r:id="rId107"/>
    <p:sldId id="437" r:id="rId108"/>
    <p:sldId id="537" r:id="rId109"/>
    <p:sldId id="543" r:id="rId110"/>
    <p:sldId id="258" r:id="rId111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5" d="100"/>
        <a:sy n="9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notesMaster" Target="notesMasters/notesMaster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500375-8C77-4083-8805-9DE5BD638B70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8E4C88-1785-463C-B9D7-8B199ABD0B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3090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E4C88-1785-463C-B9D7-8B199ABD0BB7}" type="slidenum">
              <a:rPr lang="cs-CZ" smtClean="0"/>
              <a:t>69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3383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E4C88-1785-463C-B9D7-8B199ABD0BB7}" type="slidenum">
              <a:rPr lang="cs-CZ" smtClean="0"/>
              <a:t>84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774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FF58-701F-49D9-ADB2-AD674254176F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B72EA-BC7D-422F-ACBA-80318CBCAF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1875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FF58-701F-49D9-ADB2-AD674254176F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B72EA-BC7D-422F-ACBA-80318CBCAF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0499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FF58-701F-49D9-ADB2-AD674254176F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B72EA-BC7D-422F-ACBA-80318CBCAF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0252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FF58-701F-49D9-ADB2-AD674254176F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B72EA-BC7D-422F-ACBA-80318CBCAF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3611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FF58-701F-49D9-ADB2-AD674254176F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B72EA-BC7D-422F-ACBA-80318CBCAF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1094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FF58-701F-49D9-ADB2-AD674254176F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B72EA-BC7D-422F-ACBA-80318CBCAF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315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FF58-701F-49D9-ADB2-AD674254176F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B72EA-BC7D-422F-ACBA-80318CBCAF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960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FF58-701F-49D9-ADB2-AD674254176F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B72EA-BC7D-422F-ACBA-80318CBCAF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291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FF58-701F-49D9-ADB2-AD674254176F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B72EA-BC7D-422F-ACBA-80318CBCAF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0507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FF58-701F-49D9-ADB2-AD674254176F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B72EA-BC7D-422F-ACBA-80318CBCAF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305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CFF58-701F-49D9-ADB2-AD674254176F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B72EA-BC7D-422F-ACBA-80318CBCAF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065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CFF58-701F-49D9-ADB2-AD674254176F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B72EA-BC7D-422F-ACBA-80318CBCAF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6812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8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8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8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Země – planeta vody</a:t>
            </a:r>
            <a:endParaRPr lang="cs-CZ" sz="3600" dirty="0"/>
          </a:p>
        </p:txBody>
      </p:sp>
      <p:pic>
        <p:nvPicPr>
          <p:cNvPr id="624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68760"/>
            <a:ext cx="8229600" cy="4337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5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095" y="5708228"/>
            <a:ext cx="8375377" cy="889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640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600" dirty="0" smtClean="0"/>
              <a:t>Význam vody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Voda – stálá součást všech systémů – u vyšších živočichů a člověka tvoři největší podíl tělesné hmotnosti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Nejvíce u zárodku: </a:t>
            </a:r>
          </a:p>
          <a:p>
            <a:pPr marL="0" indent="0">
              <a:buNone/>
            </a:pPr>
            <a:r>
              <a:rPr lang="cs-CZ" dirty="0" smtClean="0"/>
              <a:t>		ve stáří 1 měsíc – 95% hmotnosti</a:t>
            </a:r>
          </a:p>
          <a:p>
            <a:pPr marL="0" indent="0">
              <a:buNone/>
            </a:pPr>
            <a:r>
              <a:rPr lang="cs-CZ" dirty="0" smtClean="0"/>
              <a:t>		po narození – 75 – 80 % vody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v dospělosti – 60 % (70kg – 42kg vody)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Voda v těle univerzální rozpouštědlo – umožňuje látkovou a energetickou výměnu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873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>
            <a:noAutofit/>
          </a:bodyPr>
          <a:lstStyle/>
          <a:p>
            <a:r>
              <a:rPr lang="cs-CZ" sz="3600" dirty="0" smtClean="0"/>
              <a:t>Distribuce typů přílivů - </a:t>
            </a:r>
            <a:br>
              <a:rPr lang="cs-CZ" sz="3600" dirty="0" smtClean="0"/>
            </a:br>
            <a:r>
              <a:rPr lang="cs-CZ" sz="2800" dirty="0" err="1" smtClean="0"/>
              <a:t>semidiurnálního</a:t>
            </a:r>
            <a:r>
              <a:rPr lang="cs-CZ" sz="2800" dirty="0" smtClean="0"/>
              <a:t>, smíšeného </a:t>
            </a:r>
            <a:r>
              <a:rPr lang="cs-CZ" sz="2800" dirty="0" err="1" smtClean="0"/>
              <a:t>semidiurnálního</a:t>
            </a:r>
            <a:r>
              <a:rPr lang="cs-CZ" sz="2800" dirty="0" smtClean="0"/>
              <a:t> a diurnálního</a:t>
            </a:r>
            <a:endParaRPr lang="cs-CZ" sz="2800" dirty="0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50231"/>
            <a:ext cx="8229600" cy="382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103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32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2576" y="-171400"/>
            <a:ext cx="9864894" cy="7049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568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l"/>
            <a:r>
              <a:rPr lang="cs-CZ" sz="3600" b="1" dirty="0" smtClean="0">
                <a:solidFill>
                  <a:srgbClr val="FF0000"/>
                </a:solidFill>
              </a:rPr>
              <a:t>Proudění vzduchu                                                </a:t>
            </a:r>
            <a:r>
              <a:rPr lang="cs-CZ" sz="3600" dirty="0" smtClean="0"/>
              <a:t>Cirkulace větru na severní polokouli</a:t>
            </a:r>
            <a:endParaRPr lang="cs-CZ" sz="3600" dirty="0"/>
          </a:p>
        </p:txBody>
      </p:sp>
      <p:pic>
        <p:nvPicPr>
          <p:cNvPr id="276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39" y="1700808"/>
            <a:ext cx="8802849" cy="4457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008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3008313" cy="526380"/>
          </a:xfrm>
        </p:spPr>
        <p:txBody>
          <a:bodyPr/>
          <a:lstStyle/>
          <a:p>
            <a:r>
              <a:rPr lang="cs-CZ" dirty="0" smtClean="0"/>
              <a:t>Působení větru na vlny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528215"/>
            <a:ext cx="5094739" cy="585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bdélník 4"/>
          <p:cNvSpPr/>
          <p:nvPr/>
        </p:nvSpPr>
        <p:spPr>
          <a:xfrm>
            <a:off x="3779912" y="6165304"/>
            <a:ext cx="2088232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70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64807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Mechanismus vzniku přípoje</a:t>
            </a:r>
            <a:endParaRPr lang="cs-CZ" sz="3600" dirty="0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458324"/>
            <a:ext cx="9073008" cy="298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687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Idealizovaná série vln</a:t>
            </a:r>
            <a:endParaRPr lang="cs-CZ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340768"/>
            <a:ext cx="9039192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422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Pohyb částic vody ve vlnách</a:t>
            </a:r>
            <a:endParaRPr lang="cs-CZ" dirty="0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38" y="1268760"/>
            <a:ext cx="8616942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424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78098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Profil vlny a rotace vodních částic</a:t>
            </a:r>
            <a:endParaRPr lang="cs-CZ" sz="3600" dirty="0"/>
          </a:p>
        </p:txBody>
      </p:sp>
      <p:pic>
        <p:nvPicPr>
          <p:cNvPr id="307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48" y="1556792"/>
            <a:ext cx="8939548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517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12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-243408"/>
            <a:ext cx="6912768" cy="7313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2772239" y="5292497"/>
            <a:ext cx="35279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>
                <a:solidFill>
                  <a:schemeClr val="bg1"/>
                </a:solidFill>
              </a:rPr>
              <a:t>Děkuji za pozornost </a:t>
            </a:r>
            <a:endParaRPr lang="cs-CZ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06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9112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 smtClean="0"/>
              <a:t>Rozdělení tekutin v lidském těle</a:t>
            </a:r>
            <a:endParaRPr lang="cs-CZ" dirty="0"/>
          </a:p>
        </p:txBody>
      </p:sp>
      <p:pic>
        <p:nvPicPr>
          <p:cNvPr id="501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124744"/>
            <a:ext cx="5186299" cy="5649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727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molekul vody     v kapalném stavu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332656"/>
            <a:ext cx="5616624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501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64807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Obsah vody v těle a vodní bilance živočichů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 smtClean="0"/>
              <a:t>Vodní živočichové	% 	suchozemští živočichové	%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Venušin pás 		99	žížaly				84-88</a:t>
            </a:r>
          </a:p>
          <a:p>
            <a:pPr marL="0" indent="0">
              <a:buNone/>
            </a:pPr>
            <a:r>
              <a:rPr lang="cs-CZ" sz="2400" dirty="0" smtClean="0"/>
              <a:t>Sasanky a medúzy	80-90	měkkýši			50-90</a:t>
            </a:r>
          </a:p>
          <a:p>
            <a:pPr marL="0" indent="0">
              <a:buNone/>
            </a:pPr>
            <a:r>
              <a:rPr lang="cs-CZ" sz="2400" dirty="0" smtClean="0"/>
              <a:t>Slávka jedlá		84	hmyz (dospělý)		50-90</a:t>
            </a:r>
          </a:p>
          <a:p>
            <a:pPr marL="0" indent="0">
              <a:buNone/>
            </a:pPr>
            <a:r>
              <a:rPr lang="cs-CZ" sz="2400" dirty="0" smtClean="0"/>
              <a:t>Štika obecná		80	kachna				70</a:t>
            </a:r>
          </a:p>
          <a:p>
            <a:pPr marL="0" indent="0">
              <a:buNone/>
            </a:pPr>
            <a:r>
              <a:rPr lang="cs-CZ" sz="2400" dirty="0" smtClean="0"/>
              <a:t>Pstruh obecný		75	skot domácí			52-60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168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Hydrologický cyklus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Velký oběh</a:t>
            </a:r>
          </a:p>
          <a:p>
            <a:r>
              <a:rPr lang="cs-CZ" dirty="0" smtClean="0"/>
              <a:t>Malý oběh</a:t>
            </a:r>
          </a:p>
          <a:p>
            <a:endParaRPr lang="cs-CZ" dirty="0"/>
          </a:p>
          <a:p>
            <a:r>
              <a:rPr lang="cs-CZ" dirty="0" smtClean="0"/>
              <a:t>Voda v atmosféře – 12 700 km</a:t>
            </a:r>
            <a:r>
              <a:rPr lang="cs-CZ" baseline="30000" dirty="0" smtClean="0"/>
              <a:t>2</a:t>
            </a:r>
            <a:r>
              <a:rPr lang="cs-CZ" dirty="0" smtClean="0"/>
              <a:t> (25mm)</a:t>
            </a:r>
            <a:endParaRPr lang="cs-CZ" dirty="0"/>
          </a:p>
          <a:p>
            <a:r>
              <a:rPr lang="cs-CZ" dirty="0" smtClean="0"/>
              <a:t>Průměrné množství srážek – 510 000 km</a:t>
            </a:r>
            <a:r>
              <a:rPr lang="cs-CZ" baseline="30000" dirty="0" smtClean="0"/>
              <a:t>2</a:t>
            </a:r>
            <a:endParaRPr lang="cs-CZ" baseline="30000" dirty="0"/>
          </a:p>
          <a:p>
            <a:r>
              <a:rPr lang="cs-CZ" dirty="0" smtClean="0"/>
              <a:t>Doba jednoho koloběhu – 9 dní (40x za rok)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618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856" y="-8540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sz="3600" dirty="0" smtClean="0"/>
              <a:t>Velký koloběh vody na Zemi</a:t>
            </a:r>
            <a:endParaRPr lang="cs-CZ" sz="3600" dirty="0"/>
          </a:p>
        </p:txBody>
      </p:sp>
      <p:pic>
        <p:nvPicPr>
          <p:cNvPr id="614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404664"/>
            <a:ext cx="9361040" cy="6602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869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Schéma oběhu množství vody</a:t>
            </a:r>
            <a:endParaRPr lang="cs-CZ" sz="3600" dirty="0"/>
          </a:p>
        </p:txBody>
      </p:sp>
      <p:pic>
        <p:nvPicPr>
          <p:cNvPr id="542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908720"/>
            <a:ext cx="6984776" cy="5674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245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Průměrný roční úhrn srážek na Zemi</a:t>
            </a:r>
            <a:endParaRPr lang="cs-CZ" sz="3600" dirty="0"/>
          </a:p>
        </p:txBody>
      </p:sp>
      <p:pic>
        <p:nvPicPr>
          <p:cNvPr id="583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052736"/>
            <a:ext cx="7632848" cy="5541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938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Odtokové procesy v krajině</a:t>
            </a:r>
            <a:endParaRPr lang="cs-CZ" sz="3600" dirty="0"/>
          </a:p>
        </p:txBody>
      </p:sp>
      <p:pic>
        <p:nvPicPr>
          <p:cNvPr id="573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8" y="1196752"/>
            <a:ext cx="8955368" cy="5595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384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Fyzikálně-chemické vlastnosti vody</a:t>
            </a:r>
            <a:endParaRPr lang="cs-CZ" sz="3600" b="1" dirty="0">
              <a:solidFill>
                <a:srgbClr val="FF0000"/>
              </a:solidFill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333607"/>
            <a:ext cx="6552728" cy="5191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284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9591" y="476672"/>
            <a:ext cx="3008313" cy="958428"/>
          </a:xfrm>
        </p:spPr>
        <p:txBody>
          <a:bodyPr>
            <a:normAutofit/>
          </a:bodyPr>
          <a:lstStyle/>
          <a:p>
            <a:r>
              <a:rPr lang="cs-CZ" dirty="0" smtClean="0"/>
              <a:t>Unikátní vlastnosti čisté </a:t>
            </a:r>
            <a:br>
              <a:rPr lang="cs-CZ" dirty="0" smtClean="0"/>
            </a:br>
            <a:r>
              <a:rPr lang="cs-CZ" dirty="0" smtClean="0"/>
              <a:t>vody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71599" y="1546249"/>
            <a:ext cx="3008313" cy="4691063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Molekula vody je tvořena jedním atomem vodíků a dvěma atomy vodíku</a:t>
            </a:r>
          </a:p>
          <a:p>
            <a:endParaRPr lang="cs-CZ" dirty="0"/>
          </a:p>
          <a:p>
            <a:r>
              <a:rPr lang="cs-CZ" dirty="0" smtClean="0"/>
              <a:t>Různé konce molekuly vody mají různé elektrické náboje:</a:t>
            </a:r>
          </a:p>
          <a:p>
            <a:endParaRPr lang="cs-CZ" dirty="0" smtClean="0"/>
          </a:p>
          <a:p>
            <a:r>
              <a:rPr lang="cs-CZ" dirty="0" smtClean="0"/>
              <a:t>O – záporný náboj</a:t>
            </a:r>
          </a:p>
          <a:p>
            <a:r>
              <a:rPr lang="cs-CZ" dirty="0" smtClean="0"/>
              <a:t>H – kladný náboj</a:t>
            </a:r>
          </a:p>
          <a:p>
            <a:endParaRPr lang="cs-CZ" dirty="0" smtClean="0"/>
          </a:p>
          <a:p>
            <a:r>
              <a:rPr lang="cs-CZ" dirty="0" smtClean="0"/>
              <a:t>Opačné náboje se přitahují jako póly magnetu </a:t>
            </a:r>
          </a:p>
          <a:p>
            <a:endParaRPr lang="cs-CZ" dirty="0" smtClean="0"/>
          </a:p>
          <a:p>
            <a:r>
              <a:rPr lang="cs-CZ" dirty="0" smtClean="0"/>
              <a:t>Vzniká tak tzv.  chemická vazba  – vodíkový můstek </a:t>
            </a:r>
          </a:p>
          <a:p>
            <a:endParaRPr lang="cs-CZ" dirty="0" smtClean="0"/>
          </a:p>
          <a:p>
            <a:r>
              <a:rPr lang="cs-CZ" dirty="0" smtClean="0"/>
              <a:t>Tyto vazby jsou velmi slabé, díky nim má ale voda unikátní vlastnosti.</a:t>
            </a:r>
          </a:p>
          <a:p>
            <a:endParaRPr lang="cs-CZ" dirty="0"/>
          </a:p>
          <a:p>
            <a:r>
              <a:rPr lang="cs-CZ" dirty="0" smtClean="0"/>
              <a:t>Voda je vynikající rozpouštědlo !</a:t>
            </a:r>
            <a:endParaRPr lang="cs-CZ" dirty="0"/>
          </a:p>
          <a:p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9117" y="1556792"/>
            <a:ext cx="2997259" cy="4176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099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Osnova přednášky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Ekologický význam vody</a:t>
            </a:r>
          </a:p>
          <a:p>
            <a:r>
              <a:rPr lang="cs-CZ" dirty="0" smtClean="0"/>
              <a:t>Druhy a typy vod</a:t>
            </a:r>
          </a:p>
          <a:p>
            <a:r>
              <a:rPr lang="cs-CZ" dirty="0" smtClean="0"/>
              <a:t>Hydrologický cyklus</a:t>
            </a:r>
          </a:p>
          <a:p>
            <a:r>
              <a:rPr lang="cs-CZ" dirty="0" smtClean="0"/>
              <a:t>Fyzikálně-chemické vlastnosti vody</a:t>
            </a:r>
          </a:p>
          <a:p>
            <a:r>
              <a:rPr lang="cs-CZ" dirty="0" smtClean="0"/>
              <a:t>Základní ekologické faktory vodního prostředí</a:t>
            </a:r>
          </a:p>
          <a:p>
            <a:r>
              <a:rPr lang="cs-CZ" dirty="0" smtClean="0"/>
              <a:t>Topografické členění sladkých vod</a:t>
            </a:r>
          </a:p>
          <a:p>
            <a:r>
              <a:rPr lang="cs-CZ" dirty="0" smtClean="0"/>
              <a:t>Základní charakteristiky mořského prostředí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93595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Prostorové uspořádání molekuly vody</a:t>
            </a:r>
            <a:endParaRPr lang="cs-CZ" sz="36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4040188" cy="639762"/>
          </a:xfrm>
        </p:spPr>
        <p:txBody>
          <a:bodyPr/>
          <a:lstStyle/>
          <a:p>
            <a:r>
              <a:rPr lang="cs-CZ" dirty="0" smtClean="0"/>
              <a:t>Prostorové uspořádání (a);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340768"/>
            <a:ext cx="4041775" cy="639762"/>
          </a:xfrm>
        </p:spPr>
        <p:txBody>
          <a:bodyPr/>
          <a:lstStyle/>
          <a:p>
            <a:r>
              <a:rPr lang="cs-CZ" dirty="0" smtClean="0"/>
              <a:t>3D zobrazení (b); schéma (c)</a:t>
            </a:r>
            <a:endParaRPr lang="cs-CZ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571" y="2457115"/>
            <a:ext cx="4373445" cy="356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507" y="2058081"/>
            <a:ext cx="4214965" cy="4068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757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sz="3600" dirty="0" smtClean="0"/>
              <a:t>Schéma vodíkových můstků</a:t>
            </a:r>
            <a:endParaRPr lang="cs-CZ" sz="36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268760"/>
            <a:ext cx="4647969" cy="4943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591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85402"/>
            <a:ext cx="8229600" cy="106613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Voda jako rozpouštědlo</a:t>
            </a:r>
            <a:endParaRPr lang="cs-CZ" sz="3600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052736"/>
            <a:ext cx="4082199" cy="5285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661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3008313" cy="116205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Voda je díky svých fyzikálně chemickým vlastnostem vynikající rozpouštědlo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Proces rozpouštění krystalu </a:t>
            </a:r>
            <a:r>
              <a:rPr lang="cs-CZ" dirty="0" err="1" smtClean="0"/>
              <a:t>NaCl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r>
              <a:rPr lang="cs-CZ" dirty="0" smtClean="0"/>
              <a:t>Na ionty – kladný náboj (+)</a:t>
            </a:r>
          </a:p>
          <a:p>
            <a:r>
              <a:rPr lang="cs-CZ" dirty="0" smtClean="0"/>
              <a:t>Cl ionty – záporný náboj (-)</a:t>
            </a:r>
          </a:p>
          <a:p>
            <a:endParaRPr lang="cs-CZ" dirty="0"/>
          </a:p>
          <a:p>
            <a:r>
              <a:rPr lang="cs-CZ" dirty="0" smtClean="0"/>
              <a:t>Vazby mezi ionty jsou silnější něž mezi molekulami vody, dochází k rozpouštění soli ve vodě.</a:t>
            </a:r>
          </a:p>
          <a:p>
            <a:endParaRPr lang="cs-CZ" dirty="0"/>
          </a:p>
          <a:p>
            <a:r>
              <a:rPr lang="cs-CZ" dirty="0" smtClean="0"/>
              <a:t>Molekuly vody obklopují ionty a to vede k oslabení jejich vazeb/působení na molekuly vody a jejich rozpuštění ve vodě. </a:t>
            </a:r>
            <a:endParaRPr lang="cs-CZ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050" y="926160"/>
            <a:ext cx="5111750" cy="4546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094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974172"/>
          </a:xfrm>
        </p:spPr>
        <p:txBody>
          <a:bodyPr>
            <a:normAutofit/>
          </a:bodyPr>
          <a:lstStyle/>
          <a:p>
            <a:r>
              <a:rPr lang="cs-CZ" sz="3200" dirty="0" smtClean="0"/>
              <a:t>Struktura molekuly vody závisí na teplotě</a:t>
            </a:r>
            <a:endParaRPr lang="cs-CZ" sz="32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185102"/>
            <a:ext cx="8782416" cy="5268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420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dirty="0" smtClean="0"/>
              <a:t>Mezimolekulární vazby v molekule vody</a:t>
            </a:r>
            <a:endParaRPr lang="cs-CZ" sz="3600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32058"/>
            <a:ext cx="8447638" cy="5265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154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dirty="0" smtClean="0"/>
              <a:t>Voda ve třech skupenstvích</a:t>
            </a:r>
            <a:endParaRPr lang="cs-CZ" sz="3600" dirty="0"/>
          </a:p>
        </p:txBody>
      </p:sp>
      <p:pic>
        <p:nvPicPr>
          <p:cNvPr id="430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0" y="1700808"/>
            <a:ext cx="9076504" cy="4715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108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Skupenské teplo a změny skupenství vody</a:t>
            </a:r>
            <a:endParaRPr lang="cs-CZ" sz="3600" dirty="0"/>
          </a:p>
        </p:txBody>
      </p:sp>
      <p:pic>
        <p:nvPicPr>
          <p:cNvPr id="1126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688" y="1600200"/>
            <a:ext cx="7344623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813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Přenos tepelné energie </a:t>
            </a:r>
            <a:endParaRPr lang="cs-CZ" sz="3600" dirty="0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33" y="1340768"/>
            <a:ext cx="8981523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033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Základní ekologické faktory vodního prostředí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     </a:t>
            </a:r>
            <a:r>
              <a:rPr lang="cs-CZ" dirty="0" smtClean="0">
                <a:solidFill>
                  <a:srgbClr val="FF0000"/>
                </a:solidFill>
              </a:rPr>
              <a:t>Podmínky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Teplota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pH vody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Salinita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Proudění vody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Pásmovitost</a:t>
            </a:r>
            <a:r>
              <a:rPr lang="cs-CZ" dirty="0" smtClean="0">
                <a:solidFill>
                  <a:srgbClr val="FF0000"/>
                </a:solidFill>
              </a:rPr>
              <a:t> (zonace)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Hydrostatický tlak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Znečištění</a:t>
            </a:r>
          </a:p>
          <a:p>
            <a:pPr marL="0" indent="0">
              <a:buNone/>
            </a:pP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    Zdroje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Záření</a:t>
            </a:r>
          </a:p>
          <a:p>
            <a:r>
              <a:rPr lang="cs-CZ" dirty="0" smtClean="0"/>
              <a:t>Oxid uhličitý </a:t>
            </a:r>
          </a:p>
          <a:p>
            <a:r>
              <a:rPr lang="cs-CZ" dirty="0" smtClean="0"/>
              <a:t>Voda</a:t>
            </a:r>
          </a:p>
          <a:p>
            <a:r>
              <a:rPr lang="cs-CZ" dirty="0" smtClean="0"/>
              <a:t>Minerální živiny</a:t>
            </a:r>
          </a:p>
          <a:p>
            <a:r>
              <a:rPr lang="cs-CZ" dirty="0" smtClean="0"/>
              <a:t>Kyslík </a:t>
            </a:r>
          </a:p>
          <a:p>
            <a:r>
              <a:rPr lang="cs-CZ" dirty="0" smtClean="0"/>
              <a:t>Organismy (potrava, samice)</a:t>
            </a:r>
          </a:p>
          <a:p>
            <a:r>
              <a:rPr lang="cs-CZ" dirty="0" smtClean="0"/>
              <a:t>Prostor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759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Ekologický význam vody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Význam vody pro vznik a vývoj života</a:t>
            </a:r>
          </a:p>
          <a:p>
            <a:r>
              <a:rPr lang="cs-CZ" dirty="0" smtClean="0"/>
              <a:t>Výskyt vody, její druhy a zdroje</a:t>
            </a:r>
          </a:p>
          <a:p>
            <a:r>
              <a:rPr lang="cs-CZ" dirty="0" smtClean="0"/>
              <a:t>Hydrosféra</a:t>
            </a:r>
          </a:p>
          <a:p>
            <a:r>
              <a:rPr lang="cs-CZ" dirty="0" smtClean="0"/>
              <a:t>Vlastnosti vody</a:t>
            </a:r>
          </a:p>
          <a:p>
            <a:r>
              <a:rPr lang="cs-CZ" dirty="0" smtClean="0"/>
              <a:t>Základní ekologické faktory vodního prostředí</a:t>
            </a:r>
          </a:p>
          <a:p>
            <a:r>
              <a:rPr lang="cs-CZ" dirty="0" smtClean="0"/>
              <a:t>Typologie mořských a sladkovodních ekosystémů</a:t>
            </a:r>
          </a:p>
          <a:p>
            <a:r>
              <a:rPr lang="cs-CZ" dirty="0" smtClean="0"/>
              <a:t>Základní charakteristika mořského prostředí a brakických vod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298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Teplota vody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Teplota je míra tepelného stavu látky </a:t>
            </a:r>
          </a:p>
          <a:p>
            <a:r>
              <a:rPr lang="cs-CZ" dirty="0" smtClean="0"/>
              <a:t>Subjektivně vnímána jako pocity mrazu, chladu, horka </a:t>
            </a:r>
          </a:p>
          <a:p>
            <a:r>
              <a:rPr lang="cs-CZ" dirty="0" smtClean="0"/>
              <a:t>Objektivně měřena změnami některých fyzikálních veličin (např. objemu)</a:t>
            </a:r>
          </a:p>
          <a:p>
            <a:r>
              <a:rPr lang="cs-CZ" dirty="0" smtClean="0"/>
              <a:t>Ekologická definice tepla – sluneční energie přeměněná v energii tepelnou </a:t>
            </a:r>
          </a:p>
          <a:p>
            <a:r>
              <a:rPr lang="cs-CZ" dirty="0" smtClean="0"/>
              <a:t>Jeden ze základních životních předpokladů životních procesů všech živočichů včetně člověka</a:t>
            </a:r>
            <a:endParaRPr lang="cs-CZ" dirty="0"/>
          </a:p>
          <a:p>
            <a:r>
              <a:rPr lang="cs-CZ" dirty="0" smtClean="0"/>
              <a:t>Důležitý faktor prostředí organismů.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07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dirty="0" smtClean="0"/>
              <a:t>Zdroje tepla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Sluneční energie (infračervené záření)</a:t>
            </a:r>
          </a:p>
          <a:p>
            <a:r>
              <a:rPr lang="cs-CZ" dirty="0" smtClean="0"/>
              <a:t>Geotermální teplo (sopečná činnost, termální prameny)</a:t>
            </a:r>
          </a:p>
          <a:p>
            <a:r>
              <a:rPr lang="cs-CZ" dirty="0" smtClean="0"/>
              <a:t>Teplo antropogenní původu</a:t>
            </a:r>
          </a:p>
          <a:p>
            <a:r>
              <a:rPr lang="cs-CZ" dirty="0" smtClean="0"/>
              <a:t>Teplo uvolněné rozkladem organické hmoty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289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dirty="0" smtClean="0"/>
              <a:t>Změny teploty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21296" y="1484784"/>
            <a:ext cx="6635080" cy="4525963"/>
          </a:xfrm>
        </p:spPr>
        <p:txBody>
          <a:bodyPr/>
          <a:lstStyle/>
          <a:p>
            <a:r>
              <a:rPr lang="cs-CZ" dirty="0" smtClean="0"/>
              <a:t>Sezónní a denní cyklus</a:t>
            </a:r>
          </a:p>
          <a:p>
            <a:r>
              <a:rPr lang="cs-CZ" dirty="0" smtClean="0"/>
              <a:t>Zeměpisná šířka</a:t>
            </a:r>
          </a:p>
          <a:p>
            <a:r>
              <a:rPr lang="cs-CZ" dirty="0" smtClean="0"/>
              <a:t>Nadmořská výška</a:t>
            </a:r>
          </a:p>
          <a:p>
            <a:r>
              <a:rPr lang="cs-CZ" dirty="0" smtClean="0"/>
              <a:t>Změny s hloubkou</a:t>
            </a:r>
          </a:p>
          <a:p>
            <a:r>
              <a:rPr lang="cs-CZ" dirty="0" smtClean="0"/>
              <a:t>Kontinentalita</a:t>
            </a:r>
          </a:p>
          <a:p>
            <a:r>
              <a:rPr lang="cs-CZ" dirty="0" smtClean="0"/>
              <a:t>Mikroklimatická proměnlivost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183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sz="3600" dirty="0" err="1" smtClean="0"/>
              <a:t>Termobiologické</a:t>
            </a:r>
            <a:r>
              <a:rPr lang="cs-CZ" sz="3600" dirty="0" smtClean="0"/>
              <a:t> typy živočichů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Poikilotermní</a:t>
            </a:r>
            <a:r>
              <a:rPr lang="cs-CZ" dirty="0" smtClean="0"/>
              <a:t> – </a:t>
            </a:r>
            <a:r>
              <a:rPr lang="cs-CZ" dirty="0" err="1" smtClean="0"/>
              <a:t>ektotermní</a:t>
            </a:r>
            <a:r>
              <a:rPr lang="cs-CZ" dirty="0" smtClean="0"/>
              <a:t> – jsou závislé na vnějších zdrojích tepla</a:t>
            </a:r>
          </a:p>
          <a:p>
            <a:endParaRPr lang="cs-CZ" dirty="0"/>
          </a:p>
          <a:p>
            <a:r>
              <a:rPr lang="cs-CZ" b="1" dirty="0" err="1" smtClean="0"/>
              <a:t>Homoiotermní</a:t>
            </a:r>
            <a:r>
              <a:rPr lang="cs-CZ" dirty="0" smtClean="0"/>
              <a:t> – endotermní – regulují svou teplotu vytvářením tepla ve vlastní těle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418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dirty="0" smtClean="0"/>
              <a:t>Ekologická pravidla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5328592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Bergmanovo</a:t>
            </a:r>
            <a:r>
              <a:rPr lang="cs-CZ" dirty="0" smtClean="0"/>
              <a:t> – v chladnějších podmínkách větší a hmotnější než v teplejších oblastech (tučňák císařský na pobřeží a ve vnitrozemí Antarktidy)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Allenovo</a:t>
            </a:r>
            <a:r>
              <a:rPr lang="cs-CZ" dirty="0" smtClean="0"/>
              <a:t> – v chladnějších oblastech kratší uši, ocasy, zobáky, končetiny (liška polární v tundře, fenek berberský v pouštích)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err="1" smtClean="0"/>
              <a:t>Glogerovo</a:t>
            </a:r>
            <a:r>
              <a:rPr lang="cs-CZ" dirty="0" smtClean="0"/>
              <a:t> – v teplejších a vlhčích oblastech jsou někteří živočichové tmavší než jejich příbuzné formy v suchých a chladných oblastech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Jordanovo</a:t>
            </a:r>
            <a:r>
              <a:rPr lang="cs-CZ" dirty="0" smtClean="0"/>
              <a:t> – určuje vztahy </a:t>
            </a:r>
            <a:r>
              <a:rPr lang="cs-CZ" dirty="0" err="1" smtClean="0"/>
              <a:t>meristických</a:t>
            </a:r>
            <a:r>
              <a:rPr lang="cs-CZ" dirty="0" smtClean="0"/>
              <a:t> znaků kostnatých ryb k teplé vodě</a:t>
            </a:r>
            <a:br>
              <a:rPr lang="cs-CZ" dirty="0" smtClean="0"/>
            </a:b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917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Variace teploty vody s hloubkou moře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 přibývající hloubkou dochází k poklesu teploty vody v mořích</a:t>
            </a:r>
          </a:p>
          <a:p>
            <a:endParaRPr lang="cs-CZ" dirty="0"/>
          </a:p>
          <a:p>
            <a:r>
              <a:rPr lang="cs-CZ" dirty="0" err="1" smtClean="0"/>
              <a:t>Termoklina</a:t>
            </a:r>
            <a:r>
              <a:rPr lang="cs-CZ" dirty="0" smtClean="0"/>
              <a:t> je oblast prudkého poklesu teploty vody</a:t>
            </a:r>
            <a:endParaRPr lang="cs-CZ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050" y="1358007"/>
            <a:ext cx="5111750" cy="4807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321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Srovnání profilu teploty vody v tropech, na pólech a v hloubkách</a:t>
            </a:r>
            <a:endParaRPr lang="cs-CZ" sz="3200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506" y="1672208"/>
            <a:ext cx="7982934" cy="4925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535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Roční rozsah teplot vzduchu a teplota vody</a:t>
            </a:r>
            <a:endParaRPr lang="cs-CZ" sz="3600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212" y="1105147"/>
            <a:ext cx="7743219" cy="5492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807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04056"/>
          </a:xfrm>
        </p:spPr>
        <p:txBody>
          <a:bodyPr>
            <a:no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pH vody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pH jak v suchozemském, tak i ve vodním prostředí má silný vliv na výskyt a početnost organismů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Reakce vody (pH) je podmíněna koncentrací vodíkových iontů. pH je určováno rovnovážnými stavy mezi kyselinou uhličitou a hydrouhličitanem vápenatým.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Dešťová voda: pH =     5,65</a:t>
            </a:r>
          </a:p>
          <a:p>
            <a:pPr marL="0" indent="0">
              <a:buNone/>
            </a:pPr>
            <a:r>
              <a:rPr lang="cs-CZ" sz="2400" dirty="0" smtClean="0"/>
              <a:t>Mořská voda:  pH = 8,1 – 8,3</a:t>
            </a:r>
          </a:p>
          <a:p>
            <a:pPr marL="0" indent="0">
              <a:buNone/>
            </a:pPr>
            <a:r>
              <a:rPr lang="cs-CZ" sz="2400" dirty="0" smtClean="0"/>
              <a:t>Sladká voda:    pH =    3 - 10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9081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4807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Stupnice pH</a:t>
            </a:r>
            <a:endParaRPr lang="cs-CZ" sz="3600" dirty="0"/>
          </a:p>
        </p:txBody>
      </p:sp>
      <p:pic>
        <p:nvPicPr>
          <p:cNvPr id="1536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80728"/>
            <a:ext cx="8002515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967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Země - struktura povrchu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91852" y="1124744"/>
            <a:ext cx="4040188" cy="639762"/>
          </a:xfrm>
        </p:spPr>
        <p:txBody>
          <a:bodyPr/>
          <a:lstStyle/>
          <a:p>
            <a:r>
              <a:rPr lang="cs-CZ" dirty="0" smtClean="0"/>
              <a:t>Vnitřní struktura Země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570785" y="1124744"/>
            <a:ext cx="4041775" cy="639762"/>
          </a:xfrm>
        </p:spPr>
        <p:txBody>
          <a:bodyPr/>
          <a:lstStyle/>
          <a:p>
            <a:r>
              <a:rPr lang="cs-CZ" dirty="0" smtClean="0"/>
              <a:t>Vnitřní stavba Země</a:t>
            </a:r>
            <a:endParaRPr lang="cs-CZ" dirty="0"/>
          </a:p>
        </p:txBody>
      </p:sp>
      <p:pic>
        <p:nvPicPr>
          <p:cNvPr id="32770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988840"/>
            <a:ext cx="3809663" cy="4425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77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79688"/>
            <a:ext cx="4473648" cy="4473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798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6512" y="-99392"/>
            <a:ext cx="9217024" cy="1143000"/>
          </a:xfrm>
        </p:spPr>
        <p:txBody>
          <a:bodyPr>
            <a:noAutofit/>
          </a:bodyPr>
          <a:lstStyle/>
          <a:p>
            <a:r>
              <a:rPr lang="cs-CZ" sz="3600" dirty="0" smtClean="0"/>
              <a:t>V kyselém prostředí klesá druhová rozmanitost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400" dirty="0" smtClean="0"/>
              <a:t>Zvýšená kyselost působí třemi způsoby: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Znemožnění osmoregulace, aktivity enzymů nebo výměny plynů</a:t>
            </a:r>
          </a:p>
          <a:p>
            <a:r>
              <a:rPr lang="cs-CZ" sz="2400" dirty="0" smtClean="0"/>
              <a:t>Zvýšení koncentrace toxických těžkých kovů</a:t>
            </a:r>
          </a:p>
          <a:p>
            <a:r>
              <a:rPr lang="cs-CZ" sz="2400" dirty="0" smtClean="0"/>
              <a:t>Omezení kvality potravních zdrojů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Tolerance organismů vůči pH</a:t>
            </a:r>
          </a:p>
          <a:p>
            <a:r>
              <a:rPr lang="cs-CZ" sz="2400" b="1" dirty="0" err="1" smtClean="0"/>
              <a:t>Euryiontní</a:t>
            </a:r>
            <a:r>
              <a:rPr lang="cs-CZ" sz="2400" b="1" dirty="0" smtClean="0"/>
              <a:t>:</a:t>
            </a:r>
          </a:p>
          <a:p>
            <a:pPr marL="0" indent="0">
              <a:buNone/>
            </a:pPr>
            <a:r>
              <a:rPr lang="cs-CZ" sz="2400" dirty="0" smtClean="0"/>
              <a:t>      </a:t>
            </a:r>
            <a:r>
              <a:rPr lang="cs-CZ" sz="2400" dirty="0" err="1" smtClean="0"/>
              <a:t>viřník</a:t>
            </a:r>
            <a:r>
              <a:rPr lang="cs-CZ" sz="2400" dirty="0" smtClean="0"/>
              <a:t> </a:t>
            </a:r>
            <a:r>
              <a:rPr lang="cs-CZ" sz="2400" i="1" dirty="0" err="1" smtClean="0"/>
              <a:t>Brabchiomus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urcelaris</a:t>
            </a:r>
            <a:r>
              <a:rPr lang="cs-CZ" sz="2400" dirty="0" smtClean="0"/>
              <a:t>: pH=  4,5- 11,0</a:t>
            </a:r>
          </a:p>
          <a:p>
            <a:pPr marL="0" indent="0">
              <a:buNone/>
            </a:pPr>
            <a:r>
              <a:rPr lang="cs-CZ" sz="2400" dirty="0" smtClean="0"/>
              <a:t>      ploštěnka </a:t>
            </a:r>
            <a:r>
              <a:rPr lang="cs-CZ" sz="2400" i="1" dirty="0" err="1" smtClean="0"/>
              <a:t>Planaria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maculata</a:t>
            </a:r>
            <a:r>
              <a:rPr lang="cs-CZ" sz="2400" dirty="0" smtClean="0"/>
              <a:t>: pH = 4,9-9,2</a:t>
            </a:r>
          </a:p>
          <a:p>
            <a:r>
              <a:rPr lang="cs-CZ" sz="2400" b="1" dirty="0" err="1" smtClean="0"/>
              <a:t>Stenoiontní</a:t>
            </a:r>
            <a:r>
              <a:rPr lang="cs-CZ" sz="2400" b="1" dirty="0" smtClean="0"/>
              <a:t>:</a:t>
            </a:r>
          </a:p>
          <a:p>
            <a:pPr marL="0" indent="0">
              <a:buNone/>
            </a:pPr>
            <a:r>
              <a:rPr lang="cs-CZ" sz="2400" dirty="0" smtClean="0"/>
              <a:t>      nálevník </a:t>
            </a:r>
            <a:r>
              <a:rPr lang="cs-CZ" sz="2400" i="1" dirty="0" err="1" smtClean="0"/>
              <a:t>Spirostomum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ambiguum</a:t>
            </a:r>
            <a:r>
              <a:rPr lang="cs-CZ" sz="2400" dirty="0" smtClean="0"/>
              <a:t>: pH = 7,4 - 7,6</a:t>
            </a:r>
          </a:p>
          <a:p>
            <a:pPr marL="0" indent="0">
              <a:buNone/>
            </a:pPr>
            <a:r>
              <a:rPr lang="cs-CZ" sz="2400" dirty="0" smtClean="0"/>
              <a:t>      perloočka </a:t>
            </a:r>
            <a:r>
              <a:rPr lang="cs-CZ" sz="2400" i="1" dirty="0" err="1" smtClean="0"/>
              <a:t>Bythotrephes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longimanus</a:t>
            </a:r>
            <a:r>
              <a:rPr lang="cs-CZ" sz="2400" dirty="0" smtClean="0"/>
              <a:t>: pH = 7,3 - 9,0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398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S</a:t>
            </a:r>
            <a:r>
              <a:rPr lang="cs-CZ" sz="3600" b="1" dirty="0" smtClean="0">
                <a:solidFill>
                  <a:srgbClr val="FF0000"/>
                </a:solidFill>
              </a:rPr>
              <a:t>alinita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Obsah solí (salinita) vody je ovlivňován a především jejich polohou a podkladem</a:t>
            </a:r>
          </a:p>
          <a:p>
            <a:r>
              <a:rPr lang="cs-CZ" dirty="0" smtClean="0"/>
              <a:t>Sladkovodní (brakické) biotopy</a:t>
            </a:r>
          </a:p>
          <a:p>
            <a:r>
              <a:rPr lang="cs-CZ" dirty="0" smtClean="0"/>
              <a:t>Osmotické problémy živočichů – kolísání:        0,05-0,4%; ze solí převládají uhličitany</a:t>
            </a:r>
          </a:p>
          <a:p>
            <a:r>
              <a:rPr lang="cs-CZ" dirty="0" smtClean="0"/>
              <a:t>Mořské biotopy</a:t>
            </a:r>
          </a:p>
          <a:p>
            <a:r>
              <a:rPr lang="cs-CZ" dirty="0" smtClean="0"/>
              <a:t>Izotonické prostředí</a:t>
            </a:r>
          </a:p>
          <a:p>
            <a:r>
              <a:rPr lang="cs-CZ" dirty="0" smtClean="0"/>
              <a:t>Převládají chloridy – 35‰</a:t>
            </a:r>
          </a:p>
          <a:p>
            <a:r>
              <a:rPr lang="cs-CZ" dirty="0" smtClean="0"/>
              <a:t>Vnitrozemská moře = 2 – 8 ‰</a:t>
            </a:r>
          </a:p>
        </p:txBody>
      </p:sp>
    </p:spTree>
    <p:extLst>
      <p:ext uri="{BB962C8B-B14F-4D97-AF65-F5344CB8AC3E}">
        <p14:creationId xmlns:p14="http://schemas.microsoft.com/office/powerpoint/2010/main" val="143764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</p:spPr>
        <p:txBody>
          <a:bodyPr>
            <a:normAutofit/>
          </a:bodyPr>
          <a:lstStyle/>
          <a:p>
            <a:r>
              <a:rPr lang="cs-CZ" sz="3600" dirty="0" smtClean="0"/>
              <a:t>Změny salinity v hloubce</a:t>
            </a:r>
            <a:endParaRPr lang="cs-CZ" sz="3600" dirty="0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9682" y="1124744"/>
            <a:ext cx="5368622" cy="54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414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64807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Proces difuze – rovnoměrná koncentrace </a:t>
            </a:r>
            <a:endParaRPr lang="cs-CZ" sz="3600" dirty="0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57492"/>
            <a:ext cx="8229600" cy="3987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170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22114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Princip osmózy</a:t>
            </a:r>
            <a:endParaRPr lang="cs-CZ" sz="3600" dirty="0"/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340768"/>
            <a:ext cx="8923226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113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Regulace solí ve vodě</a:t>
            </a:r>
            <a:endParaRPr lang="cs-CZ" sz="3600" dirty="0"/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20888"/>
            <a:ext cx="9108504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123345" y="1556792"/>
            <a:ext cx="640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Mořská ryba 				Sladkovodní ryba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670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Sladkovodní původ mořských ryb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Moře = kolébka života (osmotické poměry bezobratlých, </a:t>
            </a:r>
            <a:r>
              <a:rPr lang="cs-CZ" dirty="0" err="1" smtClean="0"/>
              <a:t>Cyclostomata</a:t>
            </a:r>
            <a:r>
              <a:rPr lang="cs-CZ" dirty="0" smtClean="0"/>
              <a:t>, </a:t>
            </a:r>
            <a:r>
              <a:rPr lang="cs-CZ" dirty="0" err="1" smtClean="0"/>
              <a:t>Elasmobranchii</a:t>
            </a:r>
            <a:r>
              <a:rPr lang="cs-CZ" dirty="0" smtClean="0"/>
              <a:t>, </a:t>
            </a:r>
            <a:r>
              <a:rPr lang="cs-CZ" dirty="0" err="1" smtClean="0"/>
              <a:t>Holocephali</a:t>
            </a:r>
            <a:r>
              <a:rPr lang="cs-CZ" dirty="0" smtClean="0"/>
              <a:t>, </a:t>
            </a:r>
            <a:r>
              <a:rPr lang="cs-CZ" dirty="0" err="1" smtClean="0"/>
              <a:t>Osteichthyes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Ostracodermi</a:t>
            </a:r>
            <a:r>
              <a:rPr lang="cs-CZ" dirty="0" smtClean="0"/>
              <a:t> = první známí </a:t>
            </a:r>
            <a:r>
              <a:rPr lang="cs-CZ" dirty="0" err="1" smtClean="0"/>
              <a:t>obtratlovci</a:t>
            </a:r>
            <a:r>
              <a:rPr lang="cs-CZ" dirty="0" smtClean="0"/>
              <a:t> ve sladkovodních usazeninách siluru a devonu (pancířnatí </a:t>
            </a:r>
            <a:r>
              <a:rPr lang="cs-CZ" dirty="0" err="1" smtClean="0"/>
              <a:t>praobratlovci</a:t>
            </a:r>
            <a:r>
              <a:rPr lang="cs-CZ" dirty="0" smtClean="0"/>
              <a:t>)</a:t>
            </a:r>
          </a:p>
          <a:p>
            <a:r>
              <a:rPr lang="cs-CZ" dirty="0" smtClean="0"/>
              <a:t>Mořské ryby: málo hypotonické moči, pijí mořskou vodu</a:t>
            </a:r>
          </a:p>
          <a:p>
            <a:r>
              <a:rPr lang="cs-CZ" dirty="0" smtClean="0"/>
              <a:t>Sladkovodní ryby: hodně hypotonické moči </a:t>
            </a:r>
          </a:p>
        </p:txBody>
      </p:sp>
    </p:spTree>
    <p:extLst>
      <p:ext uri="{BB962C8B-B14F-4D97-AF65-F5344CB8AC3E}">
        <p14:creationId xmlns:p14="http://schemas.microsoft.com/office/powerpoint/2010/main" val="281940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Vliv salinity na rozšíření a výskyt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/>
          <a:lstStyle/>
          <a:p>
            <a:r>
              <a:rPr lang="cs-CZ" dirty="0" smtClean="0"/>
              <a:t>Ústí moře do řeky – plynulý gradient</a:t>
            </a:r>
          </a:p>
          <a:p>
            <a:endParaRPr lang="cs-CZ" dirty="0"/>
          </a:p>
          <a:p>
            <a:r>
              <a:rPr lang="cs-CZ" dirty="0" smtClean="0"/>
              <a:t>Ryby tažné = cyklicky euryhalinní</a:t>
            </a:r>
          </a:p>
          <a:p>
            <a:endParaRPr lang="cs-CZ" dirty="0"/>
          </a:p>
          <a:p>
            <a:r>
              <a:rPr lang="cs-CZ" dirty="0" smtClean="0"/>
              <a:t>Ostatní ryby = euryhalinní nebo stenohalinní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523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Typický profil salinity, teploty a </a:t>
            </a:r>
            <a:r>
              <a:rPr lang="cs-CZ" sz="3200" b="1" dirty="0" smtClean="0"/>
              <a:t>hustoty vody </a:t>
            </a:r>
            <a:r>
              <a:rPr lang="cs-CZ" sz="3200" dirty="0" smtClean="0"/>
              <a:t>v otevřeném oceánu</a:t>
            </a:r>
            <a:endParaRPr lang="cs-CZ" sz="3200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17" y="1600200"/>
            <a:ext cx="7827815" cy="4853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401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3008313" cy="814412"/>
          </a:xfrm>
        </p:spPr>
        <p:txBody>
          <a:bodyPr/>
          <a:lstStyle/>
          <a:p>
            <a:r>
              <a:rPr lang="cs-CZ" dirty="0" smtClean="0"/>
              <a:t>Závislost teploty a hustoty na hloubce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 dirty="0" smtClean="0"/>
          </a:p>
          <a:p>
            <a:pPr marL="342900" indent="-342900">
              <a:buAutoNum type="alphaLcParenR"/>
            </a:pPr>
            <a:r>
              <a:rPr lang="cs-CZ" dirty="0" smtClean="0"/>
              <a:t>Závislost teploty na hloubce pro nízké a vysoké zeměpisné šířky. Vrstva, ve které dochází k výrazném změně hustoty se nazývá </a:t>
            </a:r>
            <a:r>
              <a:rPr lang="cs-CZ" b="1" dirty="0" err="1" smtClean="0"/>
              <a:t>pyknoklina</a:t>
            </a:r>
            <a:r>
              <a:rPr lang="cs-CZ" b="1" dirty="0" smtClean="0"/>
              <a:t>. </a:t>
            </a:r>
          </a:p>
          <a:p>
            <a:pPr marL="342900" indent="-342900">
              <a:buAutoNum type="alphaLcParenR"/>
            </a:pPr>
            <a:endParaRPr lang="cs-CZ" dirty="0"/>
          </a:p>
          <a:p>
            <a:pPr marL="342900" indent="-342900">
              <a:buAutoNum type="alphaLcParenR"/>
            </a:pPr>
            <a:r>
              <a:rPr lang="cs-CZ" dirty="0" smtClean="0"/>
              <a:t>Závislost teploty na hloubce pro nízké a vysoké zeměpisné šířky. Vrstva, ve které dochází k výrazné změně v teplotě vody se nazývá </a:t>
            </a:r>
            <a:r>
              <a:rPr lang="cs-CZ" b="1" dirty="0" err="1" smtClean="0"/>
              <a:t>termoklina</a:t>
            </a:r>
            <a:r>
              <a:rPr lang="cs-CZ" b="1" dirty="0" smtClean="0"/>
              <a:t>.</a:t>
            </a:r>
          </a:p>
          <a:p>
            <a:pPr marL="342900" indent="-342900">
              <a:buAutoNum type="alphaLcParenR"/>
            </a:pPr>
            <a:endParaRPr lang="cs-CZ" b="1" dirty="0"/>
          </a:p>
          <a:p>
            <a:pPr marL="342900" indent="-342900">
              <a:buAutoNum type="alphaLcParenR"/>
            </a:pPr>
            <a:r>
              <a:rPr lang="cs-CZ" dirty="0" err="1" smtClean="0"/>
              <a:t>Vetrikální</a:t>
            </a:r>
            <a:r>
              <a:rPr lang="cs-CZ" dirty="0" smtClean="0"/>
              <a:t> průřez oceánem ukazuje závislost teploty a hustoty na hloubce.</a:t>
            </a:r>
            <a:endParaRPr lang="cs-CZ" dirty="0"/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738" y="404664"/>
            <a:ext cx="5111750" cy="5976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25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dirty="0" smtClean="0"/>
              <a:t>Význam vody pro vznik a vývoj </a:t>
            </a:r>
            <a:r>
              <a:rPr lang="cs-CZ" sz="3600" dirty="0"/>
              <a:t>ž</a:t>
            </a:r>
            <a:r>
              <a:rPr lang="cs-CZ" sz="3600" dirty="0" smtClean="0"/>
              <a:t>ivota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Moře - kolébka života – ideální vlastnosti mořské vody: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Stálé chemické a fyzikální vlastnosti</a:t>
            </a:r>
          </a:p>
          <a:p>
            <a:r>
              <a:rPr lang="cs-CZ" dirty="0" smtClean="0"/>
              <a:t>Velkou rozpouštěcí schopnost </a:t>
            </a:r>
          </a:p>
          <a:p>
            <a:r>
              <a:rPr lang="cs-CZ" dirty="0" smtClean="0"/>
              <a:t>Velké povrchové napětí</a:t>
            </a:r>
          </a:p>
          <a:p>
            <a:r>
              <a:rPr lang="cs-CZ" dirty="0" smtClean="0"/>
              <a:t>Velkou tepelnou kapacitu 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Vznik života v moři – mnoho nižších rostlin a všichni mořští bezobratlí mají ve svých buňkách stejnou osmotickou hodnotu jako mořská voda. </a:t>
            </a:r>
          </a:p>
          <a:p>
            <a:pPr marL="0" indent="0">
              <a:buNone/>
            </a:pPr>
            <a:r>
              <a:rPr lang="cs-CZ" dirty="0" smtClean="0"/>
              <a:t>Mořská vody je pro ně ideální fyziologický roztok</a:t>
            </a:r>
            <a:r>
              <a:rPr lang="cs-CZ" dirty="0"/>
              <a:t>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7539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35280" cy="1143000"/>
          </a:xfrm>
        </p:spPr>
        <p:txBody>
          <a:bodyPr>
            <a:noAutofit/>
          </a:bodyPr>
          <a:lstStyle/>
          <a:p>
            <a:r>
              <a:rPr lang="cs-CZ" sz="3600" dirty="0" smtClean="0"/>
              <a:t>Typická </a:t>
            </a:r>
            <a:r>
              <a:rPr lang="cs-CZ" sz="3600" dirty="0" err="1" smtClean="0"/>
              <a:t>termoklina</a:t>
            </a:r>
            <a:r>
              <a:rPr lang="cs-CZ" sz="3600" dirty="0" smtClean="0"/>
              <a:t> </a:t>
            </a:r>
            <a:br>
              <a:rPr lang="cs-CZ" sz="3600" dirty="0" smtClean="0"/>
            </a:br>
            <a:r>
              <a:rPr lang="cs-CZ" sz="2800" dirty="0" smtClean="0"/>
              <a:t>(a) profil mírného pásma (b) otevřený oceán </a:t>
            </a:r>
            <a:endParaRPr lang="cs-CZ" sz="2800" dirty="0"/>
          </a:p>
        </p:txBody>
      </p:sp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34" y="1628800"/>
            <a:ext cx="8360138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485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cs-CZ" sz="3600" dirty="0" smtClean="0"/>
              <a:t>Teplotní (fyzikální) anomálie vody a tvorba ledu</a:t>
            </a:r>
            <a:endParaRPr lang="cs-CZ" sz="3600" dirty="0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84784"/>
            <a:ext cx="7560840" cy="510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373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Roční cyklus teploty ve sladkých stojatých vodách – fyzikální anomálie vody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855365"/>
            <a:ext cx="4038600" cy="4525963"/>
          </a:xfrm>
        </p:spPr>
        <p:txBody>
          <a:bodyPr/>
          <a:lstStyle/>
          <a:p>
            <a:r>
              <a:rPr lang="cs-CZ" dirty="0" smtClean="0"/>
              <a:t>Letní stratifikace vody podle teploty  </a:t>
            </a:r>
          </a:p>
          <a:p>
            <a:r>
              <a:rPr lang="cs-CZ" dirty="0"/>
              <a:t>P</a:t>
            </a:r>
            <a:r>
              <a:rPr lang="cs-CZ" dirty="0" smtClean="0"/>
              <a:t>odzimní totální cirkulace vody</a:t>
            </a:r>
          </a:p>
          <a:p>
            <a:r>
              <a:rPr lang="cs-CZ" dirty="0" smtClean="0"/>
              <a:t>Zimní inverzní stratifikace vody</a:t>
            </a:r>
          </a:p>
          <a:p>
            <a:r>
              <a:rPr lang="cs-CZ" dirty="0" smtClean="0"/>
              <a:t>Jarní totální cirkulace vody 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2086" y="1783357"/>
            <a:ext cx="3870828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550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648072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Proudění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Proudění vzduchu</a:t>
            </a:r>
          </a:p>
          <a:p>
            <a:r>
              <a:rPr lang="cs-CZ" b="1" dirty="0" smtClean="0"/>
              <a:t>Proudění vody</a:t>
            </a:r>
          </a:p>
          <a:p>
            <a:endParaRPr lang="cs-CZ" dirty="0"/>
          </a:p>
          <a:p>
            <a:r>
              <a:rPr lang="cs-CZ" dirty="0" smtClean="0"/>
              <a:t>Proudění (cirkulace) patří obecně k významným a místy se i periodicky opakujícím ekologickým faktorům</a:t>
            </a:r>
          </a:p>
          <a:p>
            <a:endParaRPr lang="cs-CZ" dirty="0"/>
          </a:p>
          <a:p>
            <a:r>
              <a:rPr lang="cs-CZ" dirty="0" smtClean="0"/>
              <a:t>Má velký vliv na aktivitu a rozšiřování živočichů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(např. </a:t>
            </a:r>
            <a:r>
              <a:rPr lang="cs-CZ" dirty="0" err="1" smtClean="0"/>
              <a:t>water-born</a:t>
            </a:r>
            <a:r>
              <a:rPr lang="cs-CZ" dirty="0" smtClean="0"/>
              <a:t> </a:t>
            </a:r>
            <a:r>
              <a:rPr lang="cs-CZ" dirty="0" err="1" smtClean="0"/>
              <a:t>diseases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761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Cirkulace vody v oceánech a mořích</a:t>
            </a:r>
            <a:endParaRPr lang="cs-CZ" dirty="0"/>
          </a:p>
        </p:txBody>
      </p:sp>
      <p:pic>
        <p:nvPicPr>
          <p:cNvPr id="522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124744"/>
            <a:ext cx="9108504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273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cs-CZ" sz="4000" dirty="0" smtClean="0"/>
              <a:t>Mořské proudy - dráha pohybu bot z nehody v roce 1990 a místa jejich nalezení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600200"/>
            <a:ext cx="6585886" cy="487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925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Oblasti zdvihu mořské vody</a:t>
            </a:r>
            <a:endParaRPr lang="cs-CZ" dirty="0"/>
          </a:p>
        </p:txBody>
      </p:sp>
      <p:pic>
        <p:nvPicPr>
          <p:cNvPr id="348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68760"/>
            <a:ext cx="8791421" cy="4606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760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cs-CZ" sz="3600" dirty="0" smtClean="0"/>
              <a:t>Ukládání sedimentů v oblasti pasivního kontinentálního okraje</a:t>
            </a:r>
            <a:endParaRPr lang="cs-CZ" sz="36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311" y="1600199"/>
            <a:ext cx="8828177" cy="5072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98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Hromadění křemitého kalu</a:t>
            </a:r>
            <a:endParaRPr lang="cs-CZ" sz="36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39" y="1600200"/>
            <a:ext cx="8655449" cy="4925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46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Rozložení průměrných povrchových teplot vody a mořské proudy</a:t>
            </a:r>
            <a:endParaRPr lang="cs-CZ" sz="3200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98936"/>
            <a:ext cx="8919325" cy="4438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931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70609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Země - kolébka života</a:t>
            </a:r>
            <a:endParaRPr lang="cs-CZ" sz="36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989038"/>
            <a:ext cx="4040188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cs-CZ" dirty="0" smtClean="0"/>
              <a:t>Chemické složení a fyzikální vlastnosti Země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773014"/>
            <a:ext cx="4041775" cy="639762"/>
          </a:xfrm>
        </p:spPr>
        <p:txBody>
          <a:bodyPr/>
          <a:lstStyle/>
          <a:p>
            <a:r>
              <a:rPr lang="cs-CZ" dirty="0" smtClean="0"/>
              <a:t>Hlavní události vývoje na Zemi</a:t>
            </a:r>
            <a:endParaRPr lang="cs-CZ" dirty="0"/>
          </a:p>
        </p:txBody>
      </p:sp>
      <p:pic>
        <p:nvPicPr>
          <p:cNvPr id="31746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986" y="1916832"/>
            <a:ext cx="3922022" cy="4770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74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628800"/>
            <a:ext cx="3342928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002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53752"/>
            <a:ext cx="8229600" cy="1143000"/>
          </a:xfrm>
        </p:spPr>
        <p:txBody>
          <a:bodyPr>
            <a:noAutofit/>
          </a:bodyPr>
          <a:lstStyle/>
          <a:p>
            <a:r>
              <a:rPr lang="cs-CZ" sz="3600" dirty="0" smtClean="0"/>
              <a:t>Satelitní snímek rozložení povrchové teploty vody moří a oceánů</a:t>
            </a:r>
            <a:endParaRPr lang="cs-CZ" sz="36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67" y="1700808"/>
            <a:ext cx="8941129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647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Sezónní variace produkce planktonu </a:t>
            </a:r>
            <a:endParaRPr lang="cs-CZ" dirty="0"/>
          </a:p>
        </p:txBody>
      </p:sp>
      <p:pic>
        <p:nvPicPr>
          <p:cNvPr id="358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357052"/>
            <a:ext cx="6840760" cy="5257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537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Společenstvo zoo a </a:t>
            </a:r>
            <a:r>
              <a:rPr lang="cs-CZ" dirty="0" err="1" smtClean="0"/>
              <a:t>phytoplanktonu</a:t>
            </a:r>
            <a:endParaRPr lang="cs-CZ" dirty="0"/>
          </a:p>
        </p:txBody>
      </p:sp>
      <p:pic>
        <p:nvPicPr>
          <p:cNvPr id="337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832" y="1175800"/>
            <a:ext cx="8484648" cy="527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137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</p:spPr>
        <p:txBody>
          <a:bodyPr>
            <a:normAutofit/>
          </a:bodyPr>
          <a:lstStyle/>
          <a:p>
            <a:r>
              <a:rPr lang="cs-CZ" sz="3600" b="1" dirty="0" err="1" smtClean="0">
                <a:solidFill>
                  <a:srgbClr val="FF0000"/>
                </a:solidFill>
              </a:rPr>
              <a:t>Pásmovitost</a:t>
            </a:r>
            <a:r>
              <a:rPr lang="cs-CZ" sz="3600" b="1" dirty="0" smtClean="0">
                <a:solidFill>
                  <a:srgbClr val="FF0000"/>
                </a:solidFill>
              </a:rPr>
              <a:t> (zonace)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 fontScale="92500"/>
          </a:bodyPr>
          <a:lstStyle/>
          <a:p>
            <a:r>
              <a:rPr lang="cs-CZ" sz="2400" dirty="0" smtClean="0"/>
              <a:t>Biotopy nejsou stejné v celém svém rozsahu = mění se</a:t>
            </a:r>
          </a:p>
          <a:p>
            <a:r>
              <a:rPr lang="cs-CZ" sz="2400" dirty="0" smtClean="0"/>
              <a:t>1. </a:t>
            </a:r>
            <a:r>
              <a:rPr lang="cs-CZ" sz="2400" b="1" dirty="0" smtClean="0"/>
              <a:t>zonálně</a:t>
            </a:r>
          </a:p>
          <a:p>
            <a:r>
              <a:rPr lang="cs-CZ" sz="2400" dirty="0" smtClean="0"/>
              <a:t>2. </a:t>
            </a:r>
            <a:r>
              <a:rPr lang="cs-CZ" sz="2400" b="1" dirty="0" smtClean="0"/>
              <a:t>mozaikovitě</a:t>
            </a:r>
          </a:p>
          <a:p>
            <a:r>
              <a:rPr lang="cs-CZ" sz="2400" dirty="0" smtClean="0"/>
              <a:t>Podél gradientu podmínek vznikají uspořádání pásové neboli </a:t>
            </a:r>
            <a:r>
              <a:rPr lang="cs-CZ" sz="2400" dirty="0" err="1" smtClean="0"/>
              <a:t>zonační</a:t>
            </a:r>
            <a:r>
              <a:rPr lang="cs-CZ" sz="2400" dirty="0" smtClean="0"/>
              <a:t>  – </a:t>
            </a:r>
            <a:r>
              <a:rPr lang="cs-CZ" sz="2400" b="1" dirty="0" smtClean="0"/>
              <a:t>zonace</a:t>
            </a:r>
          </a:p>
          <a:p>
            <a:r>
              <a:rPr lang="cs-CZ" sz="2400" dirty="0" smtClean="0"/>
              <a:t>Zonace horizontální (břehy řek a moří)</a:t>
            </a:r>
          </a:p>
          <a:p>
            <a:r>
              <a:rPr lang="cs-CZ" sz="2400" dirty="0" smtClean="0"/>
              <a:t>Zonace kruhové (břehy jezer a rybníků, ostrovů nebo močálů)</a:t>
            </a:r>
          </a:p>
          <a:p>
            <a:r>
              <a:rPr lang="cs-CZ" sz="2400" b="1" dirty="0" smtClean="0"/>
              <a:t>Mozaika</a:t>
            </a:r>
            <a:r>
              <a:rPr lang="cs-CZ" sz="2400" dirty="0" smtClean="0"/>
              <a:t> = mozaikovité společenstvo, Rozdíly životních podmínek v malých úsecích biotopu. Typická malá plošná </a:t>
            </a:r>
            <a:r>
              <a:rPr lang="cs-CZ" sz="2400" dirty="0"/>
              <a:t>r</a:t>
            </a:r>
            <a:r>
              <a:rPr lang="cs-CZ" sz="2400" dirty="0" smtClean="0"/>
              <a:t>ozloha a vzájemná závislost jednotlivých částí mozaiky (rašeliniště s </a:t>
            </a:r>
            <a:r>
              <a:rPr lang="cs-CZ" sz="2400" dirty="0" err="1" smtClean="0"/>
              <a:t>bulty</a:t>
            </a:r>
            <a:r>
              <a:rPr lang="cs-CZ" sz="2400" dirty="0" smtClean="0"/>
              <a:t> a </a:t>
            </a:r>
            <a:r>
              <a:rPr lang="cs-CZ" sz="2400" dirty="0" err="1" smtClean="0"/>
              <a:t>šlenky</a:t>
            </a:r>
            <a:r>
              <a:rPr lang="cs-CZ" sz="2400" dirty="0" smtClean="0"/>
              <a:t>, pískové duny s holými vegetací prostými plochami, parkový les)  </a:t>
            </a:r>
          </a:p>
          <a:p>
            <a:r>
              <a:rPr lang="cs-CZ" sz="2400" b="1" dirty="0" err="1" smtClean="0"/>
              <a:t>Bulty</a:t>
            </a:r>
            <a:r>
              <a:rPr lang="cs-CZ" sz="2400" b="1" dirty="0" smtClean="0"/>
              <a:t> </a:t>
            </a:r>
            <a:r>
              <a:rPr lang="cs-CZ" sz="2400" dirty="0" smtClean="0"/>
              <a:t>– vyvýšeniny vytvořené polštáři rašeliníků, trsy ostřic nebo suchopýrů</a:t>
            </a:r>
          </a:p>
          <a:p>
            <a:r>
              <a:rPr lang="cs-CZ" sz="2400" b="1" dirty="0" err="1" smtClean="0"/>
              <a:t>Šlenky</a:t>
            </a:r>
            <a:r>
              <a:rPr lang="cs-CZ" sz="2400" b="1" dirty="0" smtClean="0"/>
              <a:t> </a:t>
            </a:r>
            <a:r>
              <a:rPr lang="cs-CZ" sz="2400" dirty="0" smtClean="0"/>
              <a:t>– sníženiny mezi polštáři nebo trsy vyplněné vodou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6384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600" dirty="0" smtClean="0"/>
              <a:t>Ekologické zonace</a:t>
            </a:r>
            <a:endParaRPr lang="cs-CZ" sz="3600" dirty="0"/>
          </a:p>
        </p:txBody>
      </p:sp>
      <p:pic>
        <p:nvPicPr>
          <p:cNvPr id="317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39" y="1844824"/>
            <a:ext cx="8974757" cy="3461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228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64807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Zonace </a:t>
            </a:r>
            <a:r>
              <a:rPr lang="cs-CZ" sz="2800" i="1" dirty="0" smtClean="0"/>
              <a:t>versus </a:t>
            </a:r>
            <a:r>
              <a:rPr lang="cs-CZ" sz="3600" dirty="0" smtClean="0"/>
              <a:t>Expozice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Expozice</a:t>
            </a:r>
            <a:r>
              <a:rPr lang="cs-CZ" dirty="0" smtClean="0"/>
              <a:t> – vyjadřuje jak dlouho jednotlivé druhy vydrží v určitém prostředí – např. zonace mořského břehu</a:t>
            </a:r>
          </a:p>
          <a:p>
            <a:pPr marL="0" indent="0">
              <a:buNone/>
            </a:pPr>
            <a:r>
              <a:rPr lang="cs-CZ" b="1" dirty="0" smtClean="0"/>
              <a:t>Zonace</a:t>
            </a:r>
            <a:r>
              <a:rPr lang="cs-CZ" dirty="0" smtClean="0"/>
              <a:t> není pouze výsledek expozice !</a:t>
            </a:r>
          </a:p>
          <a:p>
            <a:r>
              <a:rPr lang="cs-CZ" dirty="0" smtClean="0"/>
              <a:t>Expozice může znamenat více věcí, tj. kombinací např. vysychání, extrémní teploty, změny salinity, nadměrné osvětlení</a:t>
            </a:r>
          </a:p>
          <a:p>
            <a:r>
              <a:rPr lang="cs-CZ" dirty="0" smtClean="0"/>
              <a:t>Expozice může podmínit biologickou interakci, aniž by sama byla limitující</a:t>
            </a:r>
          </a:p>
          <a:p>
            <a:r>
              <a:rPr lang="cs-CZ" dirty="0" smtClean="0"/>
              <a:t>Expozice vysvětluje pouze horní hranici výskytu. Zonace je však dána i horní hranicí výskytu (např. mořské biotopy)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869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3610744" cy="579018"/>
          </a:xfrm>
        </p:spPr>
        <p:txBody>
          <a:bodyPr>
            <a:normAutofit fontScale="90000"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Hydrostatický tlak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2011164"/>
            <a:ext cx="3008313" cy="3290044"/>
          </a:xfrm>
        </p:spPr>
        <p:txBody>
          <a:bodyPr>
            <a:normAutofit/>
          </a:bodyPr>
          <a:lstStyle/>
          <a:p>
            <a:r>
              <a:rPr lang="en-US" sz="2000" b="1" dirty="0" err="1"/>
              <a:t>Růst</a:t>
            </a:r>
            <a:r>
              <a:rPr lang="en-US" sz="2000" b="1" dirty="0"/>
              <a:t> </a:t>
            </a:r>
            <a:r>
              <a:rPr lang="en-US" sz="2000" b="1" dirty="0" err="1"/>
              <a:t>hydrostatického</a:t>
            </a:r>
            <a:r>
              <a:rPr lang="en-US" sz="2000" b="1" dirty="0"/>
              <a:t> </a:t>
            </a:r>
            <a:r>
              <a:rPr lang="en-US" sz="2000" b="1" dirty="0" err="1"/>
              <a:t>tlaku</a:t>
            </a:r>
            <a:r>
              <a:rPr lang="en-US" sz="2000" b="1" dirty="0"/>
              <a:t> s </a:t>
            </a:r>
            <a:r>
              <a:rPr lang="en-US" sz="2000" b="1" dirty="0" err="1"/>
              <a:t>hloubkou</a:t>
            </a:r>
            <a:r>
              <a:rPr lang="en-US" sz="2000" b="1" dirty="0"/>
              <a:t> </a:t>
            </a:r>
            <a:r>
              <a:rPr lang="en-US" sz="2000" b="1" dirty="0" err="1"/>
              <a:t>vody</a:t>
            </a:r>
            <a:endParaRPr lang="cs-CZ" sz="2000" b="1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32656"/>
            <a:ext cx="4608512" cy="6218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7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Základní ekologické faktory vodního prostředí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     Podmínky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Teplota</a:t>
            </a:r>
          </a:p>
          <a:p>
            <a:r>
              <a:rPr lang="cs-CZ" dirty="0" smtClean="0"/>
              <a:t>pH vody</a:t>
            </a:r>
          </a:p>
          <a:p>
            <a:r>
              <a:rPr lang="cs-CZ" dirty="0" smtClean="0"/>
              <a:t>Salinita</a:t>
            </a:r>
          </a:p>
          <a:p>
            <a:r>
              <a:rPr lang="cs-CZ" dirty="0" smtClean="0"/>
              <a:t>Proudění vody</a:t>
            </a:r>
          </a:p>
          <a:p>
            <a:r>
              <a:rPr lang="cs-CZ" dirty="0" err="1" smtClean="0"/>
              <a:t>Pásmovitost</a:t>
            </a:r>
            <a:r>
              <a:rPr lang="cs-CZ" dirty="0" smtClean="0"/>
              <a:t> (zonace)</a:t>
            </a:r>
          </a:p>
          <a:p>
            <a:r>
              <a:rPr lang="cs-CZ" dirty="0" smtClean="0"/>
              <a:t>Hydrostatický tlak</a:t>
            </a:r>
          </a:p>
          <a:p>
            <a:r>
              <a:rPr lang="cs-CZ" dirty="0" smtClean="0"/>
              <a:t>Znečištění</a:t>
            </a:r>
          </a:p>
          <a:p>
            <a:pPr marL="0" indent="0">
              <a:buNone/>
            </a:pP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    </a:t>
            </a:r>
            <a:r>
              <a:rPr lang="cs-CZ" dirty="0" smtClean="0">
                <a:solidFill>
                  <a:srgbClr val="FF0000"/>
                </a:solidFill>
              </a:rPr>
              <a:t>Zdroje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Záření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Oxid uhličitý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Voda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Minerální živiny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Kyslík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Organismy (potrava, samice)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Prostor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224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Záření - světlo jako zdroj 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Biologické rytmy </a:t>
            </a:r>
            <a:r>
              <a:rPr lang="cs-CZ" dirty="0" smtClean="0"/>
              <a:t>– pravidelné oscilace navozené různými faktory (délka dne, teplota vlhkost)</a:t>
            </a:r>
          </a:p>
          <a:p>
            <a:r>
              <a:rPr lang="cs-CZ" b="1" dirty="0" smtClean="0"/>
              <a:t>Fotoperioda</a:t>
            </a:r>
            <a:r>
              <a:rPr lang="cs-CZ" dirty="0" smtClean="0"/>
              <a:t> - změny v délce světelné části dne příčinou sezónní periodicity života organismů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Fotoperioda má mimořádný význam na reprodukci živočichů, synchronizuje dobu pohlavní aktivity s ročními sezónami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459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Průnik částí světelného spektra do vody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Modré světlo proniká nejhlouběji. </a:t>
            </a:r>
          </a:p>
          <a:p>
            <a:endParaRPr lang="cs-CZ" dirty="0"/>
          </a:p>
          <a:p>
            <a:r>
              <a:rPr lang="cs-CZ" dirty="0" smtClean="0"/>
              <a:t>Červené naopak  nejméně hluboko.</a:t>
            </a:r>
            <a:endParaRPr lang="cs-CZ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050" y="367262"/>
            <a:ext cx="5111750" cy="5664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312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Voda – základní údaje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Moře a oceány – 70,8 %</a:t>
            </a:r>
          </a:p>
          <a:p>
            <a:r>
              <a:rPr lang="cs-CZ" dirty="0" smtClean="0"/>
              <a:t>Plocha oceánů – 361, 18 miliónů km</a:t>
            </a:r>
            <a:r>
              <a:rPr lang="cs-CZ" baseline="30000" dirty="0" smtClean="0"/>
              <a:t>2</a:t>
            </a:r>
          </a:p>
          <a:p>
            <a:r>
              <a:rPr lang="cs-CZ" dirty="0" smtClean="0"/>
              <a:t>Plocha souše – </a:t>
            </a:r>
            <a:r>
              <a:rPr lang="cs-CZ" dirty="0"/>
              <a:t>149,39 miliónů km</a:t>
            </a:r>
            <a:r>
              <a:rPr lang="cs-CZ" baseline="30000" dirty="0"/>
              <a:t>2</a:t>
            </a:r>
          </a:p>
          <a:p>
            <a:endParaRPr lang="cs-CZ" dirty="0" smtClean="0"/>
          </a:p>
          <a:p>
            <a:r>
              <a:rPr lang="cs-CZ" dirty="0" smtClean="0"/>
              <a:t>Střední hloubka oceánů - 3 795 m</a:t>
            </a:r>
          </a:p>
          <a:p>
            <a:r>
              <a:rPr lang="cs-CZ" dirty="0" smtClean="0"/>
              <a:t>Maximální hloubka oceánů – cca 11km</a:t>
            </a:r>
          </a:p>
          <a:p>
            <a:r>
              <a:rPr lang="cs-CZ" dirty="0" smtClean="0"/>
              <a:t>Sladká voda - cca 2% zemského povrchu</a:t>
            </a:r>
          </a:p>
          <a:p>
            <a:r>
              <a:rPr lang="cs-CZ" dirty="0" smtClean="0"/>
              <a:t>Na 1cm</a:t>
            </a:r>
            <a:r>
              <a:rPr lang="cs-CZ" baseline="30000" dirty="0" smtClean="0"/>
              <a:t>2</a:t>
            </a:r>
            <a:r>
              <a:rPr lang="cs-CZ" dirty="0" smtClean="0"/>
              <a:t> zemského povrchu připadá 273 l vody: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Z  toho: 	269 l mořská voda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4,5 l led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0,3 </a:t>
            </a:r>
            <a:r>
              <a:rPr lang="cs-CZ" dirty="0"/>
              <a:t>l</a:t>
            </a:r>
            <a:r>
              <a:rPr lang="cs-CZ" dirty="0" smtClean="0"/>
              <a:t> sladká voda</a:t>
            </a:r>
          </a:p>
          <a:p>
            <a:pPr marL="0" indent="0">
              <a:buNone/>
            </a:pPr>
            <a:r>
              <a:rPr lang="cs-CZ" dirty="0" smtClean="0"/>
              <a:t>		0,003 l vodní pára</a:t>
            </a:r>
          </a:p>
        </p:txBody>
      </p:sp>
    </p:spTree>
    <p:extLst>
      <p:ext uri="{BB962C8B-B14F-4D97-AF65-F5344CB8AC3E}">
        <p14:creationId xmlns:p14="http://schemas.microsoft.com/office/powerpoint/2010/main" val="112041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Fotokinetické reakce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Světlo vyvolává polohové a pohybové reakce (positivní versus negativní)</a:t>
            </a:r>
          </a:p>
          <a:p>
            <a:r>
              <a:rPr lang="cs-CZ" b="1" dirty="0" smtClean="0"/>
              <a:t>Fototropismus</a:t>
            </a:r>
            <a:r>
              <a:rPr lang="cs-CZ" dirty="0" smtClean="0"/>
              <a:t> – změna polohy přisedlých forem</a:t>
            </a:r>
          </a:p>
          <a:p>
            <a:r>
              <a:rPr lang="cs-CZ" b="1" dirty="0" smtClean="0"/>
              <a:t>Fotokineze</a:t>
            </a:r>
            <a:r>
              <a:rPr lang="cs-CZ" dirty="0" smtClean="0"/>
              <a:t> – vyhledávání míst s nejlepším osvětlením</a:t>
            </a:r>
          </a:p>
          <a:p>
            <a:r>
              <a:rPr lang="cs-CZ" b="1" dirty="0" smtClean="0"/>
              <a:t>Fototaxe</a:t>
            </a:r>
            <a:r>
              <a:rPr lang="cs-CZ" dirty="0" smtClean="0"/>
              <a:t> – pohyby směrované přímo ke světlu</a:t>
            </a:r>
          </a:p>
          <a:p>
            <a:r>
              <a:rPr lang="cs-CZ" b="1" dirty="0" err="1" smtClean="0"/>
              <a:t>Menotaxe</a:t>
            </a:r>
            <a:r>
              <a:rPr lang="cs-CZ" dirty="0" smtClean="0"/>
              <a:t> – orientace podle světla </a:t>
            </a:r>
            <a:br>
              <a:rPr lang="cs-CZ" dirty="0" smtClean="0"/>
            </a:br>
            <a:r>
              <a:rPr lang="cs-CZ" dirty="0" smtClean="0"/>
              <a:t>světelný kompas)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173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792088"/>
          </a:xfrm>
        </p:spPr>
        <p:txBody>
          <a:bodyPr>
            <a:normAutofit/>
          </a:bodyPr>
          <a:lstStyle/>
          <a:p>
            <a:r>
              <a:rPr lang="cs-CZ" sz="3600" dirty="0" smtClean="0"/>
              <a:t>Diapauza - dormance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2453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/>
              <a:t>Živočichové přečkávají v klidu nepříznivé období:</a:t>
            </a:r>
          </a:p>
          <a:p>
            <a:r>
              <a:rPr lang="cs-CZ" b="1" dirty="0" err="1" smtClean="0"/>
              <a:t>Kviescence</a:t>
            </a:r>
            <a:r>
              <a:rPr lang="cs-CZ" b="1" dirty="0" smtClean="0"/>
              <a:t> </a:t>
            </a:r>
            <a:r>
              <a:rPr lang="cs-CZ" dirty="0" smtClean="0"/>
              <a:t>– do klidové fáze vlivem vnějších podmínek</a:t>
            </a:r>
          </a:p>
          <a:p>
            <a:r>
              <a:rPr lang="cs-CZ" b="1" dirty="0" smtClean="0"/>
              <a:t>Diapauza</a:t>
            </a:r>
            <a:r>
              <a:rPr lang="cs-CZ" dirty="0" smtClean="0"/>
              <a:t> – aktivní stádia se vyskytují jen v příznivém období</a:t>
            </a:r>
          </a:p>
          <a:p>
            <a:r>
              <a:rPr lang="cs-CZ" b="1" dirty="0" smtClean="0"/>
              <a:t>Hibernace</a:t>
            </a:r>
            <a:r>
              <a:rPr lang="cs-CZ" dirty="0" smtClean="0"/>
              <a:t> – v klidu v chladné části roku</a:t>
            </a:r>
          </a:p>
          <a:p>
            <a:r>
              <a:rPr lang="cs-CZ" b="1" dirty="0" smtClean="0"/>
              <a:t>Estivace</a:t>
            </a:r>
            <a:r>
              <a:rPr lang="cs-CZ" dirty="0" smtClean="0"/>
              <a:t> – snížení metabolismu v období sucha a  tepla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b="1" dirty="0" smtClean="0"/>
              <a:t>Cirkadiánní rytmy </a:t>
            </a:r>
            <a:r>
              <a:rPr lang="cs-CZ" dirty="0" smtClean="0"/>
              <a:t>– diurnální, </a:t>
            </a:r>
            <a:r>
              <a:rPr lang="cs-CZ" dirty="0" err="1" smtClean="0"/>
              <a:t>nokturnální</a:t>
            </a:r>
            <a:r>
              <a:rPr lang="cs-CZ" dirty="0" smtClean="0"/>
              <a:t>, </a:t>
            </a:r>
            <a:r>
              <a:rPr lang="cs-CZ" dirty="0" err="1" smtClean="0"/>
              <a:t>krepuskulární</a:t>
            </a:r>
            <a:r>
              <a:rPr lang="cs-CZ" dirty="0" smtClean="0"/>
              <a:t>, indiferentní</a:t>
            </a:r>
          </a:p>
          <a:p>
            <a:pPr marL="0" indent="0">
              <a:buNone/>
            </a:pPr>
            <a:r>
              <a:rPr lang="cs-CZ" b="1" dirty="0" smtClean="0"/>
              <a:t>Lunární rytmy </a:t>
            </a:r>
            <a:r>
              <a:rPr lang="cs-CZ" dirty="0" smtClean="0"/>
              <a:t>– důsledek mořského dmutí. Měsíční kulminace – (</a:t>
            </a:r>
            <a:r>
              <a:rPr lang="cs-CZ" i="1" dirty="0" err="1" smtClean="0"/>
              <a:t>Eunice</a:t>
            </a:r>
            <a:r>
              <a:rPr lang="cs-CZ" i="1" dirty="0" smtClean="0"/>
              <a:t> </a:t>
            </a:r>
            <a:r>
              <a:rPr lang="cs-CZ" i="1" dirty="0" err="1" smtClean="0"/>
              <a:t>viridis</a:t>
            </a:r>
            <a:r>
              <a:rPr lang="cs-CZ" i="1" dirty="0" smtClean="0"/>
              <a:t>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085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/>
              <a:t>Světlo a biochemický cyklus živin </a:t>
            </a:r>
            <a:endParaRPr lang="cs-CZ" dirty="0"/>
          </a:p>
        </p:txBody>
      </p:sp>
      <p:pic>
        <p:nvPicPr>
          <p:cNvPr id="389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1268760"/>
            <a:ext cx="9204179" cy="5230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319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600" dirty="0" smtClean="0"/>
              <a:t>Tok energie v mořské ekosystému</a:t>
            </a:r>
            <a:endParaRPr lang="cs-CZ" sz="3600" dirty="0"/>
          </a:p>
        </p:txBody>
      </p:sp>
      <p:pic>
        <p:nvPicPr>
          <p:cNvPr id="378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00808"/>
            <a:ext cx="8986693" cy="4526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531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600" dirty="0" smtClean="0"/>
              <a:t>Tok energie a účinnost potravního řetězce</a:t>
            </a:r>
            <a:endParaRPr lang="cs-CZ" sz="3600" dirty="0"/>
          </a:p>
        </p:txBody>
      </p:sp>
      <p:pic>
        <p:nvPicPr>
          <p:cNvPr id="399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73476"/>
            <a:ext cx="8494892" cy="5495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803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Potravní řetězec v oceánu</a:t>
            </a:r>
            <a:endParaRPr lang="cs-CZ" dirty="0"/>
          </a:p>
        </p:txBody>
      </p:sp>
      <p:pic>
        <p:nvPicPr>
          <p:cNvPr id="368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80728"/>
            <a:ext cx="7052946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17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864096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Oxid uhličitý jako zdroj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Spolu s vodou a světelným zářením se přímo podílí na procesu fotosyntézy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Energie záření, která je pohlcována chlorofylem, je využívána ke štěpení molekul vody, oxid uhličitý je redukován a uvolňuje se kyslík.</a:t>
            </a:r>
          </a:p>
          <a:p>
            <a:endParaRPr lang="cs-CZ" dirty="0" smtClean="0"/>
          </a:p>
          <a:p>
            <a:r>
              <a:rPr lang="cs-CZ" dirty="0" smtClean="0"/>
              <a:t>Koncentrace CO</a:t>
            </a:r>
            <a:r>
              <a:rPr lang="cs-CZ" baseline="-25000" dirty="0" smtClean="0"/>
              <a:t>2</a:t>
            </a:r>
            <a:r>
              <a:rPr lang="cs-CZ" dirty="0" smtClean="0"/>
              <a:t> je v atmosféře kolem 300ppm tj. kolísá zhruba od 0,027 – 0,033%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580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2008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Fotosyntéza a dýchání </a:t>
            </a:r>
            <a:endParaRPr lang="cs-CZ" sz="3600" dirty="0"/>
          </a:p>
        </p:txBody>
      </p:sp>
      <p:pic>
        <p:nvPicPr>
          <p:cNvPr id="296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553" y="1600200"/>
            <a:ext cx="7556893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11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922114"/>
          </a:xfrm>
        </p:spPr>
        <p:txBody>
          <a:bodyPr>
            <a:normAutofit/>
          </a:bodyPr>
          <a:lstStyle/>
          <a:p>
            <a:r>
              <a:rPr lang="cs-CZ" sz="3600" dirty="0" smtClean="0"/>
              <a:t>Karbonátový systém</a:t>
            </a:r>
            <a:endParaRPr lang="cs-CZ" sz="3600" dirty="0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982748"/>
            <a:ext cx="6912768" cy="5614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16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CO</a:t>
            </a:r>
            <a:r>
              <a:rPr lang="cs-CZ" baseline="-25000" dirty="0" smtClean="0"/>
              <a:t>2</a:t>
            </a:r>
            <a:endParaRPr lang="cs-CZ" baseline="-25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Zdrojem je téměř výlučně atmosféra:</a:t>
            </a:r>
          </a:p>
          <a:p>
            <a:r>
              <a:rPr lang="cs-CZ" dirty="0" smtClean="0"/>
              <a:t>Hoření uhlíkatých látek</a:t>
            </a:r>
          </a:p>
          <a:p>
            <a:r>
              <a:rPr lang="cs-CZ" dirty="0" smtClean="0"/>
              <a:t>Dýchání živých organismů</a:t>
            </a:r>
          </a:p>
          <a:p>
            <a:r>
              <a:rPr lang="cs-CZ" dirty="0" smtClean="0"/>
              <a:t>Rozklad organických látek</a:t>
            </a:r>
          </a:p>
          <a:p>
            <a:r>
              <a:rPr lang="cs-CZ" dirty="0" smtClean="0"/>
              <a:t>Sopečná činnost</a:t>
            </a:r>
          </a:p>
          <a:p>
            <a:r>
              <a:rPr lang="cs-CZ" dirty="0" smtClean="0"/>
              <a:t>Znečištění ovzduší</a:t>
            </a:r>
          </a:p>
          <a:p>
            <a:endParaRPr lang="cs-CZ" dirty="0"/>
          </a:p>
          <a:p>
            <a:r>
              <a:rPr lang="cs-CZ" dirty="0" smtClean="0"/>
              <a:t>V průmyslových oblastech roste koncentrace až  10x</a:t>
            </a:r>
          </a:p>
          <a:p>
            <a:r>
              <a:rPr lang="cs-CZ" dirty="0" smtClean="0"/>
              <a:t>Termitiště CO</a:t>
            </a:r>
            <a:r>
              <a:rPr lang="cs-CZ" baseline="-25000" dirty="0" smtClean="0"/>
              <a:t>2</a:t>
            </a:r>
            <a:r>
              <a:rPr lang="cs-CZ" dirty="0" smtClean="0"/>
              <a:t> až 50 x více</a:t>
            </a:r>
          </a:p>
          <a:p>
            <a:r>
              <a:rPr lang="cs-CZ" dirty="0" smtClean="0"/>
              <a:t>Doupata a nory zvířat – zvýšené hodnoty</a:t>
            </a:r>
          </a:p>
          <a:p>
            <a:r>
              <a:rPr lang="cs-CZ" dirty="0" smtClean="0"/>
              <a:t>Sopečná činnost – úhyny ptáků a savců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13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4974"/>
            <a:ext cx="8229600" cy="1143000"/>
          </a:xfrm>
        </p:spPr>
        <p:txBody>
          <a:bodyPr/>
          <a:lstStyle/>
          <a:p>
            <a:r>
              <a:rPr lang="cs-CZ" dirty="0" smtClean="0"/>
              <a:t>Rozdělení vody na Zemi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Oceány a moře – 		</a:t>
            </a:r>
            <a:r>
              <a:rPr lang="cs-CZ" dirty="0" smtClean="0">
                <a:solidFill>
                  <a:srgbClr val="FF0000"/>
                </a:solidFill>
              </a:rPr>
              <a:t>97,2 %</a:t>
            </a:r>
          </a:p>
          <a:p>
            <a:r>
              <a:rPr lang="cs-CZ" dirty="0" smtClean="0"/>
              <a:t>Slané vody souší – 		0,0008 %</a:t>
            </a:r>
          </a:p>
          <a:p>
            <a:r>
              <a:rPr lang="cs-CZ" dirty="0" smtClean="0"/>
              <a:t>Ledovce a věčný sníh – 	</a:t>
            </a:r>
            <a:r>
              <a:rPr lang="cs-CZ" dirty="0" smtClean="0">
                <a:solidFill>
                  <a:srgbClr val="FF0000"/>
                </a:solidFill>
              </a:rPr>
              <a:t>2,15 %</a:t>
            </a:r>
          </a:p>
          <a:p>
            <a:r>
              <a:rPr lang="cs-CZ" dirty="0" smtClean="0"/>
              <a:t>Jezera, rybníky, nádrže – 	0,009 %</a:t>
            </a:r>
          </a:p>
          <a:p>
            <a:r>
              <a:rPr lang="cs-CZ" dirty="0" smtClean="0"/>
              <a:t>Vodní toky – 			0,0001 %</a:t>
            </a:r>
          </a:p>
          <a:p>
            <a:r>
              <a:rPr lang="cs-CZ" dirty="0" smtClean="0"/>
              <a:t>Podzemní voda – 		</a:t>
            </a:r>
            <a:r>
              <a:rPr lang="cs-CZ" dirty="0" smtClean="0">
                <a:solidFill>
                  <a:srgbClr val="FF0000"/>
                </a:solidFill>
              </a:rPr>
              <a:t>0,62 %</a:t>
            </a:r>
          </a:p>
          <a:p>
            <a:r>
              <a:rPr lang="cs-CZ" dirty="0" smtClean="0"/>
              <a:t>Kapilární voda v půdě – 	0,005 %</a:t>
            </a:r>
          </a:p>
          <a:p>
            <a:r>
              <a:rPr lang="cs-CZ" dirty="0" smtClean="0"/>
              <a:t>Voda v atmosféře – 		0,001 %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311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600" dirty="0" smtClean="0"/>
              <a:t>Cyklické kolísání CO</a:t>
            </a:r>
            <a:r>
              <a:rPr lang="cs-CZ" sz="3600" baseline="-25000" dirty="0" smtClean="0"/>
              <a:t>2</a:t>
            </a:r>
            <a:r>
              <a:rPr lang="cs-CZ" sz="3600" dirty="0" smtClean="0"/>
              <a:t>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Cirkadiánní kolísaní ve vodách</a:t>
            </a:r>
          </a:p>
          <a:p>
            <a:r>
              <a:rPr lang="cs-CZ" dirty="0" smtClean="0"/>
              <a:t>Rozpustnost závisí na obsahu solí, teplotě a tlaku</a:t>
            </a:r>
          </a:p>
          <a:p>
            <a:r>
              <a:rPr lang="cs-CZ" dirty="0" smtClean="0"/>
              <a:t>Vliv na poměry mezi uhličitanem a hydrouhličitanem vápenatým ve vodě</a:t>
            </a:r>
          </a:p>
          <a:p>
            <a:r>
              <a:rPr lang="cs-CZ" dirty="0" smtClean="0"/>
              <a:t>Teplá moře a limnické systémy </a:t>
            </a:r>
            <a:r>
              <a:rPr lang="cs-CZ" dirty="0" err="1" smtClean="0"/>
              <a:t>snažší</a:t>
            </a:r>
            <a:r>
              <a:rPr lang="cs-CZ" dirty="0" smtClean="0"/>
              <a:t> vylučování vápníku. </a:t>
            </a:r>
          </a:p>
          <a:p>
            <a:r>
              <a:rPr lang="cs-CZ" dirty="0" smtClean="0"/>
              <a:t>Živočichové zde žijící mají pevnější schránky, než v  oblastech chladnějších a hlubinných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014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Kyslík jako zdroj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8112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Kyslík je pro živočichy a rostliny zdrojem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Na souši </a:t>
            </a:r>
            <a:r>
              <a:rPr lang="cs-CZ" dirty="0" smtClean="0"/>
              <a:t>– všude dostatek, pokles s nadmořskou výškou. Mount Everest (8848m) asi 8% vzduchu</a:t>
            </a:r>
          </a:p>
          <a:p>
            <a:r>
              <a:rPr lang="cs-CZ" b="1" dirty="0" smtClean="0"/>
              <a:t>V půdě </a:t>
            </a:r>
            <a:r>
              <a:rPr lang="cs-CZ" dirty="0" smtClean="0"/>
              <a:t>– složení půdního vzduchu je jiné než v atmosféře</a:t>
            </a:r>
          </a:p>
          <a:p>
            <a:r>
              <a:rPr lang="cs-CZ" b="1" dirty="0" smtClean="0"/>
              <a:t>Ve vodě </a:t>
            </a:r>
            <a:r>
              <a:rPr lang="cs-CZ" dirty="0" smtClean="0"/>
              <a:t>– obsah kyslíku je zde velmi proměnlivý.</a:t>
            </a:r>
          </a:p>
          <a:p>
            <a:r>
              <a:rPr lang="cs-CZ" dirty="0" smtClean="0"/>
              <a:t>Vliv na </a:t>
            </a:r>
            <a:r>
              <a:rPr lang="cs-CZ" b="1" dirty="0" smtClean="0"/>
              <a:t>rozpustnost kyslíku</a:t>
            </a:r>
            <a:r>
              <a:rPr lang="cs-CZ" dirty="0" smtClean="0"/>
              <a:t> ve vodě má teplota a tlak ovzduší</a:t>
            </a:r>
          </a:p>
          <a:p>
            <a:r>
              <a:rPr lang="cs-CZ" b="1" dirty="0" smtClean="0"/>
              <a:t>Nízká difuze a rozpustnost </a:t>
            </a:r>
            <a:r>
              <a:rPr lang="cs-CZ" dirty="0" smtClean="0"/>
              <a:t>– ve vodě limitující faktor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255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78098"/>
          </a:xfrm>
        </p:spPr>
        <p:txBody>
          <a:bodyPr>
            <a:normAutofit/>
          </a:bodyPr>
          <a:lstStyle/>
          <a:p>
            <a:r>
              <a:rPr lang="cs-CZ" sz="3600" dirty="0" smtClean="0"/>
              <a:t>Rozpustnost O</a:t>
            </a:r>
            <a:r>
              <a:rPr lang="cs-CZ" sz="3600" baseline="-25000" dirty="0" smtClean="0"/>
              <a:t>2</a:t>
            </a:r>
            <a:r>
              <a:rPr lang="cs-CZ" sz="3600" dirty="0" smtClean="0"/>
              <a:t> ve vodě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Speciální adaptace živočichů: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Zajištění stálého průtoku vody kolem respiračních orgánů</a:t>
            </a:r>
          </a:p>
          <a:p>
            <a:r>
              <a:rPr lang="cs-CZ" dirty="0" smtClean="0"/>
              <a:t>Velký povrch respiračních orgánů</a:t>
            </a:r>
          </a:p>
          <a:p>
            <a:r>
              <a:rPr lang="cs-CZ" dirty="0" smtClean="0"/>
              <a:t>Pernaté výběžky vodních korýšů</a:t>
            </a:r>
          </a:p>
          <a:p>
            <a:r>
              <a:rPr lang="cs-CZ" dirty="0" smtClean="0"/>
              <a:t>Zvláštní respirační pigmenty (larvy pakomárů)</a:t>
            </a:r>
          </a:p>
          <a:p>
            <a:r>
              <a:rPr lang="cs-CZ" dirty="0" smtClean="0"/>
              <a:t>Musí se neustále vracet na hladinu (kytovci, želvy, čolci)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Tolerance živočichů – </a:t>
            </a:r>
            <a:r>
              <a:rPr lang="cs-CZ" b="1" dirty="0" err="1" smtClean="0"/>
              <a:t>euryoxybiontní</a:t>
            </a:r>
            <a:r>
              <a:rPr lang="cs-CZ" dirty="0" smtClean="0"/>
              <a:t> (deficity kyslíku) x </a:t>
            </a:r>
            <a:r>
              <a:rPr lang="cs-CZ" b="1" dirty="0" err="1" smtClean="0"/>
              <a:t>stenooxybiontní</a:t>
            </a:r>
            <a:r>
              <a:rPr lang="cs-CZ" dirty="0" smtClean="0"/>
              <a:t> (</a:t>
            </a:r>
            <a:r>
              <a:rPr lang="cs-CZ" dirty="0" err="1" smtClean="0"/>
              <a:t>torentilní</a:t>
            </a:r>
            <a:r>
              <a:rPr lang="cs-CZ" dirty="0" smtClean="0"/>
              <a:t> úseky)</a:t>
            </a:r>
          </a:p>
          <a:p>
            <a:r>
              <a:rPr lang="cs-CZ" dirty="0" smtClean="0"/>
              <a:t>Zdrojem kyslíku je atmosféra a asimilace rostlin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696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Absorpce kyslíku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r>
              <a:rPr lang="cs-CZ" dirty="0" smtClean="0"/>
              <a:t>Absorpční koeficient pro O</a:t>
            </a:r>
            <a:r>
              <a:rPr lang="cs-CZ" baseline="-25000" dirty="0" smtClean="0"/>
              <a:t>2</a:t>
            </a:r>
            <a:r>
              <a:rPr lang="cs-CZ" dirty="0" smtClean="0"/>
              <a:t> je při teplotě 20 </a:t>
            </a:r>
            <a:r>
              <a:rPr lang="cs-CZ" dirty="0" err="1" smtClean="0"/>
              <a:t>oC</a:t>
            </a:r>
            <a:r>
              <a:rPr lang="cs-CZ" dirty="0" smtClean="0"/>
              <a:t> 1/32; pro N</a:t>
            </a:r>
            <a:r>
              <a:rPr lang="cs-CZ" baseline="-25000" dirty="0" smtClean="0"/>
              <a:t>2</a:t>
            </a:r>
            <a:r>
              <a:rPr lang="cs-CZ" dirty="0" smtClean="0"/>
              <a:t> 1/65</a:t>
            </a:r>
          </a:p>
          <a:p>
            <a:r>
              <a:rPr lang="cs-CZ" dirty="0" smtClean="0"/>
              <a:t>V 1 litru vody je v nasyceném stavu 10,9mg O</a:t>
            </a:r>
            <a:r>
              <a:rPr lang="cs-CZ" baseline="-25000" dirty="0" smtClean="0"/>
              <a:t>2</a:t>
            </a:r>
            <a:r>
              <a:rPr lang="cs-CZ" dirty="0" smtClean="0"/>
              <a:t>  a 17,6 N</a:t>
            </a:r>
            <a:r>
              <a:rPr lang="cs-CZ" baseline="-25000" dirty="0" smtClean="0"/>
              <a:t>2</a:t>
            </a:r>
          </a:p>
          <a:p>
            <a:r>
              <a:rPr lang="cs-CZ" dirty="0" smtClean="0"/>
              <a:t>Relativní poměr O : N je proto ve vodě podstatně větší (1:2) než v atmosféře (1:5)</a:t>
            </a:r>
          </a:p>
          <a:p>
            <a:r>
              <a:rPr lang="cs-CZ" dirty="0" smtClean="0"/>
              <a:t>Vliv teplotní stratifikace vody</a:t>
            </a:r>
          </a:p>
          <a:p>
            <a:r>
              <a:rPr lang="cs-CZ" dirty="0" smtClean="0"/>
              <a:t>Vliv znečištění vody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059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34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-27384"/>
            <a:ext cx="7632848" cy="691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859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Topografické členění sladkých vod 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    Topografické členění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 smtClean="0"/>
              <a:t>Prameniště</a:t>
            </a:r>
            <a:r>
              <a:rPr lang="cs-CZ" dirty="0" smtClean="0"/>
              <a:t> - pramen, pramenná stružka</a:t>
            </a:r>
          </a:p>
          <a:p>
            <a:r>
              <a:rPr lang="cs-CZ" b="1" dirty="0" smtClean="0"/>
              <a:t>Potok</a:t>
            </a:r>
            <a:r>
              <a:rPr lang="cs-CZ" dirty="0" smtClean="0"/>
              <a:t> – horní tok (pásmo pstruhové – horní a dolní)</a:t>
            </a:r>
          </a:p>
          <a:p>
            <a:r>
              <a:rPr lang="cs-CZ" b="1" dirty="0" smtClean="0"/>
              <a:t>Řeka</a:t>
            </a:r>
            <a:r>
              <a:rPr lang="cs-CZ" dirty="0" smtClean="0"/>
              <a:t> – střední tok (pásmo lipanové, pásmo parmové)</a:t>
            </a:r>
          </a:p>
          <a:p>
            <a:r>
              <a:rPr lang="cs-CZ" b="1" dirty="0" smtClean="0"/>
              <a:t>Veletok</a:t>
            </a:r>
            <a:r>
              <a:rPr lang="cs-CZ" dirty="0" smtClean="0"/>
              <a:t> – dolní tok (pásmo cejnové, brakická zóna)</a:t>
            </a:r>
          </a:p>
          <a:p>
            <a:r>
              <a:rPr lang="cs-CZ" b="1" dirty="0" smtClean="0"/>
              <a:t>Ústí toku </a:t>
            </a:r>
            <a:r>
              <a:rPr lang="cs-CZ" dirty="0" smtClean="0"/>
              <a:t>– brakická zóna 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    Ekologické členění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b="1" dirty="0" err="1" smtClean="0"/>
              <a:t>Krenal</a:t>
            </a:r>
            <a:r>
              <a:rPr lang="cs-CZ" b="1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eukrenal</a:t>
            </a:r>
            <a:r>
              <a:rPr lang="cs-CZ" dirty="0" smtClean="0"/>
              <a:t>, </a:t>
            </a:r>
            <a:r>
              <a:rPr lang="cs-CZ" dirty="0" err="1" smtClean="0"/>
              <a:t>hypokrenal</a:t>
            </a:r>
            <a:endParaRPr lang="cs-CZ" dirty="0" smtClean="0"/>
          </a:p>
          <a:p>
            <a:endParaRPr lang="cs-CZ" dirty="0"/>
          </a:p>
          <a:p>
            <a:r>
              <a:rPr lang="cs-CZ" b="1" dirty="0" err="1" smtClean="0"/>
              <a:t>Rhitral</a:t>
            </a:r>
            <a:r>
              <a:rPr lang="cs-CZ" dirty="0" smtClean="0"/>
              <a:t> – </a:t>
            </a:r>
            <a:r>
              <a:rPr lang="cs-CZ" dirty="0" err="1" smtClean="0"/>
              <a:t>epirhitral</a:t>
            </a:r>
            <a:r>
              <a:rPr lang="cs-CZ" dirty="0" smtClean="0"/>
              <a:t>, </a:t>
            </a:r>
            <a:r>
              <a:rPr lang="cs-CZ" dirty="0" err="1" smtClean="0"/>
              <a:t>metarhitral</a:t>
            </a:r>
            <a:r>
              <a:rPr lang="cs-CZ" dirty="0" smtClean="0"/>
              <a:t>, </a:t>
            </a:r>
            <a:r>
              <a:rPr lang="cs-CZ" dirty="0" err="1" smtClean="0"/>
              <a:t>hyporhitral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err="1" smtClean="0"/>
              <a:t>Potamal</a:t>
            </a:r>
            <a:r>
              <a:rPr lang="cs-CZ" dirty="0" smtClean="0"/>
              <a:t> – </a:t>
            </a:r>
            <a:r>
              <a:rPr lang="cs-CZ" dirty="0" err="1" smtClean="0"/>
              <a:t>epipotamal</a:t>
            </a:r>
            <a:r>
              <a:rPr lang="cs-CZ" dirty="0" smtClean="0"/>
              <a:t>, </a:t>
            </a:r>
            <a:r>
              <a:rPr lang="cs-CZ" dirty="0" err="1" smtClean="0"/>
              <a:t>metapotamal</a:t>
            </a:r>
            <a:r>
              <a:rPr lang="cs-CZ" dirty="0" smtClean="0"/>
              <a:t>, </a:t>
            </a:r>
            <a:r>
              <a:rPr lang="cs-CZ" dirty="0" err="1" smtClean="0"/>
              <a:t>hypopotamal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639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600" dirty="0" smtClean="0"/>
              <a:t>Teplota versus rychlost proudění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Souvisí s geologickým a topografickým podmínkami, které určují spád toku</a:t>
            </a:r>
          </a:p>
          <a:p>
            <a:endParaRPr lang="cs-CZ" dirty="0"/>
          </a:p>
          <a:p>
            <a:r>
              <a:rPr lang="cs-CZ" dirty="0" smtClean="0"/>
              <a:t>Prameniště – nejmenší kolísání s rozpětím do 5</a:t>
            </a:r>
            <a:r>
              <a:rPr lang="cs-CZ" b="1" baseline="30000" dirty="0" smtClean="0"/>
              <a:t>o</a:t>
            </a:r>
            <a:r>
              <a:rPr lang="cs-CZ" dirty="0" smtClean="0"/>
              <a:t>C </a:t>
            </a:r>
          </a:p>
          <a:p>
            <a:r>
              <a:rPr lang="cs-CZ" dirty="0" smtClean="0"/>
              <a:t>Horní úsek toku – roční výkyvy do 10</a:t>
            </a:r>
            <a:r>
              <a:rPr lang="cs-CZ" baseline="30000" dirty="0" smtClean="0"/>
              <a:t>o</a:t>
            </a:r>
            <a:r>
              <a:rPr lang="cs-CZ" dirty="0" smtClean="0"/>
              <a:t>C</a:t>
            </a:r>
          </a:p>
          <a:p>
            <a:r>
              <a:rPr lang="cs-CZ" dirty="0" smtClean="0"/>
              <a:t>Střední úsek toku – roční výkyvy nad 10</a:t>
            </a:r>
            <a:r>
              <a:rPr lang="cs-CZ" baseline="30000" dirty="0" smtClean="0"/>
              <a:t>o</a:t>
            </a:r>
            <a:r>
              <a:rPr lang="cs-CZ" dirty="0" smtClean="0"/>
              <a:t>C</a:t>
            </a:r>
          </a:p>
          <a:p>
            <a:r>
              <a:rPr lang="cs-CZ" dirty="0" smtClean="0"/>
              <a:t>Dolní úsek toku – roční výkyvy nad 15</a:t>
            </a:r>
            <a:r>
              <a:rPr lang="cs-CZ" baseline="30000" dirty="0" smtClean="0"/>
              <a:t>o</a:t>
            </a:r>
            <a:r>
              <a:rPr lang="cs-CZ" dirty="0" smtClean="0"/>
              <a:t>C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322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60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-7868"/>
            <a:ext cx="8208912" cy="7004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833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648072"/>
          </a:xfrm>
        </p:spPr>
        <p:txBody>
          <a:bodyPr>
            <a:normAutofit fontScale="90000"/>
          </a:bodyPr>
          <a:lstStyle/>
          <a:p>
            <a:pPr algn="l"/>
            <a:r>
              <a:rPr lang="cs-CZ" sz="3600" b="1" dirty="0" smtClean="0">
                <a:solidFill>
                  <a:srgbClr val="FF0000"/>
                </a:solidFill>
              </a:rPr>
              <a:t>Světové oceány</a:t>
            </a:r>
            <a:br>
              <a:rPr lang="cs-CZ" sz="3600" b="1" dirty="0" smtClean="0">
                <a:solidFill>
                  <a:srgbClr val="FF0000"/>
                </a:solidFill>
              </a:rPr>
            </a:br>
            <a:r>
              <a:rPr lang="cs-CZ" sz="3600" dirty="0" smtClean="0">
                <a:solidFill>
                  <a:srgbClr val="FF0000"/>
                </a:solidFill>
              </a:rPr>
              <a:t>Základní charakteristiky mořského prostředí</a:t>
            </a:r>
            <a:endParaRPr lang="cs-CZ" sz="3600" dirty="0">
              <a:solidFill>
                <a:srgbClr val="FF0000"/>
              </a:solidFill>
            </a:endParaRPr>
          </a:p>
        </p:txBody>
      </p:sp>
      <p:pic>
        <p:nvPicPr>
          <p:cNvPr id="245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8229600" cy="4253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671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78098"/>
          </a:xfrm>
        </p:spPr>
        <p:txBody>
          <a:bodyPr>
            <a:normAutofit/>
          </a:bodyPr>
          <a:lstStyle/>
          <a:p>
            <a:r>
              <a:rPr lang="cs-CZ" sz="3600" dirty="0" smtClean="0"/>
              <a:t>Rozmístění hlavních oceánů a moří</a:t>
            </a:r>
            <a:endParaRPr lang="cs-CZ" sz="3600" dirty="0"/>
          </a:p>
        </p:txBody>
      </p:sp>
      <p:pic>
        <p:nvPicPr>
          <p:cNvPr id="419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011" y="1600200"/>
            <a:ext cx="723797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359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Rozdělení vody na Zemi</a:t>
            </a:r>
            <a:endParaRPr lang="cs-CZ" sz="3600" dirty="0"/>
          </a:p>
        </p:txBody>
      </p:sp>
      <p:pic>
        <p:nvPicPr>
          <p:cNvPr id="552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817032"/>
            <a:ext cx="7560840" cy="5842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109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sz="3600" dirty="0" smtClean="0"/>
              <a:t>Světové oceány v číslech a procentech</a:t>
            </a:r>
            <a:endParaRPr lang="cs-CZ" sz="3600" dirty="0"/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32160"/>
            <a:ext cx="8229600" cy="4062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bdélník 3"/>
          <p:cNvSpPr/>
          <p:nvPr/>
        </p:nvSpPr>
        <p:spPr>
          <a:xfrm>
            <a:off x="7956376" y="2060848"/>
            <a:ext cx="1152128" cy="1656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62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3008313" cy="504056"/>
          </a:xfrm>
        </p:spPr>
        <p:txBody>
          <a:bodyPr/>
          <a:lstStyle/>
          <a:p>
            <a:r>
              <a:rPr lang="cs-CZ" dirty="0" smtClean="0"/>
              <a:t>Složení mořské vody</a:t>
            </a:r>
            <a:endParaRPr lang="cs-CZ" dirty="0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548680"/>
            <a:ext cx="2520280" cy="5770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358" y="1019248"/>
            <a:ext cx="4920730" cy="5446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099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Porovnání hloubky oceánů a nadmořské výšky pevniny</a:t>
            </a:r>
            <a:endParaRPr lang="cs-CZ" sz="32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19844" y="1340768"/>
            <a:ext cx="4040188" cy="639762"/>
          </a:xfrm>
        </p:spPr>
        <p:txBody>
          <a:bodyPr>
            <a:normAutofit/>
          </a:bodyPr>
          <a:lstStyle/>
          <a:p>
            <a:r>
              <a:rPr lang="cs-CZ" sz="2000" dirty="0" smtClean="0"/>
              <a:t>Průměrné hloubky oceánů</a:t>
            </a:r>
            <a:endParaRPr lang="cs-CZ" sz="20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16016" y="1340768"/>
            <a:ext cx="4041775" cy="639762"/>
          </a:xfrm>
        </p:spPr>
        <p:txBody>
          <a:bodyPr>
            <a:normAutofit/>
          </a:bodyPr>
          <a:lstStyle/>
          <a:p>
            <a:r>
              <a:rPr lang="cs-CZ" sz="2000" dirty="0" smtClean="0"/>
              <a:t>Největší hloubka a největší výška</a:t>
            </a:r>
            <a:endParaRPr lang="cs-CZ" sz="2000" dirty="0"/>
          </a:p>
        </p:txBody>
      </p:sp>
      <p:pic>
        <p:nvPicPr>
          <p:cNvPr id="266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451" y="2348880"/>
            <a:ext cx="3923525" cy="4379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27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25" y="2462060"/>
            <a:ext cx="4041775" cy="420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643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Hypsografická křivka – zastoupení intervalů hloubek a výšek na Zemi v procentech.</a:t>
            </a:r>
            <a:endParaRPr lang="cs-CZ" sz="3600" dirty="0"/>
          </a:p>
        </p:txBody>
      </p:sp>
      <p:pic>
        <p:nvPicPr>
          <p:cNvPr id="440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72816"/>
            <a:ext cx="8601519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167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Schéma hlavních hloubkových zón oceánů a moří</a:t>
            </a:r>
            <a:endParaRPr lang="cs-CZ" sz="3600" dirty="0"/>
          </a:p>
        </p:txBody>
      </p:sp>
      <p:pic>
        <p:nvPicPr>
          <p:cNvPr id="327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36" y="1672208"/>
            <a:ext cx="8836552" cy="4925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806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Studium mořských hlubin </a:t>
            </a:r>
            <a:endParaRPr lang="cs-CZ" dirty="0"/>
          </a:p>
        </p:txBody>
      </p:sp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82835"/>
            <a:ext cx="6918118" cy="5342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643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92088"/>
          </a:xfrm>
        </p:spPr>
        <p:txBody>
          <a:bodyPr>
            <a:noAutofit/>
          </a:bodyPr>
          <a:lstStyle/>
          <a:p>
            <a:r>
              <a:rPr lang="cs-CZ" sz="3600" dirty="0" smtClean="0"/>
              <a:t>Výskyt mořských organismů závisí na teplotě mořské vody – teplotní oblasti</a:t>
            </a:r>
            <a:endParaRPr lang="cs-CZ" sz="3600" dirty="0"/>
          </a:p>
        </p:txBody>
      </p:sp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8" y="1700808"/>
            <a:ext cx="9036496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813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cs-CZ" sz="3600" dirty="0" smtClean="0"/>
              <a:t>Hlavní mořské biogeografické oblasti založené na teplotě vody</a:t>
            </a:r>
            <a:endParaRPr lang="cs-CZ" sz="3600" dirty="0"/>
          </a:p>
        </p:txBody>
      </p:sp>
      <p:pic>
        <p:nvPicPr>
          <p:cNvPr id="665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84784"/>
            <a:ext cx="8054106" cy="5069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515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724942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Příliv jako ekologický faktor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12776"/>
            <a:ext cx="8939970" cy="4531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755576" y="6021288"/>
            <a:ext cx="4634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 err="1" smtClean="0"/>
              <a:t>Leuresthes</a:t>
            </a:r>
            <a:r>
              <a:rPr lang="cs-CZ" i="1" dirty="0" smtClean="0"/>
              <a:t>  </a:t>
            </a:r>
            <a:r>
              <a:rPr lang="cs-CZ" i="1" dirty="0" err="1" smtClean="0"/>
              <a:t>tenuis</a:t>
            </a:r>
            <a:r>
              <a:rPr lang="cs-CZ" i="1" dirty="0" smtClean="0"/>
              <a:t> </a:t>
            </a:r>
            <a:r>
              <a:rPr lang="cs-CZ" dirty="0" smtClean="0"/>
              <a:t>ve tření na pobřeží Kalifornie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563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35280" cy="1143000"/>
          </a:xfrm>
        </p:spPr>
        <p:txBody>
          <a:bodyPr>
            <a:noAutofit/>
          </a:bodyPr>
          <a:lstStyle/>
          <a:p>
            <a:r>
              <a:rPr lang="cs-CZ" sz="3600" dirty="0" smtClean="0"/>
              <a:t>Pozice Slunce, Měsíce a Země ve vztahu k přílivu je zásadní</a:t>
            </a:r>
            <a:endParaRPr lang="cs-CZ" sz="3600" dirty="0"/>
          </a:p>
        </p:txBody>
      </p:sp>
      <p:pic>
        <p:nvPicPr>
          <p:cNvPr id="286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91774"/>
            <a:ext cx="8229600" cy="3942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598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916</TotalTime>
  <Words>2307</Words>
  <Application>Microsoft Office PowerPoint</Application>
  <PresentationFormat>Předvádění na obrazovce (4:3)</PresentationFormat>
  <Paragraphs>432</Paragraphs>
  <Slides>110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110</vt:i4>
      </vt:variant>
    </vt:vector>
  </HeadingPairs>
  <TitlesOfParts>
    <vt:vector size="113" baseType="lpstr">
      <vt:lpstr>Arial</vt:lpstr>
      <vt:lpstr>Calibri</vt:lpstr>
      <vt:lpstr>Motiv systému Office</vt:lpstr>
      <vt:lpstr>Země – planeta vody</vt:lpstr>
      <vt:lpstr>Osnova přednášky</vt:lpstr>
      <vt:lpstr>Ekologický význam vody</vt:lpstr>
      <vt:lpstr>Země - struktura povrchu</vt:lpstr>
      <vt:lpstr>Význam vody pro vznik a vývoj života</vt:lpstr>
      <vt:lpstr>Země - kolébka života</vt:lpstr>
      <vt:lpstr>Voda – základní údaje</vt:lpstr>
      <vt:lpstr>Rozdělení vody na Zemi</vt:lpstr>
      <vt:lpstr>Rozdělení vody na Zemi</vt:lpstr>
      <vt:lpstr>Význam vody</vt:lpstr>
      <vt:lpstr>Rozdělení tekutin v lidském těle</vt:lpstr>
      <vt:lpstr>Obsah vody v těle a vodní bilance živočichů</vt:lpstr>
      <vt:lpstr>Hydrologický cyklus</vt:lpstr>
      <vt:lpstr>Velký koloběh vody na Zemi</vt:lpstr>
      <vt:lpstr>Schéma oběhu množství vody</vt:lpstr>
      <vt:lpstr>Průměrný roční úhrn srážek na Zemi</vt:lpstr>
      <vt:lpstr>Odtokové procesy v krajině</vt:lpstr>
      <vt:lpstr>Fyzikálně-chemické vlastnosti vody</vt:lpstr>
      <vt:lpstr>Unikátní vlastnosti čisté  vody</vt:lpstr>
      <vt:lpstr>Prostorové uspořádání molekuly vody</vt:lpstr>
      <vt:lpstr>Schéma vodíkových můstků</vt:lpstr>
      <vt:lpstr>Voda jako rozpouštědlo</vt:lpstr>
      <vt:lpstr>Voda je díky svých fyzikálně chemickým vlastnostem vynikající rozpouštědlo</vt:lpstr>
      <vt:lpstr>Struktura molekuly vody závisí na teplotě</vt:lpstr>
      <vt:lpstr>Mezimolekulární vazby v molekule vody</vt:lpstr>
      <vt:lpstr>Voda ve třech skupenstvích</vt:lpstr>
      <vt:lpstr>Skupenské teplo a změny skupenství vody</vt:lpstr>
      <vt:lpstr>Přenos tepelné energie </vt:lpstr>
      <vt:lpstr>Základní ekologické faktory vodního prostředí</vt:lpstr>
      <vt:lpstr>Teplota vody</vt:lpstr>
      <vt:lpstr>Zdroje tepla </vt:lpstr>
      <vt:lpstr>Změny teploty</vt:lpstr>
      <vt:lpstr>Termobiologické typy živočichů</vt:lpstr>
      <vt:lpstr>Ekologická pravidla</vt:lpstr>
      <vt:lpstr>Variace teploty vody s hloubkou moře</vt:lpstr>
      <vt:lpstr>Srovnání profilu teploty vody v tropech, na pólech a v hloubkách</vt:lpstr>
      <vt:lpstr>Roční rozsah teplot vzduchu a teplota vody</vt:lpstr>
      <vt:lpstr>pH vody</vt:lpstr>
      <vt:lpstr>Stupnice pH</vt:lpstr>
      <vt:lpstr>V kyselém prostředí klesá druhová rozmanitost</vt:lpstr>
      <vt:lpstr>Salinita</vt:lpstr>
      <vt:lpstr>Změny salinity v hloubce</vt:lpstr>
      <vt:lpstr>Proces difuze – rovnoměrná koncentrace </vt:lpstr>
      <vt:lpstr>Princip osmózy</vt:lpstr>
      <vt:lpstr>Regulace solí ve vodě</vt:lpstr>
      <vt:lpstr>Sladkovodní původ mořských ryb</vt:lpstr>
      <vt:lpstr>Vliv salinity na rozšíření a výskyt</vt:lpstr>
      <vt:lpstr>Typický profil salinity, teploty a hustoty vody v otevřeném oceánu</vt:lpstr>
      <vt:lpstr>Závislost teploty a hustoty na hloubce</vt:lpstr>
      <vt:lpstr>Typická termoklina  (a) profil mírného pásma (b) otevřený oceán </vt:lpstr>
      <vt:lpstr>Teplotní (fyzikální) anomálie vody a tvorba ledu</vt:lpstr>
      <vt:lpstr>Roční cyklus teploty ve sladkých stojatých vodách – fyzikální anomálie vody</vt:lpstr>
      <vt:lpstr>Proudění</vt:lpstr>
      <vt:lpstr>Cirkulace vody v oceánech a mořích</vt:lpstr>
      <vt:lpstr>Mořské proudy - dráha pohybu bot z nehody v roce 1990 a místa jejich nalezení.</vt:lpstr>
      <vt:lpstr>Oblasti zdvihu mořské vody</vt:lpstr>
      <vt:lpstr>Ukládání sedimentů v oblasti pasivního kontinentálního okraje</vt:lpstr>
      <vt:lpstr>Hromadění křemitého kalu</vt:lpstr>
      <vt:lpstr>Rozložení průměrných povrchových teplot vody a mořské proudy</vt:lpstr>
      <vt:lpstr>Satelitní snímek rozložení povrchové teploty vody moří a oceánů</vt:lpstr>
      <vt:lpstr>Sezónní variace produkce planktonu </vt:lpstr>
      <vt:lpstr>Společenstvo zoo a phytoplanktonu</vt:lpstr>
      <vt:lpstr>Pásmovitost (zonace)</vt:lpstr>
      <vt:lpstr>Ekologické zonace</vt:lpstr>
      <vt:lpstr>Zonace versus Expozice</vt:lpstr>
      <vt:lpstr>Hydrostatický tlak</vt:lpstr>
      <vt:lpstr>Základní ekologické faktory vodního prostředí</vt:lpstr>
      <vt:lpstr>Záření - světlo jako zdroj </vt:lpstr>
      <vt:lpstr>Průnik částí světelného spektra do vody</vt:lpstr>
      <vt:lpstr>Fotokinetické reakce</vt:lpstr>
      <vt:lpstr>Diapauza - dormance</vt:lpstr>
      <vt:lpstr>Světlo a biochemický cyklus živin </vt:lpstr>
      <vt:lpstr>Tok energie v mořské ekosystému</vt:lpstr>
      <vt:lpstr>Tok energie a účinnost potravního řetězce</vt:lpstr>
      <vt:lpstr>Potravní řetězec v oceánu</vt:lpstr>
      <vt:lpstr>Oxid uhličitý jako zdroj</vt:lpstr>
      <vt:lpstr>Fotosyntéza a dýchání </vt:lpstr>
      <vt:lpstr>Karbonátový systém</vt:lpstr>
      <vt:lpstr>Zdroje CO2</vt:lpstr>
      <vt:lpstr>Cyklické kolísání CO2 </vt:lpstr>
      <vt:lpstr>Kyslík jako zdroj</vt:lpstr>
      <vt:lpstr>Rozpustnost O2 ve vodě</vt:lpstr>
      <vt:lpstr>Absorpce kyslíku</vt:lpstr>
      <vt:lpstr>Prezentace aplikace PowerPoint</vt:lpstr>
      <vt:lpstr>Topografické členění sladkých vod </vt:lpstr>
      <vt:lpstr>Teplota versus rychlost proudění</vt:lpstr>
      <vt:lpstr>Prezentace aplikace PowerPoint</vt:lpstr>
      <vt:lpstr>Světové oceány Základní charakteristiky mořského prostředí</vt:lpstr>
      <vt:lpstr>Rozmístění hlavních oceánů a moří</vt:lpstr>
      <vt:lpstr>Světové oceány v číslech a procentech</vt:lpstr>
      <vt:lpstr>Složení mořské vody</vt:lpstr>
      <vt:lpstr>Porovnání hloubky oceánů a nadmořské výšky pevniny</vt:lpstr>
      <vt:lpstr>Hypsografická křivka – zastoupení intervalů hloubek a výšek na Zemi v procentech.</vt:lpstr>
      <vt:lpstr>Schéma hlavních hloubkových zón oceánů a moří</vt:lpstr>
      <vt:lpstr>Studium mořských hlubin </vt:lpstr>
      <vt:lpstr>Výskyt mořských organismů závisí na teplotě mořské vody – teplotní oblasti</vt:lpstr>
      <vt:lpstr>Hlavní mořské biogeografické oblasti založené na teplotě vody</vt:lpstr>
      <vt:lpstr>Příliv jako ekologický faktor</vt:lpstr>
      <vt:lpstr>Pozice Slunce, Měsíce a Země ve vztahu k přílivu je zásadní</vt:lpstr>
      <vt:lpstr>Distribuce typů přílivů -  semidiurnálního, smíšeného semidiurnálního a diurnálního</vt:lpstr>
      <vt:lpstr>Prezentace aplikace PowerPoint</vt:lpstr>
      <vt:lpstr>Proudění vzduchu                                                Cirkulace větru na severní polokouli</vt:lpstr>
      <vt:lpstr>Působení větru na vlny</vt:lpstr>
      <vt:lpstr>Mechanismus vzniku přípoje</vt:lpstr>
      <vt:lpstr>Idealizovaná série vln</vt:lpstr>
      <vt:lpstr>Pohyb částic vody ve vlnách</vt:lpstr>
      <vt:lpstr>Profil vlny a rotace vodních částic</vt:lpstr>
      <vt:lpstr>Prezentace aplikace PowerPoint</vt:lpstr>
      <vt:lpstr>Prezentace aplikace PowerPoint</vt:lpstr>
      <vt:lpstr>Struktura molekul vody     v kapalném stavu</vt:lpstr>
    </vt:vector>
  </TitlesOfParts>
  <Company>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Milan Gelnar</dc:creator>
  <cp:lastModifiedBy>Milan Gelnar</cp:lastModifiedBy>
  <cp:revision>77</cp:revision>
  <cp:lastPrinted>2016-09-27T08:37:09Z</cp:lastPrinted>
  <dcterms:created xsi:type="dcterms:W3CDTF">2015-10-28T12:53:25Z</dcterms:created>
  <dcterms:modified xsi:type="dcterms:W3CDTF">2019-09-26T04:07:29Z</dcterms:modified>
</cp:coreProperties>
</file>