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6" r:id="rId3"/>
    <p:sldId id="307" r:id="rId4"/>
    <p:sldId id="293" r:id="rId5"/>
    <p:sldId id="303" r:id="rId6"/>
    <p:sldId id="314" r:id="rId7"/>
    <p:sldId id="294" r:id="rId8"/>
    <p:sldId id="295" r:id="rId9"/>
    <p:sldId id="296" r:id="rId10"/>
    <p:sldId id="271" r:id="rId11"/>
    <p:sldId id="297" r:id="rId12"/>
    <p:sldId id="308" r:id="rId13"/>
    <p:sldId id="309" r:id="rId14"/>
    <p:sldId id="275" r:id="rId15"/>
    <p:sldId id="287" r:id="rId16"/>
    <p:sldId id="286" r:id="rId17"/>
    <p:sldId id="273" r:id="rId18"/>
    <p:sldId id="305" r:id="rId19"/>
    <p:sldId id="272" r:id="rId20"/>
    <p:sldId id="315" r:id="rId21"/>
    <p:sldId id="310" r:id="rId22"/>
    <p:sldId id="311" r:id="rId23"/>
    <p:sldId id="312" r:id="rId24"/>
    <p:sldId id="313" r:id="rId25"/>
    <p:sldId id="298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š" initials="DK" lastIdx="1" clrIdx="0">
    <p:extLst>
      <p:ext uri="{19B8F6BF-5375-455C-9EA6-DF929625EA0E}">
        <p15:presenceInfo xmlns:p15="http://schemas.microsoft.com/office/powerpoint/2012/main" userId="Daniel Klime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4T21:16:40.228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25.9.2019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04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25.9.2019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660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10.5/static/functions.html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268760"/>
            <a:ext cx="8947706" cy="452431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</a:t>
            </a:r>
            <a:r>
              <a:rPr lang="cs-CZ" dirty="0" smtClean="0"/>
              <a:t>0  /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meaning</a:t>
            </a:r>
            <a:r>
              <a:rPr lang="cs-CZ" dirty="0" smtClean="0"/>
              <a:t> 0 and NULL</a:t>
            </a: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</a:t>
            </a:r>
            <a:r>
              <a:rPr lang="cs-CZ" dirty="0" smtClean="0"/>
              <a:t>operátory / don</a:t>
            </a:r>
            <a:r>
              <a:rPr lang="en-US" dirty="0" smtClean="0"/>
              <a:t>’t use standard operators with NULL</a:t>
            </a:r>
            <a:endParaRPr lang="cs-CZ" dirty="0"/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 smtClean="0"/>
              <a:t>Správně</a:t>
            </a:r>
            <a:r>
              <a:rPr lang="en-US" dirty="0" smtClean="0"/>
              <a:t> / correct</a:t>
            </a:r>
            <a:r>
              <a:rPr lang="cs-CZ" dirty="0" smtClean="0"/>
              <a:t>: </a:t>
            </a:r>
            <a:r>
              <a:rPr lang="cs-CZ" dirty="0"/>
              <a:t>WHERE  </a:t>
            </a:r>
            <a:r>
              <a:rPr lang="cs-CZ" b="1" dirty="0"/>
              <a:t>sloupec IS NULL </a:t>
            </a:r>
            <a:endParaRPr lang="en-US" dirty="0"/>
          </a:p>
          <a:p>
            <a:pPr>
              <a:defRPr/>
            </a:pPr>
            <a:r>
              <a:rPr lang="en-US" b="1" dirty="0" smtClean="0"/>
              <a:t>		  </a:t>
            </a:r>
            <a:r>
              <a:rPr lang="cs-CZ" b="1" dirty="0" smtClean="0"/>
              <a:t>sloupec </a:t>
            </a:r>
            <a:r>
              <a:rPr lang="cs-CZ" b="1" dirty="0"/>
              <a:t>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 smtClean="0"/>
              <a:t>ALE</a:t>
            </a:r>
            <a:r>
              <a:rPr lang="en-US" b="1" dirty="0" smtClean="0"/>
              <a:t> / BUT</a:t>
            </a:r>
            <a:r>
              <a:rPr lang="cs-CZ" b="1" dirty="0" smtClean="0"/>
              <a:t>:</a:t>
            </a: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</a:t>
            </a:r>
            <a:r>
              <a:rPr lang="en-US" b="1" dirty="0" err="1" smtClean="0"/>
              <a:t>tabulka</a:t>
            </a:r>
            <a:r>
              <a:rPr lang="en-US" b="1" dirty="0" smtClean="0"/>
              <a:t> SET </a:t>
            </a:r>
            <a:r>
              <a:rPr lang="cs-CZ" b="1" dirty="0" smtClean="0"/>
              <a:t>sloupec </a:t>
            </a:r>
            <a:r>
              <a:rPr lang="cs-CZ" b="1" dirty="0"/>
              <a:t>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</a:t>
            </a:r>
            <a:r>
              <a:rPr lang="cs-CZ" b="1" dirty="0" smtClean="0"/>
              <a:t>NULL</a:t>
            </a:r>
            <a:endParaRPr lang="en-US" b="1" dirty="0" smtClean="0"/>
          </a:p>
          <a:p>
            <a:pPr>
              <a:defRPr/>
            </a:pPr>
            <a:r>
              <a:rPr lang="en-US" b="1" dirty="0"/>
              <a:t>	</a:t>
            </a:r>
            <a:r>
              <a:rPr lang="en-US" b="1" dirty="0" smtClean="0"/>
              <a:t>5 + NULL = NULL</a:t>
            </a:r>
            <a:endParaRPr lang="cs-CZ" b="1" dirty="0"/>
          </a:p>
        </p:txBody>
      </p:sp>
      <p:sp>
        <p:nvSpPr>
          <p:cNvPr id="2" name="Obdélník 1"/>
          <p:cNvSpPr/>
          <p:nvPr/>
        </p:nvSpPr>
        <p:spPr>
          <a:xfrm>
            <a:off x="971848" y="5877272"/>
            <a:ext cx="72006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https://www.postgresql.org/docs/10/static/functions-comparison.html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r>
              <a:rPr lang="en-US" dirty="0"/>
              <a:t> </a:t>
            </a:r>
            <a:r>
              <a:rPr lang="en-US" dirty="0" smtClean="0"/>
              <a:t>/ task 1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3568" y="1087614"/>
            <a:ext cx="663835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tabulky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1200" dirty="0" smtClean="0"/>
              <a:t>  create table (your </a:t>
            </a:r>
            <a:r>
              <a:rPr lang="en-US" sz="1200" dirty="0" err="1" smtClean="0"/>
              <a:t>lastname</a:t>
            </a:r>
            <a:r>
              <a:rPr lang="en-US" sz="1200" dirty="0" smtClean="0"/>
              <a:t> as table name</a:t>
            </a:r>
            <a:r>
              <a:rPr lang="cs-CZ" sz="1200" dirty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firstname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en-US" i="1" dirty="0" err="1" smtClean="0"/>
              <a:t>lastname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en-US" i="1" dirty="0" err="1" smtClean="0"/>
              <a:t>date_of_enrollment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Vložte záznam, naplňte první 2 sloupce tabulky </a:t>
            </a:r>
            <a:r>
              <a:rPr lang="en-US" dirty="0" err="1" smtClean="0"/>
              <a:t>sv</a:t>
            </a:r>
            <a:r>
              <a:rPr lang="cs-CZ" dirty="0" err="1" smtClean="0"/>
              <a:t>ým</a:t>
            </a:r>
            <a:r>
              <a:rPr lang="cs-CZ" dirty="0" smtClean="0"/>
              <a:t> jménem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en-US" dirty="0" err="1" smtClean="0"/>
              <a:t>firstname</a:t>
            </a:r>
            <a:r>
              <a:rPr lang="cs-CZ" dirty="0" smtClean="0"/>
              <a:t>, </a:t>
            </a:r>
            <a:r>
              <a:rPr lang="en-US" dirty="0" err="1" smtClean="0"/>
              <a:t>lastname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insert your name as a record to the table (without date) </a:t>
            </a:r>
            <a:endParaRPr lang="cs-CZ" sz="1200" dirty="0"/>
          </a:p>
          <a:p>
            <a:pPr>
              <a:buFont typeface="Arial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Doplňte datum zápisu na aktuální datum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   fill in date of enrollment to an existing row</a:t>
            </a:r>
            <a:endParaRPr lang="cs-CZ" sz="14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Přidejte libovolný další řádek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  insert another record</a:t>
            </a:r>
            <a:endParaRPr lang="cs-CZ" sz="12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Ověřte počet řádků v tabulce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   check the number of rows</a:t>
            </a:r>
            <a:endParaRPr lang="cs-CZ" sz="1200" dirty="0" smtClean="0"/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Smažte řádek se svým jménem</a:t>
            </a:r>
            <a:endParaRPr lang="en-US" dirty="0" smtClean="0"/>
          </a:p>
          <a:p>
            <a:r>
              <a:rPr lang="en-US" sz="1400" dirty="0"/>
              <a:t> </a:t>
            </a:r>
            <a:r>
              <a:rPr lang="en-US" sz="1400" dirty="0" smtClean="0"/>
              <a:t>  remove the record with your name</a:t>
            </a:r>
            <a:endParaRPr lang="cs-CZ" sz="1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  <a:r>
              <a:rPr lang="en-US" dirty="0" smtClean="0"/>
              <a:t> / task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027378"/>
            <a:ext cx="7160935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Přidáme do tabulky student sloupec </a:t>
            </a:r>
            <a:r>
              <a:rPr lang="en-US" dirty="0" smtClean="0"/>
              <a:t>birthdate</a:t>
            </a:r>
            <a:r>
              <a:rPr lang="cs-CZ" dirty="0" smtClean="0"/>
              <a:t> jako</a:t>
            </a:r>
            <a:r>
              <a:rPr lang="en-US" dirty="0" smtClean="0"/>
              <a:t> datum</a:t>
            </a:r>
            <a:br>
              <a:rPr lang="en-US" dirty="0" smtClean="0"/>
            </a:br>
            <a:r>
              <a:rPr lang="cs-CZ" dirty="0" smtClean="0"/>
              <a:t>(1x)</a:t>
            </a:r>
            <a:r>
              <a:rPr lang="cs-CZ" dirty="0"/>
              <a:t/>
            </a:r>
            <a:br>
              <a:rPr lang="cs-CZ" dirty="0"/>
            </a:br>
            <a:r>
              <a:rPr lang="en-US" sz="1400" dirty="0" smtClean="0"/>
              <a:t>Add column birthdate to the table student</a:t>
            </a:r>
            <a:endParaRPr lang="cs-CZ" sz="1400" dirty="0" smtClean="0"/>
          </a:p>
          <a:p>
            <a:pPr marL="342900" indent="-342900">
              <a:buFont typeface="+mj-lt"/>
              <a:buAutoNum type="arabicPeriod"/>
            </a:pPr>
            <a:endParaRPr lang="cs-CZ" sz="1400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Nastavte tento sloupec na </a:t>
            </a:r>
            <a:r>
              <a:rPr lang="en-US" dirty="0" smtClean="0"/>
              <a:t>datum </a:t>
            </a:r>
            <a:r>
              <a:rPr lang="en-US" dirty="0" err="1" smtClean="0"/>
              <a:t>naro</a:t>
            </a:r>
            <a:r>
              <a:rPr lang="cs-CZ" dirty="0" err="1" smtClean="0"/>
              <a:t>zení</a:t>
            </a:r>
            <a:r>
              <a:rPr lang="cs-CZ" dirty="0" smtClean="0"/>
              <a:t> u svého jména (UCO)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(Všichni)</a:t>
            </a:r>
            <a:br>
              <a:rPr lang="cs-CZ" dirty="0" smtClean="0"/>
            </a:br>
            <a:r>
              <a:rPr lang="en-US" sz="1400" dirty="0" smtClean="0"/>
              <a:t>Set a birthdate for your UCO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</a:t>
            </a:r>
            <a:r>
              <a:rPr lang="cs-CZ" dirty="0" err="1" smtClean="0"/>
              <a:t>ytvořte</a:t>
            </a:r>
            <a:r>
              <a:rPr lang="cs-CZ" dirty="0" smtClean="0"/>
              <a:t> primární klíč na sloupec </a:t>
            </a:r>
            <a:r>
              <a:rPr lang="cs-CZ" dirty="0" err="1" smtClean="0"/>
              <a:t>uco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(1x)</a:t>
            </a:r>
            <a:br>
              <a:rPr lang="cs-CZ" dirty="0" smtClean="0"/>
            </a:br>
            <a:r>
              <a:rPr lang="en-US" dirty="0" smtClean="0"/>
              <a:t>create primary key on column </a:t>
            </a:r>
            <a:r>
              <a:rPr lang="en-US" dirty="0" err="1" smtClean="0"/>
              <a:t>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Zkuste vložit pomocí INSERT duplicitně své UČO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smtClean="0"/>
              <a:t>(Všichni)</a:t>
            </a:r>
            <a:br>
              <a:rPr lang="cs-CZ" dirty="0" smtClean="0"/>
            </a:br>
            <a:r>
              <a:rPr lang="en-US" dirty="0" smtClean="0"/>
              <a:t>Try insert duplicate UCO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Smažte nepřítomné</a:t>
            </a:r>
            <a:r>
              <a:rPr lang="en-US" dirty="0" smtClean="0"/>
              <a:t> (birthdate</a:t>
            </a:r>
            <a:r>
              <a:rPr lang="cs-CZ" dirty="0" smtClean="0"/>
              <a:t> je prázdný - NULL)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Remove rows where birthdate is empty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6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 operátory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Functions</a:t>
            </a:r>
            <a:r>
              <a:rPr lang="cs-CZ" dirty="0" smtClean="0"/>
              <a:t> and </a:t>
            </a:r>
            <a:r>
              <a:rPr lang="cs-CZ" dirty="0" err="1" smtClean="0"/>
              <a:t>operators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0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si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</a:t>
            </a:r>
            <a:r>
              <a:rPr lang="cs-CZ" dirty="0" err="1" smtClean="0"/>
              <a:t>parameter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</a:t>
            </a:r>
            <a:r>
              <a:rPr lang="cs-CZ" dirty="0" err="1" smtClean="0"/>
              <a:t>function</a:t>
            </a:r>
            <a:r>
              <a:rPr lang="cs-CZ" dirty="0" smtClean="0"/>
              <a:t>(parameter1, parameter2)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ABS(-5)</a:t>
            </a:r>
            <a:endParaRPr lang="cs-CZ" dirty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SELECT 1/2.0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208581"/>
              </p:ext>
            </p:extLst>
          </p:nvPr>
        </p:nvGraphicFramePr>
        <p:xfrm>
          <a:off x="1547812" y="1379538"/>
          <a:ext cx="6624637" cy="4714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8409"/>
                <a:gridCol w="3806228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Function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Description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+,-</a:t>
                      </a:r>
                      <a:r>
                        <a:rPr lang="cs-CZ" sz="1800" dirty="0" smtClean="0"/>
                        <a:t>,</a:t>
                      </a:r>
                      <a:r>
                        <a:rPr lang="en-US" sz="1800" dirty="0" smtClean="0"/>
                        <a:t>*,/</a:t>
                      </a:r>
                      <a:endParaRPr lang="cs-CZ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Ar</a:t>
                      </a:r>
                      <a:r>
                        <a:rPr lang="cs-CZ" dirty="0" smtClean="0"/>
                        <a:t>i</a:t>
                      </a:r>
                      <a:r>
                        <a:rPr lang="en-US" dirty="0" err="1" smtClean="0"/>
                        <a:t>tmetick</a:t>
                      </a:r>
                      <a:r>
                        <a:rPr lang="cs-CZ" dirty="0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operace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547813" y="841107"/>
            <a:ext cx="6404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>
                <a:hlinkClick r:id="rId2"/>
              </a:rPr>
              <a:t>http://www.postgresql.org/docs/10.5/static/functions.html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text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36745"/>
              </p:ext>
            </p:extLst>
          </p:nvPr>
        </p:nvGraphicFramePr>
        <p:xfrm>
          <a:off x="899592" y="1125538"/>
          <a:ext cx="7488832" cy="5283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SPLIT_PART(</a:t>
                      </a:r>
                      <a:r>
                        <a:rPr lang="en-US" sz="1600" dirty="0" err="1" smtClean="0"/>
                        <a:t>text,oddelovac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poradi</a:t>
                      </a:r>
                      <a:r>
                        <a:rPr lang="en-US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cs-CZ" sz="1600" dirty="0" err="1" smtClean="0"/>
                        <a:t>ozdělení</a:t>
                      </a:r>
                      <a:r>
                        <a:rPr lang="cs-CZ" sz="1600" baseline="0" smtClean="0"/>
                        <a:t>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Operators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90494"/>
              </p:ext>
            </p:extLst>
          </p:nvPr>
        </p:nvGraphicFramePr>
        <p:xfrm>
          <a:off x="755576" y="1125538"/>
          <a:ext cx="7632848" cy="47554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</a:t>
                      </a:r>
                      <a:r>
                        <a:rPr lang="cs-CZ" dirty="0" err="1" smtClean="0"/>
                        <a:t>átor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Operátor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Funkce()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AGE(datum,</a:t>
                      </a:r>
                      <a:r>
                        <a:rPr lang="cs-CZ" baseline="0" dirty="0" smtClean="0"/>
                        <a:t> datum)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en-US" dirty="0" smtClean="0"/>
                        <a:t>interval '1 year 2 months 3 days 4 hours 5 minutes 6 seconds'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Datov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typ, možnost přičítat, odčítat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Operators</a:t>
            </a:r>
            <a:r>
              <a:rPr lang="cs-CZ" dirty="0"/>
              <a:t> and </a:t>
            </a:r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datetime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34420"/>
              </p:ext>
            </p:extLst>
          </p:nvPr>
        </p:nvGraphicFramePr>
        <p:xfrm>
          <a:off x="755576" y="1125538"/>
          <a:ext cx="7632848" cy="453418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528392"/>
                <a:gridCol w="2880320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cs-CZ" dirty="0" smtClean="0"/>
                        <a:t>_</a:t>
                      </a:r>
                      <a:r>
                        <a:rPr lang="en-US" dirty="0" smtClean="0"/>
                        <a:t>PART</a:t>
                      </a:r>
                      <a:r>
                        <a:rPr lang="cs-CZ" dirty="0" smtClean="0"/>
                        <a:t>(text, </a:t>
                      </a:r>
                      <a:r>
                        <a:rPr lang="cs-CZ" dirty="0" err="1" smtClean="0"/>
                        <a:t>timestamp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baseline="0" dirty="0" smtClean="0"/>
                        <a:t> </a:t>
                      </a:r>
                      <a:r>
                        <a:rPr lang="cs-CZ" baseline="0" dirty="0" err="1" smtClean="0"/>
                        <a:t>component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cs-CZ" dirty="0" err="1" smtClean="0"/>
                        <a:t>Century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day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dow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doy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hour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isoyear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minute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err="1" smtClean="0"/>
                        <a:t>month</a:t>
                      </a:r>
                      <a:r>
                        <a:rPr lang="en-US" dirty="0" smtClean="0"/>
                        <a:t>, </a:t>
                      </a:r>
                      <a:r>
                        <a:rPr lang="cs-CZ" dirty="0" smtClean="0"/>
                        <a:t>second</a:t>
                      </a:r>
                      <a:r>
                        <a:rPr lang="en-US" dirty="0" smtClean="0"/>
                        <a:t>, week, year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cap="all" baseline="0" dirty="0" smtClean="0"/>
                        <a:t>TO_CHAR, TO_DATE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Konverze 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smtClean="0">
                          <a:sym typeface="Wingdings" panose="05000000000000000000" pitchFamily="2" charset="2"/>
                        </a:rPr>
                        <a:t> Text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r>
                        <a:rPr lang="cs-CZ" dirty="0" smtClean="0"/>
                        <a:t>, ORACLE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err="1" smtClean="0"/>
                        <a:t>dd,mm,yyyy</a:t>
                      </a:r>
                      <a:r>
                        <a:rPr lang="en-US" dirty="0" smtClean="0"/>
                        <a:t>, HH, HH24,</a:t>
                      </a:r>
                      <a:r>
                        <a:rPr lang="en-US" baseline="0" dirty="0" smtClean="0"/>
                        <a:t> mi, </a:t>
                      </a:r>
                      <a:r>
                        <a:rPr lang="en-US" baseline="0" dirty="0" err="1" smtClean="0"/>
                        <a:t>ss</a:t>
                      </a:r>
                      <a:r>
                        <a:rPr lang="en-US" baseline="0" dirty="0" smtClean="0"/>
                        <a:t>,</a:t>
                      </a:r>
                    </a:p>
                    <a:p>
                      <a:pPr lvl="1"/>
                      <a:r>
                        <a:rPr lang="en-US" baseline="0" dirty="0" smtClean="0"/>
                        <a:t>Month, Day,</a:t>
                      </a:r>
                    </a:p>
                    <a:p>
                      <a:pPr lvl="1"/>
                      <a:r>
                        <a:rPr lang="en-US" baseline="0" dirty="0" smtClean="0"/>
                        <a:t>D, DDD, W, WW, </a:t>
                      </a:r>
                    </a:p>
                    <a:p>
                      <a:pPr lvl="1"/>
                      <a:r>
                        <a:rPr lang="en-US" baseline="0" dirty="0" smtClean="0"/>
                        <a:t>IYYY, IDDD, IW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EXTRACT(co FROM interval)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Extrakce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intervalu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operatos</a:t>
            </a:r>
            <a:r>
              <a:rPr lang="cs-CZ" dirty="0" smtClean="0"/>
              <a:t> and </a:t>
            </a:r>
            <a:r>
              <a:rPr lang="cs-CZ" dirty="0" err="1" smtClean="0"/>
              <a:t>functions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908110"/>
              </p:ext>
            </p:extLst>
          </p:nvPr>
        </p:nvGraphicFramePr>
        <p:xfrm>
          <a:off x="755576" y="980728"/>
          <a:ext cx="7272808" cy="1691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29067"/>
                <a:gridCol w="484374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definition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DDL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3</a:t>
            </a:r>
            <a:r>
              <a:rPr lang="cs-CZ" dirty="0" smtClean="0"/>
              <a:t> / </a:t>
            </a:r>
            <a:r>
              <a:rPr lang="cs-CZ" dirty="0" err="1" smtClean="0"/>
              <a:t>task</a:t>
            </a:r>
            <a:r>
              <a:rPr lang="cs-CZ" dirty="0" smtClean="0"/>
              <a:t> 3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2" y="1341438"/>
            <a:ext cx="684011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Textové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Rozdělte jméno a příjmení v tabulce student do vlastních sloupců / split </a:t>
            </a:r>
            <a:r>
              <a:rPr lang="cs-CZ" dirty="0" err="1" smtClean="0"/>
              <a:t>firstname</a:t>
            </a:r>
            <a:r>
              <a:rPr lang="cs-CZ" dirty="0" smtClean="0"/>
              <a:t> and </a:t>
            </a:r>
            <a:r>
              <a:rPr lang="cs-CZ" dirty="0" err="1" smtClean="0"/>
              <a:t>lastname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table student 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Datumové funkce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 smtClean="0"/>
              <a:t>Spočítejte aktuální věk studentů v tabulce student</a:t>
            </a:r>
            <a:endParaRPr lang="en-US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SELECT DATE_PART('year', </a:t>
            </a:r>
            <a:r>
              <a:rPr lang="en-US" dirty="0" smtClean="0"/>
              <a:t>AGE(CURRENT_DATE,</a:t>
            </a:r>
            <a:r>
              <a:rPr lang="cs-CZ" dirty="0" err="1" smtClean="0"/>
              <a:t>birth</a:t>
            </a:r>
            <a:r>
              <a:rPr lang="en-US" dirty="0" smtClean="0"/>
              <a:t>)) </a:t>
            </a:r>
            <a:r>
              <a:rPr lang="en-US" dirty="0"/>
              <a:t>FROM </a:t>
            </a:r>
            <a:r>
              <a:rPr lang="en-US" dirty="0" smtClean="0"/>
              <a:t>student</a:t>
            </a:r>
            <a:endParaRPr lang="cs-CZ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dirty="0"/>
              <a:t>Zjistěte , který den v týdnu odpovídá vašemu datu narození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4</a:t>
            </a:r>
            <a:r>
              <a:rPr lang="en-US" dirty="0" smtClean="0"/>
              <a:t> / task 4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1684883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</a:t>
            </a:r>
            <a:r>
              <a:rPr lang="en-US" dirty="0" smtClean="0"/>
              <a:t>10.5</a:t>
            </a:r>
            <a:r>
              <a:rPr lang="cs-CZ" dirty="0" smtClean="0"/>
              <a:t>/static/functions-formatting.html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1840" y="2279563"/>
            <a:ext cx="7418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TO_CHAR(TO_DATE('2018-01-01','yyyy-mm-dd'), 'DAY</a:t>
            </a:r>
            <a:r>
              <a:rPr lang="cs-CZ" dirty="0" smtClean="0"/>
              <a:t>')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SELECT TO_CHAR(TO_DATE('</a:t>
            </a:r>
            <a:r>
              <a:rPr lang="en-US" dirty="0">
                <a:solidFill>
                  <a:srgbClr val="FF0000"/>
                </a:solidFill>
              </a:rPr>
              <a:t>2018-02-30</a:t>
            </a:r>
            <a:r>
              <a:rPr lang="en-US" dirty="0"/>
              <a:t>)','</a:t>
            </a:r>
            <a:r>
              <a:rPr lang="en-US" dirty="0" err="1"/>
              <a:t>yyyy</a:t>
            </a:r>
            <a:r>
              <a:rPr lang="en-US" dirty="0"/>
              <a:t>-mm-</a:t>
            </a:r>
            <a:r>
              <a:rPr lang="en-US" dirty="0" err="1"/>
              <a:t>dd</a:t>
            </a:r>
            <a:r>
              <a:rPr lang="en-US" dirty="0"/>
              <a:t>'), 'DAY')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1840" y="4410089"/>
            <a:ext cx="777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iyyy</a:t>
            </a:r>
            <a:r>
              <a:rPr lang="cs-CZ" dirty="0"/>
              <a:t>')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807" y="4047707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ISO </a:t>
            </a:r>
            <a:r>
              <a:rPr lang="en-US" b="1" dirty="0" err="1" smtClean="0"/>
              <a:t>rok</a:t>
            </a:r>
            <a:r>
              <a:rPr lang="en-US" b="1" dirty="0" smtClean="0"/>
              <a:t>, t</a:t>
            </a:r>
            <a:r>
              <a:rPr lang="cs-CZ" b="1" dirty="0" err="1" smtClean="0"/>
              <a:t>ýden</a:t>
            </a:r>
            <a:r>
              <a:rPr lang="cs-CZ" b="1" dirty="0" smtClean="0"/>
              <a:t> – „zlomový“ čtvrtek</a:t>
            </a:r>
            <a:endParaRPr lang="cs-CZ" b="1" dirty="0"/>
          </a:p>
        </p:txBody>
      </p:sp>
      <p:sp>
        <p:nvSpPr>
          <p:cNvPr id="12" name="Obdélník 11"/>
          <p:cNvSpPr/>
          <p:nvPr/>
        </p:nvSpPr>
        <p:spPr>
          <a:xfrm>
            <a:off x="701105" y="4787860"/>
            <a:ext cx="7615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TO_CHAR(TO_DATE('2017-01-01)','</a:t>
            </a:r>
            <a:r>
              <a:rPr lang="cs-CZ" dirty="0" err="1"/>
              <a:t>yyyy</a:t>
            </a:r>
            <a:r>
              <a:rPr lang="cs-CZ" dirty="0"/>
              <a:t>-mm-</a:t>
            </a:r>
            <a:r>
              <a:rPr lang="cs-CZ" dirty="0" err="1"/>
              <a:t>dd</a:t>
            </a:r>
            <a:r>
              <a:rPr lang="cs-CZ" dirty="0"/>
              <a:t>'), '</a:t>
            </a:r>
            <a:r>
              <a:rPr lang="cs-CZ" dirty="0" err="1">
                <a:solidFill>
                  <a:srgbClr val="FF0000"/>
                </a:solidFill>
              </a:rPr>
              <a:t>iw</a:t>
            </a:r>
            <a:r>
              <a:rPr lang="cs-CZ" dirty="0"/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4472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5</a:t>
            </a:r>
            <a:r>
              <a:rPr lang="en-US" dirty="0" smtClean="0"/>
              <a:t> / task 5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877035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Přidejte do tabulky student sloupce </a:t>
            </a:r>
            <a:r>
              <a:rPr lang="en-US" dirty="0" smtClean="0"/>
              <a:t>/ add columns to the table student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facebook</a:t>
            </a:r>
            <a:r>
              <a:rPr lang="cs-CZ" dirty="0" smtClean="0"/>
              <a:t> 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instagram</a:t>
            </a:r>
            <a:r>
              <a:rPr lang="cs-CZ" dirty="0" smtClean="0"/>
              <a:t> jako </a:t>
            </a:r>
            <a:r>
              <a:rPr lang="cs-CZ" dirty="0" err="1" smtClean="0"/>
              <a:t>varchar</a:t>
            </a:r>
            <a:r>
              <a:rPr lang="cs-CZ" dirty="0" smtClean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(500)</a:t>
            </a:r>
          </a:p>
          <a:p>
            <a:r>
              <a:rPr lang="cs-CZ" dirty="0" smtClean="0"/>
              <a:t>Doplňte hodnoty sloupců u svého řádku </a:t>
            </a:r>
            <a:r>
              <a:rPr lang="en-US" dirty="0" smtClean="0"/>
              <a:t>/ fill in columns for your row (</a:t>
            </a:r>
            <a:r>
              <a:rPr lang="en-US" dirty="0" err="1" smtClean="0"/>
              <a:t>uco</a:t>
            </a:r>
            <a:r>
              <a:rPr lang="en-US" dirty="0" smtClean="0"/>
              <a:t>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výpočet věku k dnešnímu dni (dle data narozeni)</a:t>
            </a:r>
            <a:r>
              <a:rPr lang="en-US" dirty="0" smtClean="0"/>
              <a:t> / age from column birthdate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Používání sociálních sítí</a:t>
            </a:r>
            <a:r>
              <a:rPr lang="en-US" dirty="0" smtClean="0"/>
              <a:t> / using social network</a:t>
            </a:r>
            <a:r>
              <a:rPr lang="cs-CZ" dirty="0" smtClean="0"/>
              <a:t> (</a:t>
            </a:r>
            <a:r>
              <a:rPr lang="en-US" dirty="0" smtClean="0"/>
              <a:t>Y</a:t>
            </a:r>
            <a:r>
              <a:rPr lang="cs-CZ" dirty="0" smtClean="0"/>
              <a:t>/N)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Jiné aplikace jako text</a:t>
            </a:r>
            <a:r>
              <a:rPr lang="en-US" dirty="0" smtClean="0"/>
              <a:t> / other apps as text</a:t>
            </a:r>
          </a:p>
          <a:p>
            <a:pPr lvl="1"/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33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6</a:t>
            </a:r>
            <a:r>
              <a:rPr lang="en-US" dirty="0" smtClean="0"/>
              <a:t> / task 6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54131"/>
            <a:ext cx="691276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 smtClean="0"/>
          </a:p>
          <a:p>
            <a:r>
              <a:rPr lang="cs-CZ" dirty="0"/>
              <a:t>Přidejte do tabulky student </a:t>
            </a:r>
            <a:r>
              <a:rPr lang="cs-CZ" dirty="0" smtClean="0"/>
              <a:t>sloupec</a:t>
            </a:r>
            <a:r>
              <a:rPr lang="en-US" dirty="0" smtClean="0"/>
              <a:t> / add </a:t>
            </a:r>
            <a:r>
              <a:rPr lang="en-US" dirty="0" err="1" smtClean="0"/>
              <a:t>colums</a:t>
            </a:r>
            <a:r>
              <a:rPr lang="en-US" dirty="0" smtClean="0"/>
              <a:t> to the table student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Fakulta</a:t>
            </a:r>
            <a:r>
              <a:rPr lang="en-US" dirty="0" smtClean="0"/>
              <a:t> </a:t>
            </a:r>
            <a:r>
              <a:rPr lang="cs-CZ" dirty="0" smtClean="0"/>
              <a:t>jako </a:t>
            </a:r>
            <a:r>
              <a:rPr lang="en-US" dirty="0" smtClean="0"/>
              <a:t>varchar</a:t>
            </a:r>
            <a:r>
              <a:rPr lang="cs-CZ" dirty="0" smtClean="0"/>
              <a:t>(</a:t>
            </a:r>
            <a:r>
              <a:rPr lang="en-US" dirty="0"/>
              <a:t>3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Stupen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/>
              <a:t>varchar</a:t>
            </a:r>
            <a:r>
              <a:rPr lang="cs-CZ" dirty="0"/>
              <a:t>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Obor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cs-CZ" dirty="0" err="1" smtClean="0"/>
              <a:t>varchar</a:t>
            </a:r>
            <a:r>
              <a:rPr lang="cs-CZ" dirty="0" smtClean="0"/>
              <a:t>(1</a:t>
            </a:r>
            <a:r>
              <a:rPr lang="en-US" dirty="0"/>
              <a:t>0</a:t>
            </a:r>
            <a:r>
              <a:rPr lang="cs-CZ" dirty="0" smtClean="0"/>
              <a:t>)</a:t>
            </a: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Semestr</a:t>
            </a:r>
            <a:r>
              <a:rPr lang="cs-CZ" dirty="0" smtClean="0"/>
              <a:t> </a:t>
            </a:r>
            <a:r>
              <a:rPr lang="cs-CZ" dirty="0"/>
              <a:t>jako </a:t>
            </a:r>
            <a:r>
              <a:rPr lang="en-US" dirty="0" smtClean="0"/>
              <a:t>numeric</a:t>
            </a:r>
            <a:r>
              <a:rPr lang="cs-CZ" dirty="0" smtClean="0"/>
              <a:t>(</a:t>
            </a:r>
            <a:r>
              <a:rPr lang="en-US" dirty="0"/>
              <a:t>1</a:t>
            </a:r>
            <a:r>
              <a:rPr lang="cs-CZ" dirty="0" smtClean="0"/>
              <a:t>)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Rocnik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numeric(1)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Pocet_semestru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numeric(2)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Rocnik_celkem</a:t>
            </a:r>
            <a:r>
              <a:rPr lang="cs-CZ" dirty="0" smtClean="0"/>
              <a:t> jako </a:t>
            </a:r>
            <a:r>
              <a:rPr lang="cs-CZ" dirty="0" err="1" smtClean="0"/>
              <a:t>numeric</a:t>
            </a:r>
            <a:r>
              <a:rPr lang="cs-CZ" dirty="0" smtClean="0"/>
              <a:t>(2)</a:t>
            </a:r>
            <a:endParaRPr lang="en-US" dirty="0" smtClean="0"/>
          </a:p>
          <a:p>
            <a:pPr lvl="1"/>
            <a:endParaRPr lang="cs-CZ" dirty="0"/>
          </a:p>
          <a:p>
            <a:r>
              <a:rPr lang="en-US" dirty="0" err="1" smtClean="0"/>
              <a:t>Napl</a:t>
            </a:r>
            <a:r>
              <a:rPr lang="cs-CZ" dirty="0" err="1" smtClean="0"/>
              <a:t>ňte</a:t>
            </a:r>
            <a:r>
              <a:rPr lang="cs-CZ" dirty="0" smtClean="0"/>
              <a:t> sloupce rozdělením sloupce </a:t>
            </a:r>
            <a:r>
              <a:rPr lang="cs-CZ" b="1" dirty="0" smtClean="0"/>
              <a:t>st</a:t>
            </a:r>
            <a:r>
              <a:rPr lang="en-US" b="1" dirty="0" err="1" smtClean="0"/>
              <a:t>udies</a:t>
            </a:r>
            <a:r>
              <a:rPr lang="en-US" b="1" dirty="0" smtClean="0"/>
              <a:t> / </a:t>
            </a:r>
            <a:r>
              <a:rPr lang="en-US" dirty="0" smtClean="0"/>
              <a:t>split value in the column studies to the new columns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Pomocí sloupců Stupeň, </a:t>
            </a:r>
            <a:r>
              <a:rPr lang="cs-CZ" b="1" dirty="0" err="1" smtClean="0"/>
              <a:t>Rocnik</a:t>
            </a:r>
            <a:r>
              <a:rPr lang="cs-CZ" b="1" dirty="0" smtClean="0"/>
              <a:t>, Semestr 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pocet_semestru</a:t>
            </a:r>
            <a:r>
              <a:rPr lang="cs-CZ" dirty="0" smtClean="0"/>
              <a:t> nastavte jako celkový dosud absolvovaný počet semestrů (6 semestrů za bakalářské studium)</a:t>
            </a:r>
          </a:p>
          <a:p>
            <a:r>
              <a:rPr lang="cs-CZ" dirty="0" smtClean="0"/>
              <a:t>Sloupec </a:t>
            </a:r>
            <a:r>
              <a:rPr lang="cs-CZ" dirty="0" err="1" smtClean="0"/>
              <a:t>rocnik_celkem</a:t>
            </a:r>
            <a:r>
              <a:rPr lang="cs-CZ" dirty="0" smtClean="0"/>
              <a:t> nastavte </a:t>
            </a:r>
            <a:r>
              <a:rPr lang="cs-CZ" dirty="0"/>
              <a:t>jako celkový </a:t>
            </a:r>
            <a:r>
              <a:rPr lang="cs-CZ" dirty="0" smtClean="0"/>
              <a:t>aktuální ročník (3 roky </a:t>
            </a:r>
            <a:r>
              <a:rPr lang="cs-CZ" dirty="0"/>
              <a:t>za bakalářské studium)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0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7</a:t>
            </a:r>
            <a:r>
              <a:rPr lang="en-US" dirty="0" smtClean="0"/>
              <a:t> / task 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268760"/>
            <a:ext cx="849783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Vytvořte si na lektorovi kopii tabulky student, dále na ní vyzkoušejte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copy of the table student and try</a:t>
            </a:r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Sloupec příjmení převeďte na velká písmena</a:t>
            </a:r>
            <a:r>
              <a:rPr lang="en-US" dirty="0" smtClean="0"/>
              <a:t> / convert </a:t>
            </a:r>
            <a:r>
              <a:rPr lang="en-US" dirty="0" err="1" smtClean="0"/>
              <a:t>lastname</a:t>
            </a:r>
            <a:r>
              <a:rPr lang="en-US" dirty="0" smtClean="0"/>
              <a:t> to uppercase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Smažte řádky s lichým/sudým ročníkem</a:t>
            </a:r>
            <a:r>
              <a:rPr lang="en-US" dirty="0" smtClean="0"/>
              <a:t> / delete row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Odháčkujte sloupec </a:t>
            </a:r>
            <a:r>
              <a:rPr lang="cs-CZ" dirty="0" err="1" smtClean="0"/>
              <a:t>jmeno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Zkraťe</a:t>
            </a:r>
            <a:r>
              <a:rPr lang="cs-CZ" dirty="0" smtClean="0"/>
              <a:t> jméno na 1. znak a tečku</a:t>
            </a:r>
            <a:r>
              <a:rPr lang="en-US" dirty="0" smtClean="0"/>
              <a:t> / extract first letter from </a:t>
            </a:r>
            <a:r>
              <a:rPr lang="en-US" dirty="0" err="1" smtClean="0"/>
              <a:t>firstname</a:t>
            </a:r>
            <a:r>
              <a:rPr lang="en-US" dirty="0" smtClean="0"/>
              <a:t> and add dot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Kolik</a:t>
            </a:r>
            <a:r>
              <a:rPr lang="cs-CZ" dirty="0" err="1" smtClean="0"/>
              <a:t>átého</a:t>
            </a:r>
            <a:r>
              <a:rPr lang="cs-CZ" dirty="0" smtClean="0"/>
              <a:t> bude za 7 let 7 měsíců a 7 dní</a:t>
            </a:r>
            <a:r>
              <a:rPr lang="en-US" dirty="0" smtClean="0"/>
              <a:t> /</a:t>
            </a:r>
            <a:br>
              <a:rPr lang="en-US" dirty="0" smtClean="0"/>
            </a:br>
            <a:r>
              <a:rPr lang="en-US" dirty="0" smtClean="0"/>
              <a:t> what date will be after 7 years 7 months and 7 days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ženy mají v příjmení „</a:t>
            </a:r>
            <a:r>
              <a:rPr lang="cs-CZ" dirty="0" err="1" smtClean="0"/>
              <a:t>ová</a:t>
            </a:r>
            <a:r>
              <a:rPr lang="cs-CZ" dirty="0" smtClean="0"/>
              <a:t>“</a:t>
            </a:r>
            <a:r>
              <a:rPr lang="en-US" dirty="0" smtClean="0"/>
              <a:t> / compare the end of </a:t>
            </a:r>
            <a:r>
              <a:rPr lang="en-US" dirty="0" err="1" smtClean="0"/>
              <a:t>lastname</a:t>
            </a:r>
            <a:r>
              <a:rPr lang="en-US" dirty="0" smtClean="0"/>
              <a:t> with sex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Vymažte řádky ze </a:t>
            </a:r>
            <a:r>
              <a:rPr lang="cs-CZ" b="1" dirty="0" smtClean="0"/>
              <a:t>své</a:t>
            </a:r>
            <a:r>
              <a:rPr lang="cs-CZ" dirty="0" smtClean="0"/>
              <a:t> tabulky</a:t>
            </a:r>
            <a:r>
              <a:rPr lang="en-US" dirty="0" smtClean="0"/>
              <a:t> / delete all rows from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Zrušte </a:t>
            </a:r>
            <a:r>
              <a:rPr lang="cs-CZ" b="1" dirty="0" smtClean="0"/>
              <a:t>svoji</a:t>
            </a:r>
            <a:r>
              <a:rPr lang="cs-CZ" dirty="0" smtClean="0"/>
              <a:t> tabulku</a:t>
            </a:r>
            <a:r>
              <a:rPr lang="en-US" dirty="0" smtClean="0"/>
              <a:t> / remove your table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4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r>
              <a:rPr lang="en-US" dirty="0" smtClean="0"/>
              <a:t> / 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6756978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</a:t>
            </a:r>
            <a:r>
              <a:rPr lang="en-US" dirty="0" smtClean="0"/>
              <a:t>/read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Kapitola 2 a 3 skript + </a:t>
            </a:r>
            <a:endParaRPr lang="cs-CZ" b="1" dirty="0" smtClean="0">
              <a:hlinkClick r:id="rId2"/>
            </a:endParaRPr>
          </a:p>
          <a:p>
            <a:r>
              <a:rPr lang="cs-CZ" dirty="0" smtClean="0">
                <a:hlinkClick r:id="rId2"/>
              </a:rPr>
              <a:t>http://www.postgresql.org/docs/10.5/static/functions.html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use function </a:t>
            </a:r>
            <a:r>
              <a:rPr lang="cs-CZ" dirty="0" smtClean="0"/>
              <a:t>REPLACE </a:t>
            </a:r>
            <a:r>
              <a:rPr lang="en-US" dirty="0" smtClean="0"/>
              <a:t>to remove/replace numbers from text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‘</a:t>
            </a:r>
            <a:r>
              <a:rPr lang="en-US" dirty="0"/>
              <a:t>H</a:t>
            </a:r>
            <a:r>
              <a:rPr lang="en-US" dirty="0" smtClean="0"/>
              <a:t>arry P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tter goes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Brno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endParaRPr lang="cs-CZ" dirty="0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c</a:t>
            </a:r>
            <a:r>
              <a:rPr lang="cs-CZ" dirty="0" err="1" smtClean="0"/>
              <a:t>onvert</a:t>
            </a:r>
            <a:r>
              <a:rPr lang="cs-CZ" dirty="0" smtClean="0"/>
              <a:t> to a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en-US" dirty="0" smtClean="0"/>
              <a:t>‘26092018’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smtClean="0"/>
              <a:t>(use TO_DATE)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Extract first </a:t>
            </a:r>
            <a:r>
              <a:rPr lang="en-US" smtClean="0"/>
              <a:t>3 letters from text ‘452Kampus’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Datov</a:t>
            </a:r>
            <a:r>
              <a:rPr lang="cs-CZ" dirty="0" smtClean="0"/>
              <a:t>é typy/</a:t>
            </a:r>
            <a:r>
              <a:rPr lang="cs-CZ" dirty="0" err="1" smtClean="0"/>
              <a:t>datatypes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35249" y="2276872"/>
            <a:ext cx="6534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</a:t>
            </a:r>
            <a:r>
              <a:rPr lang="cs-CZ" dirty="0" smtClean="0"/>
              <a:t>www.postgresql.org/docs/10.5/static/datatype.html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807138"/>
              </p:ext>
            </p:extLst>
          </p:nvPr>
        </p:nvGraphicFramePr>
        <p:xfrm>
          <a:off x="1547664" y="3117509"/>
          <a:ext cx="648072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139040">
                <a:tc>
                  <a:txBody>
                    <a:bodyPr/>
                    <a:lstStyle/>
                    <a:p>
                      <a:r>
                        <a:rPr lang="cs-CZ" dirty="0" smtClean="0"/>
                        <a:t>Skupina / Group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Name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datatype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numeric</a:t>
                      </a:r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(omezený)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varchar</a:t>
                      </a:r>
                      <a:r>
                        <a:rPr lang="cs-CZ" dirty="0" smtClean="0"/>
                        <a:t>(x)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Text neomezený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text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/</a:t>
                      </a:r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date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+</a:t>
                      </a:r>
                      <a:r>
                        <a:rPr lang="cs-CZ" baseline="0" dirty="0" smtClean="0"/>
                        <a:t> čas / </a:t>
                      </a:r>
                      <a:r>
                        <a:rPr lang="cs-CZ" baseline="0" dirty="0" err="1" smtClean="0"/>
                        <a:t>date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with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time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timestamp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Časový interval/</a:t>
                      </a:r>
                      <a:r>
                        <a:rPr lang="cs-CZ" dirty="0" err="1" smtClean="0"/>
                        <a:t>time</a:t>
                      </a:r>
                      <a:r>
                        <a:rPr lang="cs-CZ" dirty="0" smtClean="0"/>
                        <a:t> interval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34315" y="1436235"/>
            <a:ext cx="5745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cs-CZ" dirty="0" err="1"/>
              <a:t>s</a:t>
            </a:r>
            <a:r>
              <a:rPr lang="en-US" dirty="0" err="1" smtClean="0"/>
              <a:t>loupc</a:t>
            </a:r>
            <a:r>
              <a:rPr lang="cs-CZ" dirty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tabulky</a:t>
            </a:r>
            <a:r>
              <a:rPr lang="cs-CZ" dirty="0" smtClean="0"/>
              <a:t> určuje přiřazený tzv. datový typ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00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TABLE/DROP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4832026" y="1173049"/>
            <a:ext cx="3745449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ORACLE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CREATE TABLE </a:t>
            </a:r>
            <a:r>
              <a:rPr lang="cs-CZ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</a:t>
            </a:r>
            <a:r>
              <a:rPr lang="cs-CZ" b="1" dirty="0" smtClean="0"/>
              <a:t>2</a:t>
            </a:r>
            <a:r>
              <a:rPr lang="cs-CZ" dirty="0" smtClean="0"/>
              <a:t>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</a:t>
            </a:r>
            <a:r>
              <a:rPr lang="cs-CZ" b="1" dirty="0" smtClean="0"/>
              <a:t>NUMBER</a:t>
            </a:r>
            <a:r>
              <a:rPr lang="cs-CZ" dirty="0" smtClean="0"/>
              <a:t>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b="1" dirty="0" smtClean="0"/>
              <a:t>DATE</a:t>
            </a:r>
            <a:endParaRPr lang="cs-CZ" b="1" dirty="0"/>
          </a:p>
          <a:p>
            <a:r>
              <a:rPr lang="cs-CZ" dirty="0"/>
              <a:t>);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1178359"/>
            <a:ext cx="4176464" cy="2308324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3347864" y="4475715"/>
            <a:ext cx="261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DROP TABLE tabulka</a:t>
            </a:r>
            <a:r>
              <a:rPr lang="en-US" b="1" dirty="0" smtClean="0"/>
              <a:t>;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 TABLE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628800"/>
            <a:ext cx="6026458" cy="1287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en-US" dirty="0" err="1" smtClean="0"/>
              <a:t>typ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DROP </a:t>
            </a:r>
            <a:r>
              <a:rPr lang="en-US" dirty="0" err="1" smtClean="0"/>
              <a:t>sloupec</a:t>
            </a:r>
            <a:r>
              <a:rPr lang="en-US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ALTER TABLE </a:t>
            </a:r>
            <a:r>
              <a:rPr lang="en-US" dirty="0" err="1" smtClean="0"/>
              <a:t>tabulka</a:t>
            </a:r>
            <a:r>
              <a:rPr lang="en-US" dirty="0" smtClean="0"/>
              <a:t> ADD </a:t>
            </a:r>
            <a:r>
              <a:rPr lang="en-US" dirty="0"/>
              <a:t>PRIMARY KEY </a:t>
            </a:r>
            <a:r>
              <a:rPr lang="en-US" dirty="0" smtClean="0"/>
              <a:t>(</a:t>
            </a:r>
            <a:r>
              <a:rPr lang="en-US" dirty="0" err="1" smtClean="0"/>
              <a:t>sloupec</a:t>
            </a:r>
            <a:r>
              <a:rPr lang="en-US" dirty="0" smtClean="0"/>
              <a:t>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3901864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https://www.postgresql.org/docs/10/static/ddl.html</a:t>
            </a:r>
          </a:p>
        </p:txBody>
      </p:sp>
    </p:spTree>
    <p:extLst>
      <p:ext uri="{BB962C8B-B14F-4D97-AF65-F5344CB8AC3E}">
        <p14:creationId xmlns:p14="http://schemas.microsoft.com/office/powerpoint/2010/main" val="38595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cs-CZ" dirty="0" smtClean="0"/>
              <a:t>MANIPULATION</a:t>
            </a:r>
            <a:r>
              <a:rPr lang="en-US" dirty="0" smtClean="0"/>
              <a:t> language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dirty="0" smtClean="0"/>
              <a:t>D</a:t>
            </a:r>
            <a:r>
              <a:rPr lang="cs-CZ" sz="4400" dirty="0" smtClean="0"/>
              <a:t>M</a:t>
            </a:r>
            <a:r>
              <a:rPr lang="en-US" sz="4400" dirty="0" smtClean="0"/>
              <a:t>L</a:t>
            </a:r>
            <a:endParaRPr lang="cs-CZ" sz="4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34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</a:t>
            </a:r>
            <a:r>
              <a:rPr lang="cs-CZ" dirty="0" smtClean="0"/>
              <a:t> DATA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971600" y="1340768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971600" y="3140968"/>
            <a:ext cx="7632848" cy="2308324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uco</a:t>
            </a:r>
            <a:r>
              <a:rPr lang="en-US" dirty="0" smtClean="0"/>
              <a:t>, </a:t>
            </a:r>
            <a:r>
              <a:rPr lang="cs-CZ" dirty="0" err="1" smtClean="0"/>
              <a:t>lastname</a:t>
            </a:r>
            <a:r>
              <a:rPr lang="cs-CZ" dirty="0" smtClean="0"/>
              <a:t> </a:t>
            </a:r>
            <a:r>
              <a:rPr lang="en-US" dirty="0" smtClean="0"/>
              <a:t>FROM student</a:t>
            </a:r>
          </a:p>
          <a:p>
            <a:r>
              <a:rPr lang="en-US" dirty="0" smtClean="0"/>
              <a:t>WHERE </a:t>
            </a:r>
            <a:r>
              <a:rPr lang="cs-CZ" dirty="0" smtClean="0"/>
              <a:t>sex</a:t>
            </a:r>
            <a:r>
              <a:rPr lang="en-US" dirty="0" smtClean="0"/>
              <a:t>= ‘</a:t>
            </a:r>
            <a:r>
              <a:rPr lang="cs-CZ" dirty="0" smtClean="0"/>
              <a:t>muž</a:t>
            </a:r>
            <a:r>
              <a:rPr lang="en-US" dirty="0" smtClean="0"/>
              <a:t>’ 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83568" y="5565349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https://www.postgresql.org/docs/10/static/dml.html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82744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/>
              <a:t>TRANSAKCE</a:t>
            </a:r>
            <a:r>
              <a:rPr lang="cs-CZ" dirty="0" smtClean="0"/>
              <a:t>/</a:t>
            </a:r>
            <a:r>
              <a:rPr lang="cs-CZ" dirty="0" err="1" smtClean="0"/>
              <a:t>transaction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cs-CZ" dirty="0" smtClean="0"/>
              <a:t>set </a:t>
            </a:r>
            <a:r>
              <a:rPr lang="en-US" dirty="0" smtClean="0"/>
              <a:t>DML </a:t>
            </a:r>
            <a:r>
              <a:rPr lang="en-US" dirty="0"/>
              <a:t>p</a:t>
            </a:r>
            <a:r>
              <a:rPr lang="cs-CZ" dirty="0" err="1" smtClean="0"/>
              <a:t>říkazů</a:t>
            </a:r>
            <a:r>
              <a:rPr lang="cs-CZ" dirty="0" smtClean="0"/>
              <a:t>/</a:t>
            </a:r>
            <a:r>
              <a:rPr lang="cs-CZ" dirty="0" err="1" smtClean="0"/>
              <a:t>commands</a:t>
            </a:r>
            <a:r>
              <a:rPr lang="cs-CZ" dirty="0" smtClean="0"/>
              <a:t> </a:t>
            </a:r>
            <a:r>
              <a:rPr lang="cs-CZ" dirty="0"/>
              <a:t>– všechny nebo </a:t>
            </a:r>
            <a:r>
              <a:rPr lang="cs-CZ" dirty="0" smtClean="0"/>
              <a:t>žádný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none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48461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smtClean="0"/>
              <a:t>Ukončení transakce/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transaction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</a:t>
            </a:r>
            <a:endParaRPr lang="cs-CZ" dirty="0" smtClean="0"/>
          </a:p>
          <a:p>
            <a:r>
              <a:rPr lang="cs-CZ" dirty="0" err="1" smtClean="0"/>
              <a:t>or</a:t>
            </a:r>
            <a:endParaRPr lang="en-US" dirty="0" smtClean="0"/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zrušení/</a:t>
            </a:r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44946" y="4698191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 smtClean="0"/>
              <a:t>		=&gt; Co </a:t>
            </a:r>
            <a:r>
              <a:rPr lang="cs-CZ" b="1" dirty="0"/>
              <a:t>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55424" y="3345672"/>
            <a:ext cx="398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</a:t>
            </a:r>
            <a:r>
              <a:rPr lang="cs-CZ" dirty="0" smtClean="0"/>
              <a:t>PGSQL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Zahájení transakce / start </a:t>
            </a:r>
            <a:r>
              <a:rPr lang="cs-CZ" dirty="0" err="1" smtClean="0"/>
              <a:t>transaction</a:t>
            </a:r>
            <a:endParaRPr lang="cs-CZ" dirty="0" smtClean="0"/>
          </a:p>
          <a:p>
            <a:r>
              <a:rPr lang="cs-CZ" dirty="0" smtClean="0"/>
              <a:t>BEGIN TRANSACTION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475656" y="6029469"/>
            <a:ext cx="6176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https://www.postgresql.org/docs/10/static/sql-begin.html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3897</TotalTime>
  <Words>1384</Words>
  <Application>Microsoft Office PowerPoint</Application>
  <PresentationFormat>Předvádění na obrazovce (4:3)</PresentationFormat>
  <Paragraphs>370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Data definition language</vt:lpstr>
      <vt:lpstr>Datové typy/datatypes</vt:lpstr>
      <vt:lpstr>CREATE TABLE/DROP TABLE</vt:lpstr>
      <vt:lpstr>ALTER TABLE</vt:lpstr>
      <vt:lpstr>Data MANIPULATION language</vt:lpstr>
      <vt:lpstr>INSERT DATA</vt:lpstr>
      <vt:lpstr>UPDATE, DELETE</vt:lpstr>
      <vt:lpstr>TRANSAKCE</vt:lpstr>
      <vt:lpstr>NULL, prázdná hodnota</vt:lpstr>
      <vt:lpstr>Cvičení 1 / task 1</vt:lpstr>
      <vt:lpstr>Cvičení 2 / task 2</vt:lpstr>
      <vt:lpstr>Funkce a operátory</vt:lpstr>
      <vt:lpstr>Vyzkoušejte si funkce</vt:lpstr>
      <vt:lpstr>Operators and functions for number</vt:lpstr>
      <vt:lpstr>Operators and function for text</vt:lpstr>
      <vt:lpstr>Operators and functions for datetime</vt:lpstr>
      <vt:lpstr>Operators and functions for datetime</vt:lpstr>
      <vt:lpstr>Other operatos and functions</vt:lpstr>
      <vt:lpstr>Cvičení 3 / task 3</vt:lpstr>
      <vt:lpstr>Cvičení 4 / task 4</vt:lpstr>
      <vt:lpstr>Cvičení 5 / task 5</vt:lpstr>
      <vt:lpstr>Cvičení 6 / task 6</vt:lpstr>
      <vt:lpstr>Cvičení 7 / task 7</vt:lpstr>
      <vt:lpstr>Domácí úkol / homework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373</cp:revision>
  <dcterms:created xsi:type="dcterms:W3CDTF">2011-01-19T10:31:11Z</dcterms:created>
  <dcterms:modified xsi:type="dcterms:W3CDTF">2019-09-25T11:02:43Z</dcterms:modified>
</cp:coreProperties>
</file>