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9" r:id="rId3"/>
    <p:sldId id="328" r:id="rId4"/>
    <p:sldId id="302" r:id="rId5"/>
    <p:sldId id="320" r:id="rId6"/>
    <p:sldId id="324" r:id="rId7"/>
    <p:sldId id="321" r:id="rId8"/>
    <p:sldId id="322" r:id="rId9"/>
    <p:sldId id="338" r:id="rId10"/>
    <p:sldId id="329" r:id="rId11"/>
    <p:sldId id="330" r:id="rId12"/>
    <p:sldId id="331" r:id="rId13"/>
    <p:sldId id="332" r:id="rId14"/>
    <p:sldId id="333" r:id="rId15"/>
    <p:sldId id="334" r:id="rId16"/>
    <p:sldId id="340" r:id="rId17"/>
    <p:sldId id="336" r:id="rId18"/>
    <p:sldId id="337" r:id="rId19"/>
    <p:sldId id="341" r:id="rId20"/>
    <p:sldId id="342" r:id="rId21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</a:t>
            </a:r>
            <a:r>
              <a:rPr lang="en-US" dirty="0"/>
              <a:t>4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SELECT – více tabulek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03656"/>
              </p:ext>
            </p:extLst>
          </p:nvPr>
        </p:nvGraphicFramePr>
        <p:xfrm>
          <a:off x="395536" y="1196752"/>
          <a:ext cx="4032447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65856"/>
              </p:ext>
            </p:extLst>
          </p:nvPr>
        </p:nvGraphicFramePr>
        <p:xfrm>
          <a:off x="4572000" y="1772816"/>
          <a:ext cx="403244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Spojování tabulek = </a:t>
            </a:r>
            <a:r>
              <a:rPr lang="cs-CZ" dirty="0" err="1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vnitřní – </a:t>
            </a:r>
            <a:r>
              <a:rPr lang="cs-CZ" b="1" dirty="0" err="1"/>
              <a:t>inner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 – jen spojitelné řádky</a:t>
            </a:r>
            <a:r>
              <a:rPr lang="en-US" dirty="0"/>
              <a:t>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vnější – </a:t>
            </a:r>
            <a:r>
              <a:rPr lang="cs-CZ" dirty="0" err="1"/>
              <a:t>outer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 - </a:t>
            </a:r>
            <a:r>
              <a:rPr lang="cs-CZ" dirty="0"/>
              <a:t> </a:t>
            </a:r>
            <a:r>
              <a:rPr lang="cs-CZ" b="1" dirty="0" err="1"/>
              <a:t>left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, </a:t>
            </a:r>
            <a:r>
              <a:rPr lang="cs-CZ" b="1" dirty="0" err="1"/>
              <a:t>right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en-US" dirty="0"/>
              <a:t>, </a:t>
            </a:r>
            <a:r>
              <a:rPr lang="en-US" b="1" dirty="0"/>
              <a:t>full</a:t>
            </a:r>
            <a:r>
              <a:rPr lang="en-US" dirty="0"/>
              <a:t> join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	všechny řádky jedné tabulky + </a:t>
            </a:r>
            <a:r>
              <a:rPr lang="cs-CZ" dirty="0" err="1"/>
              <a:t>napojitelné</a:t>
            </a:r>
            <a:r>
              <a:rPr lang="cs-CZ" dirty="0"/>
              <a:t> řádky druhé tabulky</a:t>
            </a:r>
          </a:p>
          <a:p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050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JOIN - syntaxe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/>
              <a:t>Vnit</a:t>
            </a:r>
            <a:r>
              <a:rPr lang="cs-CZ" b="1" u="sng" dirty="0" err="1"/>
              <a:t>řní</a:t>
            </a:r>
            <a:r>
              <a:rPr lang="cs-CZ" b="1" u="sng" dirty="0"/>
              <a:t> spojení</a:t>
            </a:r>
            <a:r>
              <a:rPr lang="en-US" b="1" u="sng" dirty="0"/>
              <a:t> / Inner join</a:t>
            </a:r>
            <a:endParaRPr lang="cs-CZ" b="1" u="sng" dirty="0"/>
          </a:p>
          <a:p>
            <a:endParaRPr lang="en-US" b="1" u="sng" dirty="0"/>
          </a:p>
          <a:p>
            <a:endParaRPr lang="en-US" sz="1600" dirty="0"/>
          </a:p>
          <a:p>
            <a:r>
              <a:rPr lang="en-US" sz="1600" dirty="0"/>
              <a:t>SELECT * FROM </a:t>
            </a:r>
            <a:r>
              <a:rPr lang="en-US" sz="1600" dirty="0" err="1"/>
              <a:t>pacient</a:t>
            </a:r>
            <a:r>
              <a:rPr lang="en-US" sz="1600" dirty="0"/>
              <a:t> </a:t>
            </a:r>
            <a:r>
              <a:rPr lang="en-US" sz="1600" b="1" dirty="0"/>
              <a:t>JOIN</a:t>
            </a:r>
            <a:r>
              <a:rPr lang="en-US" sz="1600" dirty="0"/>
              <a:t> </a:t>
            </a:r>
            <a:r>
              <a:rPr lang="en-US" sz="1600" dirty="0" err="1"/>
              <a:t>vysetreni</a:t>
            </a:r>
            <a:r>
              <a:rPr lang="en-US" sz="1600" dirty="0"/>
              <a:t> </a:t>
            </a:r>
            <a:r>
              <a:rPr lang="en-US" sz="1600" b="1" dirty="0"/>
              <a:t>ON</a:t>
            </a:r>
            <a:r>
              <a:rPr lang="en-US" sz="1600" dirty="0"/>
              <a:t> </a:t>
            </a:r>
            <a:r>
              <a:rPr lang="cs-CZ" sz="1600" dirty="0"/>
              <a:t>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66981"/>
              </p:ext>
            </p:extLst>
          </p:nvPr>
        </p:nvGraphicFramePr>
        <p:xfrm>
          <a:off x="575556" y="336576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6584858-A236-4B90-83D5-2DA37F1D9CB2}"/>
              </a:ext>
            </a:extLst>
          </p:cNvPr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Alternativní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vysetreni.id_pacienta</a:t>
            </a:r>
            <a:endParaRPr lang="cs-CZ" sz="16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OUTER JOIN – syntaxe 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/>
              <a:t>Vn</a:t>
            </a:r>
            <a:r>
              <a:rPr lang="cs-CZ" b="1" u="sng" dirty="0" err="1"/>
              <a:t>ější</a:t>
            </a:r>
            <a:r>
              <a:rPr lang="cs-CZ" b="1" u="sng" dirty="0"/>
              <a:t> spojení</a:t>
            </a:r>
          </a:p>
          <a:p>
            <a:endParaRPr lang="en-US" b="1" u="sng" dirty="0"/>
          </a:p>
          <a:p>
            <a:r>
              <a:rPr lang="cs-CZ" sz="1600" dirty="0"/>
              <a:t>SELECT * FROM tabulka1 </a:t>
            </a:r>
            <a:r>
              <a:rPr lang="cs-CZ" sz="1600" b="1" dirty="0"/>
              <a:t>LEFT JOIN </a:t>
            </a:r>
            <a:r>
              <a:rPr lang="cs-CZ" sz="1600" dirty="0"/>
              <a:t>tabulka2 ON tabulka1.sloupec = </a:t>
            </a:r>
            <a:r>
              <a:rPr lang="en-US" sz="1600" dirty="0"/>
              <a:t>tabulka2.sloupec</a:t>
            </a:r>
            <a:endParaRPr lang="cs-CZ" sz="1600" dirty="0"/>
          </a:p>
          <a:p>
            <a:r>
              <a:rPr lang="cs-CZ" sz="1600" dirty="0"/>
              <a:t>SELECT * FROM pacient </a:t>
            </a:r>
            <a:r>
              <a:rPr lang="cs-CZ" sz="1600" b="1" dirty="0"/>
              <a:t>LEFT JOIN </a:t>
            </a:r>
            <a:r>
              <a:rPr lang="cs-CZ" sz="1600" dirty="0" err="1"/>
              <a:t>vysetreni</a:t>
            </a:r>
            <a:r>
              <a:rPr lang="cs-CZ" sz="1600" dirty="0"/>
              <a:t> ON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98038"/>
              </p:ext>
            </p:extLst>
          </p:nvPr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Date_of_exam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cs-CZ" dirty="0" err="1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ORACLE varianta</a:t>
            </a:r>
          </a:p>
          <a:p>
            <a:r>
              <a:rPr lang="cs-CZ" sz="1600" dirty="0"/>
              <a:t>SELECT * FROM tabulka1, tabulka2 WHERE tabulka1.sloupec = </a:t>
            </a:r>
            <a:r>
              <a:rPr lang="en-US" sz="1600" dirty="0"/>
              <a:t>tabulka2.sloupec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/>
              <a:t>SELECT * FROM pacient, </a:t>
            </a:r>
            <a:r>
              <a:rPr lang="cs-CZ" sz="1600" dirty="0" err="1"/>
              <a:t>vysetreni</a:t>
            </a:r>
            <a:r>
              <a:rPr lang="cs-CZ" sz="1600" dirty="0"/>
              <a:t> WHERE pacient.id_pacienta = </a:t>
            </a:r>
            <a:r>
              <a:rPr lang="cs-CZ" sz="1600" dirty="0" err="1"/>
              <a:t>vysetreni.id</a:t>
            </a:r>
            <a:r>
              <a:rPr lang="cs-CZ" sz="1600" dirty="0"/>
              <a:t>_pacienta</a:t>
            </a:r>
            <a:r>
              <a:rPr lang="cs-CZ" sz="1600" b="1" dirty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Task</a:t>
            </a: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800"/>
              <a:t>Daniel Klimeš, </a:t>
            </a:r>
            <a:r>
              <a:rPr lang="en-US" sz="800"/>
              <a:t>Datab</a:t>
            </a:r>
            <a:r>
              <a:rPr lang="cs-CZ" sz="800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z="1000" smtClean="0"/>
              <a:pPr>
                <a:defRPr/>
              </a:pPr>
              <a:t>14</a:t>
            </a:fld>
            <a:endParaRPr lang="cs-CZ" sz="100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1124744"/>
            <a:ext cx="52842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studenty zapsané do alespoň jednoho předmětu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i="1" dirty="0"/>
              <a:t>Select students with one or more registered subjects </a:t>
            </a:r>
            <a:endParaRPr lang="cs-CZ" sz="16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748813"/>
            <a:ext cx="5609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studenty s vybraným předmět</a:t>
            </a:r>
            <a:r>
              <a:rPr lang="en-US" sz="1600" dirty="0" err="1"/>
              <a:t>em</a:t>
            </a:r>
            <a:r>
              <a:rPr lang="cs-CZ" sz="1600" dirty="0"/>
              <a:t>/předměty</a:t>
            </a:r>
            <a:endParaRPr lang="en-US" sz="1600" dirty="0"/>
          </a:p>
          <a:p>
            <a:r>
              <a:rPr lang="en-US" sz="1400" i="1" dirty="0"/>
              <a:t>Select all</a:t>
            </a:r>
            <a:r>
              <a:rPr lang="cs-CZ" sz="1400" i="1" dirty="0"/>
              <a:t> </a:t>
            </a:r>
            <a:r>
              <a:rPr lang="en-US" sz="1400" i="1" dirty="0"/>
              <a:t>students with a given registered subject</a:t>
            </a:r>
            <a:endParaRPr lang="cs-CZ" sz="1400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186716"/>
            <a:ext cx="5733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předměty a k nim počet zapsaných studentů</a:t>
            </a:r>
            <a:endParaRPr lang="en-US" sz="1600" dirty="0"/>
          </a:p>
          <a:p>
            <a:r>
              <a:rPr lang="en-US" sz="1400" i="1" dirty="0"/>
              <a:t>Select </a:t>
            </a:r>
            <a:r>
              <a:rPr lang="cs-CZ" sz="1400" i="1" dirty="0"/>
              <a:t> </a:t>
            </a:r>
            <a:r>
              <a:rPr lang="en-US" sz="1400" i="1" dirty="0"/>
              <a:t>all subject with number of registered students</a:t>
            </a:r>
            <a:endParaRPr lang="cs-CZ" sz="14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3821106"/>
            <a:ext cx="3519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předměty</a:t>
            </a:r>
            <a:endParaRPr lang="en-US" sz="1600" dirty="0"/>
          </a:p>
          <a:p>
            <a:r>
              <a:rPr lang="en-US" sz="1400" i="1" dirty="0"/>
              <a:t>Select teachers and their subjects</a:t>
            </a:r>
            <a:endParaRPr lang="cs-CZ" sz="16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7497" y="2454937"/>
            <a:ext cx="3302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své jméno a své předměty</a:t>
            </a:r>
            <a:endParaRPr lang="en-US" sz="1600" dirty="0"/>
          </a:p>
          <a:p>
            <a:r>
              <a:rPr lang="en-US" sz="1400" i="1" dirty="0"/>
              <a:t>Select your name with your subjects</a:t>
            </a:r>
            <a:endParaRPr lang="cs-CZ" sz="1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4463864"/>
            <a:ext cx="34391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učící učitele a jeho studenty</a:t>
            </a:r>
            <a:endParaRPr lang="en-US" sz="1600" dirty="0"/>
          </a:p>
          <a:p>
            <a:r>
              <a:rPr lang="en-US" sz="1400" i="1" dirty="0"/>
              <a:t>Select teachers and their students</a:t>
            </a:r>
            <a:endParaRPr lang="cs-CZ" sz="14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5058966"/>
            <a:ext cx="83483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Vypište všechny učitele a počet jeho studentů</a:t>
            </a:r>
            <a:endParaRPr lang="en-US" sz="1600" dirty="0"/>
          </a:p>
          <a:p>
            <a:r>
              <a:rPr lang="en-US" sz="1400" i="1" dirty="0"/>
              <a:t>Select all teachers and their number of </a:t>
            </a:r>
            <a:r>
              <a:rPr lang="en-US" sz="1400" i="1" dirty="0" smtClean="0"/>
              <a:t>students</a:t>
            </a:r>
          </a:p>
          <a:p>
            <a:endParaRPr lang="en-US" sz="1400" i="1" dirty="0"/>
          </a:p>
          <a:p>
            <a:r>
              <a:rPr lang="en-US" sz="1600" dirty="0"/>
              <a:t>V</a:t>
            </a:r>
            <a:r>
              <a:rPr lang="cs-CZ" sz="1600" dirty="0" err="1"/>
              <a:t>ypište</a:t>
            </a:r>
            <a:r>
              <a:rPr lang="cs-CZ" sz="1600" dirty="0"/>
              <a:t> učitele, kteří neučí žádný </a:t>
            </a:r>
            <a:r>
              <a:rPr lang="cs-CZ" sz="1600" dirty="0" smtClean="0"/>
              <a:t>předmět / studenty, kteří nemají zapsaný žádný předmět</a:t>
            </a:r>
          </a:p>
          <a:p>
            <a:endParaRPr lang="cs-CZ" sz="1600" dirty="0"/>
          </a:p>
          <a:p>
            <a:r>
              <a:rPr lang="cs-CZ" sz="1600" dirty="0"/>
              <a:t>Vypište </a:t>
            </a:r>
            <a:r>
              <a:rPr lang="cs-CZ" sz="1600" dirty="0" smtClean="0"/>
              <a:t>studenty, kteří mají zapsané víc jak 2 předměty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68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2655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Patient</a:t>
                      </a:r>
                      <a:r>
                        <a:rPr lang="cs-CZ" sz="1600" dirty="0"/>
                        <a:t>ID</a:t>
                      </a:r>
                      <a:r>
                        <a:rPr lang="cs-CZ" sz="1600" baseline="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84253"/>
              </p:ext>
            </p:extLst>
          </p:nvPr>
        </p:nvGraphicFramePr>
        <p:xfrm>
          <a:off x="5292080" y="1918563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Date_of_exam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81834"/>
              </p:ext>
            </p:extLst>
          </p:nvPr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PhysicianID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Šikovný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980728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Spojení sloupců = JOIN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Spojení řádků – množinové operace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51520" y="2587392"/>
            <a:ext cx="0" cy="22817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01496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51520" y="4834147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68840" y="1569931"/>
            <a:ext cx="4397711" cy="555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1520" y="2610624"/>
            <a:ext cx="288032" cy="75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939120" y="1556792"/>
            <a:ext cx="0" cy="2880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3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en-US" b="1" dirty="0"/>
              <a:t>EXCEPT </a:t>
            </a:r>
            <a:r>
              <a:rPr lang="cs-CZ" b="1" dirty="0"/>
              <a:t> 	Rozdíl množin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cs-CZ" b="1" dirty="0"/>
              <a:t>MINUS 	Rozdíl množin</a:t>
            </a:r>
            <a:r>
              <a:rPr lang="en-US" b="1" dirty="0"/>
              <a:t> (ORACLE)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Operace s dotazy, které vrací stejnou datovou strukturu (stejné sloupce)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sloupec FROM tabulka</a:t>
            </a:r>
          </a:p>
          <a:p>
            <a:r>
              <a:rPr lang="cs-CZ" b="1" dirty="0"/>
              <a:t>UNION</a:t>
            </a:r>
          </a:p>
          <a:p>
            <a:r>
              <a:rPr lang="cs-CZ" dirty="0"/>
              <a:t>SELECT sloupec FROM tabulka2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/>
              <a:t>Počet s</a:t>
            </a:r>
            <a:r>
              <a:rPr lang="en-US" dirty="0" err="1"/>
              <a:t>loupc</a:t>
            </a:r>
            <a:r>
              <a:rPr lang="cs-CZ" dirty="0"/>
              <a:t>ů</a:t>
            </a:r>
            <a:r>
              <a:rPr lang="en-US" dirty="0"/>
              <a:t> </a:t>
            </a:r>
            <a:r>
              <a:rPr lang="en-US" dirty="0" err="1"/>
              <a:t>prvn</a:t>
            </a:r>
            <a:r>
              <a:rPr lang="cs-CZ" dirty="0" err="1"/>
              <a:t>ího</a:t>
            </a:r>
            <a:r>
              <a:rPr lang="cs-CZ" dirty="0"/>
              <a:t> a druhého dotazu musí být stejný </a:t>
            </a:r>
          </a:p>
          <a:p>
            <a:r>
              <a:rPr lang="cs-CZ" dirty="0"/>
              <a:t>a musí být stejného datového typu</a:t>
            </a:r>
          </a:p>
        </p:txBody>
      </p:sp>
    </p:spTree>
    <p:extLst>
      <p:ext uri="{BB962C8B-B14F-4D97-AF65-F5344CB8AC3E}">
        <p14:creationId xmlns:p14="http://schemas.microsoft.com/office/powerpoint/2010/main" val="1380113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61520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Vypište seznam všech studentů a učitelů (jméno, příjmení)</a:t>
            </a:r>
            <a:endParaRPr lang="en-US" dirty="0"/>
          </a:p>
          <a:p>
            <a:r>
              <a:rPr lang="en-US" sz="1600" i="1" dirty="0"/>
              <a:t>Select </a:t>
            </a:r>
            <a:r>
              <a:rPr lang="en-US" sz="1600" i="1" dirty="0" err="1"/>
              <a:t>firstname</a:t>
            </a:r>
            <a:r>
              <a:rPr lang="en-US" sz="1600" i="1" dirty="0"/>
              <a:t> and </a:t>
            </a:r>
            <a:r>
              <a:rPr lang="en-US" sz="1600" i="1" dirty="0" err="1"/>
              <a:t>lastname</a:t>
            </a:r>
            <a:r>
              <a:rPr lang="en-US" sz="1600" i="1" dirty="0"/>
              <a:t> of students and teachers</a:t>
            </a:r>
            <a:endParaRPr lang="cs-CZ" sz="16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8136" y="1951107"/>
            <a:ext cx="852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Přidejte jednoho učitele mezi studenty a vyzkoušejte všechny množinové operace</a:t>
            </a:r>
          </a:p>
          <a:p>
            <a:r>
              <a:rPr lang="cs-CZ" dirty="0"/>
              <a:t>(průnik, rozdíl) </a:t>
            </a:r>
            <a:endParaRPr lang="en-US" dirty="0"/>
          </a:p>
          <a:p>
            <a:r>
              <a:rPr lang="en-US" sz="1600" i="1" dirty="0"/>
              <a:t>Add a copy of one row from table teacher to student and try all set functions 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144181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Import </a:t>
            </a:r>
            <a:r>
              <a:rPr lang="en-US" sz="1800" dirty="0" err="1"/>
              <a:t>ukol.cs</a:t>
            </a:r>
            <a:r>
              <a:rPr lang="cs-CZ" sz="1800" dirty="0"/>
              <a:t>v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Sma</a:t>
            </a:r>
            <a:r>
              <a:rPr lang="cs-CZ" sz="1800" dirty="0"/>
              <a:t>ž řádky obsahujíc datum větší než 1.10.2015</a:t>
            </a:r>
            <a:endParaRPr lang="cs-CZ" sz="1800" i="1" dirty="0"/>
          </a:p>
          <a:p>
            <a:r>
              <a:rPr lang="cs-CZ" sz="1800" dirty="0"/>
              <a:t>Ponechte pouze řádky kde</a:t>
            </a:r>
            <a:endParaRPr lang="cs-CZ" sz="1600" i="1" dirty="0"/>
          </a:p>
          <a:p>
            <a:r>
              <a:rPr lang="cs-CZ" sz="1800" dirty="0"/>
              <a:t>     </a:t>
            </a:r>
            <a:r>
              <a:rPr lang="cs-CZ" sz="1800" dirty="0" err="1"/>
              <a:t>Datnar</a:t>
            </a:r>
            <a:r>
              <a:rPr lang="cs-CZ" sz="1800" dirty="0"/>
              <a:t> &lt; </a:t>
            </a:r>
            <a:r>
              <a:rPr lang="cs-CZ" sz="1800" dirty="0" err="1"/>
              <a:t>datdg</a:t>
            </a:r>
            <a:r>
              <a:rPr lang="cs-CZ" sz="1800" dirty="0"/>
              <a:t> &lt; </a:t>
            </a:r>
            <a:r>
              <a:rPr lang="cs-CZ" sz="1800" dirty="0" err="1"/>
              <a:t>lecbaod</a:t>
            </a:r>
            <a:r>
              <a:rPr lang="cs-CZ" sz="1800" dirty="0"/>
              <a:t> &lt; </a:t>
            </a:r>
            <a:r>
              <a:rPr lang="cs-CZ" sz="1800" dirty="0" err="1"/>
              <a:t>lecbado</a:t>
            </a:r>
            <a:r>
              <a:rPr lang="cs-CZ" sz="1800" dirty="0"/>
              <a:t> &lt; </a:t>
            </a:r>
            <a:r>
              <a:rPr lang="cs-CZ" sz="1800" dirty="0" err="1"/>
              <a:t>datumrti</a:t>
            </a:r>
            <a:r>
              <a:rPr lang="cs-CZ" sz="1800" dirty="0"/>
              <a:t> </a:t>
            </a:r>
          </a:p>
          <a:p>
            <a:r>
              <a:rPr lang="cs-CZ" sz="1800" dirty="0"/>
              <a:t>Zkontrolujte, zda u všech řádků jsou všechna </a:t>
            </a:r>
            <a:r>
              <a:rPr lang="cs-CZ" sz="1800" dirty="0" err="1"/>
              <a:t>datumy</a:t>
            </a:r>
            <a:r>
              <a:rPr lang="cs-CZ" sz="1800" dirty="0"/>
              <a:t>. </a:t>
            </a:r>
            <a:r>
              <a:rPr lang="cs-CZ" sz="1800" dirty="0" err="1"/>
              <a:t>Přpadné</a:t>
            </a:r>
            <a:r>
              <a:rPr lang="cs-CZ" sz="1800" dirty="0"/>
              <a:t> neúplné smažte</a:t>
            </a:r>
            <a:endParaRPr lang="cs-CZ" sz="1600" i="1" dirty="0"/>
          </a:p>
          <a:p>
            <a:pPr lvl="0"/>
            <a:r>
              <a:rPr lang="cs-CZ" sz="1800" dirty="0"/>
              <a:t>Ve sloupci LEU musí být číslo, převeďte na číslo, co převést jde, uvedenou jednotku odstraňte</a:t>
            </a:r>
            <a:br>
              <a:rPr lang="cs-CZ" sz="1800" dirty="0"/>
            </a:br>
            <a:r>
              <a:rPr lang="cs-CZ" sz="1800" dirty="0"/>
              <a:t>….</a:t>
            </a:r>
          </a:p>
          <a:p>
            <a:pPr lvl="0"/>
            <a:endParaRPr lang="cs-CZ" sz="1800" i="1" dirty="0"/>
          </a:p>
          <a:p>
            <a:pPr lvl="0"/>
            <a:endParaRPr lang="cs-CZ" sz="16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908720"/>
            <a:ext cx="736169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cs-CZ" sz="1600" b="1" dirty="0" smtClean="0"/>
              <a:t>Zjistěte počet pacientů v jednotlivých  studiích</a:t>
            </a:r>
            <a:endParaRPr lang="en-US" sz="1600" b="1" dirty="0" smtClean="0"/>
          </a:p>
          <a:p>
            <a:r>
              <a:rPr lang="en-US" sz="1600" i="1" dirty="0" smtClean="0"/>
              <a:t>How many patients are enrolled in each study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pacientů dle pohlaví v jednotlivých  studiích</a:t>
            </a:r>
            <a:endParaRPr lang="en-US" sz="1600" b="1" dirty="0" smtClean="0"/>
          </a:p>
          <a:p>
            <a:r>
              <a:rPr lang="en-US" sz="1600" i="1" dirty="0"/>
              <a:t>How many patients are enrolled in each </a:t>
            </a:r>
            <a:r>
              <a:rPr lang="en-US" sz="1600" i="1" dirty="0" smtClean="0"/>
              <a:t>study grouped by sex 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sex</a:t>
            </a:r>
            <a:r>
              <a:rPr lang="cs-CZ" sz="1600" dirty="0" smtClean="0"/>
              <a:t>, </a:t>
            </a:r>
            <a:r>
              <a:rPr lang="en-US" sz="1600" dirty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Zjistěte počet zapojených pracovišť do jednotlivých studií</a:t>
            </a:r>
          </a:p>
          <a:p>
            <a:r>
              <a:rPr lang="en-US" sz="1600" i="1" dirty="0" smtClean="0"/>
              <a:t>How many sites participate in each study?</a:t>
            </a:r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sites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smtClean="0"/>
              <a:t>Vypište pracoviště zapojená do více studií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sites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which</a:t>
            </a:r>
            <a:r>
              <a:rPr lang="cs-CZ" sz="1600" i="1" dirty="0" smtClean="0"/>
              <a:t>  </a:t>
            </a:r>
            <a:r>
              <a:rPr lang="cs-CZ" sz="1600" i="1" dirty="0" err="1" smtClean="0"/>
              <a:t>participate</a:t>
            </a:r>
            <a:r>
              <a:rPr lang="cs-CZ" sz="1600" i="1" dirty="0" smtClean="0"/>
              <a:t> in more </a:t>
            </a:r>
            <a:r>
              <a:rPr lang="cs-CZ" sz="1600" i="1" dirty="0" err="1" smtClean="0"/>
              <a:t>than</a:t>
            </a:r>
            <a:r>
              <a:rPr lang="cs-CZ" sz="1600" i="1" dirty="0" smtClean="0"/>
              <a:t> 1 study</a:t>
            </a:r>
          </a:p>
          <a:p>
            <a:r>
              <a:rPr lang="cs-CZ" sz="1600" dirty="0" smtClean="0"/>
              <a:t>	SITE, počet studií</a:t>
            </a:r>
          </a:p>
          <a:p>
            <a:endParaRPr lang="cs-CZ" sz="1600" dirty="0" smtClean="0"/>
          </a:p>
          <a:p>
            <a:r>
              <a:rPr lang="cs-CZ" sz="1600" b="1" dirty="0" smtClean="0"/>
              <a:t>Vypište všechny studie a počet zařazených pacientů v jednotlivých letech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studies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number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enrolled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patients</a:t>
            </a:r>
            <a:r>
              <a:rPr lang="cs-CZ" sz="1600" i="1" dirty="0" smtClean="0"/>
              <a:t> in </a:t>
            </a:r>
            <a:r>
              <a:rPr lang="cs-CZ" sz="1600" i="1" dirty="0" err="1" smtClean="0"/>
              <a:t>each</a:t>
            </a:r>
            <a:r>
              <a:rPr lang="cs-CZ" sz="1600" i="1" dirty="0" smtClean="0"/>
              <a:t> </a:t>
            </a:r>
            <a:r>
              <a:rPr lang="cs-CZ" sz="1600" i="1" dirty="0" err="1"/>
              <a:t>y</a:t>
            </a:r>
            <a:r>
              <a:rPr lang="cs-CZ" sz="1600" i="1" dirty="0" err="1" smtClean="0"/>
              <a:t>ear</a:t>
            </a:r>
            <a:endParaRPr lang="cs-CZ" sz="1600" i="1" dirty="0" smtClean="0"/>
          </a:p>
          <a:p>
            <a:r>
              <a:rPr lang="cs-CZ" sz="1600" dirty="0" smtClean="0"/>
              <a:t>	STUDY_NAME, rok(DATE_OF_ENROLLMENT)</a:t>
            </a:r>
            <a:r>
              <a:rPr lang="en-US" sz="1600" dirty="0" smtClean="0"/>
              <a:t>, </a:t>
            </a:r>
            <a:r>
              <a:rPr lang="en-US" sz="1600" dirty="0" err="1" smtClean="0"/>
              <a:t>po</a:t>
            </a:r>
            <a:r>
              <a:rPr lang="cs-CZ" sz="1600" dirty="0" smtClean="0"/>
              <a:t>čet pacientů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569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</a:t>
            </a:r>
            <a:r>
              <a:rPr lang="cs-CZ" dirty="0" err="1"/>
              <a:t>áce</a:t>
            </a:r>
            <a:r>
              <a:rPr lang="cs-CZ" dirty="0"/>
              <a:t> s více tabulkami</a:t>
            </a:r>
            <a:r>
              <a:rPr lang="en-US" dirty="0"/>
              <a:t> / more tables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52237"/>
              </p:ext>
            </p:extLst>
          </p:nvPr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</a:t>
                      </a:r>
                      <a:r>
                        <a:rPr lang="cs-CZ" sz="1600" dirty="0" err="1"/>
                        <a:t>ák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Starý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20738"/>
              </p:ext>
            </p:extLst>
          </p:nvPr>
        </p:nvGraphicFramePr>
        <p:xfrm>
          <a:off x="5076058" y="3016116"/>
          <a:ext cx="3888555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PatientID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ExamDate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ExamResult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12.1.2011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15.3.2011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2.2.2011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</a:t>
            </a:r>
            <a:r>
              <a:rPr lang="en-US" dirty="0"/>
              <a:t>/ Relationships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4833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ENTITY = tabulky/tables</a:t>
            </a:r>
          </a:p>
          <a:p>
            <a:endParaRPr lang="en-US" dirty="0"/>
          </a:p>
          <a:p>
            <a:r>
              <a:rPr lang="en-US" dirty="0"/>
              <a:t>RELATIONSHIP = </a:t>
            </a:r>
            <a:r>
              <a:rPr lang="en-US" dirty="0" err="1"/>
              <a:t>vazba</a:t>
            </a:r>
            <a:endParaRPr lang="cs-CZ" dirty="0"/>
          </a:p>
          <a:p>
            <a:endParaRPr lang="cs-CZ" dirty="0"/>
          </a:p>
          <a:p>
            <a:r>
              <a:rPr lang="cs-CZ" dirty="0"/>
              <a:t>E-R diagramy = datové modely</a:t>
            </a:r>
            <a:r>
              <a:rPr lang="en-US" dirty="0"/>
              <a:t> (data models)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130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 –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cs-CZ" dirty="0"/>
              <a:t>řádek tabulky A má vazbu s jedním řádkem tabulky B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cs-CZ" b="1" dirty="0"/>
              <a:t>1:n – k jednomu řádku tabulky A se váže 0 až N řádků tabulky B</a:t>
            </a:r>
            <a:r>
              <a:rPr lang="en-US" b="1" dirty="0"/>
              <a:t/>
            </a:r>
            <a:br>
              <a:rPr lang="en-US" b="1" dirty="0"/>
            </a:br>
            <a:endParaRPr lang="cs-CZ" b="1" dirty="0"/>
          </a:p>
          <a:p>
            <a:r>
              <a:rPr lang="cs-CZ" dirty="0"/>
              <a:t>m:n – k jednomu řádku tabulky A se váže 0 až N řádků tabulky B</a:t>
            </a:r>
          </a:p>
          <a:p>
            <a:r>
              <a:rPr lang="cs-CZ" dirty="0"/>
              <a:t>         </a:t>
            </a:r>
            <a:r>
              <a:rPr lang="cs-CZ" b="1" dirty="0"/>
              <a:t>ale zároveň </a:t>
            </a:r>
            <a:r>
              <a:rPr lang="cs-CZ" dirty="0"/>
              <a:t>k jednomu řádku z B se váže 0 až N řádků A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endParaRPr lang="cs-CZ" dirty="0"/>
          </a:p>
          <a:p>
            <a:r>
              <a:rPr lang="cs-CZ" b="1" dirty="0"/>
              <a:t>	</a:t>
            </a:r>
          </a:p>
          <a:p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681945"/>
            <a:ext cx="141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Typ</a:t>
            </a:r>
            <a:r>
              <a:rPr lang="cs-CZ" dirty="0"/>
              <a:t>y vazeb</a:t>
            </a:r>
            <a:r>
              <a:rPr lang="en-US" dirty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 diagram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1:n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n:1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Vidlička = dětská závislá tabulka</a:t>
            </a:r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092280" y="11472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teacher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399577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tvorby datového modelu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Migrace primárního klíče rodičovské tabulky do dětské tabulky</a:t>
            </a:r>
            <a:endParaRPr lang="en-US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Ci</a:t>
            </a:r>
            <a:r>
              <a:rPr lang="cs-CZ" b="1" dirty="0" err="1"/>
              <a:t>zí</a:t>
            </a:r>
            <a:r>
              <a:rPr lang="cs-CZ" b="1" dirty="0"/>
              <a:t> klíč může, ale nemusí být součástí primárního klíče dětské tabulky</a:t>
            </a:r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052736"/>
            <a:ext cx="5335115" cy="48479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Vytvořte si vlastní předmět (řádek v tabulce předmět)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vytvořit předmět s neexistujícím UCO_</a:t>
            </a:r>
            <a:r>
              <a:rPr lang="en-US" sz="1600" dirty="0"/>
              <a:t>teacher</a:t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zvolených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/>
              <a:t>Odhlašte</a:t>
            </a:r>
            <a:r>
              <a:rPr lang="cs-CZ" sz="1600" dirty="0"/>
              <a:t> se ze všech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Přihlaste se do </a:t>
            </a:r>
            <a:r>
              <a:rPr lang="cs-CZ" sz="1600" b="1" dirty="0"/>
              <a:t>všech</a:t>
            </a:r>
            <a:r>
              <a:rPr lang="cs-CZ" sz="1600" dirty="0"/>
              <a:t> dostupných předmětů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Zkuste smazat všechny učitele</a:t>
            </a:r>
            <a:r>
              <a:rPr lang="en-US" sz="1600" dirty="0"/>
              <a:t/>
            </a:r>
            <a:br>
              <a:rPr lang="en-US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Dotazování více tabulek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952</Words>
  <Application>Microsoft Office PowerPoint</Application>
  <PresentationFormat>Předvádění na obrazovce (4:3)</PresentationFormat>
  <Paragraphs>355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Zápočet</vt:lpstr>
      <vt:lpstr>Práce s více tabulkami</vt:lpstr>
      <vt:lpstr>Práce s více tabulkami / more tables</vt:lpstr>
      <vt:lpstr>Vazby/ Relationships</vt:lpstr>
      <vt:lpstr>ER diagram</vt:lpstr>
      <vt:lpstr>Postup tvorby datového modelu</vt:lpstr>
      <vt:lpstr>Task 1</vt:lpstr>
      <vt:lpstr>Dotazování více tabulek</vt:lpstr>
      <vt:lpstr>Práce s více tabulkami</vt:lpstr>
      <vt:lpstr>SELECT – více tabulek</vt:lpstr>
      <vt:lpstr>JOIN - syntaxe</vt:lpstr>
      <vt:lpstr>OUTER JOIN – syntaxe  </vt:lpstr>
      <vt:lpstr>Task</vt:lpstr>
      <vt:lpstr>ER diagram</vt:lpstr>
      <vt:lpstr>Práce s více tabulkami</vt:lpstr>
      <vt:lpstr>Množinové operace</vt:lpstr>
      <vt:lpstr>Task</vt:lpstr>
      <vt:lpstr>Another data model</vt:lpstr>
      <vt:lpstr>Cvičení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390</cp:revision>
  <dcterms:created xsi:type="dcterms:W3CDTF">2011-01-19T10:31:11Z</dcterms:created>
  <dcterms:modified xsi:type="dcterms:W3CDTF">2019-10-29T19:26:14Z</dcterms:modified>
</cp:coreProperties>
</file>