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9" r:id="rId3"/>
    <p:sldId id="307" r:id="rId4"/>
    <p:sldId id="314" r:id="rId5"/>
    <p:sldId id="343" r:id="rId6"/>
    <p:sldId id="344" r:id="rId7"/>
    <p:sldId id="308" r:id="rId8"/>
    <p:sldId id="345" r:id="rId9"/>
    <p:sldId id="346" r:id="rId10"/>
    <p:sldId id="309" r:id="rId11"/>
    <p:sldId id="392" r:id="rId12"/>
    <p:sldId id="347" r:id="rId13"/>
    <p:sldId id="348" r:id="rId14"/>
    <p:sldId id="349" r:id="rId15"/>
    <p:sldId id="391" r:id="rId16"/>
    <p:sldId id="350" r:id="rId17"/>
    <p:sldId id="370" r:id="rId18"/>
    <p:sldId id="371" r:id="rId19"/>
    <p:sldId id="372" r:id="rId20"/>
    <p:sldId id="373" r:id="rId21"/>
    <p:sldId id="353" r:id="rId22"/>
    <p:sldId id="375" r:id="rId23"/>
    <p:sldId id="384" r:id="rId24"/>
    <p:sldId id="376" r:id="rId25"/>
    <p:sldId id="377" r:id="rId26"/>
    <p:sldId id="385" r:id="rId27"/>
    <p:sldId id="380" r:id="rId28"/>
    <p:sldId id="382" r:id="rId29"/>
    <p:sldId id="381" r:id="rId30"/>
    <p:sldId id="383" r:id="rId31"/>
    <p:sldId id="386" r:id="rId32"/>
    <p:sldId id="374" r:id="rId33"/>
    <p:sldId id="369" r:id="rId34"/>
    <p:sldId id="318" r:id="rId3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ECCE00"/>
    <a:srgbClr val="EFDEA9"/>
    <a:srgbClr val="66737C"/>
    <a:srgbClr val="C4C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5</a:t>
            </a:r>
            <a:r>
              <a:rPr lang="cs-CZ" dirty="0" smtClean="0"/>
              <a:t> – Vnořené dotazy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      A)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právě 1 řádek a 1 sloupec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1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1 </a:t>
            </a:r>
            <a:r>
              <a:rPr lang="cs-CZ" sz="2000" i="1" dirty="0" err="1" smtClean="0"/>
              <a:t>column</a:t>
            </a:r>
            <a:endParaRPr lang="cs-CZ" sz="2000" i="1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  <a:p>
            <a:pPr lvl="1"/>
            <a:r>
              <a:rPr lang="cs-CZ" sz="2000" b="1" dirty="0" smtClean="0"/>
              <a:t>B)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1 sloupec a libovolný počet řádků 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</a:t>
            </a:r>
            <a:r>
              <a:rPr lang="cs-CZ" sz="2000" i="1" dirty="0" smtClean="0"/>
              <a:t>1 </a:t>
            </a:r>
            <a:r>
              <a:rPr lang="cs-CZ" sz="2000" i="1" dirty="0" err="1" smtClean="0"/>
              <a:t>column</a:t>
            </a:r>
            <a:r>
              <a:rPr lang="cs-CZ" sz="2000" i="1" dirty="0" smtClean="0"/>
              <a:t> and 0 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2413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</a:t>
            </a:r>
            <a:r>
              <a:rPr lang="cs-CZ" sz="2000" b="1" dirty="0" smtClean="0"/>
              <a:t>libovolný počet řádků i sloupců</a:t>
            </a:r>
          </a:p>
          <a:p>
            <a:pPr lvl="2"/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 smtClean="0"/>
              <a:t>can</a:t>
            </a:r>
            <a:r>
              <a:rPr lang="cs-CZ" sz="2000" i="1" dirty="0" smtClean="0"/>
              <a:t> return 0 </a:t>
            </a:r>
            <a:r>
              <a:rPr lang="cs-CZ" sz="2000" i="1" dirty="0"/>
              <a:t>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columns</a:t>
            </a:r>
            <a:r>
              <a:rPr lang="cs-CZ" sz="2000" i="1" dirty="0"/>
              <a:t> are </a:t>
            </a:r>
            <a:r>
              <a:rPr lang="cs-CZ" sz="2000" i="1" dirty="0" err="1" smtClean="0"/>
              <a:t>irrelevant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2"/>
            <a:endParaRPr lang="cs-CZ" sz="2000" b="1" dirty="0" smtClean="0"/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WHERE</a:t>
            </a:r>
          </a:p>
          <a:p>
            <a:pPr lvl="1"/>
            <a:r>
              <a:rPr lang="cs-CZ" sz="2000" i="1" dirty="0" err="1" smtClean="0"/>
              <a:t>Subqueries</a:t>
            </a:r>
            <a:r>
              <a:rPr lang="cs-CZ" sz="2000" i="1" dirty="0" smtClean="0"/>
              <a:t> </a:t>
            </a:r>
            <a:r>
              <a:rPr lang="en-US" sz="2000" i="1" dirty="0" smtClean="0"/>
              <a:t>usually </a:t>
            </a:r>
            <a:r>
              <a:rPr lang="en-US" sz="2000" i="1" dirty="0"/>
              <a:t>contain a parent-related </a:t>
            </a:r>
            <a:r>
              <a:rPr lang="en-US" sz="2000" i="1" dirty="0" smtClean="0"/>
              <a:t>condition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after</a:t>
            </a:r>
            <a:r>
              <a:rPr lang="cs-CZ" sz="2000" i="1" dirty="0" smtClean="0"/>
              <a:t> WHERE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1925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127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A)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676839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B)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501008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</a:t>
            </a:r>
            <a:r>
              <a:rPr lang="cs-CZ" b="1" dirty="0">
                <a:solidFill>
                  <a:srgbClr val="E20000"/>
                </a:solidFill>
              </a:rPr>
              <a:t>ANY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E20000"/>
                </a:solidFill>
              </a:rPr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57633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 smtClean="0"/>
              <a:t>Example</a:t>
            </a:r>
            <a:r>
              <a:rPr lang="cs-CZ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student WHERE  birthdate  = (</a:t>
            </a:r>
          </a:p>
          <a:p>
            <a:r>
              <a:rPr lang="en-US" dirty="0"/>
              <a:t>      SELECT MAX(birthdate) FROM student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en-US" dirty="0" smtClean="0"/>
              <a:t>* FROM student WHERE</a:t>
            </a:r>
          </a:p>
          <a:p>
            <a:r>
              <a:rPr lang="en-US" dirty="0" smtClean="0"/>
              <a:t>	 </a:t>
            </a:r>
            <a:r>
              <a:rPr lang="en-US" dirty="0"/>
              <a:t>birthdate &gt;= </a:t>
            </a:r>
            <a:r>
              <a:rPr lang="en-US" dirty="0" smtClean="0"/>
              <a:t>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en-US" dirty="0"/>
              <a:t>birthdate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smtClean="0"/>
              <a:t>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birthdate &gt; </a:t>
            </a:r>
            <a:r>
              <a:rPr lang="en-US" dirty="0" smtClean="0"/>
              <a:t>tab1</a:t>
            </a:r>
            <a:r>
              <a:rPr lang="en-US" dirty="0"/>
              <a:t>. birthdate);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b="1" dirty="0" smtClean="0"/>
              <a:t>/ </a:t>
            </a:r>
            <a:r>
              <a:rPr lang="en-US" b="1" dirty="0" smtClean="0"/>
              <a:t>you</a:t>
            </a:r>
            <a:r>
              <a:rPr lang="cs-CZ" b="1" dirty="0" err="1" smtClean="0"/>
              <a:t>ngest</a:t>
            </a:r>
            <a:r>
              <a:rPr lang="cs-CZ" b="1" dirty="0" smtClean="0"/>
              <a:t> student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797152"/>
            <a:ext cx="7934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Pozor na NULL hodnoty !</a:t>
            </a:r>
          </a:p>
          <a:p>
            <a:r>
              <a:rPr lang="cs-CZ" b="1" i="1" dirty="0" err="1" smtClean="0"/>
              <a:t>Beware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NULLs</a:t>
            </a:r>
            <a:r>
              <a:rPr lang="cs-CZ" b="1" i="1" dirty="0" smtClean="0"/>
              <a:t> in data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b="1" dirty="0" smtClean="0"/>
              <a:t>Task: P</a:t>
            </a:r>
            <a:r>
              <a:rPr lang="cs-CZ" b="1" dirty="0" err="1" smtClean="0"/>
              <a:t>řepište</a:t>
            </a:r>
            <a:r>
              <a:rPr lang="cs-CZ" b="1" dirty="0" smtClean="0"/>
              <a:t> na nejstarší studenty </a:t>
            </a:r>
            <a:r>
              <a:rPr lang="cs-CZ" b="1" i="1" dirty="0" smtClean="0"/>
              <a:t>/ </a:t>
            </a:r>
            <a:r>
              <a:rPr lang="cs-CZ" b="1" i="1" dirty="0" err="1" smtClean="0"/>
              <a:t>rewrite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queries</a:t>
            </a:r>
            <a:r>
              <a:rPr lang="cs-CZ" b="1" i="1" dirty="0" smtClean="0"/>
              <a:t> to </a:t>
            </a:r>
            <a:r>
              <a:rPr lang="cs-CZ" b="1" i="1" dirty="0" err="1" smtClean="0"/>
              <a:t>oldest</a:t>
            </a:r>
            <a:r>
              <a:rPr lang="cs-CZ" b="1" i="1" dirty="0" smtClean="0"/>
              <a:t> </a:t>
            </a:r>
            <a:r>
              <a:rPr lang="cs-CZ" b="1" i="1" dirty="0" err="1" smtClean="0"/>
              <a:t>students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err="1" smtClean="0"/>
              <a:t>Task</a:t>
            </a:r>
            <a:r>
              <a:rPr lang="cs-CZ" sz="2000" b="1" dirty="0" smtClean="0"/>
              <a:t>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</a:p>
          <a:p>
            <a:endParaRPr lang="cs-CZ" sz="2000" dirty="0"/>
          </a:p>
          <a:p>
            <a:r>
              <a:rPr lang="cs-CZ" sz="2000" i="1" dirty="0" err="1" smtClean="0"/>
              <a:t>Select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/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755576" y="627063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en-US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SELECT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teachers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teacher u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	SELECT * FROM </a:t>
            </a:r>
            <a:r>
              <a:rPr lang="en-US" dirty="0" err="1"/>
              <a:t>predmet</a:t>
            </a:r>
            <a:r>
              <a:rPr lang="en-US" dirty="0"/>
              <a:t> p </a:t>
            </a:r>
          </a:p>
          <a:p>
            <a:pPr>
              <a:lnSpc>
                <a:spcPct val="150000"/>
              </a:lnSpc>
            </a:pPr>
            <a:r>
              <a:rPr lang="en-US" dirty="0"/>
              <a:t>		WHERE </a:t>
            </a:r>
            <a:r>
              <a:rPr lang="en-US" dirty="0" err="1"/>
              <a:t>u.teacher_uco</a:t>
            </a:r>
            <a:r>
              <a:rPr lang="en-US" dirty="0"/>
              <a:t>=</a:t>
            </a:r>
            <a:r>
              <a:rPr lang="en-US" dirty="0" err="1"/>
              <a:t>p.teacher_uco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i="1" dirty="0" smtClean="0"/>
              <a:t>Select all students, who have registered subjects </a:t>
            </a:r>
            <a:r>
              <a:rPr lang="cs-CZ" sz="2000" i="1" dirty="0" err="1" smtClean="0"/>
              <a:t>predmet_id</a:t>
            </a:r>
            <a:r>
              <a:rPr lang="cs-CZ" sz="2000" i="1" dirty="0" smtClean="0"/>
              <a:t> 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 a</a:t>
            </a:r>
            <a:r>
              <a:rPr lang="en-US" sz="2000" i="1" dirty="0" err="1" smtClean="0"/>
              <a:t>nd</a:t>
            </a:r>
            <a:r>
              <a:rPr lang="en-US" sz="2000" i="1" dirty="0" smtClean="0"/>
              <a:t>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- both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b="1" i="1" dirty="0"/>
              <a:t>1 </a:t>
            </a:r>
            <a:r>
              <a:rPr lang="en-US" sz="2000" b="1" i="1" dirty="0" smtClean="0"/>
              <a:t>but not 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predmet_id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en-US" sz="2000" dirty="0" smtClean="0"/>
          </a:p>
          <a:p>
            <a:endParaRPr lang="en-US" sz="2000" i="1" dirty="0"/>
          </a:p>
          <a:p>
            <a:r>
              <a:rPr lang="en-US" sz="2000" i="1" dirty="0" smtClean="0"/>
              <a:t>Select all sites, which had no enrolled patient in year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en-US" sz="2000" dirty="0" smtClean="0"/>
          </a:p>
          <a:p>
            <a:r>
              <a:rPr lang="en-US" sz="2000" i="1" dirty="0" smtClean="0"/>
              <a:t>Select all sites, which enrolled last patient in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SQL / </a:t>
            </a:r>
            <a:r>
              <a:rPr lang="cs-CZ" dirty="0" err="1" smtClean="0"/>
              <a:t>subquery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</a:t>
            </a:r>
            <a:r>
              <a:rPr lang="cs-CZ" sz="2400" b="1" dirty="0" smtClean="0"/>
              <a:t>dotazy / </a:t>
            </a:r>
            <a:r>
              <a:rPr lang="cs-CZ" sz="2400" b="1" dirty="0" err="1" smtClean="0"/>
              <a:t>Subqueries</a:t>
            </a:r>
            <a:endParaRPr lang="cs-CZ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cs-CZ" sz="2000" dirty="0" smtClean="0"/>
              <a:t>uzavřené </a:t>
            </a:r>
            <a:r>
              <a:rPr lang="cs-CZ" sz="2000" dirty="0"/>
              <a:t>v kulatých závorkách </a:t>
            </a:r>
            <a:r>
              <a:rPr lang="cs-CZ" sz="2000" b="1" dirty="0"/>
              <a:t>() / </a:t>
            </a:r>
            <a:r>
              <a:rPr lang="cs-CZ" sz="2000" i="1" dirty="0" err="1"/>
              <a:t>enclosed</a:t>
            </a:r>
            <a:r>
              <a:rPr lang="cs-CZ" sz="2000" i="1" dirty="0"/>
              <a:t> in </a:t>
            </a:r>
            <a:r>
              <a:rPr lang="cs-CZ" sz="2000" i="1" dirty="0" err="1"/>
              <a:t>brackets</a:t>
            </a:r>
            <a:endParaRPr lang="cs-CZ" sz="2000" i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poddotazem</a:t>
            </a:r>
            <a:r>
              <a:rPr lang="cs-CZ" sz="20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cs-CZ" sz="2400" dirty="0" err="1" smtClean="0"/>
              <a:t>column</a:t>
            </a:r>
            <a:endParaRPr lang="en-US" sz="2400" dirty="0" smtClean="0"/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cs-CZ" sz="2400" dirty="0" smtClean="0"/>
              <a:t>table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cs-CZ" sz="2400" dirty="0" err="1" smtClean="0"/>
              <a:t>condition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1] SELECT </a:t>
            </a:r>
            <a:r>
              <a:rPr lang="en-US" dirty="0"/>
              <a:t>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2] 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 smtClean="0"/>
              <a:t>Find and select all subjects with minimal one male as student and add column with all registered students to given 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 JOIN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ON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s2.sex = 'žena' 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sloupec!</a:t>
            </a:r>
          </a:p>
          <a:p>
            <a:r>
              <a:rPr lang="cs-CZ" sz="2000" i="1" dirty="0" err="1" smtClean="0"/>
              <a:t>This</a:t>
            </a:r>
            <a:r>
              <a:rPr lang="cs-CZ" sz="2000" i="1" dirty="0" smtClean="0"/>
              <a:t> type a </a:t>
            </a:r>
            <a:r>
              <a:rPr lang="cs-CZ" sz="2000" i="1" dirty="0" err="1"/>
              <a:t>s</a:t>
            </a:r>
            <a:r>
              <a:rPr lang="cs-CZ" sz="2000" i="1" dirty="0" err="1" smtClean="0"/>
              <a:t>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column</a:t>
            </a:r>
            <a:endParaRPr lang="cs-CZ" sz="2000" i="1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return a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with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number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their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compute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percent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(=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předmet</a:t>
            </a:r>
            <a:r>
              <a:rPr lang="cs-CZ" sz="2000" i="1" dirty="0" smtClean="0"/>
              <a:t>)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</a:t>
            </a:r>
            <a:r>
              <a:rPr lang="en-US" dirty="0" smtClean="0"/>
              <a:t>LEFT </a:t>
            </a:r>
            <a:r>
              <a:rPr lang="cs-CZ" dirty="0" smtClean="0"/>
              <a:t>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pojmenován!</a:t>
            </a:r>
          </a:p>
          <a:p>
            <a:endParaRPr lang="cs-CZ" sz="2000" dirty="0"/>
          </a:p>
          <a:p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instead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name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a </a:t>
            </a:r>
            <a:r>
              <a:rPr lang="cs-CZ" sz="2000" i="1" dirty="0" err="1" smtClean="0">
                <a:solidFill>
                  <a:srgbClr val="FF0000"/>
                </a:solidFill>
              </a:rPr>
              <a:t>name</a:t>
            </a:r>
            <a:r>
              <a:rPr lang="cs-CZ" sz="2000" i="1" dirty="0" smtClean="0">
                <a:solidFill>
                  <a:srgbClr val="FF0000"/>
                </a:solidFill>
              </a:rPr>
              <a:t>/</a:t>
            </a:r>
            <a:r>
              <a:rPr lang="cs-CZ" sz="2000" i="1" dirty="0" err="1" smtClean="0">
                <a:solidFill>
                  <a:srgbClr val="FF0000"/>
                </a:solidFill>
              </a:rPr>
              <a:t>acronym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select</a:t>
            </a:r>
            <a:r>
              <a:rPr lang="cs-CZ" sz="2000" i="1" dirty="0" smtClean="0"/>
              <a:t>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in more </a:t>
            </a:r>
            <a:r>
              <a:rPr lang="cs-CZ" sz="2000" i="1" dirty="0" err="1" smtClean="0"/>
              <a:t>than</a:t>
            </a:r>
            <a:r>
              <a:rPr lang="cs-CZ" sz="2000" i="1" dirty="0" smtClean="0"/>
              <a:t> 1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b="1" dirty="0" smtClean="0"/>
              <a:t>Varianta 1 (</a:t>
            </a:r>
            <a:r>
              <a:rPr lang="cs-CZ" sz="2000" b="1" dirty="0" smtClean="0"/>
              <a:t>variant </a:t>
            </a:r>
            <a:r>
              <a:rPr lang="cs-CZ" sz="2000" b="1" dirty="0" err="1" smtClean="0"/>
              <a:t>with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subquery</a:t>
            </a:r>
            <a:r>
              <a:rPr lang="cs-CZ" sz="2000" b="1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) 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pocet</a:t>
            </a:r>
            <a:r>
              <a:rPr lang="cs-CZ" dirty="0"/>
              <a:t>&gt;1</a:t>
            </a:r>
            <a:r>
              <a:rPr lang="cs-CZ" dirty="0" smtClean="0"/>
              <a:t>;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Varianta 2 (variant </a:t>
            </a:r>
            <a:r>
              <a:rPr lang="cs-CZ" b="1" dirty="0" err="1" smtClean="0"/>
              <a:t>with</a:t>
            </a:r>
            <a:r>
              <a:rPr lang="cs-CZ" b="1" dirty="0" smtClean="0"/>
              <a:t> HAVING)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s.firstname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4551</TotalTime>
  <Words>1412</Words>
  <Application>Microsoft Office PowerPoint</Application>
  <PresentationFormat>Předvádění na obrazovce (4:3)</PresentationFormat>
  <Paragraphs>416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Another data model</vt:lpstr>
      <vt:lpstr>Poddotazy SQL / subquery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 / Task 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456</cp:revision>
  <dcterms:created xsi:type="dcterms:W3CDTF">2011-01-19T10:31:11Z</dcterms:created>
  <dcterms:modified xsi:type="dcterms:W3CDTF">2019-11-06T11:49:40Z</dcterms:modified>
</cp:coreProperties>
</file>