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7" r:id="rId3"/>
    <p:sldId id="314" r:id="rId4"/>
    <p:sldId id="315" r:id="rId5"/>
    <p:sldId id="316" r:id="rId6"/>
    <p:sldId id="298" r:id="rId7"/>
    <p:sldId id="285" r:id="rId8"/>
    <p:sldId id="299" r:id="rId9"/>
    <p:sldId id="300" r:id="rId10"/>
    <p:sldId id="289" r:id="rId11"/>
    <p:sldId id="301" r:id="rId12"/>
    <p:sldId id="303" r:id="rId13"/>
    <p:sldId id="287" r:id="rId14"/>
    <p:sldId id="304" r:id="rId15"/>
    <p:sldId id="305" r:id="rId16"/>
    <p:sldId id="306" r:id="rId17"/>
    <p:sldId id="307" r:id="rId18"/>
    <p:sldId id="311" r:id="rId19"/>
    <p:sldId id="312" r:id="rId20"/>
    <p:sldId id="313" r:id="rId21"/>
    <p:sldId id="318" r:id="rId22"/>
    <p:sldId id="319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30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1T15:57:31.731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r>
              <a:rPr lang="cs-CZ" dirty="0" smtClean="0"/>
              <a:t> – Pokročilé konstrukce SQL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 smtClean="0"/>
              <a:t>sou</a:t>
            </a:r>
            <a:r>
              <a:rPr lang="cs-CZ" dirty="0" smtClean="0"/>
              <a:t>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</a:t>
            </a:r>
            <a:r>
              <a:rPr lang="cs-CZ" dirty="0" smtClean="0"/>
              <a:t>stud</a:t>
            </a:r>
            <a:r>
              <a:rPr lang="en-US" dirty="0" err="1" smtClean="0"/>
              <a:t>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) 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SUM(COUNT(*)) OVER (PARTITION BY </a:t>
            </a:r>
            <a:r>
              <a:rPr lang="en-US" dirty="0" smtClean="0"/>
              <a:t>sex </a:t>
            </a:r>
            <a:r>
              <a:rPr lang="cs-CZ" dirty="0" smtClean="0"/>
              <a:t>ORDER </a:t>
            </a:r>
            <a:r>
              <a:rPr lang="cs-CZ" dirty="0"/>
              <a:t>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</a:p>
          <a:p>
            <a:r>
              <a:rPr lang="cs-CZ" dirty="0"/>
              <a:t>SUM(COUNT(*)) OVER (ORDER BY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sex,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ORDER BY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Klouzavý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AVG(</a:t>
            </a:r>
            <a:r>
              <a:rPr lang="cs-CZ" dirty="0" smtClean="0"/>
              <a:t>sloupec</a:t>
            </a:r>
            <a:r>
              <a:rPr lang="en-US" dirty="0" smtClean="0"/>
              <a:t>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/>
              <a:t>x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Klou</a:t>
            </a:r>
            <a:r>
              <a:rPr lang="cs-CZ" dirty="0" err="1" smtClean="0"/>
              <a:t>zavý</a:t>
            </a:r>
            <a:r>
              <a:rPr lang="cs-CZ" dirty="0" smtClean="0"/>
              <a:t>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ROUND(</a:t>
            </a:r>
            <a:r>
              <a:rPr lang="cs-CZ" b="1" dirty="0" smtClean="0"/>
              <a:t>AVG(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en-US" dirty="0"/>
              <a:t>/</a:t>
            </a:r>
            <a:r>
              <a:rPr lang="en-US" dirty="0" smtClean="0"/>
              <a:t>task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endParaRPr lang="en-US" dirty="0"/>
          </a:p>
          <a:p>
            <a:r>
              <a:rPr lang="en-US" dirty="0" err="1" smtClean="0"/>
              <a:t>Spo</a:t>
            </a:r>
            <a:r>
              <a:rPr lang="cs-CZ" dirty="0" smtClean="0"/>
              <a:t>čítejte v tabulce </a:t>
            </a:r>
            <a:r>
              <a:rPr lang="cs-CZ" dirty="0" err="1" smtClean="0"/>
              <a:t>pocet_pacientu</a:t>
            </a:r>
            <a:endParaRPr lang="en-US" dirty="0" smtClean="0"/>
          </a:p>
          <a:p>
            <a:r>
              <a:rPr lang="en-US" i="1" dirty="0" smtClean="0"/>
              <a:t>Compute on table </a:t>
            </a:r>
            <a:r>
              <a:rPr lang="en-US" i="1" dirty="0" err="1" smtClean="0"/>
              <a:t>pocet_pacientu</a:t>
            </a:r>
            <a:endParaRPr lang="en-US" i="1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umulativní počet pacientů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Procento</a:t>
            </a:r>
            <a:r>
              <a:rPr lang="en-US" dirty="0" smtClean="0"/>
              <a:t> m</a:t>
            </a:r>
            <a:r>
              <a:rPr lang="cs-CZ" dirty="0" err="1" smtClean="0"/>
              <a:t>ěsíčního</a:t>
            </a:r>
            <a:r>
              <a:rPr lang="cs-CZ" dirty="0" smtClean="0"/>
              <a:t> počtu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celkovému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maximálnímu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průměrnému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ročnímu průměru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 předchozímu měsíci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Klouzavý průměr za </a:t>
            </a:r>
            <a:r>
              <a:rPr lang="en-US" dirty="0"/>
              <a:t>2</a:t>
            </a:r>
            <a:r>
              <a:rPr lang="cs-CZ" dirty="0" smtClean="0"/>
              <a:t> uplynulé měsíce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/>
            <a:r>
              <a:rPr lang="cs-CZ" dirty="0" smtClean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844824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316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err="1" smtClean="0"/>
              <a:t>Zano</a:t>
            </a:r>
            <a:r>
              <a:rPr lang="cs-CZ" dirty="0" err="1" smtClean="0"/>
              <a:t>ření</a:t>
            </a:r>
            <a:r>
              <a:rPr lang="cs-CZ" dirty="0" smtClean="0"/>
              <a:t> a dopočet procent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1560" y="1657222"/>
            <a:ext cx="8209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predchozi_proc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FROM (</a:t>
            </a:r>
          </a:p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) a</a:t>
            </a:r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59" y="1772816"/>
            <a:ext cx="2688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O</a:t>
            </a:r>
            <a:r>
              <a:rPr lang="cs-CZ" b="1" dirty="0" smtClean="0"/>
              <a:t>šetření dělení nulou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59" y="2413338"/>
            <a:ext cx="8353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FF0000"/>
                </a:solidFill>
              </a:rPr>
              <a:t>CASE WHEN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&gt; 0 THEN </a:t>
            </a:r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ELSE 0 END</a:t>
            </a:r>
            <a:r>
              <a:rPr lang="cs-CZ" dirty="0"/>
              <a:t> </a:t>
            </a:r>
            <a:r>
              <a:rPr lang="cs-CZ" dirty="0" err="1"/>
              <a:t>predchozi_proc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smtClean="0"/>
              <a:t>(</a:t>
            </a:r>
            <a:endParaRPr lang="en-US" dirty="0" smtClean="0"/>
          </a:p>
          <a:p>
            <a:r>
              <a:rPr lang="en-US" dirty="0" smtClean="0"/>
              <a:t>….</a:t>
            </a:r>
          </a:p>
          <a:p>
            <a:r>
              <a:rPr lang="en-US" dirty="0" smtClean="0"/>
              <a:t>)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</a:t>
            </a:r>
            <a:r>
              <a:rPr lang="cs-CZ" dirty="0" smtClean="0"/>
              <a:t>vek</a:t>
            </a:r>
            <a:endParaRPr lang="en-US" dirty="0" smtClean="0"/>
          </a:p>
          <a:p>
            <a:r>
              <a:rPr lang="en-US" dirty="0" smtClean="0"/>
              <a:t>ORDER BY </a:t>
            </a:r>
            <a:r>
              <a:rPr lang="en-US" dirty="0" err="1" smtClean="0"/>
              <a:t>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Nadstandardn</a:t>
            </a:r>
            <a:r>
              <a:rPr lang="cs-CZ" dirty="0" smtClean="0"/>
              <a:t>í“ 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Určování pořadí záznamů</a:t>
            </a:r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Hodnoty předchozích a následujících řádků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Rozšířené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Výpočet procent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Parciální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Kumulativní součet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Klouzavý průměr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5203145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… </a:t>
            </a:r>
            <a:r>
              <a:rPr lang="en-US" b="1" dirty="0" smtClean="0"/>
              <a:t>OVER </a:t>
            </a:r>
            <a:r>
              <a:rPr lang="en-US" b="1" dirty="0"/>
              <a:t>(PARTITION BY </a:t>
            </a:r>
            <a:r>
              <a:rPr lang="en-US" b="1" dirty="0" smtClean="0"/>
              <a:t>s</a:t>
            </a:r>
            <a:r>
              <a:rPr lang="cs-CZ" b="1" dirty="0" err="1" smtClean="0"/>
              <a:t>loupec</a:t>
            </a:r>
            <a:r>
              <a:rPr lang="en-US" b="1" dirty="0" smtClean="0"/>
              <a:t> ORDER</a:t>
            </a:r>
            <a:r>
              <a:rPr lang="cs-CZ" b="1" dirty="0" smtClean="0"/>
              <a:t> </a:t>
            </a:r>
            <a:r>
              <a:rPr lang="en-US" b="1" dirty="0" smtClean="0"/>
              <a:t>BY </a:t>
            </a:r>
            <a:r>
              <a:rPr lang="cs-CZ" b="1" dirty="0" smtClean="0"/>
              <a:t>sloupec</a:t>
            </a:r>
            <a:r>
              <a:rPr lang="en-US" b="1" dirty="0" smtClean="0"/>
              <a:t>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791550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Rozšíření SQL o </a:t>
            </a:r>
          </a:p>
        </p:txBody>
      </p:sp>
    </p:spTree>
    <p:extLst>
      <p:ext uri="{BB962C8B-B14F-4D97-AF65-F5344CB8AC3E}">
        <p14:creationId xmlns:p14="http://schemas.microsoft.com/office/powerpoint/2010/main" val="2738948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/>
              <a:t>(  </a:t>
            </a:r>
          </a:p>
          <a:p>
            <a:r>
              <a:rPr lang="cs-CZ" dirty="0" smtClean="0"/>
              <a:t>  SELECT </a:t>
            </a:r>
            <a:r>
              <a:rPr lang="cs-CZ" dirty="0"/>
              <a:t>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FROM </a:t>
            </a:r>
            <a:r>
              <a:rPr lang="cs-CZ" dirty="0"/>
              <a:t>(</a:t>
            </a:r>
          </a:p>
          <a:p>
            <a:r>
              <a:rPr lang="cs-CZ" dirty="0" smtClean="0"/>
              <a:t>    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FROM </a:t>
            </a:r>
            <a:r>
              <a:rPr lang="cs-CZ" dirty="0" err="1" smtClean="0"/>
              <a:t>patients</a:t>
            </a:r>
            <a:r>
              <a:rPr lang="cs-CZ" dirty="0"/>
              <a:t>) a</a:t>
            </a:r>
          </a:p>
          <a:p>
            <a:r>
              <a:rPr lang="cs-CZ" dirty="0" smtClean="0"/>
              <a:t>  WHERE </a:t>
            </a:r>
            <a:r>
              <a:rPr lang="cs-CZ" dirty="0"/>
              <a:t>vek &gt; 0 and vek &lt; 100</a:t>
            </a:r>
          </a:p>
          <a:p>
            <a:r>
              <a:rPr lang="cs-CZ" dirty="0" smtClean="0"/>
              <a:t>  GROUP </a:t>
            </a:r>
            <a:r>
              <a:rPr lang="cs-CZ" dirty="0"/>
              <a:t>BY vek</a:t>
            </a:r>
          </a:p>
          <a:p>
            <a:r>
              <a:rPr lang="cs-CZ" dirty="0" smtClean="0"/>
              <a:t>  ORDER </a:t>
            </a:r>
            <a:r>
              <a:rPr lang="cs-CZ" dirty="0"/>
              <a:t>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dirty="0" err="1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84784"/>
            <a:ext cx="3453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FIRST_VALUE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LAST_VALUE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NTH_VALUE (sloupec, </a:t>
            </a:r>
            <a:r>
              <a:rPr lang="cs-CZ" dirty="0" err="1" smtClean="0"/>
              <a:t>poradi</a:t>
            </a:r>
            <a:r>
              <a:rPr lang="cs-CZ" dirty="0" smtClean="0"/>
              <a:t>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97539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Srovn</a:t>
            </a:r>
            <a:r>
              <a:rPr lang="cs-CZ" dirty="0" err="1" smtClean="0"/>
              <a:t>ání</a:t>
            </a:r>
            <a:r>
              <a:rPr lang="cs-CZ" dirty="0" smtClean="0"/>
              <a:t> s únorovou hodnotou daného roku</a:t>
            </a:r>
          </a:p>
          <a:p>
            <a:endParaRPr lang="en-US" dirty="0" smtClean="0"/>
          </a:p>
          <a:p>
            <a:r>
              <a:rPr lang="cs-CZ" dirty="0" smtClean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NTH_VALUE(pocet,2) OVER (PARTITION BY </a:t>
            </a:r>
            <a:r>
              <a:rPr lang="cs-CZ" dirty="0" smtClean="0"/>
              <a:t>SUBSTR(mesic,1,4</a:t>
            </a:r>
            <a:r>
              <a:rPr lang="cs-CZ" dirty="0"/>
              <a:t>)) </a:t>
            </a:r>
            <a:r>
              <a:rPr lang="cs-CZ" dirty="0" err="1"/>
              <a:t>unor_rok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84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en-US" dirty="0" err="1" smtClean="0"/>
              <a:t>gregate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48478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https://www.postgresql.org/docs/10/functions-aggregate.html</a:t>
            </a:r>
          </a:p>
        </p:txBody>
      </p:sp>
      <p:sp>
        <p:nvSpPr>
          <p:cNvPr id="5" name="Obdélník 4"/>
          <p:cNvSpPr/>
          <p:nvPr/>
        </p:nvSpPr>
        <p:spPr>
          <a:xfrm>
            <a:off x="970107" y="314096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SELECT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err="1" smtClean="0">
                <a:solidFill>
                  <a:srgbClr val="000080"/>
                </a:solidFill>
                <a:latin typeface="Consolas" panose="020B0609020204030204" pitchFamily="49" charset="0"/>
              </a:rPr>
              <a:t>percentile_cont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a),</a:t>
            </a:r>
          </a:p>
          <a:p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percentile_disc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WITHIN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GROUP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ORDER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BY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a)</a:t>
            </a:r>
          </a:p>
          <a:p>
            <a:r>
              <a:rPr lang="cs-CZ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cs-CZ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</a:p>
          <a:p>
            <a:r>
              <a:rPr lang="en-US" b="1" dirty="0" smtClean="0">
                <a:solidFill>
                  <a:srgbClr val="800000"/>
                </a:solidFill>
                <a:latin typeface="Consolas" panose="020B0609020204030204" pitchFamily="49" charset="0"/>
              </a:rPr>
              <a:t>  SELECT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800000"/>
                </a:solidFill>
                <a:latin typeface="Consolas" panose="020B0609020204030204" pitchFamily="49" charset="0"/>
              </a:rPr>
              <a:t>FROM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generate_series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a</a:t>
            </a: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) x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0107" y="2684543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Medi</a:t>
            </a:r>
            <a:r>
              <a:rPr lang="cs-CZ" b="1" dirty="0" err="1" smtClean="0"/>
              <a:t>án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6831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r>
              <a:rPr lang="en-US" dirty="0" smtClean="0"/>
              <a:t>s </a:t>
            </a:r>
            <a:r>
              <a:rPr lang="en-US" dirty="0"/>
              <a:t>– </a:t>
            </a:r>
            <a:r>
              <a:rPr lang="cs-CZ" dirty="0"/>
              <a:t>číslování řádků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95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7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Can not be used after WHERE and HAVING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as condition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018258"/>
              </p:ext>
            </p:extLst>
          </p:nvPr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Sloupec</a:t>
                      </a:r>
                      <a:r>
                        <a:rPr lang="cs-CZ" baseline="0" dirty="0" smtClean="0"/>
                        <a:t> 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en-US" sz="1600" dirty="0" smtClean="0"/>
              <a:t> LIMIT 100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517232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… Další varianta  hledání nejstaršího studenta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4766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293100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LAG(COUNT(*),1,’0’)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6157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  <a:r>
              <a:rPr lang="en-US" dirty="0" smtClean="0"/>
              <a:t> / </a:t>
            </a:r>
            <a:r>
              <a:rPr lang="en-US" i="1" dirty="0" smtClean="0"/>
              <a:t>previous row value</a:t>
            </a:r>
            <a:endParaRPr lang="cs-CZ" i="1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  <a:r>
              <a:rPr lang="en-US" dirty="0" smtClean="0"/>
              <a:t> / </a:t>
            </a:r>
            <a:r>
              <a:rPr lang="en-US" i="1" dirty="0"/>
              <a:t>next row value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16052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Reportovací</a:t>
            </a:r>
            <a:r>
              <a:rPr lang="cs-CZ" dirty="0" smtClean="0"/>
              <a:t> „</a:t>
            </a:r>
            <a:r>
              <a:rPr lang="cs-CZ" dirty="0" err="1" smtClean="0"/>
              <a:t>window</a:t>
            </a:r>
            <a:r>
              <a:rPr lang="cs-CZ" dirty="0" smtClean="0"/>
              <a:t>“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38976" y="219489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3622720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 smtClean="0"/>
              <a:t>COUNT</a:t>
            </a:r>
            <a:r>
              <a:rPr lang="cs-CZ" dirty="0" smtClean="0"/>
              <a:t>(*)</a:t>
            </a:r>
            <a:r>
              <a:rPr lang="en-US" dirty="0" smtClean="0"/>
              <a:t> </a:t>
            </a:r>
            <a:r>
              <a:rPr lang="cs-CZ" dirty="0" smtClean="0"/>
              <a:t>*</a:t>
            </a:r>
            <a:r>
              <a:rPr lang="en-US" dirty="0" smtClean="0"/>
              <a:t> </a:t>
            </a:r>
            <a:r>
              <a:rPr lang="cs-CZ" dirty="0" smtClean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43608" y="175800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</a:t>
            </a:r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38976" y="5385990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</a:t>
            </a:r>
            <a:r>
              <a:rPr lang="cs-CZ" b="1" dirty="0">
                <a:solidFill>
                  <a:srgbClr val="FF0000"/>
                </a:solidFill>
              </a:rPr>
              <a:t>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8976" y="1052736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Agregační funkce s </a:t>
            </a:r>
            <a:r>
              <a:rPr lang="cs-CZ" dirty="0" err="1" smtClean="0"/>
              <a:t>procentickým</a:t>
            </a:r>
            <a:r>
              <a:rPr lang="cs-CZ" dirty="0" smtClean="0"/>
              <a:t> vyjádřením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38976" y="3182382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38976" y="4955379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a</a:t>
            </a:r>
            <a:r>
              <a:rPr lang="en-US" dirty="0" err="1" smtClean="0"/>
              <a:t>nd</a:t>
            </a:r>
            <a:r>
              <a:rPr lang="cs-CZ" dirty="0" smtClean="0"/>
              <a:t> 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* 100.0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 smtClean="0"/>
              <a:t>SET </a:t>
            </a:r>
            <a:r>
              <a:rPr lang="en-US" dirty="0" err="1" smtClean="0"/>
              <a:t>completiontype</a:t>
            </a:r>
            <a:r>
              <a:rPr lang="cs-CZ" dirty="0" smtClean="0"/>
              <a:t>= </a:t>
            </a:r>
            <a:r>
              <a:rPr lang="cs-CZ" dirty="0"/>
              <a:t>'Z'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mod</a:t>
            </a:r>
            <a:r>
              <a:rPr lang="cs-CZ" dirty="0"/>
              <a:t>(uco,2) = </a:t>
            </a:r>
            <a:r>
              <a:rPr lang="cs-CZ" dirty="0" smtClean="0"/>
              <a:t>1 – Rozdělení datového souboru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42777" y="227442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en-US" b="1" dirty="0" smtClean="0"/>
              <a:t>studies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 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smtClean="0"/>
              <a:t>stud</a:t>
            </a:r>
            <a:r>
              <a:rPr lang="en-US" b="1" dirty="0" err="1" smtClean="0"/>
              <a:t>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en-US" b="1" dirty="0" err="1"/>
              <a:t>completiontype</a:t>
            </a:r>
            <a:r>
              <a:rPr lang="cs-CZ" dirty="0" smtClean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901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pracovišť (počtu jejich pacientů)  v jednotlivých studiích</a:t>
            </a:r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1546</Words>
  <Application>Microsoft Office PowerPoint</Application>
  <PresentationFormat>Předvádění na obrazovce (4:3)</PresentationFormat>
  <Paragraphs>268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Consolas</vt:lpstr>
      <vt:lpstr>Trebuchet MS</vt:lpstr>
      <vt:lpstr>Wingdings</vt:lpstr>
      <vt:lpstr>Motiv systému Office</vt:lpstr>
      <vt:lpstr>Databázové systémy a SQL</vt:lpstr>
      <vt:lpstr>“Nadstandardní“ SQL</vt:lpstr>
      <vt:lpstr>Ranking functions – číslování řádků</vt:lpstr>
      <vt:lpstr>Ranking function</vt:lpstr>
      <vt:lpstr>LAG, LEAD</vt:lpstr>
      <vt:lpstr>Reportovací „window“ funkce</vt:lpstr>
      <vt:lpstr>Window and reporting function</vt:lpstr>
      <vt:lpstr>Parciální součty</vt:lpstr>
      <vt:lpstr>Parciální součty</vt:lpstr>
      <vt:lpstr>Kumulativní součet</vt:lpstr>
      <vt:lpstr>Klouzavý průměr</vt:lpstr>
      <vt:lpstr>Klouzavý průměr</vt:lpstr>
      <vt:lpstr>Cvičení/task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Another window functions</vt:lpstr>
      <vt:lpstr>Other aggregate functions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445</cp:revision>
  <dcterms:created xsi:type="dcterms:W3CDTF">2011-01-19T10:31:11Z</dcterms:created>
  <dcterms:modified xsi:type="dcterms:W3CDTF">2019-11-11T15:01:05Z</dcterms:modified>
</cp:coreProperties>
</file>