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51"/>
  </p:notesMasterIdLst>
  <p:handoutMasterIdLst>
    <p:handoutMasterId r:id="rId52"/>
  </p:handoutMasterIdLst>
  <p:sldIdLst>
    <p:sldId id="493" r:id="rId2"/>
    <p:sldId id="497" r:id="rId3"/>
    <p:sldId id="552" r:id="rId4"/>
    <p:sldId id="501" r:id="rId5"/>
    <p:sldId id="494" r:id="rId6"/>
    <p:sldId id="495" r:id="rId7"/>
    <p:sldId id="496" r:id="rId8"/>
    <p:sldId id="551" r:id="rId9"/>
    <p:sldId id="498" r:id="rId10"/>
    <p:sldId id="499" r:id="rId11"/>
    <p:sldId id="543" r:id="rId12"/>
    <p:sldId id="544" r:id="rId13"/>
    <p:sldId id="545" r:id="rId14"/>
    <p:sldId id="546" r:id="rId15"/>
    <p:sldId id="549" r:id="rId16"/>
    <p:sldId id="548" r:id="rId17"/>
    <p:sldId id="547" r:id="rId18"/>
    <p:sldId id="504" r:id="rId19"/>
    <p:sldId id="502" r:id="rId20"/>
    <p:sldId id="505" r:id="rId21"/>
    <p:sldId id="506" r:id="rId22"/>
    <p:sldId id="515" r:id="rId23"/>
    <p:sldId id="507" r:id="rId24"/>
    <p:sldId id="509" r:id="rId25"/>
    <p:sldId id="511" r:id="rId26"/>
    <p:sldId id="512" r:id="rId27"/>
    <p:sldId id="514" r:id="rId28"/>
    <p:sldId id="540" r:id="rId29"/>
    <p:sldId id="541" r:id="rId30"/>
    <p:sldId id="518" r:id="rId31"/>
    <p:sldId id="519" r:id="rId32"/>
    <p:sldId id="520" r:id="rId33"/>
    <p:sldId id="513" r:id="rId34"/>
    <p:sldId id="516" r:id="rId35"/>
    <p:sldId id="538" r:id="rId36"/>
    <p:sldId id="542" r:id="rId37"/>
    <p:sldId id="534" r:id="rId38"/>
    <p:sldId id="535" r:id="rId39"/>
    <p:sldId id="536" r:id="rId40"/>
    <p:sldId id="537" r:id="rId41"/>
    <p:sldId id="521" r:id="rId42"/>
    <p:sldId id="522" r:id="rId43"/>
    <p:sldId id="523" r:id="rId44"/>
    <p:sldId id="524" r:id="rId45"/>
    <p:sldId id="525" r:id="rId46"/>
    <p:sldId id="526" r:id="rId47"/>
    <p:sldId id="528" r:id="rId48"/>
    <p:sldId id="529" r:id="rId49"/>
    <p:sldId id="531" r:id="rId50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F17F"/>
    <a:srgbClr val="FF6600"/>
    <a:srgbClr val="856647"/>
    <a:srgbClr val="FF9900"/>
    <a:srgbClr val="FFCC66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6" autoAdjust="0"/>
    <p:restoredTop sz="94660"/>
  </p:normalViewPr>
  <p:slideViewPr>
    <p:cSldViewPr>
      <p:cViewPr varScale="1">
        <p:scale>
          <a:sx n="120" d="100"/>
          <a:sy n="120" d="100"/>
        </p:scale>
        <p:origin x="1626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200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76E92D06-A176-4C0A-AF68-87D092F16238}" type="datetimeFigureOut">
              <a:rPr lang="cs-CZ"/>
              <a:pPr>
                <a:defRPr/>
              </a:pPr>
              <a:t>16.09.2019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944A22C-B563-4126-8B24-D8D55507AC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1993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7076824-A2AC-4FAC-BCB6-4AE5AA68A7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9289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91680" y="4869160"/>
            <a:ext cx="6984776" cy="432048"/>
          </a:xfrm>
        </p:spPr>
        <p:txBody>
          <a:bodyPr anchor="t"/>
          <a:lstStyle>
            <a:lvl1pPr>
              <a:defRPr sz="2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91680" y="3573016"/>
            <a:ext cx="6984776" cy="1224136"/>
          </a:xfrm>
        </p:spPr>
        <p:txBody>
          <a:bodyPr anchor="b"/>
          <a:lstStyle>
            <a:lvl1pPr marL="0" indent="0" algn="l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8C993-011B-4698-9DDB-5FCE5EABF4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893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C8B5D-B535-4CE4-8872-2FA6B218F41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8989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4797152"/>
            <a:ext cx="5486400" cy="72008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59012" y="1052736"/>
            <a:ext cx="5486400" cy="356026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267744" y="5517231"/>
            <a:ext cx="5486400" cy="65496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54668-3728-41EC-B440-44B50D38B0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1806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jedno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812" y="396280"/>
            <a:ext cx="7138987" cy="6270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412776"/>
            <a:ext cx="7138987" cy="4713387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  <a:lvl2pPr marL="541338" indent="-274638">
              <a:buFontTx/>
              <a:buBlip>
                <a:blip r:embed="rId2"/>
              </a:buBlip>
              <a:defRPr/>
            </a:lvl2pPr>
            <a:lvl3pPr marL="808038" indent="-266700">
              <a:buFontTx/>
              <a:buBlip>
                <a:blip r:embed="rId2"/>
              </a:buBlip>
              <a:defRPr/>
            </a:lvl3pPr>
            <a:lvl4pPr marL="985838" indent="-177800">
              <a:buFontTx/>
              <a:buBlip>
                <a:blip r:embed="rId2"/>
              </a:buBlip>
              <a:defRPr/>
            </a:lvl4pPr>
            <a:lvl5pPr marL="1163638" indent="-1778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4AFC2-7679-4D6C-9D6C-5DAD3DA8540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1110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dvou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148535"/>
            <a:ext cx="7139136" cy="864096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664" y="1484784"/>
            <a:ext cx="7139136" cy="4641379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B3536-0B3D-4E89-BA3C-AE7C49F4222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2825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z nadpisu, pouze obsah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052736"/>
            <a:ext cx="7138987" cy="5073427"/>
          </a:xfrm>
        </p:spPr>
        <p:txBody>
          <a:bodyPr/>
          <a:lstStyle>
            <a:lvl1pPr marL="266700" indent="-266700">
              <a:buFontTx/>
              <a:buBlip>
                <a:blip r:embed="rId3"/>
              </a:buBlip>
              <a:defRPr/>
            </a:lvl1pPr>
            <a:lvl2pPr marL="541338" indent="-274638">
              <a:buFontTx/>
              <a:buBlip>
                <a:blip r:embed="rId3"/>
              </a:buBlip>
              <a:defRPr/>
            </a:lvl2pPr>
            <a:lvl3pPr marL="808038" indent="-266700">
              <a:buFontTx/>
              <a:buBlip>
                <a:blip r:embed="rId3"/>
              </a:buBlip>
              <a:defRPr/>
            </a:lvl3pPr>
            <a:lvl4pPr marL="985838" indent="-177800">
              <a:buFontTx/>
              <a:buBlip>
                <a:blip r:embed="rId3"/>
              </a:buBlip>
              <a:defRPr/>
            </a:lvl4pPr>
            <a:lvl5pPr marL="1163638" indent="-177800"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1A95A-9729-4D7D-B061-DFE9163B6D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159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9809" y="388259"/>
            <a:ext cx="7138987" cy="6270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47664" y="1484784"/>
            <a:ext cx="3384376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76056" y="1484784"/>
            <a:ext cx="3610744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97DA8-4F99-4618-9588-17E2CF1F08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41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dstavce +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47664" y="163339"/>
            <a:ext cx="3528392" cy="856950"/>
          </a:xfrm>
        </p:spPr>
        <p:txBody>
          <a:bodyPr anchor="b">
            <a:no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47664" y="1484784"/>
            <a:ext cx="3528392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20072" y="163339"/>
            <a:ext cx="3466728" cy="856950"/>
          </a:xfrm>
        </p:spPr>
        <p:txBody>
          <a:bodyPr anchor="b">
            <a:no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20072" y="1484784"/>
            <a:ext cx="3466728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943FA-746A-46E2-A2C5-43A016364C9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7484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388259"/>
            <a:ext cx="7138987" cy="627063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47664" y="1429019"/>
            <a:ext cx="3528392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47664" y="2132857"/>
            <a:ext cx="3528392" cy="39933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20072" y="1429019"/>
            <a:ext cx="3466728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20072" y="2132857"/>
            <a:ext cx="3466728" cy="39933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C0377-31A0-4D91-AB2F-CCBA5C5F0B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5481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 jedno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813" y="387896"/>
            <a:ext cx="7138987" cy="6270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13F62-1F22-40BC-AA61-346F3803E3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8813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147809"/>
            <a:ext cx="7139136" cy="864096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993D7-B749-4142-B428-18F5418F9F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1967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1557338" y="396875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1547813" y="1484784"/>
            <a:ext cx="7138987" cy="464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  <a:p>
            <a:pPr lvl="2"/>
            <a:r>
              <a:rPr lang="cs-CZ" altLang="cs-CZ" dirty="0"/>
              <a:t>Třetí úroveň</a:t>
            </a:r>
          </a:p>
          <a:p>
            <a:pPr lvl="3"/>
            <a:r>
              <a:rPr lang="cs-CZ" altLang="cs-CZ" dirty="0"/>
              <a:t>Čtvrtá úroveň</a:t>
            </a:r>
          </a:p>
          <a:p>
            <a:pPr lvl="4"/>
            <a:r>
              <a:rPr lang="cs-CZ" alt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692275" y="6356350"/>
            <a:ext cx="1655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708400" y="6356350"/>
            <a:ext cx="2735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804025" y="6356350"/>
            <a:ext cx="1882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BCE0307-63E5-4315-8078-A1E278E9D7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TextovéPole 6"/>
          <p:cNvSpPr txBox="1"/>
          <p:nvPr/>
        </p:nvSpPr>
        <p:spPr>
          <a:xfrm rot="16200000">
            <a:off x="-2656730" y="3116504"/>
            <a:ext cx="6100787" cy="677108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l">
              <a:defRPr/>
            </a:pPr>
            <a:r>
              <a:rPr lang="cs-CZ" sz="3800" dirty="0">
                <a:ln w="15240">
                  <a:solidFill>
                    <a:schemeClr val="bg1"/>
                  </a:solidFill>
                </a:ln>
                <a:solidFill>
                  <a:srgbClr val="D3F17F"/>
                </a:solidFill>
                <a:latin typeface="Arial Black" pitchFamily="34" charset="0"/>
              </a:rPr>
              <a:t>Úvod a základní</a:t>
            </a:r>
            <a:r>
              <a:rPr lang="cs-CZ" sz="3800" baseline="0" dirty="0">
                <a:ln w="15240">
                  <a:solidFill>
                    <a:schemeClr val="bg1"/>
                  </a:solidFill>
                </a:ln>
                <a:solidFill>
                  <a:srgbClr val="D3F17F"/>
                </a:solidFill>
                <a:latin typeface="Arial Black" pitchFamily="34" charset="0"/>
              </a:rPr>
              <a:t> fakta</a:t>
            </a:r>
            <a:endParaRPr lang="cs-CZ" sz="3800" dirty="0">
              <a:ln w="15240">
                <a:solidFill>
                  <a:schemeClr val="bg1"/>
                </a:solidFill>
              </a:ln>
              <a:solidFill>
                <a:srgbClr val="D3F17F"/>
              </a:solidFill>
              <a:latin typeface="Arial Black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51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2" r:id="rId10"/>
    <p:sldLayoutId id="214748375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66700" indent="-2667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1338" indent="-27463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457326"/>
          </a:solidFill>
          <a:latin typeface="Arial" pitchFamily="34" charset="0"/>
          <a:ea typeface="+mn-ea"/>
          <a:cs typeface="Arial" pitchFamily="34" charset="0"/>
        </a:defRPr>
      </a:lvl2pPr>
      <a:lvl3pPr marL="808038" indent="-2667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85838" indent="-177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63638" indent="-177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3"/>
          <p:cNvSpPr>
            <a:spLocks noGrp="1"/>
          </p:cNvSpPr>
          <p:nvPr>
            <p:ph type="ctrTitle"/>
          </p:nvPr>
        </p:nvSpPr>
        <p:spPr>
          <a:xfrm>
            <a:off x="1907704" y="4437112"/>
            <a:ext cx="2592288" cy="432048"/>
          </a:xfrm>
        </p:spPr>
        <p:txBody>
          <a:bodyPr/>
          <a:lstStyle/>
          <a:p>
            <a:r>
              <a:rPr lang="cs-CZ" altLang="cs-CZ" dirty="0"/>
              <a:t>Vítězslav Bryja</a:t>
            </a:r>
            <a:br>
              <a:rPr lang="cs-CZ" altLang="cs-CZ" dirty="0"/>
            </a:br>
            <a:endParaRPr lang="cs-CZ" alt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691680" y="2924944"/>
            <a:ext cx="6984776" cy="1224136"/>
          </a:xfrm>
        </p:spPr>
        <p:txBody>
          <a:bodyPr/>
          <a:lstStyle/>
          <a:p>
            <a:r>
              <a:rPr lang="cs-CZ" dirty="0"/>
              <a:t>Úvod do předmětu</a:t>
            </a:r>
          </a:p>
          <a:p>
            <a:r>
              <a:rPr lang="cs-CZ" dirty="0"/>
              <a:t>Opakování: Základní principy organizace a funkce živočišné buňky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Množství a variabilita buněk v těle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>
          <a:xfrm>
            <a:off x="1547813" y="1412777"/>
            <a:ext cx="7138987" cy="1944216"/>
          </a:xfrm>
        </p:spPr>
        <p:txBody>
          <a:bodyPr/>
          <a:lstStyle/>
          <a:p>
            <a:r>
              <a:rPr lang="cs-CZ" altLang="cs-CZ" dirty="0"/>
              <a:t>lidské tělo – cca </a:t>
            </a:r>
            <a:r>
              <a:rPr lang="en-US" altLang="cs-CZ" dirty="0"/>
              <a:t>3</a:t>
            </a:r>
            <a:r>
              <a:rPr lang="cs-CZ" altLang="cs-CZ" dirty="0"/>
              <a:t>,</a:t>
            </a:r>
            <a:r>
              <a:rPr lang="en-US" altLang="cs-CZ" dirty="0"/>
              <a:t>7</a:t>
            </a:r>
            <a:r>
              <a:rPr lang="cs-CZ" altLang="cs-CZ" dirty="0"/>
              <a:t> </a:t>
            </a:r>
            <a:r>
              <a:rPr lang="en-US" altLang="cs-CZ" dirty="0"/>
              <a:t>±</a:t>
            </a:r>
            <a:r>
              <a:rPr lang="cs-CZ" altLang="cs-CZ" dirty="0"/>
              <a:t> </a:t>
            </a:r>
            <a:r>
              <a:rPr lang="en-US" altLang="cs-CZ" dirty="0"/>
              <a:t>0.8</a:t>
            </a:r>
            <a:r>
              <a:rPr lang="cs-CZ" altLang="cs-CZ" dirty="0"/>
              <a:t> </a:t>
            </a:r>
            <a:r>
              <a:rPr lang="en-US" altLang="cs-CZ" dirty="0"/>
              <a:t>×</a:t>
            </a:r>
            <a:r>
              <a:rPr lang="cs-CZ" altLang="cs-CZ" dirty="0"/>
              <a:t> </a:t>
            </a:r>
            <a:r>
              <a:rPr lang="en-US" altLang="cs-CZ" dirty="0"/>
              <a:t>10</a:t>
            </a:r>
            <a:r>
              <a:rPr lang="en-US" altLang="cs-CZ" baseline="30000" dirty="0"/>
              <a:t>13</a:t>
            </a:r>
            <a:r>
              <a:rPr lang="en-US" altLang="cs-CZ" dirty="0"/>
              <a:t> </a:t>
            </a:r>
            <a:r>
              <a:rPr lang="cs-CZ" altLang="cs-CZ" dirty="0"/>
              <a:t>buněk</a:t>
            </a:r>
            <a:r>
              <a:rPr lang="en-US" altLang="cs-CZ" dirty="0"/>
              <a:t> (plus </a:t>
            </a:r>
            <a:r>
              <a:rPr lang="cs-CZ" altLang="cs-CZ" dirty="0"/>
              <a:t>podobné množství bakterií) – zahrnují cca 200 různých buněčných typů;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56" y="2510091"/>
            <a:ext cx="3533995" cy="3340033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1547664" y="6113898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(A) </a:t>
            </a:r>
            <a:r>
              <a:rPr lang="cs-CZ" sz="1600" dirty="0">
                <a:solidFill>
                  <a:schemeClr val="tx1"/>
                </a:solidFill>
              </a:rPr>
              <a:t>prvok </a:t>
            </a:r>
            <a:r>
              <a:rPr lang="en-US" sz="1600" dirty="0">
                <a:solidFill>
                  <a:schemeClr val="tx1"/>
                </a:solidFill>
              </a:rPr>
              <a:t>Giardia </a:t>
            </a:r>
            <a:r>
              <a:rPr lang="en-US" sz="1600" dirty="0" err="1">
                <a:solidFill>
                  <a:schemeClr val="tx1"/>
                </a:solidFill>
              </a:rPr>
              <a:t>lamblia</a:t>
            </a:r>
            <a:r>
              <a:rPr lang="en-US" sz="1600" dirty="0">
                <a:solidFill>
                  <a:schemeClr val="tx1"/>
                </a:solidFill>
              </a:rPr>
              <a:t>, (B) </a:t>
            </a:r>
            <a:r>
              <a:rPr lang="cs-CZ" sz="1600" dirty="0">
                <a:solidFill>
                  <a:schemeClr val="tx1"/>
                </a:solidFill>
              </a:rPr>
              <a:t>rostlinná buňka</a:t>
            </a:r>
            <a:r>
              <a:rPr lang="en-US" sz="1600" dirty="0">
                <a:solidFill>
                  <a:schemeClr val="tx1"/>
                </a:solidFill>
              </a:rPr>
              <a:t>, (C) </a:t>
            </a:r>
            <a:r>
              <a:rPr lang="cs-CZ" sz="1600" dirty="0">
                <a:solidFill>
                  <a:schemeClr val="tx1"/>
                </a:solidFill>
              </a:rPr>
              <a:t>pučící kvasinka</a:t>
            </a:r>
            <a:r>
              <a:rPr lang="en-US" sz="1600" dirty="0">
                <a:solidFill>
                  <a:schemeClr val="tx1"/>
                </a:solidFill>
              </a:rPr>
              <a:t>, (D) </a:t>
            </a:r>
            <a:r>
              <a:rPr lang="cs-CZ" sz="1600" dirty="0">
                <a:solidFill>
                  <a:schemeClr val="tx1"/>
                </a:solidFill>
              </a:rPr>
              <a:t>červená krvinka</a:t>
            </a:r>
            <a:r>
              <a:rPr lang="en-US" sz="1600" dirty="0">
                <a:solidFill>
                  <a:schemeClr val="tx1"/>
                </a:solidFill>
              </a:rPr>
              <a:t>, (E) </a:t>
            </a:r>
            <a:r>
              <a:rPr lang="cs-CZ" sz="1600" dirty="0">
                <a:solidFill>
                  <a:schemeClr val="tx1"/>
                </a:solidFill>
              </a:rPr>
              <a:t>f</a:t>
            </a:r>
            <a:r>
              <a:rPr lang="en-US" sz="1600" dirty="0" err="1">
                <a:solidFill>
                  <a:schemeClr val="tx1"/>
                </a:solidFill>
              </a:rPr>
              <a:t>ibroblast</a:t>
            </a:r>
            <a:r>
              <a:rPr lang="en-US" sz="1600" dirty="0">
                <a:solidFill>
                  <a:schemeClr val="tx1"/>
                </a:solidFill>
              </a:rPr>
              <a:t>, (F) </a:t>
            </a:r>
            <a:r>
              <a:rPr lang="cs-CZ" sz="1600" dirty="0">
                <a:solidFill>
                  <a:schemeClr val="tx1"/>
                </a:solidFill>
              </a:rPr>
              <a:t>nervová buňka </a:t>
            </a:r>
            <a:r>
              <a:rPr lang="en-US" sz="1600" dirty="0">
                <a:solidFill>
                  <a:schemeClr val="tx1"/>
                </a:solidFill>
              </a:rPr>
              <a:t>(G)</a:t>
            </a:r>
            <a:r>
              <a:rPr lang="cs-CZ" sz="1600" dirty="0">
                <a:solidFill>
                  <a:schemeClr val="tx1"/>
                </a:solidFill>
              </a:rPr>
              <a:t>,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cs-CZ" sz="1600" dirty="0">
                <a:solidFill>
                  <a:schemeClr val="tx1"/>
                </a:solidFill>
              </a:rPr>
              <a:t>tyčinka (sítnice)</a:t>
            </a:r>
          </a:p>
        </p:txBody>
      </p:sp>
      <p:sp>
        <p:nvSpPr>
          <p:cNvPr id="9" name="Obdélník 8"/>
          <p:cNvSpPr/>
          <p:nvPr/>
        </p:nvSpPr>
        <p:spPr>
          <a:xfrm>
            <a:off x="5142706" y="5633666"/>
            <a:ext cx="40012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i="1" dirty="0" err="1"/>
              <a:t>Milo</a:t>
            </a:r>
            <a:r>
              <a:rPr lang="en-US" sz="1200" b="1" i="1" dirty="0"/>
              <a:t> et al., </a:t>
            </a:r>
            <a:r>
              <a:rPr lang="cs-CZ" sz="1200" b="1" i="1" dirty="0"/>
              <a:t>Cell Biology by </a:t>
            </a:r>
            <a:r>
              <a:rPr lang="cs-CZ" sz="1200" b="1" i="1" dirty="0" err="1"/>
              <a:t>the</a:t>
            </a:r>
            <a:r>
              <a:rPr lang="cs-CZ" sz="1200" b="1" i="1" dirty="0"/>
              <a:t> </a:t>
            </a:r>
            <a:r>
              <a:rPr lang="cs-CZ" sz="1200" b="1" i="1" dirty="0" err="1"/>
              <a:t>Numbers</a:t>
            </a:r>
            <a:r>
              <a:rPr lang="en-US" sz="1200" b="1" i="1" dirty="0"/>
              <a:t>, New York, Garland Science, </a:t>
            </a:r>
            <a:r>
              <a:rPr lang="cs-CZ" sz="1200" b="1" i="1" dirty="0"/>
              <a:t>2016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708" y="2687353"/>
            <a:ext cx="3281944" cy="298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8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Membrána: zajišťuje základní buněčné funkce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412776"/>
            <a:ext cx="4176315" cy="4713387"/>
          </a:xfrm>
        </p:spPr>
        <p:txBody>
          <a:bodyPr/>
          <a:lstStyle/>
          <a:p>
            <a:r>
              <a:rPr lang="cs-CZ" sz="2000" dirty="0"/>
              <a:t>Separace</a:t>
            </a:r>
          </a:p>
          <a:p>
            <a:pPr lvl="1"/>
            <a:r>
              <a:rPr lang="cs-CZ" sz="1800" dirty="0"/>
              <a:t>Semipermeabilní bariéra, izolace</a:t>
            </a:r>
          </a:p>
          <a:p>
            <a:r>
              <a:rPr lang="cs-CZ" sz="2000" dirty="0"/>
              <a:t>Výměna</a:t>
            </a:r>
          </a:p>
          <a:p>
            <a:pPr lvl="1"/>
            <a:r>
              <a:rPr lang="cs-CZ" sz="1800" dirty="0"/>
              <a:t>Transport a translokace metabolitů a makromolekul dovnitř a ven, zajištění distribuce uvnitř buňky</a:t>
            </a:r>
          </a:p>
          <a:p>
            <a:r>
              <a:rPr lang="cs-CZ" sz="2000" dirty="0"/>
              <a:t>Integrace</a:t>
            </a:r>
          </a:p>
          <a:p>
            <a:pPr lvl="1"/>
            <a:r>
              <a:rPr lang="cs-CZ" sz="1800" dirty="0"/>
              <a:t>Zajištění mezibuněčné komunikace, adheze, signalizace prostřednictvím receptorů, regulace funkční a prostorové integrity</a:t>
            </a:r>
          </a:p>
          <a:p>
            <a:r>
              <a:rPr lang="cs-CZ" sz="2000" dirty="0"/>
              <a:t>Metabolismus</a:t>
            </a:r>
          </a:p>
          <a:p>
            <a:pPr lvl="1"/>
            <a:r>
              <a:rPr lang="cs-CZ" sz="1800" dirty="0"/>
              <a:t>Součást metabolických drah, obsahují enzymy pro syntézu, přestavbu a degradaci</a:t>
            </a:r>
            <a:endParaRPr lang="en-US" sz="1800" dirty="0"/>
          </a:p>
        </p:txBody>
      </p:sp>
      <p:pic>
        <p:nvPicPr>
          <p:cNvPr id="4" name="Picture 2" descr="figure_11_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954" y="1412776"/>
            <a:ext cx="3039889" cy="1387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2" descr="figure_11_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680" y="2949527"/>
            <a:ext cx="2689988" cy="1583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1" descr="figure_01_04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588" y="4365035"/>
            <a:ext cx="1231255" cy="241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figure_01_04c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127" y="4660900"/>
            <a:ext cx="1574960" cy="212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206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Membrány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412777"/>
            <a:ext cx="5472459" cy="1080120"/>
          </a:xfrm>
        </p:spPr>
        <p:txBody>
          <a:bodyPr/>
          <a:lstStyle/>
          <a:p>
            <a:r>
              <a:rPr lang="cs-CZ" dirty="0"/>
              <a:t>Všechny biologické membrány mají shodnou obecnou strukturu</a:t>
            </a:r>
          </a:p>
          <a:p>
            <a:r>
              <a:rPr lang="cs-CZ" dirty="0"/>
              <a:t>Tenká vrstva tvořena molekulami lipidů (lipidová </a:t>
            </a:r>
            <a:r>
              <a:rPr lang="cs-CZ" dirty="0" err="1"/>
              <a:t>dvouvrstva</a:t>
            </a:r>
            <a:r>
              <a:rPr lang="cs-CZ" dirty="0"/>
              <a:t>) a proteinů spojených nekovalentními vazbami (model fluidní mozaiky)</a:t>
            </a:r>
            <a:endParaRPr lang="en-US" dirty="0"/>
          </a:p>
        </p:txBody>
      </p:sp>
      <p:pic>
        <p:nvPicPr>
          <p:cNvPr id="5" name="Picture 1" descr="figure_10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355" y="3682793"/>
            <a:ext cx="6859488" cy="3042673"/>
          </a:xfrm>
          <a:prstGeom prst="rect">
            <a:avLst/>
          </a:prstGeom>
        </p:spPr>
      </p:pic>
      <p:pic>
        <p:nvPicPr>
          <p:cNvPr id="6" name="Picture 2" descr="figure_11_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294075"/>
            <a:ext cx="2128986" cy="223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1024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Asymetrie lipidové membrány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5637" y="1412776"/>
            <a:ext cx="5318611" cy="2952328"/>
          </a:xfrm>
        </p:spPr>
        <p:txBody>
          <a:bodyPr/>
          <a:lstStyle/>
          <a:p>
            <a:r>
              <a:rPr lang="cs-CZ" dirty="0"/>
              <a:t>Funkčně důležitá v přenosu signálu</a:t>
            </a:r>
          </a:p>
          <a:p>
            <a:r>
              <a:rPr lang="cs-CZ" dirty="0"/>
              <a:t>řada </a:t>
            </a:r>
            <a:r>
              <a:rPr lang="cs-CZ" dirty="0" err="1"/>
              <a:t>cytosolických</a:t>
            </a:r>
            <a:r>
              <a:rPr lang="cs-CZ" dirty="0"/>
              <a:t> proteinů specificky rozpoznává určité struktury v lipidové membráně</a:t>
            </a:r>
          </a:p>
          <a:p>
            <a:r>
              <a:rPr lang="cs-CZ" dirty="0"/>
              <a:t>Glykolipidy na vnější straně membrány</a:t>
            </a:r>
          </a:p>
          <a:p>
            <a:r>
              <a:rPr lang="cs-CZ" dirty="0"/>
              <a:t>Orientace zůstává zachována během transferu mezi buněčnými </a:t>
            </a:r>
            <a:r>
              <a:rPr lang="cs-CZ" dirty="0" err="1"/>
              <a:t>kompartementy</a:t>
            </a:r>
            <a:endParaRPr lang="en-US" dirty="0"/>
          </a:p>
        </p:txBody>
      </p:sp>
      <p:pic>
        <p:nvPicPr>
          <p:cNvPr id="4" name="Picture 1" descr="figure_10_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4437112"/>
            <a:ext cx="4824536" cy="1940153"/>
          </a:xfrm>
          <a:prstGeom prst="rect">
            <a:avLst/>
          </a:prstGeom>
        </p:spPr>
      </p:pic>
      <p:pic>
        <p:nvPicPr>
          <p:cNvPr id="5" name="Picture 2" descr="figure_11_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239" y="1897680"/>
            <a:ext cx="2242913" cy="446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717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Membránové proteiny – různé funkce</a:t>
            </a:r>
            <a:endParaRPr lang="en-US" dirty="0"/>
          </a:p>
        </p:txBody>
      </p:sp>
      <p:pic>
        <p:nvPicPr>
          <p:cNvPr id="5" name="Picture 2" descr="figure_11_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92896"/>
            <a:ext cx="6496273" cy="2347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445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Vnitrobuněčný membránový transport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412777"/>
            <a:ext cx="7138987" cy="2736304"/>
          </a:xfrm>
        </p:spPr>
        <p:txBody>
          <a:bodyPr/>
          <a:lstStyle/>
          <a:p>
            <a:r>
              <a:rPr lang="cs-CZ" sz="1600" dirty="0"/>
              <a:t>plazmatická i vnitřní buněčné membrány  jsou v procesu neustálé změny kompozice v souvislosti s nutností buňky komunikovat s vnějším prostředím a dostatečně rychle reagovat na různé podněty</a:t>
            </a:r>
          </a:p>
          <a:p>
            <a:r>
              <a:rPr lang="cs-CZ" sz="1600" dirty="0"/>
              <a:t>komplexní systém membrán slouží přidávání a odebírání membránových proteinů (receptorů, iontových kanálů, transportérů)</a:t>
            </a:r>
          </a:p>
          <a:p>
            <a:r>
              <a:rPr lang="cs-CZ" sz="1600" dirty="0" err="1"/>
              <a:t>exocytóza</a:t>
            </a:r>
            <a:r>
              <a:rPr lang="cs-CZ" sz="1600" dirty="0"/>
              <a:t> zajišťuje transport nově syntetizovaných látek ven z buňky nebo na plazmatickou membránu</a:t>
            </a:r>
          </a:p>
          <a:p>
            <a:r>
              <a:rPr lang="cs-CZ" sz="1600" dirty="0"/>
              <a:t>endocytóza umožňuje odejmutí membránových komponent a jejich internalizaci do </a:t>
            </a:r>
            <a:r>
              <a:rPr lang="cs-CZ" sz="1600" dirty="0" err="1"/>
              <a:t>endosomu</a:t>
            </a:r>
            <a:endParaRPr lang="cs-CZ" sz="1600" dirty="0"/>
          </a:p>
          <a:p>
            <a:pPr lvl="1"/>
            <a:r>
              <a:rPr lang="cs-CZ" sz="1400" dirty="0"/>
              <a:t>recyklace nebo degradace v lysozomu</a:t>
            </a:r>
            <a:endParaRPr lang="en-US" sz="1400" dirty="0"/>
          </a:p>
        </p:txBody>
      </p:sp>
      <p:pic>
        <p:nvPicPr>
          <p:cNvPr id="4" name="Picture 1" descr="figure_13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4327052"/>
            <a:ext cx="3835152" cy="242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56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000" dirty="0"/>
              <a:t>Endocytóza – </a:t>
            </a:r>
            <a:r>
              <a:rPr lang="cs-CZ" sz="2000" dirty="0" err="1"/>
              <a:t>clathrinový</a:t>
            </a:r>
            <a:r>
              <a:rPr lang="cs-CZ" sz="2000" dirty="0"/>
              <a:t> systém</a:t>
            </a:r>
            <a:endParaRPr lang="en-US" sz="2000" dirty="0"/>
          </a:p>
        </p:txBody>
      </p:sp>
      <p:pic>
        <p:nvPicPr>
          <p:cNvPr id="4" name="Picture 1" descr="figure_13_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019" y="2060848"/>
            <a:ext cx="7272808" cy="336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20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Sekrece a endocytóza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412777"/>
            <a:ext cx="7138987" cy="792088"/>
          </a:xfrm>
        </p:spPr>
        <p:txBody>
          <a:bodyPr/>
          <a:lstStyle/>
          <a:p>
            <a:r>
              <a:rPr lang="cs-CZ" dirty="0"/>
              <a:t>Sekrece: ER </a:t>
            </a:r>
            <a:r>
              <a:rPr lang="cs-CZ" dirty="0">
                <a:sym typeface="Symbol"/>
              </a:rPr>
              <a:t></a:t>
            </a:r>
            <a:r>
              <a:rPr lang="cs-CZ" dirty="0"/>
              <a:t> GA </a:t>
            </a:r>
            <a:r>
              <a:rPr lang="cs-CZ" dirty="0">
                <a:sym typeface="Symbol"/>
              </a:rPr>
              <a:t></a:t>
            </a:r>
            <a:r>
              <a:rPr lang="cs-CZ" dirty="0"/>
              <a:t> plasmatická membrána</a:t>
            </a:r>
          </a:p>
          <a:p>
            <a:r>
              <a:rPr lang="cs-CZ" dirty="0"/>
              <a:t>Endocytóza: plasmatická membrána </a:t>
            </a:r>
            <a:r>
              <a:rPr lang="cs-CZ" dirty="0">
                <a:sym typeface="Symbol"/>
              </a:rPr>
              <a:t> …</a:t>
            </a:r>
            <a:endParaRPr lang="cs-CZ" dirty="0"/>
          </a:p>
          <a:p>
            <a:endParaRPr lang="cs-CZ" dirty="0"/>
          </a:p>
        </p:txBody>
      </p:sp>
      <p:pic>
        <p:nvPicPr>
          <p:cNvPr id="4" name="Picture 1" descr="figure_13_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492896"/>
            <a:ext cx="7020034" cy="352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10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1043608" y="236546"/>
            <a:ext cx="7920880" cy="627063"/>
          </a:xfrm>
        </p:spPr>
        <p:txBody>
          <a:bodyPr/>
          <a:lstStyle/>
          <a:p>
            <a:pPr eaLnBrk="1" hangingPunct="1"/>
            <a:r>
              <a:rPr lang="cs-CZ" altLang="cs-CZ" dirty="0"/>
              <a:t>Buněčné jádro: místo lokalizace DNA a transkripce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588" y="2510571"/>
            <a:ext cx="2726199" cy="3800533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940152" y="626297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tx1"/>
                </a:solidFill>
              </a:rPr>
              <a:t>pozice všech chromozómů v jádře lidského fibroblastu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6951331" y="2174632"/>
            <a:ext cx="23164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i="1" dirty="0"/>
              <a:t>P</a:t>
            </a:r>
            <a:r>
              <a:rPr lang="en-US" sz="1400" b="1" i="1" dirty="0" err="1"/>
              <a:t>LoS</a:t>
            </a:r>
            <a:r>
              <a:rPr lang="en-US" sz="1400" b="1" i="1" dirty="0"/>
              <a:t> </a:t>
            </a:r>
            <a:r>
              <a:rPr lang="en-US" sz="1400" b="1" i="1" dirty="0" err="1"/>
              <a:t>Biol</a:t>
            </a:r>
            <a:r>
              <a:rPr lang="en-US" sz="1400" b="1" i="1" dirty="0"/>
              <a:t> 3(5): e157</a:t>
            </a:r>
            <a:endParaRPr lang="cs-CZ" sz="1400" b="1" i="1" dirty="0"/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 bwMode="auto">
          <a:xfrm>
            <a:off x="1403648" y="2559544"/>
            <a:ext cx="4391794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1400" b="1" dirty="0"/>
              <a:t>pozice genů v jádře se mění v závislosti na intenzitě exprese</a:t>
            </a:r>
            <a:r>
              <a:rPr lang="cs-CZ" altLang="cs-CZ" sz="1400" dirty="0"/>
              <a:t>; často dochází po </a:t>
            </a:r>
            <a:r>
              <a:rPr lang="cs-CZ" altLang="cs-CZ" sz="1400" dirty="0" err="1"/>
              <a:t>dekondenzaci</a:t>
            </a:r>
            <a:r>
              <a:rPr lang="cs-CZ" altLang="cs-CZ" sz="1400" dirty="0"/>
              <a:t> chromatinu k vytvoření smyčky, která se nachází mimo teritorium daného chromozómu – pravděpodobně to souvisí s nutností asociace s proteiny zapojenými do transkripce – DNA se přemisťuje do oblastí bohatých na tyto proteiny;</a:t>
            </a:r>
          </a:p>
          <a:p>
            <a:r>
              <a:rPr lang="cs-CZ" altLang="cs-CZ" sz="1400" dirty="0"/>
              <a:t>tyto oblasti (podobně jako jadérka, </a:t>
            </a:r>
            <a:r>
              <a:rPr lang="cs-CZ" altLang="cs-CZ" sz="1400" dirty="0" err="1"/>
              <a:t>Cajalových</a:t>
            </a:r>
            <a:r>
              <a:rPr lang="cs-CZ" altLang="cs-CZ" sz="1400" dirty="0"/>
              <a:t> tělísek, </a:t>
            </a:r>
            <a:r>
              <a:rPr lang="cs-CZ" altLang="cs-CZ" sz="1400" dirty="0" err="1"/>
              <a:t>interchromatinových</a:t>
            </a:r>
            <a:r>
              <a:rPr lang="cs-CZ" altLang="cs-CZ" sz="1400" dirty="0"/>
              <a:t> granulí apod.) </a:t>
            </a:r>
            <a:r>
              <a:rPr lang="cs-CZ" altLang="cs-CZ" sz="1400" b="1" dirty="0"/>
              <a:t>vytvářejí struktury umožňující přístup proteinům a RNA – vytvářejí specifické biochemické prostředí </a:t>
            </a:r>
            <a:r>
              <a:rPr lang="cs-CZ" altLang="cs-CZ" sz="1400" dirty="0"/>
              <a:t>nezbytné pro reakce spojené s transkripcí a post-transkripčními úpravami </a:t>
            </a:r>
            <a:r>
              <a:rPr lang="cs-CZ" altLang="cs-CZ" sz="1400" dirty="0" err="1"/>
              <a:t>mRNA</a:t>
            </a:r>
            <a:r>
              <a:rPr lang="cs-CZ" altLang="cs-CZ" sz="1400" dirty="0"/>
              <a:t>;</a:t>
            </a:r>
          </a:p>
          <a:p>
            <a:pPr marL="0" indent="0">
              <a:buNone/>
            </a:pPr>
            <a:endParaRPr lang="cs-CZ" altLang="cs-CZ" sz="1400" dirty="0"/>
          </a:p>
        </p:txBody>
      </p:sp>
    </p:spTree>
    <p:extLst>
      <p:ext uri="{BB962C8B-B14F-4D97-AF65-F5344CB8AC3E}">
        <p14:creationId xmlns:p14="http://schemas.microsoft.com/office/powerpoint/2010/main" val="1213643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1043608" y="236546"/>
            <a:ext cx="7138987" cy="627063"/>
          </a:xfrm>
        </p:spPr>
        <p:txBody>
          <a:bodyPr/>
          <a:lstStyle/>
          <a:p>
            <a:pPr eaLnBrk="1" hangingPunct="1"/>
            <a:r>
              <a:rPr lang="cs-CZ" altLang="cs-CZ" dirty="0"/>
              <a:t>Principy transportu mezi jádrem a cytosolem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>
          <a:xfrm>
            <a:off x="1544365" y="1337034"/>
            <a:ext cx="3891731" cy="4713387"/>
          </a:xfrm>
        </p:spPr>
        <p:txBody>
          <a:bodyPr/>
          <a:lstStyle/>
          <a:p>
            <a:pPr eaLnBrk="1" hangingPunct="1"/>
            <a:r>
              <a:rPr lang="cs-CZ" altLang="cs-CZ" sz="1400" dirty="0"/>
              <a:t>jaderný obal (</a:t>
            </a:r>
            <a:r>
              <a:rPr lang="cs-CZ" altLang="cs-CZ" sz="1400" dirty="0" err="1"/>
              <a:t>nuclear</a:t>
            </a:r>
            <a:r>
              <a:rPr lang="cs-CZ" altLang="cs-CZ" sz="1400" dirty="0"/>
              <a:t> </a:t>
            </a:r>
            <a:r>
              <a:rPr lang="cs-CZ" altLang="cs-CZ" sz="1400" dirty="0" err="1"/>
              <a:t>envelope</a:t>
            </a:r>
            <a:r>
              <a:rPr lang="cs-CZ" altLang="cs-CZ" sz="1400" dirty="0"/>
              <a:t>) sestává z:</a:t>
            </a:r>
          </a:p>
          <a:p>
            <a:pPr eaLnBrk="1" hangingPunct="1">
              <a:buFontTx/>
              <a:buChar char="-"/>
            </a:pPr>
            <a:r>
              <a:rPr lang="cs-CZ" altLang="cs-CZ" sz="1400" b="1" dirty="0"/>
              <a:t>vnitřní a vnější jaderné membrány </a:t>
            </a:r>
            <a:r>
              <a:rPr lang="cs-CZ" altLang="cs-CZ" sz="1400" dirty="0"/>
              <a:t>obklopující </a:t>
            </a:r>
            <a:r>
              <a:rPr lang="cs-CZ" altLang="cs-CZ" sz="1400" b="1" dirty="0" err="1"/>
              <a:t>perinukleární</a:t>
            </a:r>
            <a:r>
              <a:rPr lang="cs-CZ" altLang="cs-CZ" sz="1400" b="1" dirty="0"/>
              <a:t> prostor</a:t>
            </a:r>
            <a:r>
              <a:rPr lang="cs-CZ" altLang="cs-CZ" sz="1400" dirty="0"/>
              <a:t>;</a:t>
            </a:r>
          </a:p>
          <a:p>
            <a:pPr eaLnBrk="1" hangingPunct="1">
              <a:buFontTx/>
              <a:buChar char="-"/>
            </a:pPr>
            <a:r>
              <a:rPr lang="cs-CZ" altLang="cs-CZ" sz="1400" dirty="0"/>
              <a:t>na vnější jaderné membráně je lokalizováno velké množství </a:t>
            </a:r>
            <a:r>
              <a:rPr lang="cs-CZ" altLang="cs-CZ" sz="1400" b="1" dirty="0" err="1"/>
              <a:t>ribozómů</a:t>
            </a:r>
            <a:r>
              <a:rPr lang="cs-CZ" altLang="cs-CZ" sz="1400" dirty="0"/>
              <a:t> – probíhá zde intenzívní proteosyntéza proteinů uvolňovaných do </a:t>
            </a:r>
            <a:r>
              <a:rPr lang="cs-CZ" altLang="cs-CZ" sz="1400" dirty="0" err="1"/>
              <a:t>perinukl</a:t>
            </a:r>
            <a:r>
              <a:rPr lang="cs-CZ" altLang="cs-CZ" sz="1400" dirty="0"/>
              <a:t>. prostoru;</a:t>
            </a:r>
          </a:p>
          <a:p>
            <a:pPr eaLnBrk="1" hangingPunct="1">
              <a:buFontTx/>
              <a:buChar char="-"/>
            </a:pPr>
            <a:r>
              <a:rPr lang="cs-CZ" altLang="cs-CZ" sz="1400" dirty="0"/>
              <a:t>jádro je propojeno s cytosolem prostřednictvím </a:t>
            </a:r>
            <a:r>
              <a:rPr lang="cs-CZ" altLang="cs-CZ" sz="1400" b="1" dirty="0"/>
              <a:t>jaderných pórů</a:t>
            </a:r>
            <a:r>
              <a:rPr lang="cs-CZ" altLang="cs-CZ" sz="1400" dirty="0"/>
              <a:t>;</a:t>
            </a:r>
          </a:p>
          <a:p>
            <a:r>
              <a:rPr lang="cs-CZ" altLang="cs-CZ" sz="1400" dirty="0"/>
              <a:t>mezi jádrem a cytosolem probíhá </a:t>
            </a:r>
            <a:r>
              <a:rPr lang="cs-CZ" altLang="cs-CZ" sz="1400" b="1" dirty="0"/>
              <a:t>velmi intenzívní transport</a:t>
            </a:r>
            <a:r>
              <a:rPr lang="cs-CZ" altLang="cs-CZ" sz="1400" dirty="0"/>
              <a:t>;</a:t>
            </a:r>
          </a:p>
          <a:p>
            <a:r>
              <a:rPr lang="cs-CZ" altLang="cs-CZ" sz="1400" b="1" dirty="0"/>
              <a:t>jaderné proteiny </a:t>
            </a:r>
            <a:r>
              <a:rPr lang="cs-CZ" altLang="cs-CZ" sz="1400" dirty="0"/>
              <a:t>(histony, DNA polymerázy, RNA polymerázy, transkripční regulátory, proteiny zapojené do procesování RNA) jsou </a:t>
            </a:r>
            <a:r>
              <a:rPr lang="cs-CZ" altLang="cs-CZ" sz="1400" b="1" dirty="0"/>
              <a:t>importovány do jádra z cytosolu</a:t>
            </a:r>
            <a:r>
              <a:rPr lang="cs-CZ" altLang="cs-CZ" sz="1400" dirty="0"/>
              <a:t>;</a:t>
            </a:r>
          </a:p>
          <a:p>
            <a:r>
              <a:rPr lang="cs-CZ" altLang="cs-CZ" sz="1400" dirty="0"/>
              <a:t>naopak </a:t>
            </a:r>
            <a:r>
              <a:rPr lang="cs-CZ" altLang="cs-CZ" sz="1400" b="1" dirty="0"/>
              <a:t>téměř všechny formy RNA </a:t>
            </a:r>
            <a:r>
              <a:rPr lang="cs-CZ" altLang="cs-CZ" sz="1400" dirty="0"/>
              <a:t>– mediátorová, ribozomální, transferová, mikro a malé jaderné RNA jsou </a:t>
            </a:r>
            <a:r>
              <a:rPr lang="cs-CZ" altLang="cs-CZ" sz="1400" b="1" dirty="0"/>
              <a:t>exportovány do cytosolu</a:t>
            </a:r>
            <a:r>
              <a:rPr lang="cs-CZ" altLang="cs-CZ" sz="1400" dirty="0"/>
              <a:t>;</a:t>
            </a:r>
          </a:p>
          <a:p>
            <a:pPr eaLnBrk="1" hangingPunct="1">
              <a:buFontTx/>
              <a:buChar char="-"/>
            </a:pPr>
            <a:endParaRPr lang="cs-CZ" altLang="cs-CZ" sz="1400" dirty="0"/>
          </a:p>
        </p:txBody>
      </p:sp>
      <p:sp>
        <p:nvSpPr>
          <p:cNvPr id="11" name="Obdélník 10"/>
          <p:cNvSpPr/>
          <p:nvPr/>
        </p:nvSpPr>
        <p:spPr>
          <a:xfrm>
            <a:off x="5868144" y="5894313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/>
              <a:t>Molecular Biology of the Cell. 4th edition.</a:t>
            </a:r>
          </a:p>
          <a:p>
            <a:r>
              <a:rPr lang="en-US" sz="1200" b="1" i="1" dirty="0"/>
              <a:t>Alberts B, Johnson A, Lewis J, et al.</a:t>
            </a:r>
          </a:p>
          <a:p>
            <a:r>
              <a:rPr lang="en-US" sz="1200" b="1" i="1" dirty="0"/>
              <a:t>New York: Garland Science; 2002.</a:t>
            </a:r>
            <a:endParaRPr lang="cs-CZ" sz="1200" b="1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896872"/>
            <a:ext cx="2743199" cy="359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03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5044" y="186712"/>
            <a:ext cx="8003231" cy="627063"/>
          </a:xfrm>
        </p:spPr>
        <p:txBody>
          <a:bodyPr/>
          <a:lstStyle/>
          <a:p>
            <a:r>
              <a:rPr lang="cs-CZ" dirty="0"/>
              <a:t>Fyziologie buněčných systémů – od roku 2017/2019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Inovovaný předmět s nově definovanými návaznostmi</a:t>
            </a:r>
          </a:p>
        </p:txBody>
      </p:sp>
      <p:cxnSp>
        <p:nvCxnSpPr>
          <p:cNvPr id="4" name="Přímá spojnice 3"/>
          <p:cNvCxnSpPr/>
          <p:nvPr/>
        </p:nvCxnSpPr>
        <p:spPr>
          <a:xfrm>
            <a:off x="1692054" y="3303792"/>
            <a:ext cx="7046210" cy="0"/>
          </a:xfrm>
          <a:prstGeom prst="line">
            <a:avLst/>
          </a:prstGeom>
          <a:ln w="95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>
            <a:off x="1692054" y="2207875"/>
            <a:ext cx="7046210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>
            <a:off x="1692054" y="5493597"/>
            <a:ext cx="704621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1692054" y="6587484"/>
            <a:ext cx="7046210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1655866" y="4389898"/>
            <a:ext cx="7046210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>
            <a:cxnSpLocks/>
            <a:endCxn id="99" idx="0"/>
          </p:cNvCxnSpPr>
          <p:nvPr/>
        </p:nvCxnSpPr>
        <p:spPr>
          <a:xfrm>
            <a:off x="6404464" y="4007747"/>
            <a:ext cx="1658490" cy="1623682"/>
          </a:xfrm>
          <a:prstGeom prst="straightConnector1">
            <a:avLst/>
          </a:prstGeom>
          <a:ln w="95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>
            <a:stCxn id="36" idx="2"/>
          </p:cNvCxnSpPr>
          <p:nvPr/>
        </p:nvCxnSpPr>
        <p:spPr>
          <a:xfrm>
            <a:off x="5590378" y="3010901"/>
            <a:ext cx="316051" cy="629966"/>
          </a:xfrm>
          <a:prstGeom prst="straightConnector1">
            <a:avLst/>
          </a:prstGeom>
          <a:ln w="95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>
            <a:cxnSpLocks/>
          </p:cNvCxnSpPr>
          <p:nvPr/>
        </p:nvCxnSpPr>
        <p:spPr>
          <a:xfrm flipH="1">
            <a:off x="5043402" y="3946730"/>
            <a:ext cx="704417" cy="2089367"/>
          </a:xfrm>
          <a:prstGeom prst="straightConnector1">
            <a:avLst/>
          </a:prstGeom>
          <a:ln w="9525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/>
          <p:cNvSpPr txBox="1"/>
          <p:nvPr/>
        </p:nvSpPr>
        <p:spPr>
          <a:xfrm rot="16200000">
            <a:off x="1217070" y="5868811"/>
            <a:ext cx="1093041" cy="33855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800" b="1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</a:t>
            </a:r>
            <a:r>
              <a:rPr lang="cs-CZ" sz="800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5. rok - podzim</a:t>
            </a:r>
          </a:p>
        </p:txBody>
      </p:sp>
      <p:sp>
        <p:nvSpPr>
          <p:cNvPr id="24" name="TextovéPole 23"/>
          <p:cNvSpPr txBox="1"/>
          <p:nvPr/>
        </p:nvSpPr>
        <p:spPr>
          <a:xfrm rot="16200000">
            <a:off x="1217070" y="3674100"/>
            <a:ext cx="1093041" cy="33855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800" b="1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</a:t>
            </a:r>
            <a:r>
              <a:rPr lang="cs-CZ" sz="800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4. rok - podzim</a:t>
            </a:r>
          </a:p>
        </p:txBody>
      </p:sp>
      <p:sp>
        <p:nvSpPr>
          <p:cNvPr id="25" name="TextovéPole 24"/>
          <p:cNvSpPr txBox="1"/>
          <p:nvPr/>
        </p:nvSpPr>
        <p:spPr>
          <a:xfrm rot="16200000">
            <a:off x="1217069" y="4841384"/>
            <a:ext cx="1093041" cy="21544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800" b="1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</a:t>
            </a:r>
            <a:r>
              <a:rPr lang="cs-CZ" sz="800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4. rok - jaro</a:t>
            </a:r>
          </a:p>
        </p:txBody>
      </p:sp>
      <p:sp>
        <p:nvSpPr>
          <p:cNvPr id="26" name="TextovéPole 25"/>
          <p:cNvSpPr txBox="1"/>
          <p:nvPr/>
        </p:nvSpPr>
        <p:spPr>
          <a:xfrm rot="16200000">
            <a:off x="1217068" y="2636715"/>
            <a:ext cx="1093041" cy="21544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8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Bc, 3. rok - jaro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4988099" y="2672347"/>
            <a:ext cx="1204558" cy="33855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Bi1110 Fyziologie živočišné buňky</a:t>
            </a:r>
          </a:p>
        </p:txBody>
      </p:sp>
      <p:grpSp>
        <p:nvGrpSpPr>
          <p:cNvPr id="37" name="Skupina 36"/>
          <p:cNvGrpSpPr/>
          <p:nvPr/>
        </p:nvGrpSpPr>
        <p:grpSpPr>
          <a:xfrm>
            <a:off x="2338614" y="2413155"/>
            <a:ext cx="2374568" cy="584774"/>
            <a:chOff x="8423579" y="23133676"/>
            <a:chExt cx="9705725" cy="2311190"/>
          </a:xfrm>
        </p:grpSpPr>
        <p:sp>
          <p:nvSpPr>
            <p:cNvPr id="44" name="TextovéPole 43"/>
            <p:cNvSpPr txBox="1"/>
            <p:nvPr/>
          </p:nvSpPr>
          <p:spPr>
            <a:xfrm>
              <a:off x="8423579" y="23133676"/>
              <a:ext cx="4602908" cy="231119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sz="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Bi8200 Mikroskopická anatomie obratlovců</a:t>
              </a:r>
            </a:p>
          </p:txBody>
        </p:sp>
        <p:sp>
          <p:nvSpPr>
            <p:cNvPr id="42" name="TextovéPole 41"/>
            <p:cNvSpPr txBox="1"/>
            <p:nvPr/>
          </p:nvSpPr>
          <p:spPr>
            <a:xfrm>
              <a:off x="13016898" y="23133676"/>
              <a:ext cx="5112406" cy="231118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sz="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Bi8200c Mikroskopická anatomie obratlovců - </a:t>
              </a:r>
              <a:r>
                <a:rPr lang="cs-CZ" sz="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cv</a:t>
              </a:r>
              <a:endParaRPr lang="cs-CZ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2" name="TextovéPole 71"/>
          <p:cNvSpPr txBox="1"/>
          <p:nvPr/>
        </p:nvSpPr>
        <p:spPr>
          <a:xfrm>
            <a:off x="4860484" y="3642465"/>
            <a:ext cx="2159788" cy="21544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Bi7070 Fyziologie buněčných systémů</a:t>
            </a:r>
          </a:p>
        </p:txBody>
      </p:sp>
      <p:grpSp>
        <p:nvGrpSpPr>
          <p:cNvPr id="73" name="Skupina 72"/>
          <p:cNvGrpSpPr/>
          <p:nvPr/>
        </p:nvGrpSpPr>
        <p:grpSpPr>
          <a:xfrm>
            <a:off x="7388613" y="3580141"/>
            <a:ext cx="1296144" cy="685560"/>
            <a:chOff x="11837588" y="28395187"/>
            <a:chExt cx="5297813" cy="2709525"/>
          </a:xfrm>
        </p:grpSpPr>
        <p:sp>
          <p:nvSpPr>
            <p:cNvPr id="80" name="TextovéPole 79"/>
            <p:cNvSpPr txBox="1"/>
            <p:nvPr/>
          </p:nvSpPr>
          <p:spPr>
            <a:xfrm>
              <a:off x="12194129" y="28395187"/>
              <a:ext cx="4412167" cy="133806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sz="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Bi7665 Buněčné        a tkáňové kultury</a:t>
              </a:r>
            </a:p>
          </p:txBody>
        </p:sp>
        <p:sp>
          <p:nvSpPr>
            <p:cNvPr id="78" name="TextovéPole 77"/>
            <p:cNvSpPr txBox="1"/>
            <p:nvPr/>
          </p:nvSpPr>
          <p:spPr>
            <a:xfrm>
              <a:off x="11837588" y="29766652"/>
              <a:ext cx="5297813" cy="133806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sz="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Bi8140 Buněčné        a tkáňové kultury - </a:t>
              </a:r>
              <a:r>
                <a:rPr lang="cs-CZ" sz="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cv</a:t>
              </a:r>
              <a:endParaRPr lang="cs-CZ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3" name="TextovéPole 82"/>
          <p:cNvSpPr txBox="1"/>
          <p:nvPr/>
        </p:nvSpPr>
        <p:spPr>
          <a:xfrm>
            <a:off x="5842011" y="4983559"/>
            <a:ext cx="1019446" cy="46166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Bi8110 Mechanismy karcinogeneze</a:t>
            </a:r>
          </a:p>
        </p:txBody>
      </p:sp>
      <p:grpSp>
        <p:nvGrpSpPr>
          <p:cNvPr id="84" name="Skupina 83"/>
          <p:cNvGrpSpPr/>
          <p:nvPr/>
        </p:nvGrpSpPr>
        <p:grpSpPr>
          <a:xfrm>
            <a:off x="2015766" y="3504109"/>
            <a:ext cx="1852035" cy="461665"/>
            <a:chOff x="16868223" y="28586804"/>
            <a:chExt cx="7569943" cy="1824628"/>
          </a:xfrm>
        </p:grpSpPr>
        <p:sp>
          <p:nvSpPr>
            <p:cNvPr id="90" name="TextovéPole 89"/>
            <p:cNvSpPr txBox="1"/>
            <p:nvPr/>
          </p:nvSpPr>
          <p:spPr>
            <a:xfrm>
              <a:off x="16868223" y="28586804"/>
              <a:ext cx="3683153" cy="182462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sz="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Bi9393 Analytická </a:t>
              </a:r>
              <a:r>
                <a:rPr lang="cs-CZ" sz="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cytometrie</a:t>
              </a:r>
              <a:endParaRPr lang="cs-CZ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TextovéPole 87"/>
            <p:cNvSpPr txBox="1"/>
            <p:nvPr/>
          </p:nvSpPr>
          <p:spPr>
            <a:xfrm>
              <a:off x="20548568" y="28586804"/>
              <a:ext cx="3889598" cy="182462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sz="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Bi9393c Analytická </a:t>
              </a:r>
              <a:r>
                <a:rPr lang="cs-CZ" sz="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cytometrie</a:t>
              </a:r>
              <a:r>
                <a:rPr lang="cs-CZ" sz="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cs-CZ" sz="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cv</a:t>
              </a:r>
              <a:endParaRPr lang="cs-CZ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6" name="TextovéPole 95"/>
          <p:cNvSpPr txBox="1"/>
          <p:nvPr/>
        </p:nvSpPr>
        <p:spPr>
          <a:xfrm>
            <a:off x="3973484" y="6036097"/>
            <a:ext cx="1211882" cy="33855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Bi7575 Fyziologie kmenových buněk</a:t>
            </a:r>
          </a:p>
        </p:txBody>
      </p:sp>
      <p:sp>
        <p:nvSpPr>
          <p:cNvPr id="99" name="TextovéPole 98"/>
          <p:cNvSpPr txBox="1"/>
          <p:nvPr/>
        </p:nvSpPr>
        <p:spPr>
          <a:xfrm>
            <a:off x="7388613" y="5631429"/>
            <a:ext cx="1348681" cy="46166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Bi1120 Fyziologie a patofyziologie tkání a orgánů (od 2018)</a:t>
            </a:r>
          </a:p>
        </p:txBody>
      </p:sp>
      <p:sp>
        <p:nvSpPr>
          <p:cNvPr id="102" name="TextovéPole 101"/>
          <p:cNvSpPr txBox="1"/>
          <p:nvPr/>
        </p:nvSpPr>
        <p:spPr>
          <a:xfrm>
            <a:off x="3525898" y="4014147"/>
            <a:ext cx="1412678" cy="33855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Bi9903 Vývojová biologie živočichů (od 2019)</a:t>
            </a:r>
          </a:p>
        </p:txBody>
      </p:sp>
      <p:cxnSp>
        <p:nvCxnSpPr>
          <p:cNvPr id="111" name="Přímá spojnice se šipkou 110"/>
          <p:cNvCxnSpPr>
            <a:cxnSpLocks/>
          </p:cNvCxnSpPr>
          <p:nvPr/>
        </p:nvCxnSpPr>
        <p:spPr>
          <a:xfrm flipH="1">
            <a:off x="4228319" y="3027444"/>
            <a:ext cx="1216683" cy="977136"/>
          </a:xfrm>
          <a:prstGeom prst="straightConnector1">
            <a:avLst/>
          </a:prstGeom>
          <a:ln w="9525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Přímá spojnice se šipkou 113"/>
          <p:cNvCxnSpPr>
            <a:cxnSpLocks/>
            <a:stCxn id="72" idx="2"/>
            <a:endCxn id="83" idx="0"/>
          </p:cNvCxnSpPr>
          <p:nvPr/>
        </p:nvCxnSpPr>
        <p:spPr>
          <a:xfrm>
            <a:off x="5940378" y="3857909"/>
            <a:ext cx="411356" cy="1125650"/>
          </a:xfrm>
          <a:prstGeom prst="straightConnector1">
            <a:avLst/>
          </a:prstGeom>
          <a:ln w="9525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Přímá spojnice se šipkou 115"/>
          <p:cNvCxnSpPr>
            <a:cxnSpLocks/>
          </p:cNvCxnSpPr>
          <p:nvPr/>
        </p:nvCxnSpPr>
        <p:spPr>
          <a:xfrm flipH="1">
            <a:off x="3120234" y="3010901"/>
            <a:ext cx="2272037" cy="477039"/>
          </a:xfrm>
          <a:prstGeom prst="straightConnector1">
            <a:avLst/>
          </a:prstGeom>
          <a:ln w="95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Přímá spojnice se šipkou 117"/>
          <p:cNvCxnSpPr>
            <a:endCxn id="80" idx="0"/>
          </p:cNvCxnSpPr>
          <p:nvPr/>
        </p:nvCxnSpPr>
        <p:spPr>
          <a:xfrm>
            <a:off x="5964529" y="3032880"/>
            <a:ext cx="2051047" cy="547261"/>
          </a:xfrm>
          <a:prstGeom prst="straightConnector1">
            <a:avLst/>
          </a:prstGeom>
          <a:ln w="95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129BCC17-DFF7-4E72-8C58-6EA8C7FD7ADA}"/>
              </a:ext>
            </a:extLst>
          </p:cNvPr>
          <p:cNvSpPr txBox="1"/>
          <p:nvPr/>
        </p:nvSpPr>
        <p:spPr>
          <a:xfrm>
            <a:off x="7551443" y="4685028"/>
            <a:ext cx="1305643" cy="33855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Bi8870 Mechanismy buněčné smrti</a:t>
            </a:r>
          </a:p>
        </p:txBody>
      </p:sp>
      <p:cxnSp>
        <p:nvCxnSpPr>
          <p:cNvPr id="40" name="Přímá spojnice se šipkou 39">
            <a:extLst>
              <a:ext uri="{FF2B5EF4-FFF2-40B4-BE49-F238E27FC236}">
                <a16:creationId xmlns:a16="http://schemas.microsoft.com/office/drawing/2014/main" id="{D3D7F10E-F13F-4D6F-9C1D-9C19965CF2A7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6756031" y="3979421"/>
            <a:ext cx="1448234" cy="705607"/>
          </a:xfrm>
          <a:prstGeom prst="straightConnector1">
            <a:avLst/>
          </a:prstGeom>
          <a:ln w="9525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801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1043609" y="236546"/>
            <a:ext cx="4968552" cy="627063"/>
          </a:xfrm>
        </p:spPr>
        <p:txBody>
          <a:bodyPr/>
          <a:lstStyle/>
          <a:p>
            <a:pPr eaLnBrk="1" hangingPunct="1"/>
            <a:r>
              <a:rPr lang="cs-CZ" altLang="cs-CZ" dirty="0"/>
              <a:t>Translace „narození </a:t>
            </a:r>
            <a:r>
              <a:rPr lang="cs-CZ" altLang="cs-CZ" dirty="0" err="1"/>
              <a:t>proteinu“probíhá</a:t>
            </a:r>
            <a:r>
              <a:rPr lang="cs-CZ" altLang="cs-CZ" dirty="0"/>
              <a:t> na ribozomu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1475656" y="1279014"/>
            <a:ext cx="4032448" cy="853842"/>
          </a:xfrm>
        </p:spPr>
        <p:txBody>
          <a:bodyPr/>
          <a:lstStyle/>
          <a:p>
            <a:r>
              <a:rPr lang="cs-CZ" altLang="cs-CZ" sz="1600" b="1" dirty="0"/>
              <a:t>krok 1 </a:t>
            </a:r>
            <a:r>
              <a:rPr lang="cs-CZ" altLang="cs-CZ" sz="1600" dirty="0"/>
              <a:t>– vazba </a:t>
            </a:r>
            <a:r>
              <a:rPr lang="cs-CZ" altLang="cs-CZ" sz="1600" dirty="0" err="1"/>
              <a:t>tRNA</a:t>
            </a:r>
            <a:r>
              <a:rPr lang="cs-CZ" altLang="cs-CZ" sz="1600" dirty="0"/>
              <a:t>;</a:t>
            </a:r>
          </a:p>
          <a:p>
            <a:r>
              <a:rPr lang="cs-CZ" altLang="cs-CZ" sz="1600" b="1" dirty="0"/>
              <a:t>krok 2</a:t>
            </a:r>
            <a:r>
              <a:rPr lang="cs-CZ" altLang="cs-CZ" sz="1600" dirty="0"/>
              <a:t> – tvorba peptidové vazby – uvolnění karboxylového konce peptidu z </a:t>
            </a:r>
            <a:r>
              <a:rPr lang="cs-CZ" altLang="cs-CZ" sz="1600" dirty="0" err="1"/>
              <a:t>tRNA</a:t>
            </a:r>
            <a:r>
              <a:rPr lang="cs-CZ" altLang="cs-CZ" sz="1600" dirty="0"/>
              <a:t> a jeho spojení s N-koncem nové AA – reakce katalyzovaná </a:t>
            </a:r>
            <a:r>
              <a:rPr lang="cs-CZ" altLang="cs-CZ" sz="1600" dirty="0" err="1"/>
              <a:t>peptidyl</a:t>
            </a:r>
            <a:r>
              <a:rPr lang="cs-CZ" altLang="cs-CZ" sz="1600" dirty="0"/>
              <a:t> transferázou velké podjednotky;</a:t>
            </a:r>
          </a:p>
          <a:p>
            <a:r>
              <a:rPr lang="cs-CZ" altLang="cs-CZ" sz="1600" b="1" dirty="0"/>
              <a:t>krok 3</a:t>
            </a:r>
            <a:r>
              <a:rPr lang="cs-CZ" altLang="cs-CZ" sz="1600" dirty="0"/>
              <a:t> – translokace velké podjednotky – posun E a P místa;</a:t>
            </a:r>
          </a:p>
          <a:p>
            <a:r>
              <a:rPr lang="cs-CZ" altLang="cs-CZ" sz="1600" b="1" dirty="0"/>
              <a:t>krok 4</a:t>
            </a:r>
            <a:r>
              <a:rPr lang="cs-CZ" altLang="cs-CZ" sz="1600" dirty="0"/>
              <a:t> – translokace malé podjednotky spojená s uvolněním </a:t>
            </a:r>
            <a:r>
              <a:rPr lang="cs-CZ" altLang="cs-CZ" sz="1600" dirty="0" err="1"/>
              <a:t>tRNA</a:t>
            </a:r>
            <a:r>
              <a:rPr lang="cs-CZ" altLang="cs-CZ" sz="1600" dirty="0"/>
              <a:t>;</a:t>
            </a:r>
          </a:p>
          <a:p>
            <a:r>
              <a:rPr lang="cs-CZ" altLang="cs-CZ" sz="1600" dirty="0"/>
              <a:t>rychlost – cca 2 AA/s;</a:t>
            </a:r>
          </a:p>
          <a:p>
            <a:r>
              <a:rPr lang="cs-CZ" altLang="cs-CZ" sz="1600" dirty="0"/>
              <a:t>účinnost a přesnost je závislá na elongačních faktorech – EF1 a EF2;</a:t>
            </a:r>
          </a:p>
        </p:txBody>
      </p:sp>
      <p:pic>
        <p:nvPicPr>
          <p:cNvPr id="5" name="Picture 2" descr="Figure 6-6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404664"/>
            <a:ext cx="3048000" cy="629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60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1043608" y="236546"/>
            <a:ext cx="7416824" cy="627063"/>
          </a:xfrm>
        </p:spPr>
        <p:txBody>
          <a:bodyPr/>
          <a:lstStyle/>
          <a:p>
            <a:r>
              <a:rPr lang="cs-CZ" sz="2800" dirty="0" err="1"/>
              <a:t>Ubikvitinace</a:t>
            </a:r>
            <a:r>
              <a:rPr lang="cs-CZ" sz="2800" dirty="0"/>
              <a:t> a cílená degradace „smrt proteinu“ probíhá v </a:t>
            </a:r>
            <a:r>
              <a:rPr lang="cs-CZ" sz="2800" dirty="0" err="1"/>
              <a:t>proteazómu</a:t>
            </a:r>
            <a:endParaRPr lang="cs-CZ" alt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547664" y="1292278"/>
            <a:ext cx="7165304" cy="840578"/>
          </a:xfrm>
        </p:spPr>
        <p:txBody>
          <a:bodyPr/>
          <a:lstStyle/>
          <a:p>
            <a:r>
              <a:rPr lang="cs-CZ" sz="1400" dirty="0"/>
              <a:t>v jádře i cytoplazmě; je také součástí systému, který umožňuje degradaci nesprávně složených proteinů po jejich exportu z ER;</a:t>
            </a:r>
          </a:p>
          <a:p>
            <a:r>
              <a:rPr lang="cs-CZ" sz="1400" dirty="0"/>
              <a:t>rozpoznává </a:t>
            </a:r>
            <a:r>
              <a:rPr lang="cs-CZ" sz="1400" b="1" dirty="0" err="1"/>
              <a:t>polyubikvitinované</a:t>
            </a:r>
            <a:r>
              <a:rPr lang="cs-CZ" sz="1400" dirty="0"/>
              <a:t> proteiny;</a:t>
            </a:r>
          </a:p>
          <a:p>
            <a:pPr marL="0" indent="0">
              <a:buNone/>
            </a:pPr>
            <a:endParaRPr lang="cs-CZ" sz="1400" dirty="0"/>
          </a:p>
        </p:txBody>
      </p:sp>
      <p:pic>
        <p:nvPicPr>
          <p:cNvPr id="7" name="Picture 1" descr="figure_06_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472" y="1844824"/>
            <a:ext cx="2657201" cy="2292487"/>
          </a:xfrm>
          <a:prstGeom prst="rect">
            <a:avLst/>
          </a:prstGeom>
        </p:spPr>
      </p:pic>
      <p:pic>
        <p:nvPicPr>
          <p:cNvPr id="8" name="Picture 1" descr="figure_06_8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920" y="4320216"/>
            <a:ext cx="7651576" cy="2514089"/>
          </a:xfrm>
          <a:prstGeom prst="rect">
            <a:avLst/>
          </a:prstGeom>
        </p:spPr>
      </p:pic>
      <p:sp>
        <p:nvSpPr>
          <p:cNvPr id="9" name="Zástupný symbol pro obsah 1"/>
          <p:cNvSpPr txBox="1">
            <a:spLocks/>
          </p:cNvSpPr>
          <p:nvPr/>
        </p:nvSpPr>
        <p:spPr bwMode="auto">
          <a:xfrm>
            <a:off x="1215583" y="2237391"/>
            <a:ext cx="4428492" cy="188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 err="1"/>
              <a:t>ubikvitinace</a:t>
            </a:r>
            <a:r>
              <a:rPr lang="cs-CZ" sz="1400" dirty="0"/>
              <a:t> umožňuje velmi přesnou regulaci degradace proteinů;</a:t>
            </a:r>
          </a:p>
          <a:p>
            <a:r>
              <a:rPr lang="cs-CZ" sz="1400" dirty="0"/>
              <a:t>skládá se z </a:t>
            </a:r>
            <a:r>
              <a:rPr lang="cs-CZ" sz="1400" b="1" dirty="0"/>
              <a:t>centrálního válce </a:t>
            </a:r>
            <a:r>
              <a:rPr lang="cs-CZ" sz="1400" dirty="0"/>
              <a:t>(aktivní proteázy) a na jeho konci jsou umístěny komplexy proteinů (</a:t>
            </a:r>
            <a:r>
              <a:rPr lang="cs-CZ" sz="1400" b="1" dirty="0" err="1"/>
              <a:t>unfoldase</a:t>
            </a:r>
            <a:r>
              <a:rPr lang="cs-CZ" sz="1400" b="1" dirty="0"/>
              <a:t> ring</a:t>
            </a:r>
            <a:r>
              <a:rPr lang="cs-CZ" sz="1400" dirty="0"/>
              <a:t> – AAA proteiny) umožňující rozbalení proteinu (spotřeba ATP) dojde k jeho nasměrování jako řetězce do dutiny válce, kde je štěpen na velmi krátké peptidy;</a:t>
            </a:r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306383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figure_16_01a.jpg"/>
          <p:cNvPicPr>
            <a:picLocks noChangeAspect="1"/>
          </p:cNvPicPr>
          <p:nvPr/>
        </p:nvPicPr>
        <p:blipFill>
          <a:blip r:embed="rId2" cstate="print"/>
          <a:srcRect t="612"/>
          <a:stretch>
            <a:fillRect/>
          </a:stretch>
        </p:blipFill>
        <p:spPr bwMode="auto">
          <a:xfrm>
            <a:off x="2624539" y="1151519"/>
            <a:ext cx="648072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Cytoskelet</a:t>
            </a:r>
          </a:p>
        </p:txBody>
      </p:sp>
    </p:spTree>
    <p:extLst>
      <p:ext uri="{BB962C8B-B14F-4D97-AF65-F5344CB8AC3E}">
        <p14:creationId xmlns:p14="http://schemas.microsoft.com/office/powerpoint/2010/main" val="1280178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Aktinová filamenta = mikrofilamenta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3717032"/>
            <a:ext cx="7200800" cy="2952328"/>
          </a:xfrm>
        </p:spPr>
        <p:txBody>
          <a:bodyPr/>
          <a:lstStyle/>
          <a:p>
            <a:r>
              <a:rPr lang="cs-CZ" dirty="0">
                <a:latin typeface="+mn-lt"/>
              </a:rPr>
              <a:t>zvaná také mikrofilamenta</a:t>
            </a:r>
          </a:p>
          <a:p>
            <a:r>
              <a:rPr lang="cs-CZ" dirty="0">
                <a:latin typeface="+mn-lt"/>
              </a:rPr>
              <a:t>spirálovitá vlákna/polymery tvořené proteinem aktinem</a:t>
            </a:r>
          </a:p>
          <a:p>
            <a:r>
              <a:rPr lang="cs-CZ" dirty="0">
                <a:latin typeface="+mn-lt"/>
              </a:rPr>
              <a:t>tvoří flexibilní struktury o průměru 8 nm, které mohou být organizovány do lineárních svazků, dvou- či trojrozměrných sítí</a:t>
            </a:r>
          </a:p>
          <a:p>
            <a:r>
              <a:rPr lang="cs-CZ" dirty="0">
                <a:latin typeface="+mn-lt"/>
              </a:rPr>
              <a:t>jsou rozprostřena po celé buňce, ale koncentrována jsou především přímo pod cytoplasmatickou membránou</a:t>
            </a:r>
          </a:p>
          <a:p>
            <a:pPr>
              <a:buNone/>
            </a:pPr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51720" y="1268760"/>
            <a:ext cx="6300192" cy="2482025"/>
            <a:chOff x="2195736" y="1340767"/>
            <a:chExt cx="6300192" cy="24820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7021"/>
            <a:stretch>
              <a:fillRect/>
            </a:stretch>
          </p:blipFill>
          <p:spPr bwMode="auto">
            <a:xfrm>
              <a:off x="2195736" y="1381125"/>
              <a:ext cx="6300192" cy="2441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2267744" y="1340767"/>
              <a:ext cx="4536504" cy="1526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68650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Mikrotubuly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3933056"/>
            <a:ext cx="7344816" cy="2736304"/>
          </a:xfrm>
        </p:spPr>
        <p:txBody>
          <a:bodyPr/>
          <a:lstStyle/>
          <a:p>
            <a:r>
              <a:rPr lang="cs-CZ" dirty="0">
                <a:latin typeface="+mn-lt"/>
              </a:rPr>
              <a:t>dlouhé duté válce tvořené proteinem tubulinem (vnější průměr 25 nm)</a:t>
            </a:r>
          </a:p>
          <a:p>
            <a:r>
              <a:rPr lang="cs-CZ" dirty="0">
                <a:latin typeface="+mn-lt"/>
              </a:rPr>
              <a:t>tužší oproti aktinovým filamentům</a:t>
            </a:r>
          </a:p>
          <a:p>
            <a:r>
              <a:rPr lang="cs-CZ" dirty="0">
                <a:latin typeface="+mn-lt"/>
              </a:rPr>
              <a:t>dlouhá rovná vlákna, často jedním koncem uchycená v mikrotubuly-organizujícím centru (MTOC) zvaném centrozom</a:t>
            </a:r>
          </a:p>
          <a:p>
            <a:pPr>
              <a:buNone/>
            </a:pPr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627784" y="1139602"/>
            <a:ext cx="5650758" cy="2865462"/>
            <a:chOff x="2771800" y="1139602"/>
            <a:chExt cx="5506742" cy="272754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4347" b="1680"/>
            <a:stretch>
              <a:fillRect/>
            </a:stretch>
          </p:blipFill>
          <p:spPr bwMode="auto">
            <a:xfrm>
              <a:off x="2771800" y="1139602"/>
              <a:ext cx="5506742" cy="2727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2841973" y="1143000"/>
              <a:ext cx="3999849" cy="16379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953864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Intermediární filamenta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3933056"/>
            <a:ext cx="7344816" cy="2736304"/>
          </a:xfrm>
        </p:spPr>
        <p:txBody>
          <a:bodyPr/>
          <a:lstStyle/>
          <a:p>
            <a:r>
              <a:rPr lang="cs-CZ" dirty="0">
                <a:latin typeface="+mn-lt"/>
              </a:rPr>
              <a:t>vlákna strukturou připomínající lano s průměrem 10 nm</a:t>
            </a:r>
          </a:p>
          <a:p>
            <a:r>
              <a:rPr lang="cs-CZ" dirty="0">
                <a:latin typeface="+mn-lt"/>
              </a:rPr>
              <a:t>tvořena heterogenní rodinou proteinů</a:t>
            </a:r>
          </a:p>
          <a:p>
            <a:r>
              <a:rPr lang="cs-CZ" dirty="0">
                <a:latin typeface="+mn-lt"/>
              </a:rPr>
              <a:t>jeden typ intermediárních filament (IF) tvoří jadernou laminu pod jadernou membránou</a:t>
            </a:r>
          </a:p>
          <a:p>
            <a:r>
              <a:rPr lang="cs-CZ" dirty="0">
                <a:latin typeface="+mn-lt"/>
              </a:rPr>
              <a:t>další typy IF jsou rozprostřeny napříč cytoplasmou a zajišťují mechanickou odolnost buňky</a:t>
            </a:r>
          </a:p>
          <a:p>
            <a:r>
              <a:rPr lang="cs-CZ" dirty="0">
                <a:latin typeface="+mn-lt"/>
              </a:rPr>
              <a:t>v epiteliálních tkáních IF zajišťují spojení buněk mezi sebou</a:t>
            </a:r>
          </a:p>
          <a:p>
            <a:pPr>
              <a:buNone/>
            </a:pPr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708920"/>
            <a:ext cx="474052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6588224" y="1196752"/>
            <a:ext cx="1897159" cy="2554238"/>
            <a:chOff x="6588224" y="1196752"/>
            <a:chExt cx="1897159" cy="2554238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t="5337"/>
            <a:stretch>
              <a:fillRect/>
            </a:stretch>
          </p:blipFill>
          <p:spPr bwMode="auto">
            <a:xfrm>
              <a:off x="6732240" y="1196752"/>
              <a:ext cx="1753143" cy="2554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6588224" y="1196752"/>
              <a:ext cx="165001" cy="1203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0786606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Proteiny asociované s aktinem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l="4422" t="1068" r="2183"/>
          <a:stretch>
            <a:fillRect/>
          </a:stretch>
        </p:blipFill>
        <p:spPr bwMode="auto">
          <a:xfrm>
            <a:off x="1547664" y="1484784"/>
            <a:ext cx="7524328" cy="521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4211960" y="1340768"/>
            <a:ext cx="2160240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Rectangle 13"/>
          <p:cNvSpPr/>
          <p:nvPr/>
        </p:nvSpPr>
        <p:spPr>
          <a:xfrm>
            <a:off x="6516216" y="1340768"/>
            <a:ext cx="2160240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53419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mikrotubuly</a:t>
            </a:r>
            <a:endParaRPr lang="cs-CZ" dirty="0">
              <a:latin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79712" y="1268760"/>
            <a:ext cx="6840760" cy="5472607"/>
            <a:chOff x="2123728" y="1628801"/>
            <a:chExt cx="6357324" cy="4970550"/>
          </a:xfrm>
        </p:grpSpPr>
        <p:pic>
          <p:nvPicPr>
            <p:cNvPr id="3" name="Picture 2" descr="Panel 16-4.jpg"/>
            <p:cNvPicPr>
              <a:picLocks noChangeAspect="1"/>
            </p:cNvPicPr>
            <p:nvPr/>
          </p:nvPicPr>
          <p:blipFill rotWithShape="1">
            <a:blip r:embed="rId2" cstate="print"/>
            <a:srcRect t="20483" b="14880"/>
            <a:stretch/>
          </p:blipFill>
          <p:spPr bwMode="auto">
            <a:xfrm>
              <a:off x="2123728" y="1628801"/>
              <a:ext cx="6357324" cy="497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2411760" y="1628801"/>
              <a:ext cx="3384376" cy="9646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411760" y="2124472"/>
              <a:ext cx="1287760" cy="6564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745253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755576" y="236546"/>
            <a:ext cx="8208912" cy="627063"/>
          </a:xfrm>
        </p:spPr>
        <p:txBody>
          <a:bodyPr/>
          <a:lstStyle/>
          <a:p>
            <a:pPr eaLnBrk="1" hangingPunct="1"/>
            <a:r>
              <a:rPr lang="cs-CZ" altLang="cs-CZ" sz="2000" dirty="0"/>
              <a:t>Mitochondrie - ústřední organela energetického metabolismu</a:t>
            </a:r>
          </a:p>
        </p:txBody>
      </p:sp>
      <p:pic>
        <p:nvPicPr>
          <p:cNvPr id="7" name="Picture 1" descr="figure_14_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3408012"/>
            <a:ext cx="1646915" cy="3333356"/>
          </a:xfrm>
          <a:prstGeom prst="rect">
            <a:avLst/>
          </a:prstGeom>
        </p:spPr>
      </p:pic>
      <p:pic>
        <p:nvPicPr>
          <p:cNvPr id="8" name="Picture 1" descr="figure_14_04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3224745"/>
            <a:ext cx="4218558" cy="3516623"/>
          </a:xfrm>
          <a:prstGeom prst="rect">
            <a:avLst/>
          </a:prstGeom>
        </p:spPr>
      </p:pic>
      <p:sp>
        <p:nvSpPr>
          <p:cNvPr id="11" name="Zástupný symbol pro obsah 2"/>
          <p:cNvSpPr txBox="1">
            <a:spLocks/>
          </p:cNvSpPr>
          <p:nvPr/>
        </p:nvSpPr>
        <p:spPr bwMode="auto">
          <a:xfrm>
            <a:off x="1479985" y="1412776"/>
            <a:ext cx="725920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/>
              <a:t>NADH předává elektrony s vysokou energií komplexům dýchacího řetězce – finální krok je vznik H</a:t>
            </a:r>
            <a:r>
              <a:rPr lang="cs-CZ" sz="1400" baseline="-25000" dirty="0"/>
              <a:t>2</a:t>
            </a:r>
            <a:r>
              <a:rPr lang="cs-CZ" sz="1400" dirty="0"/>
              <a:t>O; tato energie je využita k transportu H</a:t>
            </a:r>
            <a:r>
              <a:rPr lang="cs-CZ" sz="1400" baseline="30000" dirty="0"/>
              <a:t>+</a:t>
            </a:r>
            <a:r>
              <a:rPr lang="cs-CZ" sz="1400" dirty="0"/>
              <a:t> protonovými pumpami  - vzniklý protonový gradient pohání ATP </a:t>
            </a:r>
            <a:r>
              <a:rPr lang="cs-CZ" sz="1400" dirty="0" err="1"/>
              <a:t>syntázu</a:t>
            </a:r>
            <a:r>
              <a:rPr lang="cs-CZ" sz="1400" dirty="0"/>
              <a:t>;</a:t>
            </a:r>
          </a:p>
          <a:p>
            <a:r>
              <a:rPr lang="cs-CZ" sz="1400" dirty="0"/>
              <a:t>mitochondrie – </a:t>
            </a:r>
            <a:r>
              <a:rPr lang="cs-CZ" sz="1400" b="1" dirty="0"/>
              <a:t>velikost, tvar i množství se liší </a:t>
            </a:r>
            <a:r>
              <a:rPr lang="cs-CZ" sz="1400" dirty="0"/>
              <a:t>~ typ buňky, intenzita metabolismu, apod.; typicky cca 20 % objemu cytoplasmy;</a:t>
            </a:r>
          </a:p>
          <a:p>
            <a:r>
              <a:rPr lang="cs-CZ" sz="1400" dirty="0"/>
              <a:t>jsou to vysoce dynamické organely – neustále mění tvar, dělí se fúzují, apod.; liší se pohyblivostí;</a:t>
            </a:r>
          </a:p>
        </p:txBody>
      </p:sp>
    </p:spTree>
    <p:extLst>
      <p:ext uri="{BB962C8B-B14F-4D97-AF65-F5344CB8AC3E}">
        <p14:creationId xmlns:p14="http://schemas.microsoft.com/office/powerpoint/2010/main" val="1992002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Dynamika buňky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buněčné dělení</a:t>
            </a:r>
          </a:p>
          <a:p>
            <a:r>
              <a:rPr lang="cs-CZ" dirty="0"/>
              <a:t>buněčná smrt</a:t>
            </a:r>
          </a:p>
          <a:p>
            <a:r>
              <a:rPr lang="cs-CZ" dirty="0"/>
              <a:t>diferenciace (změna osudu)</a:t>
            </a:r>
          </a:p>
          <a:p>
            <a:r>
              <a:rPr lang="cs-CZ" dirty="0"/>
              <a:t>morfogeneze (změna tvaru)</a:t>
            </a:r>
          </a:p>
          <a:p>
            <a:r>
              <a:rPr lang="cs-CZ" dirty="0"/>
              <a:t>pohyb</a:t>
            </a:r>
          </a:p>
        </p:txBody>
      </p:sp>
    </p:spTree>
    <p:extLst>
      <p:ext uri="{BB962C8B-B14F-4D97-AF65-F5344CB8AC3E}">
        <p14:creationId xmlns:p14="http://schemas.microsoft.com/office/powerpoint/2010/main" val="3313819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5044" y="186712"/>
            <a:ext cx="8003231" cy="627063"/>
          </a:xfrm>
        </p:spPr>
        <p:txBody>
          <a:bodyPr/>
          <a:lstStyle/>
          <a:p>
            <a:r>
              <a:rPr lang="cs-CZ" dirty="0"/>
              <a:t>Fyziologie buněčných systémů – od roku 2019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Inovovaný předmět s nově definovanými návaznostmi</a:t>
            </a:r>
          </a:p>
        </p:txBody>
      </p:sp>
      <p:cxnSp>
        <p:nvCxnSpPr>
          <p:cNvPr id="4" name="Přímá spojnice 3"/>
          <p:cNvCxnSpPr/>
          <p:nvPr/>
        </p:nvCxnSpPr>
        <p:spPr>
          <a:xfrm>
            <a:off x="1692054" y="3303792"/>
            <a:ext cx="7046210" cy="0"/>
          </a:xfrm>
          <a:prstGeom prst="line">
            <a:avLst/>
          </a:prstGeom>
          <a:ln w="95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>
            <a:off x="1692054" y="2197916"/>
            <a:ext cx="7046210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>
            <a:off x="1692054" y="5493597"/>
            <a:ext cx="704621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1692054" y="6587484"/>
            <a:ext cx="7046210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1655866" y="4389898"/>
            <a:ext cx="7046210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>
            <a:cxnSpLocks/>
            <a:endCxn id="99" idx="0"/>
          </p:cNvCxnSpPr>
          <p:nvPr/>
        </p:nvCxnSpPr>
        <p:spPr>
          <a:xfrm>
            <a:off x="6404464" y="4007747"/>
            <a:ext cx="1658490" cy="1623682"/>
          </a:xfrm>
          <a:prstGeom prst="straightConnector1">
            <a:avLst/>
          </a:prstGeom>
          <a:ln w="95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>
            <a:stCxn id="36" idx="2"/>
          </p:cNvCxnSpPr>
          <p:nvPr/>
        </p:nvCxnSpPr>
        <p:spPr>
          <a:xfrm>
            <a:off x="5590378" y="3010901"/>
            <a:ext cx="316051" cy="629966"/>
          </a:xfrm>
          <a:prstGeom prst="straightConnector1">
            <a:avLst/>
          </a:prstGeom>
          <a:ln w="95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>
            <a:cxnSpLocks/>
          </p:cNvCxnSpPr>
          <p:nvPr/>
        </p:nvCxnSpPr>
        <p:spPr>
          <a:xfrm flipH="1">
            <a:off x="5152025" y="3946730"/>
            <a:ext cx="595796" cy="1757922"/>
          </a:xfrm>
          <a:prstGeom prst="straightConnector1">
            <a:avLst/>
          </a:prstGeom>
          <a:ln w="9525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/>
          <p:cNvSpPr txBox="1"/>
          <p:nvPr/>
        </p:nvSpPr>
        <p:spPr>
          <a:xfrm rot="16200000">
            <a:off x="1217070" y="5930366"/>
            <a:ext cx="1093041" cy="21544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800" b="1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</a:t>
            </a:r>
            <a:r>
              <a:rPr lang="cs-CZ" sz="800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5. rok </a:t>
            </a:r>
          </a:p>
        </p:txBody>
      </p:sp>
      <p:sp>
        <p:nvSpPr>
          <p:cNvPr id="24" name="TextovéPole 23"/>
          <p:cNvSpPr txBox="1"/>
          <p:nvPr/>
        </p:nvSpPr>
        <p:spPr>
          <a:xfrm rot="16200000">
            <a:off x="1217070" y="3674100"/>
            <a:ext cx="1093041" cy="33855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800" b="1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</a:t>
            </a:r>
            <a:r>
              <a:rPr lang="cs-CZ" sz="800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4. rok - podzim</a:t>
            </a:r>
          </a:p>
        </p:txBody>
      </p:sp>
      <p:sp>
        <p:nvSpPr>
          <p:cNvPr id="25" name="TextovéPole 24"/>
          <p:cNvSpPr txBox="1"/>
          <p:nvPr/>
        </p:nvSpPr>
        <p:spPr>
          <a:xfrm rot="16200000">
            <a:off x="1217069" y="4841384"/>
            <a:ext cx="1093041" cy="21544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800" b="1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</a:t>
            </a:r>
            <a:r>
              <a:rPr lang="cs-CZ" sz="800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4. rok - jaro</a:t>
            </a:r>
          </a:p>
        </p:txBody>
      </p:sp>
      <p:sp>
        <p:nvSpPr>
          <p:cNvPr id="26" name="TextovéPole 25"/>
          <p:cNvSpPr txBox="1"/>
          <p:nvPr/>
        </p:nvSpPr>
        <p:spPr>
          <a:xfrm rot="16200000">
            <a:off x="1217068" y="2636715"/>
            <a:ext cx="1093041" cy="21544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8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Bc, 3. rok - jaro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4988099" y="2672347"/>
            <a:ext cx="1204558" cy="33855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Bi1110 Fyziologie živočišné buňky</a:t>
            </a:r>
          </a:p>
        </p:txBody>
      </p:sp>
      <p:sp>
        <p:nvSpPr>
          <p:cNvPr id="44" name="TextovéPole 43"/>
          <p:cNvSpPr txBox="1"/>
          <p:nvPr/>
        </p:nvSpPr>
        <p:spPr>
          <a:xfrm>
            <a:off x="1994103" y="2207423"/>
            <a:ext cx="1126131" cy="33855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Všechny specializace</a:t>
            </a:r>
          </a:p>
        </p:txBody>
      </p:sp>
      <p:sp>
        <p:nvSpPr>
          <p:cNvPr id="42" name="TextovéPole 41"/>
          <p:cNvSpPr txBox="1"/>
          <p:nvPr/>
        </p:nvSpPr>
        <p:spPr>
          <a:xfrm>
            <a:off x="2002395" y="2548450"/>
            <a:ext cx="1126131" cy="2154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Vývojová biologie</a:t>
            </a:r>
          </a:p>
        </p:txBody>
      </p:sp>
      <p:sp>
        <p:nvSpPr>
          <p:cNvPr id="50" name="TextovéPole 49"/>
          <p:cNvSpPr txBox="1"/>
          <p:nvPr/>
        </p:nvSpPr>
        <p:spPr>
          <a:xfrm>
            <a:off x="3652275" y="5605297"/>
            <a:ext cx="1250783" cy="338555"/>
          </a:xfrm>
          <a:prstGeom prst="rect">
            <a:avLst/>
          </a:prstGeom>
          <a:solidFill>
            <a:srgbClr val="D3F17F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Bi1100 Mechanismy hormonálního řízení</a:t>
            </a:r>
          </a:p>
        </p:txBody>
      </p:sp>
      <p:sp>
        <p:nvSpPr>
          <p:cNvPr id="72" name="TextovéPole 71"/>
          <p:cNvSpPr txBox="1"/>
          <p:nvPr/>
        </p:nvSpPr>
        <p:spPr>
          <a:xfrm>
            <a:off x="4860484" y="3642465"/>
            <a:ext cx="2159788" cy="21544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Bi7070 Fyziologie buněčných systémů</a:t>
            </a:r>
          </a:p>
        </p:txBody>
      </p:sp>
      <p:grpSp>
        <p:nvGrpSpPr>
          <p:cNvPr id="73" name="Skupina 72"/>
          <p:cNvGrpSpPr/>
          <p:nvPr/>
        </p:nvGrpSpPr>
        <p:grpSpPr>
          <a:xfrm>
            <a:off x="7388613" y="3580141"/>
            <a:ext cx="1296144" cy="685560"/>
            <a:chOff x="11837588" y="28395187"/>
            <a:chExt cx="5297813" cy="2709525"/>
          </a:xfrm>
          <a:solidFill>
            <a:srgbClr val="FFFF00"/>
          </a:solidFill>
        </p:grpSpPr>
        <p:sp>
          <p:nvSpPr>
            <p:cNvPr id="80" name="TextovéPole 79"/>
            <p:cNvSpPr txBox="1"/>
            <p:nvPr/>
          </p:nvSpPr>
          <p:spPr>
            <a:xfrm>
              <a:off x="12194129" y="28395187"/>
              <a:ext cx="4412167" cy="1338060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sz="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Bi7665 Buněčné        a tkáňové kultury</a:t>
              </a:r>
            </a:p>
          </p:txBody>
        </p:sp>
        <p:sp>
          <p:nvSpPr>
            <p:cNvPr id="78" name="TextovéPole 77"/>
            <p:cNvSpPr txBox="1"/>
            <p:nvPr/>
          </p:nvSpPr>
          <p:spPr>
            <a:xfrm>
              <a:off x="11837588" y="29766652"/>
              <a:ext cx="5297813" cy="1338060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sz="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Bi8140 Buněčné        a tkáňové kultury - </a:t>
              </a:r>
              <a:r>
                <a:rPr lang="cs-CZ" sz="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cv</a:t>
              </a:r>
              <a:endParaRPr lang="cs-CZ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3" name="TextovéPole 82"/>
          <p:cNvSpPr txBox="1"/>
          <p:nvPr/>
        </p:nvSpPr>
        <p:spPr>
          <a:xfrm>
            <a:off x="5842011" y="4983559"/>
            <a:ext cx="1019446" cy="46166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Bi8110 Mechanismy karcinogeneze</a:t>
            </a:r>
          </a:p>
        </p:txBody>
      </p:sp>
      <p:grpSp>
        <p:nvGrpSpPr>
          <p:cNvPr id="84" name="Skupina 83"/>
          <p:cNvGrpSpPr/>
          <p:nvPr/>
        </p:nvGrpSpPr>
        <p:grpSpPr>
          <a:xfrm>
            <a:off x="2015766" y="3504109"/>
            <a:ext cx="1852035" cy="461665"/>
            <a:chOff x="16868223" y="28586804"/>
            <a:chExt cx="7569943" cy="1824628"/>
          </a:xfrm>
          <a:solidFill>
            <a:srgbClr val="FFFF00"/>
          </a:solidFill>
        </p:grpSpPr>
        <p:sp>
          <p:nvSpPr>
            <p:cNvPr id="90" name="TextovéPole 89"/>
            <p:cNvSpPr txBox="1"/>
            <p:nvPr/>
          </p:nvSpPr>
          <p:spPr>
            <a:xfrm>
              <a:off x="16868223" y="28586804"/>
              <a:ext cx="3683153" cy="1824628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sz="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Bi9393 Analytická </a:t>
              </a:r>
              <a:r>
                <a:rPr lang="cs-CZ" sz="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cytometrie</a:t>
              </a:r>
              <a:endParaRPr lang="cs-CZ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TextovéPole 87"/>
            <p:cNvSpPr txBox="1"/>
            <p:nvPr/>
          </p:nvSpPr>
          <p:spPr>
            <a:xfrm>
              <a:off x="20548568" y="28586804"/>
              <a:ext cx="3889598" cy="1824628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sz="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Bi9393c Analytická </a:t>
              </a:r>
              <a:r>
                <a:rPr lang="cs-CZ" sz="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cytometrie</a:t>
              </a:r>
              <a:r>
                <a:rPr lang="cs-CZ" sz="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cs-CZ" sz="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cv</a:t>
              </a:r>
              <a:endParaRPr lang="cs-CZ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6" name="TextovéPole 95"/>
          <p:cNvSpPr txBox="1"/>
          <p:nvPr/>
        </p:nvSpPr>
        <p:spPr>
          <a:xfrm>
            <a:off x="3726694" y="6015751"/>
            <a:ext cx="1211882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Bi7575 Biologie kmenových buněk</a:t>
            </a:r>
          </a:p>
        </p:txBody>
      </p:sp>
      <p:sp>
        <p:nvSpPr>
          <p:cNvPr id="99" name="TextovéPole 98"/>
          <p:cNvSpPr txBox="1"/>
          <p:nvPr/>
        </p:nvSpPr>
        <p:spPr>
          <a:xfrm>
            <a:off x="7388613" y="5631429"/>
            <a:ext cx="1348681" cy="46166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Bi1120 Fyziologie a patofyziologie tkání a orgánů (od 2018)</a:t>
            </a:r>
          </a:p>
        </p:txBody>
      </p:sp>
      <p:sp>
        <p:nvSpPr>
          <p:cNvPr id="102" name="TextovéPole 101"/>
          <p:cNvSpPr txBox="1"/>
          <p:nvPr/>
        </p:nvSpPr>
        <p:spPr>
          <a:xfrm>
            <a:off x="3525898" y="4014147"/>
            <a:ext cx="1412678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Bi9903 Vývojová biologie živočichů (od 2019)</a:t>
            </a:r>
          </a:p>
        </p:txBody>
      </p:sp>
      <p:cxnSp>
        <p:nvCxnSpPr>
          <p:cNvPr id="111" name="Přímá spojnice se šipkou 110"/>
          <p:cNvCxnSpPr>
            <a:cxnSpLocks/>
          </p:cNvCxnSpPr>
          <p:nvPr/>
        </p:nvCxnSpPr>
        <p:spPr>
          <a:xfrm flipH="1">
            <a:off x="4228319" y="3027444"/>
            <a:ext cx="1216683" cy="977136"/>
          </a:xfrm>
          <a:prstGeom prst="straightConnector1">
            <a:avLst/>
          </a:prstGeom>
          <a:ln w="9525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Přímá spojnice se šipkou 113"/>
          <p:cNvCxnSpPr>
            <a:cxnSpLocks/>
            <a:stCxn id="72" idx="2"/>
            <a:endCxn id="83" idx="0"/>
          </p:cNvCxnSpPr>
          <p:nvPr/>
        </p:nvCxnSpPr>
        <p:spPr>
          <a:xfrm>
            <a:off x="5940378" y="3857909"/>
            <a:ext cx="411356" cy="1125650"/>
          </a:xfrm>
          <a:prstGeom prst="straightConnector1">
            <a:avLst/>
          </a:prstGeom>
          <a:ln w="9525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Přímá spojnice se šipkou 115"/>
          <p:cNvCxnSpPr>
            <a:cxnSpLocks/>
          </p:cNvCxnSpPr>
          <p:nvPr/>
        </p:nvCxnSpPr>
        <p:spPr>
          <a:xfrm flipH="1">
            <a:off x="3120234" y="3010901"/>
            <a:ext cx="2272037" cy="477039"/>
          </a:xfrm>
          <a:prstGeom prst="straightConnector1">
            <a:avLst/>
          </a:prstGeom>
          <a:ln w="95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Přímá spojnice se šipkou 117"/>
          <p:cNvCxnSpPr>
            <a:endCxn id="80" idx="0"/>
          </p:cNvCxnSpPr>
          <p:nvPr/>
        </p:nvCxnSpPr>
        <p:spPr>
          <a:xfrm>
            <a:off x="5964529" y="3032880"/>
            <a:ext cx="2051047" cy="547261"/>
          </a:xfrm>
          <a:prstGeom prst="straightConnector1">
            <a:avLst/>
          </a:prstGeom>
          <a:ln w="95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129BCC17-DFF7-4E72-8C58-6EA8C7FD7ADA}"/>
              </a:ext>
            </a:extLst>
          </p:cNvPr>
          <p:cNvSpPr txBox="1"/>
          <p:nvPr/>
        </p:nvSpPr>
        <p:spPr>
          <a:xfrm>
            <a:off x="7551443" y="4685028"/>
            <a:ext cx="1305643" cy="33855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Bi8870 Mechanismy buněčné smrti</a:t>
            </a:r>
          </a:p>
        </p:txBody>
      </p:sp>
      <p:cxnSp>
        <p:nvCxnSpPr>
          <p:cNvPr id="40" name="Přímá spojnice se šipkou 39">
            <a:extLst>
              <a:ext uri="{FF2B5EF4-FFF2-40B4-BE49-F238E27FC236}">
                <a16:creationId xmlns:a16="http://schemas.microsoft.com/office/drawing/2014/main" id="{D3D7F10E-F13F-4D6F-9C1D-9C19965CF2A7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6756031" y="3979421"/>
            <a:ext cx="1448234" cy="705607"/>
          </a:xfrm>
          <a:prstGeom prst="straightConnector1">
            <a:avLst/>
          </a:prstGeom>
          <a:ln w="9525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2086F36A-A396-42B3-AC3A-3EDC12C0652D}"/>
              </a:ext>
            </a:extLst>
          </p:cNvPr>
          <p:cNvSpPr txBox="1"/>
          <p:nvPr/>
        </p:nvSpPr>
        <p:spPr>
          <a:xfrm>
            <a:off x="2002395" y="2755517"/>
            <a:ext cx="1126131" cy="215444"/>
          </a:xfrm>
          <a:prstGeom prst="rect">
            <a:avLst/>
          </a:prstGeom>
          <a:solidFill>
            <a:srgbClr val="D3F17F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Fyziologie</a:t>
            </a: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37031682-8700-43C0-BF50-62CB0E84DC1D}"/>
              </a:ext>
            </a:extLst>
          </p:cNvPr>
          <p:cNvSpPr txBox="1"/>
          <p:nvPr/>
        </p:nvSpPr>
        <p:spPr>
          <a:xfrm>
            <a:off x="2002395" y="2975155"/>
            <a:ext cx="1126131" cy="215444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chemeClr val="tx1"/>
                </a:solidFill>
                <a:cs typeface="Arial" panose="020B0604020202020204" pitchFamily="34" charset="0"/>
              </a:rPr>
              <a:t>Imunologie</a:t>
            </a:r>
            <a:endParaRPr lang="cs-CZ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DA7E8400-46FC-4961-A157-BA095B652D9E}"/>
              </a:ext>
            </a:extLst>
          </p:cNvPr>
          <p:cNvSpPr txBox="1"/>
          <p:nvPr/>
        </p:nvSpPr>
        <p:spPr>
          <a:xfrm>
            <a:off x="2096215" y="5601797"/>
            <a:ext cx="1250783" cy="338554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chemeClr val="tx1"/>
                </a:solidFill>
                <a:cs typeface="Arial" panose="020B0604020202020204" pitchFamily="34" charset="0"/>
              </a:rPr>
              <a:t>Bi6727 Imunopatologie</a:t>
            </a:r>
            <a:endParaRPr lang="cs-CZ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8D8C0556-BFF2-4BDE-AC71-A55DF68EA943}"/>
              </a:ext>
            </a:extLst>
          </p:cNvPr>
          <p:cNvSpPr txBox="1"/>
          <p:nvPr/>
        </p:nvSpPr>
        <p:spPr>
          <a:xfrm>
            <a:off x="2096215" y="6026526"/>
            <a:ext cx="1464425" cy="338554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chemeClr val="tx1"/>
                </a:solidFill>
                <a:cs typeface="Arial" panose="020B0604020202020204" pitchFamily="34" charset="0"/>
              </a:rPr>
              <a:t>Bi6728 Speciální fyziologie krve</a:t>
            </a:r>
            <a:endParaRPr lang="cs-CZ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6302DC64-787C-4365-A86C-3EF72FC035DD}"/>
              </a:ext>
            </a:extLst>
          </p:cNvPr>
          <p:cNvSpPr/>
          <p:nvPr/>
        </p:nvSpPr>
        <p:spPr>
          <a:xfrm>
            <a:off x="2058493" y="5538390"/>
            <a:ext cx="3074328" cy="953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83ED0A73-02D5-4C4B-89D7-282D802ECA4C}"/>
              </a:ext>
            </a:extLst>
          </p:cNvPr>
          <p:cNvSpPr txBox="1"/>
          <p:nvPr/>
        </p:nvSpPr>
        <p:spPr>
          <a:xfrm>
            <a:off x="3540135" y="4753699"/>
            <a:ext cx="1412678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Bi8790 Molekulární embryologie</a:t>
            </a:r>
          </a:p>
        </p:txBody>
      </p:sp>
      <p:cxnSp>
        <p:nvCxnSpPr>
          <p:cNvPr id="47" name="Přímá spojnice se šipkou 46">
            <a:extLst>
              <a:ext uri="{FF2B5EF4-FFF2-40B4-BE49-F238E27FC236}">
                <a16:creationId xmlns:a16="http://schemas.microsoft.com/office/drawing/2014/main" id="{A97665BD-FD44-4DEE-A23A-F0B40CBA98F1}"/>
              </a:ext>
            </a:extLst>
          </p:cNvPr>
          <p:cNvCxnSpPr>
            <a:cxnSpLocks/>
            <a:endCxn id="43" idx="0"/>
          </p:cNvCxnSpPr>
          <p:nvPr/>
        </p:nvCxnSpPr>
        <p:spPr>
          <a:xfrm flipH="1">
            <a:off x="4246474" y="3839121"/>
            <a:ext cx="1322320" cy="914578"/>
          </a:xfrm>
          <a:prstGeom prst="straightConnector1">
            <a:avLst/>
          </a:prstGeom>
          <a:ln w="9525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179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7_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114" y="1124743"/>
            <a:ext cx="4920237" cy="538883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907704" y="65633"/>
            <a:ext cx="432033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solidFill>
                  <a:prstClr val="black"/>
                </a:solidFill>
                <a:latin typeface="Calibri"/>
              </a:rPr>
              <a:t>Buněčný cyklus - připomenutí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4446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7_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330" y="764704"/>
            <a:ext cx="5275312" cy="293156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907704" y="65633"/>
            <a:ext cx="432033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solidFill>
                  <a:prstClr val="black"/>
                </a:solidFill>
                <a:latin typeface="Calibri"/>
              </a:rPr>
              <a:t>Buněčný cyklus - kontrola</a:t>
            </a:r>
            <a:endParaRPr lang="cs-CZ" dirty="0">
              <a:latin typeface="+mn-lt"/>
            </a:endParaRPr>
          </a:p>
        </p:txBody>
      </p:sp>
      <p:pic>
        <p:nvPicPr>
          <p:cNvPr id="4" name="Picture 1" descr="table_17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3861048"/>
            <a:ext cx="5377882" cy="289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63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figure_16_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7565" y="1168990"/>
            <a:ext cx="5396458" cy="5664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47813" y="476672"/>
            <a:ext cx="432033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prstClr val="black"/>
                </a:solidFill>
                <a:latin typeface="Calibri"/>
              </a:rPr>
              <a:t>Mechanika buněčného dělení</a:t>
            </a:r>
            <a:endParaRPr lang="cs-CZ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47813" y="2420888"/>
            <a:ext cx="432033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sz="1600" b="0">
                <a:solidFill>
                  <a:prstClr val="black"/>
                </a:solidFill>
                <a:latin typeface="Calibri"/>
              </a:rPr>
              <a:t>Aktin – červeně</a:t>
            </a:r>
          </a:p>
          <a:p>
            <a:r>
              <a:rPr lang="cs-CZ" sz="1600" b="0">
                <a:solidFill>
                  <a:prstClr val="black"/>
                </a:solidFill>
                <a:latin typeface="Calibri"/>
              </a:rPr>
              <a:t>Tubulin – zeleně</a:t>
            </a:r>
          </a:p>
          <a:p>
            <a:r>
              <a:rPr lang="cs-CZ" sz="1600" b="0">
                <a:solidFill>
                  <a:prstClr val="black"/>
                </a:solidFill>
                <a:latin typeface="Calibri"/>
              </a:rPr>
              <a:t>DNA - hnědě</a:t>
            </a:r>
            <a:endParaRPr lang="cs-CZ" sz="16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4033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Centrosom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4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1192" y="1270390"/>
            <a:ext cx="7272808" cy="5587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53046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Centrosom a jeho dynamika</a:t>
            </a:r>
            <a:endParaRPr lang="cs-CZ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54058"/>
            <a:ext cx="6422264" cy="5611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3978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Buněčná smrt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412777"/>
            <a:ext cx="7138987" cy="2592288"/>
          </a:xfrm>
        </p:spPr>
        <p:txBody>
          <a:bodyPr/>
          <a:lstStyle/>
          <a:p>
            <a:r>
              <a:rPr lang="cs-CZ" dirty="0"/>
              <a:t>Vývoj, růst, regenerace a udržování homeostázy mnohobuněčných organizmů vyžaduje mechanismy umožňující řízenou destrukci nežádoucích buněk</a:t>
            </a:r>
          </a:p>
          <a:p>
            <a:pPr lvl="1"/>
            <a:r>
              <a:rPr lang="cs-CZ" dirty="0" err="1"/>
              <a:t>Apoptóza</a:t>
            </a:r>
            <a:r>
              <a:rPr lang="cs-CZ" dirty="0"/>
              <a:t> – řízený způsob smrti</a:t>
            </a:r>
          </a:p>
          <a:p>
            <a:pPr lvl="1"/>
            <a:r>
              <a:rPr lang="cs-CZ" dirty="0"/>
              <a:t>Nekróza – neřízená odpověď na akutní poškození</a:t>
            </a:r>
          </a:p>
          <a:p>
            <a:pPr lvl="1"/>
            <a:r>
              <a:rPr lang="cs-CZ" dirty="0" err="1"/>
              <a:t>Nekroptóza</a:t>
            </a:r>
            <a:r>
              <a:rPr lang="cs-CZ" dirty="0"/>
              <a:t> – forma řízené buněčné smrti v odpovědi na specifické stimuly</a:t>
            </a:r>
            <a:endParaRPr lang="en-US" dirty="0"/>
          </a:p>
        </p:txBody>
      </p:sp>
      <p:pic>
        <p:nvPicPr>
          <p:cNvPr id="4" name="Picture 1" descr="figure_18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492" y="4023256"/>
            <a:ext cx="3672408" cy="1959492"/>
          </a:xfrm>
          <a:prstGeom prst="rect">
            <a:avLst/>
          </a:prstGeom>
        </p:spPr>
      </p:pic>
      <p:pic>
        <p:nvPicPr>
          <p:cNvPr id="5" name="Picture 1" descr="figure_18_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924" y="4023255"/>
            <a:ext cx="1509404" cy="255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5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Komunikace buňky s prostředím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Kontakty buňka-buňka</a:t>
            </a:r>
          </a:p>
          <a:p>
            <a:r>
              <a:rPr lang="cs-CZ" dirty="0"/>
              <a:t>Kontakty buňka-mezibuněčné prostředí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Přenos informace:</a:t>
            </a:r>
          </a:p>
          <a:p>
            <a:pPr marL="0" indent="0">
              <a:buNone/>
            </a:pPr>
            <a:r>
              <a:rPr lang="cs-CZ" dirty="0"/>
              <a:t>Extracelulární signál-buňka</a:t>
            </a:r>
          </a:p>
        </p:txBody>
      </p:sp>
    </p:spTree>
    <p:extLst>
      <p:ext uri="{BB962C8B-B14F-4D97-AF65-F5344CB8AC3E}">
        <p14:creationId xmlns:p14="http://schemas.microsoft.com/office/powerpoint/2010/main" val="24422062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Mesenchymová</a:t>
            </a:r>
            <a:r>
              <a:rPr lang="cs-CZ" dirty="0"/>
              <a:t> nebo pojivová tkáň vs. epitel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412777"/>
            <a:ext cx="7138987" cy="1368152"/>
          </a:xfrm>
        </p:spPr>
        <p:txBody>
          <a:bodyPr/>
          <a:lstStyle/>
          <a:p>
            <a:r>
              <a:rPr lang="cs-CZ" sz="2000" dirty="0"/>
              <a:t>Pojivová tkáň, např. kost, šlacha – mezibuněčná hmota produkovaná buňkami</a:t>
            </a:r>
          </a:p>
          <a:p>
            <a:pPr lvl="1"/>
            <a:r>
              <a:rPr lang="cs-CZ" sz="1800" dirty="0"/>
              <a:t>matrix – mechanicky odolná</a:t>
            </a:r>
          </a:p>
          <a:p>
            <a:r>
              <a:rPr lang="cs-CZ" sz="2000" dirty="0"/>
              <a:t>Epitel – buňky jsou těsně spojeny jedna k druhé a organizovány do vrstev</a:t>
            </a:r>
          </a:p>
          <a:p>
            <a:pPr lvl="1"/>
            <a:r>
              <a:rPr lang="cs-CZ" sz="1800" dirty="0"/>
              <a:t>Matrix je méně zřetelná – bazální lamina</a:t>
            </a:r>
          </a:p>
          <a:p>
            <a:pPr lvl="1"/>
            <a:r>
              <a:rPr lang="cs-CZ" sz="1800" dirty="0"/>
              <a:t>Mezibuněčné spoje a ukotvení k buněčnému skeletu a k BL</a:t>
            </a:r>
          </a:p>
        </p:txBody>
      </p:sp>
      <p:pic>
        <p:nvPicPr>
          <p:cNvPr id="4" name="Picture 1" descr="figure_19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3933056"/>
            <a:ext cx="5832648" cy="279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231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Mezibuněčné spoje epitelu obratlovců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412777"/>
            <a:ext cx="7416675" cy="2160240"/>
          </a:xfrm>
        </p:spPr>
        <p:txBody>
          <a:bodyPr numCol="2"/>
          <a:lstStyle/>
          <a:p>
            <a:r>
              <a:rPr lang="cs-CZ" sz="1400" dirty="0"/>
              <a:t>Kotvící spojení</a:t>
            </a:r>
          </a:p>
          <a:p>
            <a:pPr lvl="1"/>
            <a:r>
              <a:rPr lang="cs-CZ" sz="1200" dirty="0"/>
              <a:t>Adhezní spoj – </a:t>
            </a:r>
            <a:r>
              <a:rPr lang="cs-CZ" sz="1200" dirty="0" err="1"/>
              <a:t>adherens</a:t>
            </a:r>
            <a:r>
              <a:rPr lang="cs-CZ" sz="1200" dirty="0"/>
              <a:t> </a:t>
            </a:r>
            <a:r>
              <a:rPr lang="cs-CZ" sz="1200" dirty="0" err="1"/>
              <a:t>junction</a:t>
            </a:r>
            <a:endParaRPr lang="cs-CZ" sz="1200" dirty="0"/>
          </a:p>
          <a:p>
            <a:pPr lvl="2"/>
            <a:r>
              <a:rPr lang="cs-CZ" sz="1100" dirty="0"/>
              <a:t>Mechanický úchyt mezi buňkami, propojený s cytoskeletem</a:t>
            </a:r>
          </a:p>
          <a:p>
            <a:pPr lvl="1"/>
            <a:r>
              <a:rPr lang="cs-CZ" sz="1200" dirty="0" err="1"/>
              <a:t>Desmosome</a:t>
            </a:r>
            <a:endParaRPr lang="cs-CZ" sz="1200" dirty="0"/>
          </a:p>
          <a:p>
            <a:pPr lvl="2"/>
            <a:r>
              <a:rPr lang="cs-CZ" sz="1100" dirty="0"/>
              <a:t>Propojení prostřednictvím intermediárních filament</a:t>
            </a:r>
          </a:p>
          <a:p>
            <a:pPr lvl="1"/>
            <a:r>
              <a:rPr lang="cs-CZ" sz="1200" dirty="0" err="1"/>
              <a:t>Hemidesmosome</a:t>
            </a:r>
            <a:endParaRPr lang="cs-CZ" sz="1200" dirty="0"/>
          </a:p>
          <a:p>
            <a:pPr lvl="2"/>
            <a:r>
              <a:rPr lang="cs-CZ" sz="1100" dirty="0"/>
              <a:t>Propojení intermediárních filament s mezibuněčnou hmotou</a:t>
            </a:r>
          </a:p>
          <a:p>
            <a:pPr lvl="1"/>
            <a:r>
              <a:rPr lang="cs-CZ" sz="1200" dirty="0" err="1"/>
              <a:t>Actin-linked</a:t>
            </a:r>
            <a:r>
              <a:rPr lang="cs-CZ" sz="1200" dirty="0"/>
              <a:t> cell-matrix </a:t>
            </a:r>
            <a:r>
              <a:rPr lang="cs-CZ" sz="1200" dirty="0" err="1"/>
              <a:t>junction</a:t>
            </a:r>
            <a:endParaRPr lang="cs-CZ" sz="1200" dirty="0"/>
          </a:p>
          <a:p>
            <a:pPr lvl="2"/>
            <a:r>
              <a:rPr lang="cs-CZ" sz="1100" dirty="0"/>
              <a:t>Propojení aktinového cytoskeletu s mezibuněčnou </a:t>
            </a:r>
            <a:r>
              <a:rPr lang="cs-CZ" sz="1100" dirty="0" err="1"/>
              <a:t>hmotoy</a:t>
            </a:r>
            <a:endParaRPr lang="cs-CZ" sz="1100" dirty="0"/>
          </a:p>
          <a:p>
            <a:r>
              <a:rPr lang="cs-CZ" sz="1400" dirty="0"/>
              <a:t>Těsný spoj – </a:t>
            </a:r>
            <a:r>
              <a:rPr lang="cs-CZ" sz="1400" dirty="0" err="1"/>
              <a:t>tight</a:t>
            </a:r>
            <a:r>
              <a:rPr lang="cs-CZ" sz="1400" dirty="0"/>
              <a:t> </a:t>
            </a:r>
            <a:r>
              <a:rPr lang="cs-CZ" sz="1400" dirty="0" err="1"/>
              <a:t>junction</a:t>
            </a:r>
            <a:endParaRPr lang="cs-CZ" sz="1400" dirty="0"/>
          </a:p>
          <a:p>
            <a:pPr lvl="1"/>
            <a:r>
              <a:rPr lang="cs-CZ" sz="1200" dirty="0"/>
              <a:t>Zaceluje mezery mezi membránami</a:t>
            </a:r>
          </a:p>
          <a:p>
            <a:r>
              <a:rPr lang="cs-CZ" sz="1400" dirty="0"/>
              <a:t>Vodivý spoj – gap </a:t>
            </a:r>
            <a:r>
              <a:rPr lang="cs-CZ" sz="1400" dirty="0" err="1"/>
              <a:t>junction</a:t>
            </a:r>
            <a:endParaRPr lang="cs-CZ" sz="1400" dirty="0"/>
          </a:p>
          <a:p>
            <a:pPr lvl="1"/>
            <a:r>
              <a:rPr lang="cs-CZ" sz="1200" dirty="0"/>
              <a:t>Průchod ve vodě rozpustných látek </a:t>
            </a:r>
            <a:r>
              <a:rPr lang="en-US" sz="1200" dirty="0"/>
              <a:t>&lt;1500 Da</a:t>
            </a:r>
          </a:p>
        </p:txBody>
      </p:sp>
      <p:pic>
        <p:nvPicPr>
          <p:cNvPr id="4" name="Picture 1" descr="figure_19_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3635581"/>
            <a:ext cx="5562743" cy="322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911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Spojení buňka - matrix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receptory pro matrix – klíčové pro propojení ECM vně buňky s cytoskeletem uvnitř</a:t>
            </a:r>
          </a:p>
          <a:p>
            <a:r>
              <a:rPr lang="cs-CZ" dirty="0"/>
              <a:t>nemají jen mechanickou funkci – zprostředkovávají odpověď buněk na složky ECM</a:t>
            </a:r>
          </a:p>
          <a:p>
            <a:r>
              <a:rPr lang="cs-CZ" dirty="0"/>
              <a:t>řada molekul slouží jako receptory či </a:t>
            </a:r>
            <a:r>
              <a:rPr lang="cs-CZ" dirty="0" err="1"/>
              <a:t>koreceptory</a:t>
            </a:r>
            <a:r>
              <a:rPr lang="cs-CZ" dirty="0"/>
              <a:t> ECM</a:t>
            </a:r>
          </a:p>
          <a:p>
            <a:r>
              <a:rPr lang="cs-CZ" dirty="0" err="1"/>
              <a:t>integriny</a:t>
            </a:r>
            <a:r>
              <a:rPr lang="cs-CZ" dirty="0"/>
              <a:t> - nejdůležitější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301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Buňka vs. buněčné systémy</a:t>
            </a:r>
          </a:p>
        </p:txBody>
      </p:sp>
      <p:pic>
        <p:nvPicPr>
          <p:cNvPr id="1026" name="Picture 2" descr="Výsledek obrázku pro ak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827" y="4549089"/>
            <a:ext cx="1225181" cy="211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ek obrázku pro ak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549088"/>
            <a:ext cx="3051745" cy="211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0" t="50532" r="1560" b="2105"/>
          <a:stretch/>
        </p:blipFill>
        <p:spPr>
          <a:xfrm>
            <a:off x="3779912" y="1556792"/>
            <a:ext cx="2800329" cy="1965954"/>
          </a:xfrm>
          <a:prstGeom prst="rect">
            <a:avLst/>
          </a:prstGeom>
        </p:spPr>
      </p:pic>
      <p:cxnSp>
        <p:nvCxnSpPr>
          <p:cNvPr id="5" name="Přímá spojnice se šipkou 4"/>
          <p:cNvCxnSpPr/>
          <p:nvPr/>
        </p:nvCxnSpPr>
        <p:spPr>
          <a:xfrm>
            <a:off x="5076056" y="3645024"/>
            <a:ext cx="0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9080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Integriny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412776"/>
            <a:ext cx="3960291" cy="4713387"/>
          </a:xfrm>
        </p:spPr>
        <p:txBody>
          <a:bodyPr/>
          <a:lstStyle/>
          <a:p>
            <a:r>
              <a:rPr lang="cs-CZ" sz="1600" dirty="0"/>
              <a:t>tvořeny dvěma nekovalentně vázanými jednotkami - </a:t>
            </a:r>
            <a:r>
              <a:rPr lang="cs-CZ" sz="1600" dirty="0">
                <a:sym typeface="Symbol"/>
              </a:rPr>
              <a:t>  a </a:t>
            </a:r>
          </a:p>
          <a:p>
            <a:r>
              <a:rPr lang="cs-CZ" sz="1600" dirty="0">
                <a:sym typeface="Symbol"/>
              </a:rPr>
              <a:t>obě mají krátkou C-terminální intracelulární doménu a dlouhou extracelulární N-terminální doménu</a:t>
            </a:r>
          </a:p>
          <a:p>
            <a:r>
              <a:rPr lang="cs-CZ" sz="1600" dirty="0">
                <a:sym typeface="Symbol"/>
              </a:rPr>
              <a:t>extracelulární část se váže na specifický motiv </a:t>
            </a:r>
            <a:r>
              <a:rPr lang="cs-CZ" sz="1600" dirty="0" err="1">
                <a:sym typeface="Symbol"/>
              </a:rPr>
              <a:t>aa</a:t>
            </a:r>
            <a:r>
              <a:rPr lang="cs-CZ" sz="1600" dirty="0">
                <a:sym typeface="Symbol"/>
              </a:rPr>
              <a:t> extracelulárních proteinů, nejznámější - RGD</a:t>
            </a:r>
          </a:p>
          <a:p>
            <a:r>
              <a:rPr lang="cs-CZ" sz="1600" dirty="0">
                <a:sym typeface="Symbol"/>
              </a:rPr>
              <a:t>u člověka – 24 typů </a:t>
            </a:r>
            <a:r>
              <a:rPr lang="cs-CZ" sz="1600" dirty="0" err="1">
                <a:sym typeface="Symbol"/>
              </a:rPr>
              <a:t>integrinů</a:t>
            </a:r>
            <a:r>
              <a:rPr lang="cs-CZ" sz="1600" dirty="0">
                <a:sym typeface="Symbol"/>
              </a:rPr>
              <a:t>, každý má specifické vlastnosti</a:t>
            </a:r>
          </a:p>
          <a:p>
            <a:pPr lvl="1"/>
            <a:r>
              <a:rPr lang="cs-CZ" sz="1400" dirty="0">
                <a:sym typeface="Symbol"/>
              </a:rPr>
              <a:t>8 genů pro  podjednotku</a:t>
            </a:r>
          </a:p>
          <a:p>
            <a:pPr lvl="1"/>
            <a:r>
              <a:rPr lang="cs-CZ" sz="1400" dirty="0">
                <a:sym typeface="Symbol"/>
              </a:rPr>
              <a:t>18 genů pro  podjednotku</a:t>
            </a:r>
          </a:p>
          <a:p>
            <a:pPr lvl="1"/>
            <a:r>
              <a:rPr lang="cs-CZ" sz="1400" dirty="0">
                <a:sym typeface="Symbol"/>
              </a:rPr>
              <a:t>vazba je závislá na koncentraci Ca</a:t>
            </a:r>
            <a:r>
              <a:rPr lang="cs-CZ" sz="1400" baseline="30000" dirty="0">
                <a:sym typeface="Symbol"/>
              </a:rPr>
              <a:t>2+ </a:t>
            </a:r>
            <a:r>
              <a:rPr lang="cs-CZ" sz="1400" dirty="0">
                <a:sym typeface="Symbol"/>
              </a:rPr>
              <a:t>a Mg</a:t>
            </a:r>
            <a:r>
              <a:rPr lang="cs-CZ" sz="1400" baseline="30000" dirty="0">
                <a:sym typeface="Symbol"/>
              </a:rPr>
              <a:t>2+</a:t>
            </a:r>
          </a:p>
          <a:p>
            <a:pPr lvl="1"/>
            <a:r>
              <a:rPr lang="cs-CZ" sz="1400" dirty="0">
                <a:sym typeface="Symbol"/>
              </a:rPr>
              <a:t>všechny varianty intracelulárně vážou aktinová </a:t>
            </a:r>
            <a:r>
              <a:rPr lang="cs-CZ" sz="1400" dirty="0" err="1">
                <a:sym typeface="Symbol"/>
              </a:rPr>
              <a:t>filamenta</a:t>
            </a:r>
            <a:endParaRPr lang="cs-CZ" sz="1400" dirty="0">
              <a:sym typeface="Symbol"/>
            </a:endParaRPr>
          </a:p>
          <a:p>
            <a:pPr lvl="2"/>
            <a:r>
              <a:rPr lang="cs-CZ" sz="1200" dirty="0">
                <a:sym typeface="Symbol"/>
              </a:rPr>
              <a:t>adaptorový protein – </a:t>
            </a:r>
            <a:r>
              <a:rPr lang="cs-CZ" sz="1200" dirty="0" err="1">
                <a:sym typeface="Symbol"/>
              </a:rPr>
              <a:t>talin</a:t>
            </a:r>
            <a:endParaRPr lang="cs-CZ" sz="1200" dirty="0">
              <a:sym typeface="Symbol"/>
            </a:endParaRPr>
          </a:p>
          <a:p>
            <a:pPr lvl="2"/>
            <a:r>
              <a:rPr lang="cs-CZ" sz="1200" dirty="0" err="1">
                <a:sym typeface="Symbol"/>
              </a:rPr>
              <a:t>kindlin</a:t>
            </a:r>
            <a:r>
              <a:rPr lang="cs-CZ" sz="1200" dirty="0">
                <a:sym typeface="Symbol"/>
              </a:rPr>
              <a:t>, </a:t>
            </a:r>
            <a:r>
              <a:rPr lang="cs-CZ" sz="1200" dirty="0" err="1">
                <a:sym typeface="Symbol"/>
              </a:rPr>
              <a:t>vinkulin</a:t>
            </a:r>
            <a:endParaRPr lang="cs-CZ" sz="1200" dirty="0">
              <a:sym typeface="Symbol"/>
            </a:endParaRPr>
          </a:p>
          <a:p>
            <a:endParaRPr lang="en-US" sz="1600" dirty="0"/>
          </a:p>
        </p:txBody>
      </p:sp>
      <p:pic>
        <p:nvPicPr>
          <p:cNvPr id="4" name="Picture 1" descr="figure_19_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806" y="1432888"/>
            <a:ext cx="3693194" cy="366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213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1268760"/>
            <a:ext cx="4920962" cy="5589240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138987" cy="627063"/>
          </a:xfrm>
        </p:spPr>
        <p:txBody>
          <a:bodyPr/>
          <a:lstStyle/>
          <a:p>
            <a:r>
              <a:rPr lang="cs-CZ" dirty="0"/>
              <a:t>Komunikace s okolním prostředím</a:t>
            </a:r>
          </a:p>
        </p:txBody>
      </p:sp>
    </p:spTree>
    <p:extLst>
      <p:ext uri="{BB962C8B-B14F-4D97-AF65-F5344CB8AC3E}">
        <p14:creationId xmlns:p14="http://schemas.microsoft.com/office/powerpoint/2010/main" val="16987670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396280"/>
            <a:ext cx="7499175" cy="627063"/>
          </a:xfrm>
        </p:spPr>
        <p:txBody>
          <a:bodyPr/>
          <a:lstStyle/>
          <a:p>
            <a:r>
              <a:rPr lang="cs-CZ">
                <a:latin typeface="+mn-lt"/>
              </a:rPr>
              <a:t>Základní biochemické mechanismy </a:t>
            </a:r>
            <a:r>
              <a:rPr lang="cs-CZ" dirty="0">
                <a:latin typeface="+mn-lt"/>
              </a:rPr>
              <a:t>buněčné signalizace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1. Fosforylace – kovalentní přidání anorganického fosfátu (z ATP)  na molekulu tyrosinu nebo serinu/threoninu enzymem, který se jmenuje kináza</a:t>
            </a:r>
          </a:p>
          <a:p>
            <a:endParaRPr lang="cs-CZ"/>
          </a:p>
          <a:p>
            <a:r>
              <a:rPr lang="cs-CZ"/>
              <a:t>2. Nekovalentní záměna GDP za GTP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95434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7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5" y="1052736"/>
            <a:ext cx="5110902" cy="5665096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Základní mechanismy buněčné signalizace</a:t>
            </a:r>
            <a:endParaRPr kumimoji="0" lang="cs-CZ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6871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Základní mechanismy buněčné signalizace</a:t>
            </a:r>
            <a:endParaRPr kumimoji="0" lang="cs-CZ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  <p:pic>
        <p:nvPicPr>
          <p:cNvPr id="5" name="Picture 4" descr="figure_15_07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908720"/>
            <a:ext cx="5278839" cy="566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332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9927" y="836712"/>
            <a:ext cx="5324441" cy="5856885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Základní mechanismy buněčné signalizace</a:t>
            </a:r>
            <a:endParaRPr kumimoji="0" lang="cs-CZ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2422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79" y="1558862"/>
            <a:ext cx="7419401" cy="4849108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Amplifikace signálu a „druhý posel“</a:t>
            </a:r>
          </a:p>
        </p:txBody>
      </p:sp>
    </p:spTree>
    <p:extLst>
      <p:ext uri="{BB962C8B-B14F-4D97-AF65-F5344CB8AC3E}">
        <p14:creationId xmlns:p14="http://schemas.microsoft.com/office/powerpoint/2010/main" val="12009130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Dokumenty\2017\Prednaska\Cell Biology in numbers\5.tif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9265" t="47072" r="37001" b="25894"/>
          <a:stretch/>
        </p:blipFill>
        <p:spPr bwMode="auto">
          <a:xfrm>
            <a:off x="1835697" y="1340768"/>
            <a:ext cx="7308304" cy="5056772"/>
          </a:xfrm>
          <a:prstGeom prst="rect">
            <a:avLst/>
          </a:prstGeom>
          <a:noFill/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Počty nejdůležitějších biomolekul</a:t>
            </a:r>
          </a:p>
        </p:txBody>
      </p:sp>
    </p:spTree>
    <p:extLst>
      <p:ext uri="{BB962C8B-B14F-4D97-AF65-F5344CB8AC3E}">
        <p14:creationId xmlns:p14="http://schemas.microsoft.com/office/powerpoint/2010/main" val="25043318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Počty buněk v těle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2555776" y="1628800"/>
            <a:ext cx="6296025" cy="4962525"/>
            <a:chOff x="1423988" y="947738"/>
            <a:chExt cx="6296025" cy="4962525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3988" y="947738"/>
              <a:ext cx="6296025" cy="496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bdélník 5"/>
            <p:cNvSpPr/>
            <p:nvPr/>
          </p:nvSpPr>
          <p:spPr>
            <a:xfrm>
              <a:off x="7524328" y="1268760"/>
              <a:ext cx="195685" cy="3600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524597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Časy – buněčný cyklus</a:t>
            </a:r>
          </a:p>
        </p:txBody>
      </p:sp>
      <p:pic>
        <p:nvPicPr>
          <p:cNvPr id="4" name="Picture 2" descr="Y:\Dokumenty\2017\Prednaska\Cell Biology in numbers\26.tiff"/>
          <p:cNvPicPr>
            <a:picLocks noChangeAspect="1" noChangeArrowheads="1"/>
          </p:cNvPicPr>
          <p:nvPr/>
        </p:nvPicPr>
        <p:blipFill>
          <a:blip r:embed="rId2" cstate="print"/>
          <a:srcRect l="3517" t="48291" r="42749" b="15788"/>
          <a:stretch>
            <a:fillRect/>
          </a:stretch>
        </p:blipFill>
        <p:spPr bwMode="auto">
          <a:xfrm rot="10740000">
            <a:off x="2239441" y="1604404"/>
            <a:ext cx="5500391" cy="5056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2041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Sylabus předmětu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23120" y="1412776"/>
            <a:ext cx="7920880" cy="4713387"/>
          </a:xfrm>
        </p:spPr>
        <p:txBody>
          <a:bodyPr/>
          <a:lstStyle/>
          <a:p>
            <a:pPr lvl="0"/>
            <a:r>
              <a:rPr lang="cs-CZ" sz="2000" dirty="0"/>
              <a:t>1) ÚVOD – základní principy organizace a funkce živočišné buňky (shrnutí klíčových fakt jak základ pro přednáškový cyklus); </a:t>
            </a:r>
          </a:p>
          <a:p>
            <a:pPr lvl="0"/>
            <a:r>
              <a:rPr lang="cs-CZ" sz="2000" dirty="0"/>
              <a:t>2) BUNĚČNÝ METABOLISMUS  A TRANSPORT I - </a:t>
            </a:r>
            <a:r>
              <a:rPr lang="cs-CZ" sz="2000" dirty="0" err="1"/>
              <a:t>hepatocyt</a:t>
            </a:r>
            <a:r>
              <a:rPr lang="cs-CZ" sz="2000" dirty="0"/>
              <a:t> - modelový systém pro metabolismus lipidů a mastných kyselin, tvorbu a ukládání cukrů a jejich metabolismus, metabolismus dusíkatých látek;</a:t>
            </a:r>
          </a:p>
          <a:p>
            <a:pPr lvl="0"/>
            <a:r>
              <a:rPr lang="cs-CZ" sz="2000" dirty="0"/>
              <a:t>3) KMENOVÉ BUŇKY A </a:t>
            </a:r>
            <a:r>
              <a:rPr lang="cs-CZ" sz="2000" cap="all" dirty="0"/>
              <a:t>Hierarchická organizace TKÁNÍ</a:t>
            </a:r>
            <a:r>
              <a:rPr lang="cs-CZ" sz="2000" dirty="0"/>
              <a:t> – definice kmenových buněk, embryonální kmenové buňky – definice, příprava, využití; indukované </a:t>
            </a:r>
            <a:r>
              <a:rPr lang="cs-CZ" sz="2000" dirty="0" err="1"/>
              <a:t>pluripotentní</a:t>
            </a:r>
            <a:r>
              <a:rPr lang="cs-CZ" sz="2000" dirty="0"/>
              <a:t> kmenové buňky, tkáňové kmenové buňky, nika kmenových buněk, hierarchická organizace tkání – střevní epitel jako modelový příklad, homeostáza střevní krypty; pomalu a rychle se obnovující buněčné populace, organoidy, regenerace tkání </a:t>
            </a:r>
          </a:p>
          <a:p>
            <a:r>
              <a:rPr lang="cs-CZ" sz="2000" dirty="0"/>
              <a:t>4) MODELOVÉ BUNĚČNÉ SYSTÉMY  – krvetvorba, systém krevních buněk a krvetvorné orgány; principy diferenciace </a:t>
            </a:r>
          </a:p>
        </p:txBody>
      </p:sp>
    </p:spTree>
    <p:extLst>
      <p:ext uri="{BB962C8B-B14F-4D97-AF65-F5344CB8AC3E}">
        <p14:creationId xmlns:p14="http://schemas.microsoft.com/office/powerpoint/2010/main" val="221175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Sylabus předmětu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9632" y="1988840"/>
            <a:ext cx="8028383" cy="4713387"/>
          </a:xfrm>
        </p:spPr>
        <p:txBody>
          <a:bodyPr/>
          <a:lstStyle/>
          <a:p>
            <a:pPr lvl="0"/>
            <a:r>
              <a:rPr lang="cs-CZ" dirty="0"/>
              <a:t>5) REGULACE BUNĚČNÝCH SYSTÉMŮ I–hlavní signální kaskády uplatňující se v homeostáze a regeneraci (Wnt, </a:t>
            </a:r>
            <a:r>
              <a:rPr lang="cs-CZ" dirty="0" err="1"/>
              <a:t>Hedgehog</a:t>
            </a:r>
            <a:r>
              <a:rPr lang="cs-CZ" dirty="0"/>
              <a:t>, </a:t>
            </a:r>
            <a:r>
              <a:rPr lang="cs-CZ" dirty="0" err="1"/>
              <a:t>Notch</a:t>
            </a:r>
            <a:r>
              <a:rPr lang="cs-CZ" dirty="0"/>
              <a:t>, systémy receptorových </a:t>
            </a:r>
            <a:r>
              <a:rPr lang="cs-CZ" dirty="0" err="1"/>
              <a:t>tyrozinkináz</a:t>
            </a:r>
            <a:r>
              <a:rPr lang="cs-CZ" dirty="0"/>
              <a:t>, BMP/TGF signalizace) a příklady jimi regulovaných procesů;</a:t>
            </a:r>
          </a:p>
          <a:p>
            <a:pPr lvl="0"/>
            <a:r>
              <a:rPr lang="cs-CZ" dirty="0"/>
              <a:t>6) REGULACE BUNĚČNÝCH SYSTÉMŮ II – kontrola tkáňové organizace vnějšími vlivy – hypoxie, poškození, mechanické vlivy (role signální dráhy </a:t>
            </a:r>
            <a:r>
              <a:rPr lang="cs-CZ" dirty="0" err="1"/>
              <a:t>Hippo</a:t>
            </a:r>
            <a:r>
              <a:rPr lang="cs-CZ" dirty="0"/>
              <a:t>), význam buněčné polarity a migrace buněk/skupin buněk</a:t>
            </a:r>
          </a:p>
          <a:p>
            <a:r>
              <a:rPr lang="cs-CZ" dirty="0"/>
              <a:t>7) MODELOVÉ BUNĚČNÉ SYSTÉMY II – vývoj, architektura a regenerace jater, játra jako modelový příklad tkáně regenerující z diferencovaných buněk; jaterní zonace a molekulární mechanismy regulace základních jaterních funkcí (produkce žluči, detoxifikace a produkce významných látek pro organismus)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20740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Sylabus předmětu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03648" y="1412776"/>
            <a:ext cx="7740351" cy="4713387"/>
          </a:xfrm>
        </p:spPr>
        <p:txBody>
          <a:bodyPr/>
          <a:lstStyle/>
          <a:p>
            <a:pPr lvl="0"/>
            <a:r>
              <a:rPr lang="cs-CZ" dirty="0"/>
              <a:t>8) MODELOVÉ BUNĚČNÉ SYSTÉMY III – kůže, její obnova a regenerace; prostata, prsní epitel jako příklady endokrinně regulovaných tkání;</a:t>
            </a:r>
          </a:p>
          <a:p>
            <a:pPr lvl="0"/>
            <a:r>
              <a:rPr lang="cs-CZ" dirty="0"/>
              <a:t>9) MODELOVÉ BUNĚČNÉ SYSTÉMY IV – plíce a dýchací cesty – principy vývoje a organizace; transport plynů buňkami a orgány;</a:t>
            </a:r>
          </a:p>
          <a:p>
            <a:pPr lvl="0"/>
            <a:r>
              <a:rPr lang="cs-CZ" dirty="0"/>
              <a:t>10) </a:t>
            </a:r>
            <a:r>
              <a:rPr lang="cs-CZ" cap="all" dirty="0"/>
              <a:t>SIGNALIZACE A ZPĚTNÉ VAZBY</a:t>
            </a:r>
            <a:r>
              <a:rPr lang="cs-CZ" dirty="0"/>
              <a:t> - obecné principy, jejich aplikace ve fyziologii; </a:t>
            </a:r>
          </a:p>
          <a:p>
            <a:pPr lvl="0"/>
            <a:r>
              <a:rPr lang="cs-CZ" dirty="0"/>
              <a:t>11) HOMEOSTÁZA, ZDRAVÍ, NEMOC – organismus jako hierarchický systém, spolupůsobení nervové a endokrinní soustavy – příklady ovlivnění buněčných populací, intermediární metabolismus a jeho jednotlivé složky – jejich úloha v regulaci buněčných populací; systémové reakce – stres; chování buněčných systémů ve stresu a nemoci – příklady možných terapeutických intervencí;</a:t>
            </a:r>
          </a:p>
        </p:txBody>
      </p:sp>
    </p:spTree>
    <p:extLst>
      <p:ext uri="{BB962C8B-B14F-4D97-AF65-F5344CB8AC3E}">
        <p14:creationId xmlns:p14="http://schemas.microsoft.com/office/powerpoint/2010/main" val="166223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B4ABA9-1420-40F8-8F87-C143D474E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Plán semestru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E996187-9E48-446B-8E75-11A065BBE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813" y="1412776"/>
            <a:ext cx="7596187" cy="4713387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800" dirty="0"/>
              <a:t>16. 9. Bryja - úvod </a:t>
            </a:r>
            <a:br>
              <a:rPr lang="cs-CZ" sz="1800" dirty="0"/>
            </a:br>
            <a:r>
              <a:rPr lang="cs-CZ" sz="1800" dirty="0"/>
              <a:t>23. 9. Vondráček - buněčný metabolismus </a:t>
            </a:r>
            <a:br>
              <a:rPr lang="cs-CZ" sz="1800" dirty="0"/>
            </a:br>
            <a:r>
              <a:rPr lang="cs-CZ" sz="1800" dirty="0"/>
              <a:t>30. 9. Bryja – kmenové buňky</a:t>
            </a:r>
            <a:br>
              <a:rPr lang="cs-CZ" sz="1800" dirty="0"/>
            </a:br>
            <a:r>
              <a:rPr lang="cs-CZ" sz="1800" dirty="0"/>
              <a:t>7. 10. Souček – krvetvorba</a:t>
            </a:r>
            <a:br>
              <a:rPr lang="cs-CZ" sz="1800" dirty="0"/>
            </a:br>
            <a:r>
              <a:rPr lang="cs-CZ" sz="1800" dirty="0"/>
              <a:t>14. 10. Bryja – Regulace I </a:t>
            </a:r>
            <a:br>
              <a:rPr lang="cs-CZ" sz="1800" dirty="0"/>
            </a:br>
            <a:r>
              <a:rPr lang="cs-CZ" sz="1800" dirty="0"/>
              <a:t>21. 10. Bryja – Regulace II </a:t>
            </a:r>
            <a:br>
              <a:rPr lang="cs-CZ" sz="1800" dirty="0"/>
            </a:br>
            <a:r>
              <a:rPr lang="cs-CZ" sz="1800" dirty="0"/>
              <a:t>	28. 10. STÁTNÍ SVÁTEK </a:t>
            </a:r>
            <a:br>
              <a:rPr lang="cs-CZ" sz="1800" dirty="0"/>
            </a:br>
            <a:r>
              <a:rPr lang="cs-CZ" sz="1800" dirty="0"/>
              <a:t>4. 11. Souček - buněčné systémy - kůže, prostata, prsní epitel </a:t>
            </a:r>
            <a:br>
              <a:rPr lang="cs-CZ" sz="1800" dirty="0"/>
            </a:br>
            <a:r>
              <a:rPr lang="cs-CZ" sz="1800" dirty="0"/>
              <a:t>11. 11. Vondráček  - buněčné systémy - játra </a:t>
            </a:r>
            <a:br>
              <a:rPr lang="cs-CZ" sz="1800" dirty="0"/>
            </a:br>
            <a:r>
              <a:rPr lang="cs-CZ" sz="1800" dirty="0"/>
              <a:t>18. 11. Vondráček - buněčné systémy - plíce a dýchací cesty </a:t>
            </a:r>
            <a:br>
              <a:rPr lang="cs-CZ" sz="1800" dirty="0"/>
            </a:br>
            <a:r>
              <a:rPr lang="cs-CZ" sz="1800" dirty="0"/>
              <a:t>25. 11. Kozubík -  signalizace a zpětné vazby</a:t>
            </a:r>
            <a:br>
              <a:rPr lang="cs-CZ" sz="1800" dirty="0"/>
            </a:br>
            <a:r>
              <a:rPr lang="cs-CZ" sz="1800" dirty="0"/>
              <a:t>2. 12./9.12.  Kozubík – homeostáza, zdraví, nemoc</a:t>
            </a:r>
            <a:br>
              <a:rPr lang="cs-CZ" sz="1800" dirty="0"/>
            </a:br>
            <a:r>
              <a:rPr lang="cs-CZ" sz="1800" dirty="0"/>
              <a:t>16. 12. - </a:t>
            </a:r>
            <a:r>
              <a:rPr lang="cs-CZ" sz="1800" dirty="0" err="1"/>
              <a:t>předtermín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986282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0" t="50532" r="1560" b="2105"/>
          <a:stretch/>
        </p:blipFill>
        <p:spPr>
          <a:xfrm>
            <a:off x="1835696" y="1556792"/>
            <a:ext cx="6256713" cy="4392488"/>
          </a:xfrm>
          <a:prstGeom prst="rect">
            <a:avLst/>
          </a:prstGeom>
        </p:spPr>
      </p:pic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138987" cy="627063"/>
          </a:xfrm>
        </p:spPr>
        <p:txBody>
          <a:bodyPr/>
          <a:lstStyle/>
          <a:p>
            <a:pPr eaLnBrk="1" hangingPunct="1"/>
            <a:r>
              <a:rPr lang="cs-CZ" altLang="cs-CZ" dirty="0"/>
              <a:t>Architektura živočišné buňky</a:t>
            </a:r>
          </a:p>
        </p:txBody>
      </p:sp>
      <p:sp>
        <p:nvSpPr>
          <p:cNvPr id="7" name="Obdélník 6"/>
          <p:cNvSpPr/>
          <p:nvPr/>
        </p:nvSpPr>
        <p:spPr>
          <a:xfrm>
            <a:off x="4499992" y="623731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i="1" dirty="0"/>
              <a:t>Alberts et al., Molecular Biology of the Cell, 5th ed., New York, Garland Science, 2008</a:t>
            </a:r>
            <a:endParaRPr lang="cs-CZ" sz="1200" b="1" i="1" dirty="0"/>
          </a:p>
        </p:txBody>
      </p:sp>
    </p:spTree>
    <p:extLst>
      <p:ext uri="{BB962C8B-B14F-4D97-AF65-F5344CB8AC3E}">
        <p14:creationId xmlns:p14="http://schemas.microsoft.com/office/powerpoint/2010/main" val="1271857406"/>
      </p:ext>
    </p:extLst>
  </p:cSld>
  <p:clrMapOvr>
    <a:masterClrMapping/>
  </p:clrMapOvr>
</p:sld>
</file>

<file path=ppt/theme/theme1.xml><?xml version="1.0" encoding="utf-8"?>
<a:theme xmlns:a="http://schemas.openxmlformats.org/drawingml/2006/main" name="Sablona_prezentace_zelena">
  <a:themeElements>
    <a:clrScheme name="Vlastní 2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5C9933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blona_prezentace_zelena" id="{9E1B0686-C3D0-4406-B4B7-2062B2A25C17}" vid="{46886A58-45FD-47B7-9335-BE9173E24060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Sablona_prezentace_zelena</Template>
  <TotalTime>1231</TotalTime>
  <Words>1886</Words>
  <Application>Microsoft Office PowerPoint</Application>
  <PresentationFormat>Předvádění na obrazovce (4:3)</PresentationFormat>
  <Paragraphs>226</Paragraphs>
  <Slides>49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3" baseType="lpstr">
      <vt:lpstr>Arial</vt:lpstr>
      <vt:lpstr>Arial Black</vt:lpstr>
      <vt:lpstr>Calibri</vt:lpstr>
      <vt:lpstr>Sablona_prezentace_zelena</vt:lpstr>
      <vt:lpstr>Vítězslav Bryja </vt:lpstr>
      <vt:lpstr>Fyziologie buněčných systémů – od roku 2017/2019</vt:lpstr>
      <vt:lpstr>Fyziologie buněčných systémů – od roku 2019</vt:lpstr>
      <vt:lpstr>Buňka vs. buněčné systémy</vt:lpstr>
      <vt:lpstr>Sylabus předmětu</vt:lpstr>
      <vt:lpstr>Sylabus předmětu</vt:lpstr>
      <vt:lpstr>Sylabus předmětu</vt:lpstr>
      <vt:lpstr>Plán semestru</vt:lpstr>
      <vt:lpstr>Architektura živočišné buňky</vt:lpstr>
      <vt:lpstr>Množství a variabilita buněk v těle</vt:lpstr>
      <vt:lpstr>Membrána: zajišťuje základní buněčné funkce</vt:lpstr>
      <vt:lpstr>Membrány</vt:lpstr>
      <vt:lpstr>Asymetrie lipidové membrány</vt:lpstr>
      <vt:lpstr>Membránové proteiny – různé funkce</vt:lpstr>
      <vt:lpstr>Vnitrobuněčný membránový transport</vt:lpstr>
      <vt:lpstr>Endocytóza – clathrinový systém</vt:lpstr>
      <vt:lpstr>Sekrece a endocytóza</vt:lpstr>
      <vt:lpstr>Buněčné jádro: místo lokalizace DNA a transkripce</vt:lpstr>
      <vt:lpstr>Principy transportu mezi jádrem a cytosolem</vt:lpstr>
      <vt:lpstr>Translace „narození proteinu“probíhá na ribozomu</vt:lpstr>
      <vt:lpstr>Ubikvitinace a cílená degradace „smrt proteinu“ probíhá v proteazómu</vt:lpstr>
      <vt:lpstr>Cytoskelet</vt:lpstr>
      <vt:lpstr>Aktinová filamenta = mikrofilamenta</vt:lpstr>
      <vt:lpstr>Mikrotubuly</vt:lpstr>
      <vt:lpstr>Intermediární filamenta</vt:lpstr>
      <vt:lpstr>Proteiny asociované s aktinem</vt:lpstr>
      <vt:lpstr>Proteiny asociované s mikrotubuly</vt:lpstr>
      <vt:lpstr>Mitochondrie - ústřední organela energetického metabolismu</vt:lpstr>
      <vt:lpstr>Dynamika buňky</vt:lpstr>
      <vt:lpstr>Prezentace aplikace PowerPoint</vt:lpstr>
      <vt:lpstr>Prezentace aplikace PowerPoint</vt:lpstr>
      <vt:lpstr>Prezentace aplikace PowerPoint</vt:lpstr>
      <vt:lpstr>Centrosom</vt:lpstr>
      <vt:lpstr>Centrosom a jeho dynamika</vt:lpstr>
      <vt:lpstr>Buněčná smrt</vt:lpstr>
      <vt:lpstr>Komunikace buňky s prostředím</vt:lpstr>
      <vt:lpstr>Mesenchymová nebo pojivová tkáň vs. epitel</vt:lpstr>
      <vt:lpstr>Mezibuněčné spoje epitelu obratlovců</vt:lpstr>
      <vt:lpstr>Spojení buňka - matrix</vt:lpstr>
      <vt:lpstr>Integriny</vt:lpstr>
      <vt:lpstr>Komunikace s okolním prostředím</vt:lpstr>
      <vt:lpstr>Základní biochemické mechanismy buněčné signalizace</vt:lpstr>
      <vt:lpstr>Prezentace aplikace PowerPoint</vt:lpstr>
      <vt:lpstr>Prezentace aplikace PowerPoint</vt:lpstr>
      <vt:lpstr>Prezentace aplikace PowerPoint</vt:lpstr>
      <vt:lpstr>Amplifikace signálu a „druhý posel“</vt:lpstr>
      <vt:lpstr>Počty nejdůležitějších biomolekul</vt:lpstr>
      <vt:lpstr>Počty buněk v těle</vt:lpstr>
      <vt:lpstr>Časy – buněčný cyklus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doc. Jméno Autora, CSc.</dc:title>
  <dc:creator>Honza</dc:creator>
  <cp:lastModifiedBy>Vita Bryja</cp:lastModifiedBy>
  <cp:revision>33</cp:revision>
  <dcterms:created xsi:type="dcterms:W3CDTF">2017-09-12T04:05:13Z</dcterms:created>
  <dcterms:modified xsi:type="dcterms:W3CDTF">2019-09-16T08:56:16Z</dcterms:modified>
</cp:coreProperties>
</file>