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852" y="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6DFF56-F2B5-487C-8C7B-A0A0D1C848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AD7432A-19E6-49DB-ADAE-613BCFEFB5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2C244B-6DB5-40AA-B308-F93E86385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8431-C11B-4195-9FF2-0883247FE435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172459-7732-40FB-B025-203223D19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82C0A5-D860-489A-AE20-132041148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2DD08-F9F5-4E8C-AB31-9B6A1C86A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692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52C494-07B9-404C-A085-FD38ED76B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2912EDD-F0FF-4987-B559-C5E99A8815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ECBBF8-C782-496D-BF22-70303533C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8431-C11B-4195-9FF2-0883247FE435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0BA527-8F4D-4192-8A14-AEA5C1358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D456CF1-7E76-447D-8B82-9A840822E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2DD08-F9F5-4E8C-AB31-9B6A1C86A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8498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DB48B7A-53EB-4833-81DD-9238722F7D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51DF8E1-1818-40EF-A757-2C0BB9A996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50E4A60-C4DD-4D6A-9E28-CB0A307E9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8431-C11B-4195-9FF2-0883247FE435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55ABDAC-133F-4561-B1E8-F78648ED3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78E5C67-0C7D-4B87-A392-E58E38074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2DD08-F9F5-4E8C-AB31-9B6A1C86A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235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A56B20-498E-41FC-BC6A-9397D8673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605942-E486-4AEA-B669-41BA5B7ED7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FEA1C2-8949-423F-B407-4E8A2E061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8431-C11B-4195-9FF2-0883247FE435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A5A378-88AA-4433-A53F-F22CBB908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E596CCE-7DBB-47FA-BC6D-6732766C4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2DD08-F9F5-4E8C-AB31-9B6A1C86A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4648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A96A3B-6D5C-47F0-823D-E298E8974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334117F-398C-4003-86B0-9434037D44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722437-2458-44F1-B31F-485F7F1C0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8431-C11B-4195-9FF2-0883247FE435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994E3ED-29F2-4D53-B531-C48E8E03E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D4681E-FD2D-4237-B383-B8C8CF848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2DD08-F9F5-4E8C-AB31-9B6A1C86A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085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026028-C43C-4DC5-88B3-0653DB66E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65D7EB-A6AC-47A8-B569-180A9C6A75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B614AB7-4B9C-4AFE-B8C7-4DA0843F6F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0D35C10-F287-49DB-86DF-63719A919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8431-C11B-4195-9FF2-0883247FE435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47AF18E-1AA7-4BDF-A56E-5044BB9D8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105D53B-AF1D-463B-89C0-4D2A60E22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2DD08-F9F5-4E8C-AB31-9B6A1C86A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73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7381FE-3F76-4FC3-8F0D-C10630CA8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CA2273D-2846-4FBB-AD72-E643CEACA7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87DDDEF-56AC-4B75-9E74-0196F9FC81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0BDDEDD-1847-419C-A09E-6A17995D54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477DF1B-0F67-486F-BF33-EFE5CBA264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1DF42D5-1715-4DD8-8F7D-EC2E66BA1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8431-C11B-4195-9FF2-0883247FE435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9E0FF34-8824-4A99-8691-8ADEEAA52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58E393B-6952-4963-B044-29BF1E346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2DD08-F9F5-4E8C-AB31-9B6A1C86A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523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26BB42-1012-4D57-8325-8BA330B38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1D48737-FCED-471C-83DF-978F7D4E9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8431-C11B-4195-9FF2-0883247FE435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2372F46-345D-4DF0-ADF1-92BC806CB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D16D465-81FD-4778-B8FF-380098204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2DD08-F9F5-4E8C-AB31-9B6A1C86A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3917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2297C46-A76B-47EF-A252-DB2B183D7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8431-C11B-4195-9FF2-0883247FE435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188C58F-8C78-403D-8B59-C5C2B1100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F96EC89-B3A8-473F-96AA-0CF67FE43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2DD08-F9F5-4E8C-AB31-9B6A1C86A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753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63EB83-2A78-4626-A632-176BD4B23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4E5269-10FA-4CDC-A9E4-EEB3D4A5C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3A5481D-9C85-4AF3-96BE-690B3BEC56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DD03AF9-1323-4D5A-8549-1F5B86C73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8431-C11B-4195-9FF2-0883247FE435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1CDC7BF-2D6C-4D96-A441-037D261F5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FE46A7F-7020-4715-8B14-A40B6F2B2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2DD08-F9F5-4E8C-AB31-9B6A1C86A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3718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BDD88A-39E5-4C30-BD0C-6D308D45A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FEB4EC7-A3B0-4146-95FB-1DC3F2EE5C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68E62F7-12FE-4E22-B088-21A200356C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1087070-ABB8-41BE-A064-574C1BA10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8431-C11B-4195-9FF2-0883247FE435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CB9A9F8-94E9-4C74-8691-AB4B7A950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194ADC9-9C82-4F83-AAB6-5792FCF83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2DD08-F9F5-4E8C-AB31-9B6A1C86A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71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3A96A41-6EFE-474C-8CCB-875ED2373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BDA4A8C-FAD0-4DBA-BD61-1CCF29A0D4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01C59C-8FB9-42EF-A1B1-9D31D780C3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78431-C11B-4195-9FF2-0883247FE435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693227-2A4E-4F48-9547-E207CF37D4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8EB63E-0B2F-4FC3-9C88-D4B6EEFBA7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2DD08-F9F5-4E8C-AB31-9B6A1C86A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1701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Obsah obrázku voda, exteriér, elektronika, vsedě&#10;&#10;Popis byl vytvořen automaticky">
            <a:extLst>
              <a:ext uri="{FF2B5EF4-FFF2-40B4-BE49-F238E27FC236}">
                <a16:creationId xmlns:a16="http://schemas.microsoft.com/office/drawing/2014/main" id="{2E47CE10-B01B-4273-854A-5DD79A12889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222" r="40336"/>
          <a:stretch/>
        </p:blipFill>
        <p:spPr>
          <a:xfrm rot="5400000">
            <a:off x="5772149" y="1790700"/>
            <a:ext cx="3924301" cy="3276600"/>
          </a:xfrm>
          <a:prstGeom prst="rect">
            <a:avLst/>
          </a:prstGeom>
        </p:spPr>
      </p:pic>
      <p:pic>
        <p:nvPicPr>
          <p:cNvPr id="8" name="Obrázek 7" descr="Obsah obrázku voda, exteriér, elektronika, vsedě&#10;&#10;Popis byl vytvořen automaticky">
            <a:extLst>
              <a:ext uri="{FF2B5EF4-FFF2-40B4-BE49-F238E27FC236}">
                <a16:creationId xmlns:a16="http://schemas.microsoft.com/office/drawing/2014/main" id="{E7267AA6-F712-4ACD-A051-E0DF3C41962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222"/>
          <a:stretch/>
        </p:blipFill>
        <p:spPr>
          <a:xfrm rot="5400000">
            <a:off x="-1374142" y="1619249"/>
            <a:ext cx="6577335" cy="3619502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2C9E2ACB-F41E-4AFA-B46B-A88D696CC3C4}"/>
              </a:ext>
            </a:extLst>
          </p:cNvPr>
          <p:cNvSpPr txBox="1"/>
          <p:nvPr/>
        </p:nvSpPr>
        <p:spPr>
          <a:xfrm>
            <a:off x="3190875" y="226057"/>
            <a:ext cx="1310743" cy="62478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>
                <a:solidFill>
                  <a:srgbClr val="FFFF00"/>
                </a:solidFill>
              </a:rPr>
              <a:t>T5*</a:t>
            </a:r>
          </a:p>
          <a:p>
            <a:r>
              <a:rPr lang="cs-CZ" sz="1600" b="1" dirty="0">
                <a:solidFill>
                  <a:srgbClr val="FFFF00"/>
                </a:solidFill>
              </a:rPr>
              <a:t>C4*</a:t>
            </a:r>
          </a:p>
          <a:p>
            <a:r>
              <a:rPr lang="cs-CZ" sz="1600" b="1" dirty="0">
                <a:solidFill>
                  <a:srgbClr val="FFFF00"/>
                </a:solidFill>
              </a:rPr>
              <a:t>C5*</a:t>
            </a:r>
          </a:p>
          <a:p>
            <a:r>
              <a:rPr lang="cs-CZ" sz="1600" b="1" dirty="0">
                <a:solidFill>
                  <a:srgbClr val="FFFF00"/>
                </a:solidFill>
              </a:rPr>
              <a:t>-</a:t>
            </a:r>
            <a:r>
              <a:rPr lang="cs-CZ" sz="1600" b="1" dirty="0" err="1">
                <a:solidFill>
                  <a:srgbClr val="FFFF00"/>
                </a:solidFill>
              </a:rPr>
              <a:t>kon</a:t>
            </a:r>
            <a:r>
              <a:rPr lang="cs-CZ" sz="1600" b="1" dirty="0">
                <a:solidFill>
                  <a:srgbClr val="FFFF00"/>
                </a:solidFill>
              </a:rPr>
              <a:t>*</a:t>
            </a:r>
          </a:p>
          <a:p>
            <a:r>
              <a:rPr lang="cs-CZ" sz="1600" b="1" dirty="0">
                <a:solidFill>
                  <a:srgbClr val="FFFF00"/>
                </a:solidFill>
              </a:rPr>
              <a:t>T4*</a:t>
            </a:r>
          </a:p>
          <a:p>
            <a:r>
              <a:rPr lang="cs-CZ" sz="1600" b="1" dirty="0">
                <a:solidFill>
                  <a:srgbClr val="FFFF00"/>
                </a:solidFill>
              </a:rPr>
              <a:t>+</a:t>
            </a:r>
            <a:r>
              <a:rPr lang="cs-CZ" sz="1600" b="1" dirty="0" err="1">
                <a:solidFill>
                  <a:srgbClr val="FFFF00"/>
                </a:solidFill>
              </a:rPr>
              <a:t>kon</a:t>
            </a:r>
            <a:r>
              <a:rPr lang="cs-CZ" sz="1600" b="1" dirty="0">
                <a:solidFill>
                  <a:srgbClr val="FFFF00"/>
                </a:solidFill>
              </a:rPr>
              <a:t>*</a:t>
            </a:r>
          </a:p>
          <a:p>
            <a:r>
              <a:rPr lang="cs-CZ" sz="1600" b="1" dirty="0">
                <a:solidFill>
                  <a:srgbClr val="FFFF00"/>
                </a:solidFill>
              </a:rPr>
              <a:t>-</a:t>
            </a:r>
          </a:p>
          <a:p>
            <a:r>
              <a:rPr lang="cs-CZ" sz="1600" b="1" dirty="0">
                <a:solidFill>
                  <a:srgbClr val="FFFF00"/>
                </a:solidFill>
              </a:rPr>
              <a:t>T4</a:t>
            </a:r>
          </a:p>
          <a:p>
            <a:r>
              <a:rPr lang="cs-CZ" sz="1600" b="1" dirty="0">
                <a:solidFill>
                  <a:srgbClr val="FFFF00"/>
                </a:solidFill>
              </a:rPr>
              <a:t>C4</a:t>
            </a:r>
          </a:p>
          <a:p>
            <a:r>
              <a:rPr lang="cs-CZ" sz="1600" b="1" dirty="0">
                <a:solidFill>
                  <a:srgbClr val="FFFF00"/>
                </a:solidFill>
              </a:rPr>
              <a:t>T5</a:t>
            </a:r>
          </a:p>
          <a:p>
            <a:r>
              <a:rPr lang="cs-CZ" sz="1600" b="1" dirty="0">
                <a:solidFill>
                  <a:srgbClr val="FFFF00"/>
                </a:solidFill>
              </a:rPr>
              <a:t>+</a:t>
            </a:r>
          </a:p>
          <a:p>
            <a:r>
              <a:rPr lang="cs-CZ" sz="1600" b="1" dirty="0">
                <a:solidFill>
                  <a:srgbClr val="FFFF00"/>
                </a:solidFill>
              </a:rPr>
              <a:t>C5</a:t>
            </a:r>
          </a:p>
          <a:p>
            <a:r>
              <a:rPr lang="cs-CZ" sz="1600" b="1" dirty="0">
                <a:solidFill>
                  <a:schemeClr val="bg1"/>
                </a:solidFill>
              </a:rPr>
              <a:t>1 </a:t>
            </a:r>
            <a:r>
              <a:rPr lang="cs-CZ" sz="1600" b="1" dirty="0" err="1">
                <a:solidFill>
                  <a:schemeClr val="bg1"/>
                </a:solidFill>
              </a:rPr>
              <a:t>kbp</a:t>
            </a:r>
            <a:r>
              <a:rPr lang="cs-CZ" sz="1600" b="1" dirty="0"/>
              <a:t> marker</a:t>
            </a:r>
          </a:p>
          <a:p>
            <a:r>
              <a:rPr lang="cs-CZ" sz="1600" b="1" dirty="0">
                <a:solidFill>
                  <a:srgbClr val="FF0000"/>
                </a:solidFill>
              </a:rPr>
              <a:t>BBT3</a:t>
            </a:r>
          </a:p>
          <a:p>
            <a:r>
              <a:rPr lang="cs-CZ" sz="1600" b="1" dirty="0">
                <a:solidFill>
                  <a:srgbClr val="FF0000"/>
                </a:solidFill>
              </a:rPr>
              <a:t>BBT2</a:t>
            </a:r>
          </a:p>
          <a:p>
            <a:r>
              <a:rPr lang="cs-CZ" sz="1600" b="1" dirty="0">
                <a:solidFill>
                  <a:srgbClr val="FF0000"/>
                </a:solidFill>
              </a:rPr>
              <a:t>BBC3</a:t>
            </a:r>
          </a:p>
          <a:p>
            <a:r>
              <a:rPr lang="cs-CZ" sz="1600" b="1" dirty="0">
                <a:solidFill>
                  <a:srgbClr val="FF0000"/>
                </a:solidFill>
              </a:rPr>
              <a:t>BBC2</a:t>
            </a:r>
          </a:p>
          <a:p>
            <a:r>
              <a:rPr lang="cs-CZ" sz="1600" b="1" dirty="0">
                <a:solidFill>
                  <a:srgbClr val="FF0000"/>
                </a:solidFill>
              </a:rPr>
              <a:t>+BB</a:t>
            </a:r>
          </a:p>
          <a:p>
            <a:r>
              <a:rPr lang="cs-CZ" sz="1600" b="1" dirty="0">
                <a:solidFill>
                  <a:srgbClr val="FF0000"/>
                </a:solidFill>
              </a:rPr>
              <a:t>-BB</a:t>
            </a:r>
          </a:p>
          <a:p>
            <a:r>
              <a:rPr lang="cs-CZ" sz="1600" b="1" dirty="0">
                <a:solidFill>
                  <a:srgbClr val="FF0000"/>
                </a:solidFill>
              </a:rPr>
              <a:t>BTT3</a:t>
            </a:r>
          </a:p>
          <a:p>
            <a:r>
              <a:rPr lang="cs-CZ" sz="1600" b="1" dirty="0">
                <a:solidFill>
                  <a:srgbClr val="FF0000"/>
                </a:solidFill>
              </a:rPr>
              <a:t>BTT2</a:t>
            </a:r>
          </a:p>
          <a:p>
            <a:r>
              <a:rPr lang="cs-CZ" sz="1600" b="1" dirty="0">
                <a:solidFill>
                  <a:srgbClr val="FF0000"/>
                </a:solidFill>
              </a:rPr>
              <a:t>BTC3</a:t>
            </a:r>
          </a:p>
          <a:p>
            <a:r>
              <a:rPr lang="cs-CZ" sz="1600" b="1" dirty="0">
                <a:solidFill>
                  <a:srgbClr val="FF0000"/>
                </a:solidFill>
              </a:rPr>
              <a:t>BTC2</a:t>
            </a:r>
          </a:p>
          <a:p>
            <a:r>
              <a:rPr lang="cs-CZ" sz="1600" b="1" dirty="0">
                <a:solidFill>
                  <a:srgbClr val="FF0000"/>
                </a:solidFill>
              </a:rPr>
              <a:t>BT+</a:t>
            </a:r>
          </a:p>
          <a:p>
            <a:r>
              <a:rPr lang="cs-CZ" sz="1600" b="1" dirty="0">
                <a:solidFill>
                  <a:srgbClr val="FF0000"/>
                </a:solidFill>
              </a:rPr>
              <a:t>BT-</a:t>
            </a:r>
            <a:endParaRPr lang="en-GB" sz="1600" b="1" dirty="0">
              <a:solidFill>
                <a:srgbClr val="FF000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567912A3-1D4D-4894-A305-B6A7FE2D4D29}"/>
              </a:ext>
            </a:extLst>
          </p:cNvPr>
          <p:cNvSpPr txBox="1"/>
          <p:nvPr/>
        </p:nvSpPr>
        <p:spPr>
          <a:xfrm>
            <a:off x="9296400" y="1552574"/>
            <a:ext cx="1310743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>
                <a:solidFill>
                  <a:srgbClr val="00B050"/>
                </a:solidFill>
              </a:rPr>
              <a:t>T5B</a:t>
            </a:r>
          </a:p>
          <a:p>
            <a:r>
              <a:rPr lang="cs-CZ" sz="1600" b="1" dirty="0">
                <a:solidFill>
                  <a:srgbClr val="00B050"/>
                </a:solidFill>
              </a:rPr>
              <a:t>CIB</a:t>
            </a:r>
          </a:p>
          <a:p>
            <a:r>
              <a:rPr lang="cs-CZ" sz="1600" b="1" dirty="0">
                <a:solidFill>
                  <a:srgbClr val="00B050"/>
                </a:solidFill>
              </a:rPr>
              <a:t>T1B</a:t>
            </a:r>
          </a:p>
          <a:p>
            <a:r>
              <a:rPr lang="cs-CZ" sz="1600" b="1" dirty="0">
                <a:solidFill>
                  <a:srgbClr val="00B050"/>
                </a:solidFill>
              </a:rPr>
              <a:t>-B</a:t>
            </a:r>
          </a:p>
          <a:p>
            <a:r>
              <a:rPr lang="cs-CZ" sz="1600" b="1" dirty="0">
                <a:solidFill>
                  <a:srgbClr val="00B050"/>
                </a:solidFill>
              </a:rPr>
              <a:t>+1B</a:t>
            </a:r>
          </a:p>
          <a:p>
            <a:r>
              <a:rPr lang="cs-CZ" sz="1600" b="1" dirty="0">
                <a:solidFill>
                  <a:srgbClr val="00B050"/>
                </a:solidFill>
              </a:rPr>
              <a:t>C5B</a:t>
            </a:r>
          </a:p>
          <a:p>
            <a:r>
              <a:rPr lang="cs-CZ" sz="1600" b="1" dirty="0">
                <a:solidFill>
                  <a:srgbClr val="00B050"/>
                </a:solidFill>
              </a:rPr>
              <a:t>NNB</a:t>
            </a:r>
          </a:p>
          <a:p>
            <a:r>
              <a:rPr lang="cs-CZ" sz="1600" b="1" dirty="0"/>
              <a:t>1 </a:t>
            </a:r>
            <a:r>
              <a:rPr lang="cs-CZ" sz="1600" b="1" dirty="0" err="1"/>
              <a:t>kbp</a:t>
            </a:r>
            <a:r>
              <a:rPr lang="cs-CZ" sz="1600" b="1" dirty="0"/>
              <a:t> marker</a:t>
            </a:r>
          </a:p>
          <a:p>
            <a:r>
              <a:rPr lang="cs-CZ" sz="1600" b="1" dirty="0">
                <a:solidFill>
                  <a:srgbClr val="00B050"/>
                </a:solidFill>
              </a:rPr>
              <a:t>TI*</a:t>
            </a:r>
          </a:p>
          <a:p>
            <a:r>
              <a:rPr lang="cs-CZ" sz="1600" b="1" dirty="0">
                <a:solidFill>
                  <a:srgbClr val="00B050"/>
                </a:solidFill>
              </a:rPr>
              <a:t>-</a:t>
            </a:r>
          </a:p>
          <a:p>
            <a:r>
              <a:rPr lang="cs-CZ" sz="1600" b="1" dirty="0">
                <a:solidFill>
                  <a:srgbClr val="00B050"/>
                </a:solidFill>
              </a:rPr>
              <a:t>1+*</a:t>
            </a:r>
          </a:p>
          <a:p>
            <a:r>
              <a:rPr lang="cs-CZ" sz="1600" b="1" dirty="0">
                <a:solidFill>
                  <a:srgbClr val="00B050"/>
                </a:solidFill>
              </a:rPr>
              <a:t>CI*</a:t>
            </a:r>
          </a:p>
          <a:p>
            <a:r>
              <a:rPr lang="cs-CZ" sz="1600" b="1" dirty="0">
                <a:solidFill>
                  <a:srgbClr val="00B050"/>
                </a:solidFill>
              </a:rPr>
              <a:t>NN*</a:t>
            </a:r>
          </a:p>
          <a:p>
            <a:r>
              <a:rPr lang="cs-CZ" sz="1600" b="1" dirty="0">
                <a:solidFill>
                  <a:srgbClr val="00B050"/>
                </a:solidFill>
              </a:rPr>
              <a:t>C5*</a:t>
            </a:r>
          </a:p>
          <a:p>
            <a:r>
              <a:rPr lang="cs-CZ" sz="1600" b="1" dirty="0">
                <a:solidFill>
                  <a:srgbClr val="00B050"/>
                </a:solidFill>
              </a:rPr>
              <a:t>T5*</a:t>
            </a:r>
            <a:endParaRPr lang="en-GB" sz="1600" b="1" dirty="0">
              <a:solidFill>
                <a:srgbClr val="00B050"/>
              </a:solidFill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7F5C10AA-AB14-48C1-88DF-29D9598D5E97}"/>
              </a:ext>
            </a:extLst>
          </p:cNvPr>
          <p:cNvSpPr txBox="1"/>
          <p:nvPr/>
        </p:nvSpPr>
        <p:spPr>
          <a:xfrm>
            <a:off x="6096000" y="73657"/>
            <a:ext cx="337675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Pozitivní kontroly</a:t>
            </a:r>
          </a:p>
          <a:p>
            <a:r>
              <a:rPr lang="cs-CZ" dirty="0"/>
              <a:t>1 – plazmid pT181</a:t>
            </a:r>
          </a:p>
          <a:p>
            <a:r>
              <a:rPr lang="cs-CZ" dirty="0"/>
              <a:t>3 – plazmid pUSA300 HOUMR-</a:t>
            </a:r>
            <a:r>
              <a:rPr lang="cs-CZ" dirty="0" err="1"/>
              <a:t>like</a:t>
            </a:r>
            <a:endParaRPr lang="cs-CZ" dirty="0"/>
          </a:p>
          <a:p>
            <a:r>
              <a:rPr lang="cs-CZ" dirty="0"/>
              <a:t>JB – DNA z </a:t>
            </a:r>
            <a:r>
              <a:rPr lang="cs-CZ" i="1" dirty="0"/>
              <a:t>S. aureus</a:t>
            </a:r>
            <a:r>
              <a:rPr lang="cs-CZ" dirty="0"/>
              <a:t> </a:t>
            </a:r>
            <a:r>
              <a:rPr lang="cs-CZ" dirty="0" err="1"/>
              <a:t>Jevons</a:t>
            </a:r>
            <a:r>
              <a:rPr lang="cs-CZ" dirty="0"/>
              <a:t> 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72078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83</Words>
  <Application>Microsoft Office PowerPoint</Application>
  <PresentationFormat>Širokoúhlá obrazovka</PresentationFormat>
  <Paragraphs>44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Adela Indrakova</dc:creator>
  <cp:lastModifiedBy>Adela Indrakova</cp:lastModifiedBy>
  <cp:revision>3</cp:revision>
  <dcterms:created xsi:type="dcterms:W3CDTF">2019-10-18T12:42:27Z</dcterms:created>
  <dcterms:modified xsi:type="dcterms:W3CDTF">2019-10-18T13:06:54Z</dcterms:modified>
</cp:coreProperties>
</file>