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258" r:id="rId3"/>
    <p:sldId id="334" r:id="rId4"/>
    <p:sldId id="296" r:id="rId5"/>
    <p:sldId id="335" r:id="rId6"/>
    <p:sldId id="336" r:id="rId7"/>
    <p:sldId id="337" r:id="rId8"/>
    <p:sldId id="338" r:id="rId9"/>
    <p:sldId id="339" r:id="rId10"/>
    <p:sldId id="340" r:id="rId11"/>
    <p:sldId id="341" r:id="rId12"/>
    <p:sldId id="357" r:id="rId13"/>
    <p:sldId id="342" r:id="rId14"/>
    <p:sldId id="360" r:id="rId15"/>
    <p:sldId id="343" r:id="rId16"/>
    <p:sldId id="344" r:id="rId17"/>
    <p:sldId id="346" r:id="rId18"/>
    <p:sldId id="347" r:id="rId19"/>
    <p:sldId id="365" r:id="rId20"/>
    <p:sldId id="366" r:id="rId21"/>
    <p:sldId id="348" r:id="rId22"/>
    <p:sldId id="349" r:id="rId23"/>
    <p:sldId id="350" r:id="rId24"/>
    <p:sldId id="351" r:id="rId25"/>
    <p:sldId id="352" r:id="rId26"/>
    <p:sldId id="353" r:id="rId27"/>
    <p:sldId id="354" r:id="rId28"/>
    <p:sldId id="355" r:id="rId29"/>
    <p:sldId id="356" r:id="rId30"/>
    <p:sldId id="361" r:id="rId31"/>
    <p:sldId id="362" r:id="rId32"/>
  </p:sldIdLst>
  <p:sldSz cx="9144000" cy="6858000" type="screen4x3"/>
  <p:notesSz cx="7099300" cy="10234613"/>
  <p:defaultTextStyle>
    <a:defPPr>
      <a:defRPr lang="cs-CZ"/>
    </a:defPPr>
    <a:lvl1pPr algn="l" rtl="0" fontAlgn="base">
      <a:spcBef>
        <a:spcPct val="0"/>
      </a:spcBef>
      <a:spcAft>
        <a:spcPct val="0"/>
      </a:spcAft>
      <a:defRPr sz="3200" b="1" kern="1200">
        <a:solidFill>
          <a:schemeClr val="tx1"/>
        </a:solidFill>
        <a:latin typeface="Tahoma" pitchFamily="34" charset="0"/>
        <a:ea typeface="+mn-ea"/>
        <a:cs typeface="+mn-cs"/>
      </a:defRPr>
    </a:lvl1pPr>
    <a:lvl2pPr marL="457200" algn="l" rtl="0" fontAlgn="base">
      <a:spcBef>
        <a:spcPct val="0"/>
      </a:spcBef>
      <a:spcAft>
        <a:spcPct val="0"/>
      </a:spcAft>
      <a:defRPr sz="3200" b="1" kern="1200">
        <a:solidFill>
          <a:schemeClr val="tx1"/>
        </a:solidFill>
        <a:latin typeface="Tahoma" pitchFamily="34" charset="0"/>
        <a:ea typeface="+mn-ea"/>
        <a:cs typeface="+mn-cs"/>
      </a:defRPr>
    </a:lvl2pPr>
    <a:lvl3pPr marL="914400" algn="l" rtl="0" fontAlgn="base">
      <a:spcBef>
        <a:spcPct val="0"/>
      </a:spcBef>
      <a:spcAft>
        <a:spcPct val="0"/>
      </a:spcAft>
      <a:defRPr sz="3200" b="1" kern="1200">
        <a:solidFill>
          <a:schemeClr val="tx1"/>
        </a:solidFill>
        <a:latin typeface="Tahoma" pitchFamily="34" charset="0"/>
        <a:ea typeface="+mn-ea"/>
        <a:cs typeface="+mn-cs"/>
      </a:defRPr>
    </a:lvl3pPr>
    <a:lvl4pPr marL="1371600" algn="l" rtl="0" fontAlgn="base">
      <a:spcBef>
        <a:spcPct val="0"/>
      </a:spcBef>
      <a:spcAft>
        <a:spcPct val="0"/>
      </a:spcAft>
      <a:defRPr sz="3200" b="1" kern="1200">
        <a:solidFill>
          <a:schemeClr val="tx1"/>
        </a:solidFill>
        <a:latin typeface="Tahoma" pitchFamily="34" charset="0"/>
        <a:ea typeface="+mn-ea"/>
        <a:cs typeface="+mn-cs"/>
      </a:defRPr>
    </a:lvl4pPr>
    <a:lvl5pPr marL="1828800" algn="l" rtl="0" fontAlgn="base">
      <a:spcBef>
        <a:spcPct val="0"/>
      </a:spcBef>
      <a:spcAft>
        <a:spcPct val="0"/>
      </a:spcAft>
      <a:defRPr sz="3200" b="1" kern="1200">
        <a:solidFill>
          <a:schemeClr val="tx1"/>
        </a:solidFill>
        <a:latin typeface="Tahoma" pitchFamily="34" charset="0"/>
        <a:ea typeface="+mn-ea"/>
        <a:cs typeface="+mn-cs"/>
      </a:defRPr>
    </a:lvl5pPr>
    <a:lvl6pPr marL="2286000" algn="l" defTabSz="914400" rtl="0" eaLnBrk="1" latinLnBrk="0" hangingPunct="1">
      <a:defRPr sz="3200" b="1" kern="1200">
        <a:solidFill>
          <a:schemeClr val="tx1"/>
        </a:solidFill>
        <a:latin typeface="Tahoma" pitchFamily="34" charset="0"/>
        <a:ea typeface="+mn-ea"/>
        <a:cs typeface="+mn-cs"/>
      </a:defRPr>
    </a:lvl6pPr>
    <a:lvl7pPr marL="2743200" algn="l" defTabSz="914400" rtl="0" eaLnBrk="1" latinLnBrk="0" hangingPunct="1">
      <a:defRPr sz="3200" b="1" kern="1200">
        <a:solidFill>
          <a:schemeClr val="tx1"/>
        </a:solidFill>
        <a:latin typeface="Tahoma" pitchFamily="34" charset="0"/>
        <a:ea typeface="+mn-ea"/>
        <a:cs typeface="+mn-cs"/>
      </a:defRPr>
    </a:lvl7pPr>
    <a:lvl8pPr marL="3200400" algn="l" defTabSz="914400" rtl="0" eaLnBrk="1" latinLnBrk="0" hangingPunct="1">
      <a:defRPr sz="3200" b="1" kern="1200">
        <a:solidFill>
          <a:schemeClr val="tx1"/>
        </a:solidFill>
        <a:latin typeface="Tahoma" pitchFamily="34" charset="0"/>
        <a:ea typeface="+mn-ea"/>
        <a:cs typeface="+mn-cs"/>
      </a:defRPr>
    </a:lvl8pPr>
    <a:lvl9pPr marL="3657600" algn="l" defTabSz="914400" rtl="0" eaLnBrk="1" latinLnBrk="0" hangingPunct="1">
      <a:defRPr sz="3200" b="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6"/>
    <a:srgbClr val="453FC5"/>
    <a:srgbClr val="6363D3"/>
    <a:srgbClr val="7676D8"/>
    <a:srgbClr val="8686DC"/>
    <a:srgbClr val="5B5BFF"/>
    <a:srgbClr val="6969FF"/>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9" autoAdjust="0"/>
    <p:restoredTop sz="85343" autoAdjust="0"/>
  </p:normalViewPr>
  <p:slideViewPr>
    <p:cSldViewPr>
      <p:cViewPr>
        <p:scale>
          <a:sx n="70" d="100"/>
          <a:sy n="70" d="100"/>
        </p:scale>
        <p:origin x="1338" y="-204"/>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798"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b="0">
                <a:latin typeface="Arial" charset="0"/>
              </a:defRPr>
            </a:lvl1pPr>
          </a:lstStyle>
          <a:p>
            <a:pPr>
              <a:defRPr/>
            </a:pPr>
            <a:endParaRPr lang="cs-CZ"/>
          </a:p>
        </p:txBody>
      </p:sp>
      <p:sp>
        <p:nvSpPr>
          <p:cNvPr id="13315"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b="0">
                <a:latin typeface="Arial" charset="0"/>
              </a:defRPr>
            </a:lvl1pPr>
          </a:lstStyle>
          <a:p>
            <a:pPr>
              <a:defRPr/>
            </a:pPr>
            <a:endParaRPr lang="cs-CZ"/>
          </a:p>
        </p:txBody>
      </p:sp>
      <p:sp>
        <p:nvSpPr>
          <p:cNvPr id="13316"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b="0">
                <a:latin typeface="Arial" charset="0"/>
              </a:defRPr>
            </a:lvl1pPr>
          </a:lstStyle>
          <a:p>
            <a:pPr>
              <a:defRPr/>
            </a:pPr>
            <a:endParaRPr lang="cs-CZ"/>
          </a:p>
        </p:txBody>
      </p:sp>
      <p:sp>
        <p:nvSpPr>
          <p:cNvPr id="13317"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b="0">
                <a:latin typeface="Arial" charset="0"/>
              </a:defRPr>
            </a:lvl1pPr>
          </a:lstStyle>
          <a:p>
            <a:pPr>
              <a:defRPr/>
            </a:pPr>
            <a:fld id="{44390E6D-8B60-4AEE-9DAA-CC755D764398}" type="slidenum">
              <a:rPr lang="cs-CZ"/>
              <a:pPr>
                <a:defRPr/>
              </a:pPr>
              <a:t>‹#›</a:t>
            </a:fld>
            <a:endParaRPr lang="cs-CZ"/>
          </a:p>
        </p:txBody>
      </p:sp>
    </p:spTree>
    <p:extLst>
      <p:ext uri="{BB962C8B-B14F-4D97-AF65-F5344CB8AC3E}">
        <p14:creationId xmlns:p14="http://schemas.microsoft.com/office/powerpoint/2010/main" val="3193301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b="0">
                <a:latin typeface="Arial" charset="0"/>
              </a:defRPr>
            </a:lvl1pPr>
          </a:lstStyle>
          <a:p>
            <a:pPr>
              <a:defRPr/>
            </a:pPr>
            <a:endParaRPr lang="cs-CZ"/>
          </a:p>
        </p:txBody>
      </p:sp>
      <p:sp>
        <p:nvSpPr>
          <p:cNvPr id="9219"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b="0">
                <a:latin typeface="Arial" charset="0"/>
              </a:defRPr>
            </a:lvl1pPr>
          </a:lstStyle>
          <a:p>
            <a:pPr>
              <a:defRPr/>
            </a:pPr>
            <a:endParaRPr lang="cs-CZ"/>
          </a:p>
        </p:txBody>
      </p:sp>
      <p:sp>
        <p:nvSpPr>
          <p:cNvPr id="410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9222"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b="0">
                <a:latin typeface="Arial" charset="0"/>
              </a:defRPr>
            </a:lvl1pPr>
          </a:lstStyle>
          <a:p>
            <a:pPr>
              <a:defRPr/>
            </a:pPr>
            <a:endParaRPr lang="cs-CZ"/>
          </a:p>
        </p:txBody>
      </p:sp>
      <p:sp>
        <p:nvSpPr>
          <p:cNvPr id="9223"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b="0">
                <a:latin typeface="Arial" charset="0"/>
              </a:defRPr>
            </a:lvl1pPr>
          </a:lstStyle>
          <a:p>
            <a:pPr>
              <a:defRPr/>
            </a:pPr>
            <a:fld id="{A61702B0-9004-4BBB-BAE9-ACFA8F62D801}" type="slidenum">
              <a:rPr lang="cs-CZ"/>
              <a:pPr>
                <a:defRPr/>
              </a:pPr>
              <a:t>‹#›</a:t>
            </a:fld>
            <a:endParaRPr lang="cs-CZ"/>
          </a:p>
        </p:txBody>
      </p:sp>
    </p:spTree>
    <p:extLst>
      <p:ext uri="{BB962C8B-B14F-4D97-AF65-F5344CB8AC3E}">
        <p14:creationId xmlns:p14="http://schemas.microsoft.com/office/powerpoint/2010/main" val="2269316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300" b="1" dirty="0"/>
              <a:t>Drought tolerance</a:t>
            </a:r>
            <a:endParaRPr lang="en-GB" sz="1300" dirty="0"/>
          </a:p>
          <a:p>
            <a:r>
              <a:rPr lang="en-GB" sz="1300" dirty="0"/>
              <a:t>Water is crucial for all living things. Plants use water as a solvent, a transport medium, an evaporative coolant, physical support, and as a major ingredient for photosynthesis. Without sufficient water, agriculture is impossible. Therefore, drought tolerance is an extremely important agricultural trait.</a:t>
            </a:r>
          </a:p>
          <a:p>
            <a:r>
              <a:rPr lang="en-GB" sz="1300" dirty="0"/>
              <a:t>One way of engineering drought tolerance is by taking genes from plants that are naturally drought tolerant and introducing them to crops. The </a:t>
            </a:r>
            <a:r>
              <a:rPr lang="en-GB" sz="1300" dirty="0" err="1"/>
              <a:t>ressurection</a:t>
            </a:r>
            <a:r>
              <a:rPr lang="en-GB" sz="1300" dirty="0"/>
              <a:t> plant (</a:t>
            </a:r>
            <a:r>
              <a:rPr lang="en-GB" sz="1300" i="1" dirty="0" err="1"/>
              <a:t>Xerophyta</a:t>
            </a:r>
            <a:r>
              <a:rPr lang="en-GB" sz="1300" i="1" dirty="0"/>
              <a:t> </a:t>
            </a:r>
            <a:r>
              <a:rPr lang="en-GB" sz="1300" i="1" dirty="0" err="1"/>
              <a:t>viscosa</a:t>
            </a:r>
            <a:r>
              <a:rPr lang="en-GB" sz="1300" dirty="0"/>
              <a:t>), a native of dry regions of southernmost Africa, possesses a gene for a unique protein in its cell membrane. Experiments have shown that plants given this gene are less prone to stress from drought and excess salinity.</a:t>
            </a:r>
          </a:p>
          <a:p>
            <a:r>
              <a:rPr lang="en-GB" sz="1300" dirty="0"/>
              <a:t>Some genes have been found that control the production of the thin, protective cuticle found on leaves. If crops can be grown with a thickened waxy cuticle, they could be better equipped for dealing with dryness.</a:t>
            </a:r>
          </a:p>
          <a:p>
            <a:r>
              <a:rPr lang="en-GB" sz="1300" b="1" dirty="0"/>
              <a:t>Salt tolerance</a:t>
            </a:r>
          </a:p>
          <a:p>
            <a:r>
              <a:rPr lang="en-GB" sz="1300" dirty="0"/>
              <a:t>Irrigation has enabled the transformation of arid regions into some of the world's most productive agricultural areas. Excess salinity, however, is becoming a major problem for agriculture in dry parts of the world. In several cases, scientists have used biotechnology to develop plants with enhanced tolerance to salty conditions.</a:t>
            </a:r>
          </a:p>
          <a:p>
            <a:r>
              <a:rPr lang="en-GB" sz="1300" dirty="0"/>
              <a:t>Researchers have noticed that plants with high tolerance to salt stress possess naturally high levels of a substance called </a:t>
            </a:r>
            <a:r>
              <a:rPr lang="en-GB" sz="1300" dirty="0" err="1"/>
              <a:t>glycinebetaine</a:t>
            </a:r>
            <a:r>
              <a:rPr lang="en-GB" sz="1300" dirty="0"/>
              <a:t>. Further, plants with intermediate levels of salinity tolerance have intermediate levels, and plants with poor tolerance to salinity have little or none at all. Genetically modified tomatoes with enhanced </a:t>
            </a:r>
            <a:r>
              <a:rPr lang="en-GB" sz="1300" dirty="0" err="1"/>
              <a:t>glycinebetaine</a:t>
            </a:r>
            <a:r>
              <a:rPr lang="en-GB" sz="1300" dirty="0"/>
              <a:t> production have increased tolerance to salty conditions.</a:t>
            </a:r>
          </a:p>
          <a:p>
            <a:r>
              <a:rPr lang="en-GB" sz="1300" dirty="0"/>
              <a:t>Another approach to engineering salt tolerance uses a protein that takes excess sodium and diverts it into a cellular compartment where it does not harm the cell. In the lab, this strategy was used to create test plants that were able to flower and produce seeds under extreme salt levels. Commercially available crops with such a modification are still several years away.</a:t>
            </a:r>
          </a:p>
          <a:p>
            <a:endParaRPr lang="en-GB" dirty="0"/>
          </a:p>
        </p:txBody>
      </p:sp>
      <p:sp>
        <p:nvSpPr>
          <p:cNvPr id="4" name="Zástupný symbol pro číslo snímku 3"/>
          <p:cNvSpPr>
            <a:spLocks noGrp="1"/>
          </p:cNvSpPr>
          <p:nvPr>
            <p:ph type="sldNum" sz="quarter" idx="10"/>
          </p:nvPr>
        </p:nvSpPr>
        <p:spPr/>
        <p:txBody>
          <a:bodyPr/>
          <a:lstStyle/>
          <a:p>
            <a:pPr>
              <a:defRPr/>
            </a:pPr>
            <a:fld id="{A61702B0-9004-4BBB-BAE9-ACFA8F62D801}" type="slidenum">
              <a:rPr lang="cs-CZ" smtClean="0"/>
              <a:pPr>
                <a:defRPr/>
              </a:pPr>
              <a:t>12</a:t>
            </a:fld>
            <a:endParaRPr lang="cs-CZ"/>
          </a:p>
        </p:txBody>
      </p:sp>
    </p:spTree>
    <p:extLst>
      <p:ext uri="{BB962C8B-B14F-4D97-AF65-F5344CB8AC3E}">
        <p14:creationId xmlns:p14="http://schemas.microsoft.com/office/powerpoint/2010/main" val="202186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300" b="1" dirty="0" err="1"/>
              <a:t>avidin</a:t>
            </a:r>
            <a:r>
              <a:rPr lang="en-GB" sz="1300" dirty="0"/>
              <a:t>-biotin (Vitamin B</a:t>
            </a:r>
            <a:r>
              <a:rPr lang="en-GB" sz="1300" baseline="-25000" dirty="0"/>
              <a:t>7</a:t>
            </a:r>
            <a:r>
              <a:rPr lang="en-GB" sz="1300" dirty="0"/>
              <a:t>, vitamin H) system as a powerful tool in biological sciences</a:t>
            </a:r>
            <a:r>
              <a:rPr lang="cs-CZ" sz="1300" dirty="0"/>
              <a:t>, </a:t>
            </a:r>
            <a:r>
              <a:rPr lang="en-GB" sz="1300" dirty="0"/>
              <a:t>high degree of affinity and specificity</a:t>
            </a:r>
            <a:r>
              <a:rPr lang="cs-CZ" sz="1300" dirty="0"/>
              <a:t>, </a:t>
            </a:r>
            <a:r>
              <a:rPr lang="en-GB" sz="1300" dirty="0"/>
              <a:t>KD ≈ 10−15 M, making it one of the strongest known non-covalent bonds</a:t>
            </a:r>
            <a:endParaRPr lang="cs-CZ" sz="1300" dirty="0"/>
          </a:p>
          <a:p>
            <a:endParaRPr lang="cs-CZ" sz="1300" dirty="0"/>
          </a:p>
          <a:p>
            <a:r>
              <a:rPr lang="en-GB" sz="1300" spc="108" dirty="0">
                <a:solidFill>
                  <a:srgbClr val="000066"/>
                </a:solidFill>
              </a:rPr>
              <a:t>trypsin</a:t>
            </a:r>
            <a:endParaRPr lang="en-GB" dirty="0"/>
          </a:p>
        </p:txBody>
      </p:sp>
      <p:sp>
        <p:nvSpPr>
          <p:cNvPr id="4" name="Zástupný symbol pro číslo snímku 3"/>
          <p:cNvSpPr>
            <a:spLocks noGrp="1"/>
          </p:cNvSpPr>
          <p:nvPr>
            <p:ph type="sldNum" sz="quarter" idx="10"/>
          </p:nvPr>
        </p:nvSpPr>
        <p:spPr/>
        <p:txBody>
          <a:bodyPr/>
          <a:lstStyle/>
          <a:p>
            <a:pPr>
              <a:defRPr/>
            </a:pPr>
            <a:fld id="{A61702B0-9004-4BBB-BAE9-ACFA8F62D801}" type="slidenum">
              <a:rPr lang="cs-CZ" smtClean="0"/>
              <a:pPr>
                <a:defRPr/>
              </a:pPr>
              <a:t>23</a:t>
            </a:fld>
            <a:endParaRPr lang="cs-CZ"/>
          </a:p>
        </p:txBody>
      </p:sp>
    </p:spTree>
    <p:extLst>
      <p:ext uri="{BB962C8B-B14F-4D97-AF65-F5344CB8AC3E}">
        <p14:creationId xmlns:p14="http://schemas.microsoft.com/office/powerpoint/2010/main" val="122595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pPr>
              <a:defRPr/>
            </a:pPr>
            <a:fld id="{A61702B0-9004-4BBB-BAE9-ACFA8F62D801}" type="slidenum">
              <a:rPr lang="cs-CZ" smtClean="0"/>
              <a:pPr>
                <a:defRPr/>
              </a:pPr>
              <a:t>24</a:t>
            </a:fld>
            <a:endParaRPr lang="cs-CZ"/>
          </a:p>
        </p:txBody>
      </p:sp>
    </p:spTree>
    <p:extLst>
      <p:ext uri="{BB962C8B-B14F-4D97-AF65-F5344CB8AC3E}">
        <p14:creationId xmlns:p14="http://schemas.microsoft.com/office/powerpoint/2010/main" val="122595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pPr>
              <a:defRPr/>
            </a:pPr>
            <a:fld id="{A61702B0-9004-4BBB-BAE9-ACFA8F62D801}" type="slidenum">
              <a:rPr lang="cs-CZ" smtClean="0"/>
              <a:pPr>
                <a:defRPr/>
              </a:pPr>
              <a:t>25</a:t>
            </a:fld>
            <a:endParaRPr lang="cs-CZ"/>
          </a:p>
        </p:txBody>
      </p:sp>
    </p:spTree>
    <p:extLst>
      <p:ext uri="{BB962C8B-B14F-4D97-AF65-F5344CB8AC3E}">
        <p14:creationId xmlns:p14="http://schemas.microsoft.com/office/powerpoint/2010/main" val="122595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pPr>
              <a:defRPr/>
            </a:pPr>
            <a:fld id="{A61702B0-9004-4BBB-BAE9-ACFA8F62D801}" type="slidenum">
              <a:rPr lang="cs-CZ" smtClean="0"/>
              <a:pPr>
                <a:defRPr/>
              </a:pPr>
              <a:t>26</a:t>
            </a:fld>
            <a:endParaRPr lang="cs-CZ"/>
          </a:p>
        </p:txBody>
      </p:sp>
    </p:spTree>
    <p:extLst>
      <p:ext uri="{BB962C8B-B14F-4D97-AF65-F5344CB8AC3E}">
        <p14:creationId xmlns:p14="http://schemas.microsoft.com/office/powerpoint/2010/main" val="122595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pPr>
              <a:defRPr/>
            </a:pPr>
            <a:fld id="{A61702B0-9004-4BBB-BAE9-ACFA8F62D801}" type="slidenum">
              <a:rPr lang="cs-CZ" smtClean="0"/>
              <a:pPr>
                <a:defRPr/>
              </a:pPr>
              <a:t>27</a:t>
            </a:fld>
            <a:endParaRPr lang="cs-CZ"/>
          </a:p>
        </p:txBody>
      </p:sp>
    </p:spTree>
    <p:extLst>
      <p:ext uri="{BB962C8B-B14F-4D97-AF65-F5344CB8AC3E}">
        <p14:creationId xmlns:p14="http://schemas.microsoft.com/office/powerpoint/2010/main" val="122595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pPr>
              <a:defRPr/>
            </a:pPr>
            <a:fld id="{A61702B0-9004-4BBB-BAE9-ACFA8F62D801}" type="slidenum">
              <a:rPr lang="cs-CZ" smtClean="0"/>
              <a:pPr>
                <a:defRPr/>
              </a:pPr>
              <a:t>28</a:t>
            </a:fld>
            <a:endParaRPr lang="cs-CZ"/>
          </a:p>
        </p:txBody>
      </p:sp>
    </p:spTree>
    <p:extLst>
      <p:ext uri="{BB962C8B-B14F-4D97-AF65-F5344CB8AC3E}">
        <p14:creationId xmlns:p14="http://schemas.microsoft.com/office/powerpoint/2010/main" val="122595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squash</a:t>
            </a:r>
            <a:r>
              <a:rPr lang="cs-CZ" dirty="0"/>
              <a:t> – tykev</a:t>
            </a:r>
          </a:p>
          <a:p>
            <a:r>
              <a:rPr lang="cs-CZ" dirty="0" err="1"/>
              <a:t>canola</a:t>
            </a:r>
            <a:r>
              <a:rPr lang="cs-CZ" dirty="0"/>
              <a:t> – </a:t>
            </a:r>
            <a:r>
              <a:rPr lang="cs-CZ" dirty="0" err="1"/>
              <a:t>olejovita</a:t>
            </a:r>
            <a:r>
              <a:rPr lang="cs-CZ" dirty="0"/>
              <a:t> rostlina</a:t>
            </a:r>
            <a:endParaRPr lang="en-GB" dirty="0"/>
          </a:p>
        </p:txBody>
      </p:sp>
      <p:sp>
        <p:nvSpPr>
          <p:cNvPr id="4" name="Zástupný symbol pro číslo snímku 3"/>
          <p:cNvSpPr>
            <a:spLocks noGrp="1"/>
          </p:cNvSpPr>
          <p:nvPr>
            <p:ph type="sldNum" sz="quarter" idx="10"/>
          </p:nvPr>
        </p:nvSpPr>
        <p:spPr/>
        <p:txBody>
          <a:bodyPr/>
          <a:lstStyle/>
          <a:p>
            <a:pPr>
              <a:defRPr/>
            </a:pPr>
            <a:fld id="{A61702B0-9004-4BBB-BAE9-ACFA8F62D801}" type="slidenum">
              <a:rPr lang="cs-CZ" smtClean="0"/>
              <a:pPr>
                <a:defRPr/>
              </a:pPr>
              <a:t>29</a:t>
            </a:fld>
            <a:endParaRPr lang="cs-CZ"/>
          </a:p>
        </p:txBody>
      </p:sp>
    </p:spTree>
    <p:extLst>
      <p:ext uri="{BB962C8B-B14F-4D97-AF65-F5344CB8AC3E}">
        <p14:creationId xmlns:p14="http://schemas.microsoft.com/office/powerpoint/2010/main" val="122595487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2" name="Picture 30"/>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0" y="6353175"/>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9" descr="blue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LL_logo_neg_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211286"/>
            <a:ext cx="54308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1"/>
          <p:cNvSpPr txBox="1">
            <a:spLocks noChangeArrowheads="1"/>
          </p:cNvSpPr>
          <p:nvPr/>
        </p:nvSpPr>
        <p:spPr bwMode="auto">
          <a:xfrm>
            <a:off x="303213" y="449262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Tahoma" pitchFamily="34" charset="0"/>
              </a:defRPr>
            </a:lvl1pPr>
            <a:lvl2pPr marL="742950" indent="-285750" eaLnBrk="0" hangingPunct="0">
              <a:defRPr sz="3200" b="1">
                <a:solidFill>
                  <a:schemeClr val="tx1"/>
                </a:solidFill>
                <a:latin typeface="Tahoma" pitchFamily="34" charset="0"/>
              </a:defRPr>
            </a:lvl2pPr>
            <a:lvl3pPr marL="1143000" indent="-228600" eaLnBrk="0" hangingPunct="0">
              <a:defRPr sz="3200" b="1">
                <a:solidFill>
                  <a:schemeClr val="tx1"/>
                </a:solidFill>
                <a:latin typeface="Tahoma" pitchFamily="34" charset="0"/>
              </a:defRPr>
            </a:lvl3pPr>
            <a:lvl4pPr marL="1600200" indent="-228600" eaLnBrk="0" hangingPunct="0">
              <a:defRPr sz="3200" b="1">
                <a:solidFill>
                  <a:schemeClr val="tx1"/>
                </a:solidFill>
                <a:latin typeface="Tahoma" pitchFamily="34" charset="0"/>
              </a:defRPr>
            </a:lvl4pPr>
            <a:lvl5pPr marL="2057400" indent="-228600" eaLnBrk="0" hangingPunct="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pPr eaLnBrk="1" hangingPunct="1"/>
            <a:endParaRPr lang="en-US" altLang="en-US" b="0"/>
          </a:p>
        </p:txBody>
      </p:sp>
    </p:spTree>
    <p:extLst>
      <p:ext uri="{BB962C8B-B14F-4D97-AF65-F5344CB8AC3E}">
        <p14:creationId xmlns:p14="http://schemas.microsoft.com/office/powerpoint/2010/main" val="421003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00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p:cNvPicPr>
            <a:picLocks noChangeAspect="1" noChangeArrowheads="1"/>
          </p:cNvPicPr>
          <p:nvPr userDrawn="1"/>
        </p:nvPicPr>
        <p:blipFill>
          <a:blip r:embed="rId4">
            <a:extLst>
              <a:ext uri="{BEBA8EAE-BF5A-486C-A8C5-ECC9F3942E4B}">
                <a14:imgProps xmlns:a14="http://schemas.microsoft.com/office/drawing/2010/main">
                  <a14:imgLayer r:embed="rId5">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12058" y="6525344"/>
            <a:ext cx="9156058" cy="33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9" descr="blue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7705"/>
          <a:stretch/>
        </p:blipFill>
        <p:spPr bwMode="auto">
          <a:xfrm>
            <a:off x="-3650" y="0"/>
            <a:ext cx="9144000" cy="68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719138" y="179388"/>
            <a:ext cx="75930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cs-CZ" altLang="en-US"/>
              <a:t>Klepnutím lze upravit styl předlohy nadpisů.</a:t>
            </a:r>
          </a:p>
        </p:txBody>
      </p:sp>
    </p:spTree>
  </p:cSld>
  <p:clrMap bg1="lt1" tx1="dk1" bg2="lt2" tx2="dk2" accent1="accent1" accent2="accent2" accent3="accent3" accent4="accent4" accent5="accent5" accent6="accent6" hlink="hlink" folHlink="folHlink"/>
  <p:sldLayoutIdLst>
    <p:sldLayoutId id="2147483676" r:id="rId1"/>
    <p:sldLayoutId id="214748367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p:titleStyle>
    <p:bodyStyle>
      <a:lvl1pPr marL="342900" indent="-342900" algn="l" rtl="0" eaLnBrk="0" fontAlgn="base" hangingPunct="0">
        <a:lnSpc>
          <a:spcPct val="150000"/>
        </a:lnSpc>
        <a:spcBef>
          <a:spcPct val="20000"/>
        </a:spcBef>
        <a:spcAft>
          <a:spcPct val="0"/>
        </a:spcAft>
        <a:buFont typeface="Wingdings" pitchFamily="2" charset="2"/>
        <a:buChar char="§"/>
        <a:defRPr sz="2600">
          <a:solidFill>
            <a:srgbClr val="002776"/>
          </a:solidFill>
          <a:latin typeface="+mn-lt"/>
          <a:ea typeface="+mn-ea"/>
          <a:cs typeface="+mn-cs"/>
        </a:defRPr>
      </a:lvl1pPr>
      <a:lvl2pPr marL="742950" indent="-285750" algn="l" rtl="0" eaLnBrk="0" fontAlgn="base" hangingPunct="0">
        <a:lnSpc>
          <a:spcPct val="150000"/>
        </a:lnSpc>
        <a:spcBef>
          <a:spcPct val="20000"/>
        </a:spcBef>
        <a:spcAft>
          <a:spcPct val="0"/>
        </a:spcAft>
        <a:buFont typeface="Wingdings" pitchFamily="2" charset="2"/>
        <a:buChar char="§"/>
        <a:defRPr sz="2200">
          <a:solidFill>
            <a:srgbClr val="002776"/>
          </a:solidFill>
          <a:latin typeface="+mn-lt"/>
        </a:defRPr>
      </a:lvl2pPr>
      <a:lvl3pPr marL="1143000" indent="-228600" algn="l" rtl="0" eaLnBrk="0" fontAlgn="base" hangingPunct="0">
        <a:lnSpc>
          <a:spcPct val="150000"/>
        </a:lnSpc>
        <a:spcBef>
          <a:spcPct val="20000"/>
        </a:spcBef>
        <a:spcAft>
          <a:spcPct val="0"/>
        </a:spcAft>
        <a:buFont typeface="Wingdings" pitchFamily="2" charset="2"/>
        <a:buChar char="§"/>
        <a:defRPr>
          <a:solidFill>
            <a:srgbClr val="002776"/>
          </a:solidFill>
          <a:latin typeface="+mn-lt"/>
        </a:defRPr>
      </a:lvl3pPr>
      <a:lvl4pPr marL="1600200" indent="-228600" algn="l" rtl="0" eaLnBrk="0" fontAlgn="base" hangingPunct="0">
        <a:lnSpc>
          <a:spcPct val="150000"/>
        </a:lnSpc>
        <a:spcBef>
          <a:spcPct val="20000"/>
        </a:spcBef>
        <a:spcAft>
          <a:spcPct val="0"/>
        </a:spcAft>
        <a:buFont typeface="Wingdings" pitchFamily="2" charset="2"/>
        <a:buChar char="§"/>
        <a:defRPr>
          <a:solidFill>
            <a:srgbClr val="002776"/>
          </a:solidFill>
          <a:latin typeface="+mn-lt"/>
        </a:defRPr>
      </a:lvl4pPr>
      <a:lvl5pPr marL="2057400" indent="-228600" algn="l" rtl="0" eaLnBrk="0" fontAlgn="base" hangingPunct="0">
        <a:lnSpc>
          <a:spcPct val="150000"/>
        </a:lnSpc>
        <a:spcBef>
          <a:spcPct val="20000"/>
        </a:spcBef>
        <a:spcAft>
          <a:spcPct val="0"/>
        </a:spcAft>
        <a:buFont typeface="Wingdings" pitchFamily="2" charset="2"/>
        <a:buChar char="§"/>
        <a:defRPr>
          <a:solidFill>
            <a:srgbClr val="002776"/>
          </a:solidFill>
          <a:latin typeface="+mn-lt"/>
        </a:defRPr>
      </a:lvl5pPr>
      <a:lvl6pPr marL="2514600" indent="-228600" algn="l" rtl="0" fontAlgn="base">
        <a:lnSpc>
          <a:spcPct val="150000"/>
        </a:lnSpc>
        <a:spcBef>
          <a:spcPct val="20000"/>
        </a:spcBef>
        <a:spcAft>
          <a:spcPct val="0"/>
        </a:spcAft>
        <a:buFont typeface="Wingdings" pitchFamily="2" charset="2"/>
        <a:buChar char="§"/>
        <a:defRPr>
          <a:solidFill>
            <a:srgbClr val="002776"/>
          </a:solidFill>
          <a:latin typeface="+mn-lt"/>
        </a:defRPr>
      </a:lvl6pPr>
      <a:lvl7pPr marL="2971800" indent="-228600" algn="l" rtl="0" fontAlgn="base">
        <a:lnSpc>
          <a:spcPct val="150000"/>
        </a:lnSpc>
        <a:spcBef>
          <a:spcPct val="20000"/>
        </a:spcBef>
        <a:spcAft>
          <a:spcPct val="0"/>
        </a:spcAft>
        <a:buFont typeface="Wingdings" pitchFamily="2" charset="2"/>
        <a:buChar char="§"/>
        <a:defRPr>
          <a:solidFill>
            <a:srgbClr val="002776"/>
          </a:solidFill>
          <a:latin typeface="+mn-lt"/>
        </a:defRPr>
      </a:lvl7pPr>
      <a:lvl8pPr marL="3429000" indent="-228600" algn="l" rtl="0" fontAlgn="base">
        <a:lnSpc>
          <a:spcPct val="150000"/>
        </a:lnSpc>
        <a:spcBef>
          <a:spcPct val="20000"/>
        </a:spcBef>
        <a:spcAft>
          <a:spcPct val="0"/>
        </a:spcAft>
        <a:buFont typeface="Wingdings" pitchFamily="2" charset="2"/>
        <a:buChar char="§"/>
        <a:defRPr>
          <a:solidFill>
            <a:srgbClr val="002776"/>
          </a:solidFill>
          <a:latin typeface="+mn-lt"/>
        </a:defRPr>
      </a:lvl8pPr>
      <a:lvl9pPr marL="3886200" indent="-228600" algn="l" rtl="0" fontAlgn="base">
        <a:lnSpc>
          <a:spcPct val="150000"/>
        </a:lnSpc>
        <a:spcBef>
          <a:spcPct val="20000"/>
        </a:spcBef>
        <a:spcAft>
          <a:spcPct val="0"/>
        </a:spcAft>
        <a:buFont typeface="Wingdings" pitchFamily="2" charset="2"/>
        <a:buChar char="§"/>
        <a:defRPr>
          <a:solidFill>
            <a:srgbClr val="002776"/>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1.wmf"/></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txBox="1">
            <a:spLocks noChangeArrowheads="1"/>
          </p:cNvSpPr>
          <p:nvPr/>
        </p:nvSpPr>
        <p:spPr>
          <a:xfrm>
            <a:off x="0" y="6424613"/>
            <a:ext cx="9144000" cy="433387"/>
          </a:xfrm>
          <a:prstGeom prst="rect">
            <a:avLst/>
          </a:prstGeom>
        </p:spPr>
        <p:txBody>
          <a:bodyPr/>
          <a:lstStyle>
            <a:defPPr>
              <a:defRPr lang="cs-CZ"/>
            </a:defPPr>
            <a:lvl1pPr algn="l" rtl="0" fontAlgn="base">
              <a:spcBef>
                <a:spcPct val="0"/>
              </a:spcBef>
              <a:spcAft>
                <a:spcPct val="0"/>
              </a:spcAft>
              <a:defRPr sz="3200" b="1" kern="1200">
                <a:solidFill>
                  <a:schemeClr val="tx1"/>
                </a:solidFill>
                <a:latin typeface="Tahoma" pitchFamily="34" charset="0"/>
                <a:ea typeface="+mn-ea"/>
                <a:cs typeface="+mn-cs"/>
              </a:defRPr>
            </a:lvl1pPr>
            <a:lvl2pPr marL="457200" algn="l" rtl="0" fontAlgn="base">
              <a:spcBef>
                <a:spcPct val="0"/>
              </a:spcBef>
              <a:spcAft>
                <a:spcPct val="0"/>
              </a:spcAft>
              <a:defRPr sz="3200" b="1" kern="1200">
                <a:solidFill>
                  <a:schemeClr val="tx1"/>
                </a:solidFill>
                <a:latin typeface="Tahoma" pitchFamily="34" charset="0"/>
                <a:ea typeface="+mn-ea"/>
                <a:cs typeface="+mn-cs"/>
              </a:defRPr>
            </a:lvl2pPr>
            <a:lvl3pPr marL="914400" algn="l" rtl="0" fontAlgn="base">
              <a:spcBef>
                <a:spcPct val="0"/>
              </a:spcBef>
              <a:spcAft>
                <a:spcPct val="0"/>
              </a:spcAft>
              <a:defRPr sz="3200" b="1" kern="1200">
                <a:solidFill>
                  <a:schemeClr val="tx1"/>
                </a:solidFill>
                <a:latin typeface="Tahoma" pitchFamily="34" charset="0"/>
                <a:ea typeface="+mn-ea"/>
                <a:cs typeface="+mn-cs"/>
              </a:defRPr>
            </a:lvl3pPr>
            <a:lvl4pPr marL="1371600" algn="l" rtl="0" fontAlgn="base">
              <a:spcBef>
                <a:spcPct val="0"/>
              </a:spcBef>
              <a:spcAft>
                <a:spcPct val="0"/>
              </a:spcAft>
              <a:defRPr sz="3200" b="1" kern="1200">
                <a:solidFill>
                  <a:schemeClr val="tx1"/>
                </a:solidFill>
                <a:latin typeface="Tahoma" pitchFamily="34" charset="0"/>
                <a:ea typeface="+mn-ea"/>
                <a:cs typeface="+mn-cs"/>
              </a:defRPr>
            </a:lvl4pPr>
            <a:lvl5pPr marL="1828800" algn="l" rtl="0" fontAlgn="base">
              <a:spcBef>
                <a:spcPct val="0"/>
              </a:spcBef>
              <a:spcAft>
                <a:spcPct val="0"/>
              </a:spcAft>
              <a:defRPr sz="3200" b="1" kern="1200">
                <a:solidFill>
                  <a:schemeClr val="tx1"/>
                </a:solidFill>
                <a:latin typeface="Tahoma" pitchFamily="34" charset="0"/>
                <a:ea typeface="+mn-ea"/>
                <a:cs typeface="+mn-cs"/>
              </a:defRPr>
            </a:lvl5pPr>
            <a:lvl6pPr marL="2286000" algn="l" defTabSz="914400" rtl="0" eaLnBrk="1" latinLnBrk="0" hangingPunct="1">
              <a:defRPr sz="3200" b="1" kern="1200">
                <a:solidFill>
                  <a:schemeClr val="tx1"/>
                </a:solidFill>
                <a:latin typeface="Tahoma" pitchFamily="34" charset="0"/>
                <a:ea typeface="+mn-ea"/>
                <a:cs typeface="+mn-cs"/>
              </a:defRPr>
            </a:lvl6pPr>
            <a:lvl7pPr marL="2743200" algn="l" defTabSz="914400" rtl="0" eaLnBrk="1" latinLnBrk="0" hangingPunct="1">
              <a:defRPr sz="3200" b="1" kern="1200">
                <a:solidFill>
                  <a:schemeClr val="tx1"/>
                </a:solidFill>
                <a:latin typeface="Tahoma" pitchFamily="34" charset="0"/>
                <a:ea typeface="+mn-ea"/>
                <a:cs typeface="+mn-cs"/>
              </a:defRPr>
            </a:lvl7pPr>
            <a:lvl8pPr marL="3200400" algn="l" defTabSz="914400" rtl="0" eaLnBrk="1" latinLnBrk="0" hangingPunct="1">
              <a:defRPr sz="3200" b="1" kern="1200">
                <a:solidFill>
                  <a:schemeClr val="tx1"/>
                </a:solidFill>
                <a:latin typeface="Tahoma" pitchFamily="34" charset="0"/>
                <a:ea typeface="+mn-ea"/>
                <a:cs typeface="+mn-cs"/>
              </a:defRPr>
            </a:lvl8pPr>
            <a:lvl9pPr marL="3657600" algn="l" defTabSz="914400" rtl="0" eaLnBrk="1" latinLnBrk="0" hangingPunct="1">
              <a:defRPr sz="3200" b="1" kern="1200">
                <a:solidFill>
                  <a:schemeClr val="tx1"/>
                </a:solidFill>
                <a:latin typeface="Tahoma" pitchFamily="34" charset="0"/>
                <a:ea typeface="+mn-ea"/>
                <a:cs typeface="+mn-cs"/>
              </a:defRPr>
            </a:lvl9pPr>
          </a:lstStyle>
          <a:p>
            <a:pPr algn="ctr">
              <a:defRPr/>
            </a:pPr>
            <a:r>
              <a:rPr lang="en-US" sz="1400" b="0" dirty="0">
                <a:solidFill>
                  <a:schemeClr val="bg1"/>
                </a:solidFill>
                <a:ea typeface="Tahoma" pitchFamily="34" charset="0"/>
                <a:cs typeface="Tahoma" pitchFamily="34" charset="0"/>
              </a:rPr>
              <a:t>Bi7430 Molecular Biotechnology</a:t>
            </a:r>
          </a:p>
        </p:txBody>
      </p:sp>
      <p:sp>
        <p:nvSpPr>
          <p:cNvPr id="6" name="Text Box 34"/>
          <p:cNvSpPr txBox="1">
            <a:spLocks noChangeArrowheads="1"/>
          </p:cNvSpPr>
          <p:nvPr/>
        </p:nvSpPr>
        <p:spPr bwMode="auto">
          <a:xfrm>
            <a:off x="-33338" y="2924944"/>
            <a:ext cx="9177338" cy="93936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marL="571500" indent="-571500" algn="ctr">
              <a:lnSpc>
                <a:spcPct val="200000"/>
              </a:lnSpc>
              <a:spcBef>
                <a:spcPts val="3600"/>
              </a:spcBef>
              <a:defRPr/>
            </a:pPr>
            <a:r>
              <a:rPr lang="cs-CZ" spc="300" dirty="0">
                <a:solidFill>
                  <a:srgbClr val="000066"/>
                </a:solidFill>
                <a:latin typeface="+mn-lt"/>
                <a:cs typeface="Arial" pitchFamily="34" charset="0"/>
              </a:rPr>
              <a:t>11. </a:t>
            </a:r>
            <a:r>
              <a:rPr lang="en-GB" spc="300" dirty="0">
                <a:solidFill>
                  <a:srgbClr val="000066"/>
                </a:solidFill>
                <a:latin typeface="+mn-lt"/>
                <a:cs typeface="Arial" pitchFamily="34" charset="0"/>
              </a:rPr>
              <a:t>Molecular Biotechnology in Agriculture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Application of transgenic plants</a:t>
            </a:r>
          </a:p>
        </p:txBody>
      </p:sp>
      <p:sp>
        <p:nvSpPr>
          <p:cNvPr id="16" name="Text Box 14"/>
          <p:cNvSpPr txBox="1">
            <a:spLocks noChangeArrowheads="1"/>
          </p:cNvSpPr>
          <p:nvPr/>
        </p:nvSpPr>
        <p:spPr bwMode="auto">
          <a:xfrm>
            <a:off x="500509" y="897101"/>
            <a:ext cx="8175947" cy="3323987"/>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pest and disease resistance</a:t>
            </a:r>
          </a:p>
          <a:p>
            <a:pPr marL="987425" lvl="1" indent="-530225" eaLnBrk="0" hangingPunct="0">
              <a:lnSpc>
                <a:spcPct val="150000"/>
              </a:lnSpc>
              <a:spcBef>
                <a:spcPts val="0"/>
              </a:spcBef>
              <a:buFont typeface="Wingdings" panose="05000000000000000000" pitchFamily="2" charset="2"/>
              <a:buChar char="§"/>
              <a:defRPr/>
            </a:pPr>
            <a:r>
              <a:rPr lang="en-US" sz="1600" spc="100" dirty="0">
                <a:solidFill>
                  <a:srgbClr val="000066"/>
                </a:solidFill>
                <a:latin typeface="+mn-lt"/>
              </a:rPr>
              <a:t>toxin gene </a:t>
            </a:r>
            <a:r>
              <a:rPr lang="en-US" sz="1600" b="0" spc="100" dirty="0">
                <a:solidFill>
                  <a:srgbClr val="000066"/>
                </a:solidFill>
                <a:latin typeface="+mn-lt"/>
              </a:rPr>
              <a:t>from </a:t>
            </a:r>
            <a:r>
              <a:rPr lang="en-US" sz="1600" b="0" i="1" spc="100" dirty="0">
                <a:solidFill>
                  <a:srgbClr val="000066"/>
                </a:solidFill>
                <a:latin typeface="+mn-lt"/>
              </a:rPr>
              <a:t>Bacillus thuringiensis</a:t>
            </a:r>
          </a:p>
          <a:p>
            <a:pPr marL="1444625" lvl="2" indent="-530225" eaLnBrk="0" hangingPunct="0">
              <a:lnSpc>
                <a:spcPct val="150000"/>
              </a:lnSpc>
              <a:spcBef>
                <a:spcPts val="0"/>
              </a:spcBef>
              <a:buFont typeface="Courier New" panose="02070309020205020404" pitchFamily="49" charset="0"/>
              <a:buChar char="o"/>
              <a:defRPr/>
            </a:pPr>
            <a:r>
              <a:rPr lang="en-US" sz="1400" b="0" spc="100" dirty="0" err="1">
                <a:solidFill>
                  <a:srgbClr val="000066"/>
                </a:solidFill>
                <a:latin typeface="+mn-lt"/>
              </a:rPr>
              <a:t>Bt</a:t>
            </a:r>
            <a:r>
              <a:rPr lang="en-US" sz="1400" b="0" spc="100" dirty="0">
                <a:solidFill>
                  <a:srgbClr val="000066"/>
                </a:solidFill>
                <a:latin typeface="+mn-lt"/>
              </a:rPr>
              <a:t>-corn resistant to European corn borer</a:t>
            </a:r>
          </a:p>
          <a:p>
            <a:pPr marL="1444625" lvl="2" indent="-530225" eaLnBrk="0" hangingPunct="0">
              <a:lnSpc>
                <a:spcPct val="150000"/>
              </a:lnSpc>
              <a:spcBef>
                <a:spcPts val="0"/>
              </a:spcBef>
              <a:buFont typeface="Courier New" panose="02070309020205020404" pitchFamily="49" charset="0"/>
              <a:buChar char="o"/>
              <a:defRPr/>
            </a:pPr>
            <a:r>
              <a:rPr lang="en-US" sz="1400" b="0" spc="100" dirty="0" err="1">
                <a:solidFill>
                  <a:srgbClr val="000066"/>
                </a:solidFill>
                <a:latin typeface="+mn-lt"/>
              </a:rPr>
              <a:t>Bt</a:t>
            </a:r>
            <a:r>
              <a:rPr lang="en-US" sz="1400" b="0" spc="100" dirty="0">
                <a:solidFill>
                  <a:srgbClr val="000066"/>
                </a:solidFill>
                <a:latin typeface="+mn-lt"/>
              </a:rPr>
              <a:t>-cotton resistant to cotton bollworm</a:t>
            </a:r>
          </a:p>
          <a:p>
            <a:pPr marL="1444625" lvl="2" indent="-530225" eaLnBrk="0" hangingPunct="0">
              <a:lnSpc>
                <a:spcPct val="150000"/>
              </a:lnSpc>
              <a:spcBef>
                <a:spcPts val="0"/>
              </a:spcBef>
              <a:buFont typeface="Courier New" panose="02070309020205020404" pitchFamily="49" charset="0"/>
              <a:buChar char="o"/>
              <a:defRPr/>
            </a:pPr>
            <a:r>
              <a:rPr lang="en-US" sz="1400" b="0" spc="100" dirty="0" err="1">
                <a:solidFill>
                  <a:srgbClr val="000066"/>
                </a:solidFill>
                <a:latin typeface="+mn-lt"/>
              </a:rPr>
              <a:t>Bt</a:t>
            </a:r>
            <a:r>
              <a:rPr lang="en-US" sz="1400" b="0" spc="100" dirty="0">
                <a:solidFill>
                  <a:srgbClr val="000066"/>
                </a:solidFill>
                <a:latin typeface="+mn-lt"/>
              </a:rPr>
              <a:t>-peanut resistant to cornstalk borer</a:t>
            </a:r>
          </a:p>
          <a:p>
            <a:pPr marL="987425" lvl="1" indent="-530225" eaLnBrk="0" hangingPunct="0">
              <a:lnSpc>
                <a:spcPct val="150000"/>
              </a:lnSpc>
              <a:spcBef>
                <a:spcPts val="0"/>
              </a:spcBef>
              <a:buFont typeface="Wingdings" panose="05000000000000000000" pitchFamily="2" charset="2"/>
              <a:buChar char="§"/>
              <a:defRPr/>
            </a:pPr>
            <a:endParaRPr lang="en-US" sz="1600" b="0" spc="100" dirty="0">
              <a:solidFill>
                <a:srgbClr val="000066"/>
              </a:solidFill>
              <a:latin typeface="+mn-lt"/>
            </a:endParaRP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Papaya ringspot </a:t>
            </a:r>
            <a:r>
              <a:rPr lang="en-US" sz="1600" spc="100" dirty="0">
                <a:solidFill>
                  <a:srgbClr val="000066"/>
                </a:solidFill>
                <a:latin typeface="+mn-lt"/>
              </a:rPr>
              <a:t>virus resistance</a:t>
            </a:r>
            <a:br>
              <a:rPr lang="en-US" sz="1600" b="0" spc="100" dirty="0">
                <a:solidFill>
                  <a:srgbClr val="000066"/>
                </a:solidFill>
                <a:latin typeface="+mn-lt"/>
              </a:rPr>
            </a:br>
            <a:r>
              <a:rPr lang="en-US" sz="1400" b="0" spc="100" dirty="0">
                <a:solidFill>
                  <a:srgbClr val="000066"/>
                </a:solidFill>
                <a:latin typeface="+mn-lt"/>
              </a:rPr>
              <a:t>inserting gene from pathogen into crop</a:t>
            </a:r>
            <a:br>
              <a:rPr lang="en-US" sz="1400" b="0" spc="100" dirty="0">
                <a:solidFill>
                  <a:srgbClr val="000066"/>
                </a:solidFill>
                <a:latin typeface="+mn-lt"/>
              </a:rPr>
            </a:br>
            <a:r>
              <a:rPr lang="en-US" sz="1400" b="0" spc="100" dirty="0">
                <a:solidFill>
                  <a:srgbClr val="000066"/>
                </a:solidFill>
                <a:latin typeface="+mn-lt"/>
              </a:rPr>
              <a:t>affords the crop plant resistance</a:t>
            </a:r>
          </a:p>
        </p:txBody>
      </p:sp>
      <p:pic>
        <p:nvPicPr>
          <p:cNvPr id="11" name="Picture 4" descr="http://www.meta-helix.com/images/pbt_cotton_imgc1.jpg"/>
          <p:cNvPicPr>
            <a:picLocks noChangeAspect="1" noChangeArrowheads="1"/>
          </p:cNvPicPr>
          <p:nvPr/>
        </p:nvPicPr>
        <p:blipFill>
          <a:blip r:embed="rId2"/>
          <a:srcRect/>
          <a:stretch>
            <a:fillRect/>
          </a:stretch>
        </p:blipFill>
        <p:spPr bwMode="auto">
          <a:xfrm>
            <a:off x="6202363" y="2708275"/>
            <a:ext cx="2601912" cy="1647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652963"/>
            <a:ext cx="3552825" cy="1428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Skupina 12"/>
          <p:cNvGrpSpPr>
            <a:grpSpLocks/>
          </p:cNvGrpSpPr>
          <p:nvPr/>
        </p:nvGrpSpPr>
        <p:grpSpPr bwMode="auto">
          <a:xfrm>
            <a:off x="6199188" y="1111250"/>
            <a:ext cx="2605087" cy="1282700"/>
            <a:chOff x="6199970" y="1111587"/>
            <a:chExt cx="2603772" cy="1282820"/>
          </a:xfrm>
        </p:grpSpPr>
        <p:pic>
          <p:nvPicPr>
            <p:cNvPr id="15" name="Picture 6" descr="http://www.ent.iastate.edu/images/plantpath/corn/ecb/bteardam.jpg"/>
            <p:cNvPicPr>
              <a:picLocks noChangeAspect="1" noChangeArrowheads="1"/>
            </p:cNvPicPr>
            <p:nvPr/>
          </p:nvPicPr>
          <p:blipFill>
            <a:blip r:embed="rId4"/>
            <a:srcRect/>
            <a:stretch>
              <a:fillRect/>
            </a:stretch>
          </p:blipFill>
          <p:spPr bwMode="auto">
            <a:xfrm>
              <a:off x="6728340" y="1111587"/>
              <a:ext cx="2075402" cy="12828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8" descr="http://dakiniland.files.wordpress.com/2010/12/tunneling-european-corn-borer.jpg"/>
            <p:cNvPicPr>
              <a:picLocks noChangeAspect="1" noChangeArrowheads="1"/>
            </p:cNvPicPr>
            <p:nvPr/>
          </p:nvPicPr>
          <p:blipFill rotWithShape="1">
            <a:blip r:embed="rId5"/>
            <a:srcRect t="26375" b="10718"/>
            <a:stretch/>
          </p:blipFill>
          <p:spPr bwMode="auto">
            <a:xfrm rot="5400000">
              <a:off x="5822746" y="1488811"/>
              <a:ext cx="1282820" cy="528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9" name="Picture 10" descr="http://upload.wikimedia.org/wikipedia/commons/thumb/1/1d/Bt_plants.png/220px-Bt_plants.png"/>
          <p:cNvPicPr>
            <a:picLocks noChangeAspect="1" noChangeArrowheads="1"/>
          </p:cNvPicPr>
          <p:nvPr/>
        </p:nvPicPr>
        <p:blipFill>
          <a:blip r:embed="rId6"/>
          <a:srcRect/>
          <a:stretch>
            <a:fillRect/>
          </a:stretch>
        </p:blipFill>
        <p:spPr bwMode="auto">
          <a:xfrm>
            <a:off x="6199188" y="4652963"/>
            <a:ext cx="2605087" cy="14287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http://www.apsnet.org/edcenter/intropp/lessons/viruses/Article%20Images/PapayaRingspotVirus01.jpg"/>
          <p:cNvPicPr>
            <a:picLocks noChangeAspect="1" noChangeArrowheads="1"/>
          </p:cNvPicPr>
          <p:nvPr/>
        </p:nvPicPr>
        <p:blipFill>
          <a:blip r:embed="rId7"/>
          <a:srcRect/>
          <a:stretch>
            <a:fillRect/>
          </a:stretch>
        </p:blipFill>
        <p:spPr bwMode="auto">
          <a:xfrm>
            <a:off x="249238" y="4652963"/>
            <a:ext cx="1743075" cy="1428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9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fade">
                                      <p:cBhvr>
                                        <p:cTn id="26" dur="500"/>
                                        <p:tgtEl>
                                          <p:spTgt spid="16">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500"/>
                                        <p:tgtEl>
                                          <p:spTgt spid="16">
                                            <p:txEl>
                                              <p:pRg st="4" end="4"/>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xEl>
                                              <p:pRg st="6" end="6"/>
                                            </p:txEl>
                                          </p:spTgt>
                                        </p:tgtEl>
                                        <p:attrNameLst>
                                          <p:attrName>style.visibility</p:attrName>
                                        </p:attrNameLst>
                                      </p:cBhvr>
                                      <p:to>
                                        <p:strVal val="visible"/>
                                      </p:to>
                                    </p:set>
                                    <p:animEffect transition="in" filter="fade">
                                      <p:cBhvr>
                                        <p:cTn id="44" dur="500"/>
                                        <p:tgtEl>
                                          <p:spTgt spid="16">
                                            <p:txEl>
                                              <p:pRg st="6" end="6"/>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cs-CZ" altLang="en-US" sz="2800" b="0" kern="0" spc="100" dirty="0" err="1"/>
              <a:t>Application</a:t>
            </a:r>
            <a:r>
              <a:rPr lang="cs-CZ" altLang="en-US" sz="2800" b="0" kern="0" spc="100" dirty="0"/>
              <a:t> </a:t>
            </a:r>
            <a:r>
              <a:rPr lang="cs-CZ" altLang="en-US" sz="2800" b="0" kern="0" spc="100" dirty="0" err="1"/>
              <a:t>of</a:t>
            </a:r>
            <a:r>
              <a:rPr lang="cs-CZ" altLang="en-US" sz="2800" b="0" kern="0" spc="100" dirty="0"/>
              <a:t> </a:t>
            </a:r>
            <a:r>
              <a:rPr lang="cs-CZ" altLang="en-US" sz="2800" b="0" kern="0" spc="100" dirty="0" err="1"/>
              <a:t>transgenic</a:t>
            </a:r>
            <a:r>
              <a:rPr lang="cs-CZ" altLang="en-US" sz="2800" b="0" kern="0" spc="100" dirty="0"/>
              <a:t> </a:t>
            </a:r>
            <a:r>
              <a:rPr lang="cs-CZ" altLang="en-US" sz="2800" b="0" kern="0" spc="100" dirty="0" err="1"/>
              <a:t>plants</a:t>
            </a:r>
            <a:endParaRPr lang="cs-CZ" altLang="en-US" sz="2800" b="0" kern="0" spc="100" dirty="0"/>
          </a:p>
        </p:txBody>
      </p:sp>
      <p:sp>
        <p:nvSpPr>
          <p:cNvPr id="16" name="Text Box 14"/>
          <p:cNvSpPr txBox="1">
            <a:spLocks noChangeArrowheads="1"/>
          </p:cNvSpPr>
          <p:nvPr/>
        </p:nvSpPr>
        <p:spPr bwMode="auto">
          <a:xfrm>
            <a:off x="251520" y="764704"/>
            <a:ext cx="8175947" cy="5570756"/>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herbicide resistance</a:t>
            </a:r>
          </a:p>
          <a:p>
            <a:pPr marL="987425" lvl="1" indent="-530225" eaLnBrk="0" hangingPunct="0">
              <a:spcBef>
                <a:spcPts val="1800"/>
              </a:spcBef>
              <a:buFont typeface="Wingdings" panose="05000000000000000000" pitchFamily="2" charset="2"/>
              <a:buChar char="§"/>
              <a:defRPr/>
            </a:pPr>
            <a:r>
              <a:rPr lang="en-US" sz="1600" b="0" spc="100" dirty="0">
                <a:solidFill>
                  <a:srgbClr val="000066"/>
                </a:solidFill>
                <a:latin typeface="+mn-lt"/>
              </a:rPr>
              <a:t>herbicide target modification</a:t>
            </a:r>
            <a:endParaRPr lang="cs-CZ" sz="1600" b="0" spc="100" dirty="0">
              <a:solidFill>
                <a:srgbClr val="000066"/>
              </a:solidFill>
              <a:latin typeface="+mn-lt"/>
            </a:endParaRPr>
          </a:p>
          <a:p>
            <a:pPr marL="987425" lvl="1" indent="-530225" eaLnBrk="0" hangingPunct="0">
              <a:spcBef>
                <a:spcPts val="1800"/>
              </a:spcBef>
              <a:buFont typeface="Wingdings" panose="05000000000000000000" pitchFamily="2" charset="2"/>
              <a:buChar char="§"/>
              <a:defRPr/>
            </a:pPr>
            <a:r>
              <a:rPr lang="en-US" sz="1600" b="0" spc="100" dirty="0">
                <a:solidFill>
                  <a:srgbClr val="000066"/>
                </a:solidFill>
                <a:latin typeface="+mn-lt"/>
              </a:rPr>
              <a:t>herbicide target overproduction</a:t>
            </a:r>
            <a:endParaRPr lang="cs-CZ" sz="1600" b="0" spc="100" dirty="0">
              <a:solidFill>
                <a:srgbClr val="000066"/>
              </a:solidFill>
              <a:latin typeface="+mn-lt"/>
            </a:endParaRPr>
          </a:p>
          <a:p>
            <a:pPr marL="987425" lvl="1" indent="-530225" eaLnBrk="0" hangingPunct="0">
              <a:spcBef>
                <a:spcPts val="1800"/>
              </a:spcBef>
              <a:buFont typeface="Wingdings" panose="05000000000000000000" pitchFamily="2" charset="2"/>
              <a:buChar char="§"/>
              <a:defRPr/>
            </a:pPr>
            <a:r>
              <a:rPr lang="en-US" sz="1600" b="0" spc="100" dirty="0">
                <a:solidFill>
                  <a:srgbClr val="000066"/>
                </a:solidFill>
                <a:latin typeface="+mn-lt"/>
              </a:rPr>
              <a:t>herbicide detoxification (enzymatic)</a:t>
            </a:r>
            <a:endParaRPr lang="cs-CZ" sz="1600" b="0" spc="100" dirty="0">
              <a:solidFill>
                <a:srgbClr val="000066"/>
              </a:solidFill>
              <a:latin typeface="+mn-lt"/>
            </a:endParaRPr>
          </a:p>
          <a:p>
            <a:pPr eaLnBrk="0" hangingPunct="0">
              <a:lnSpc>
                <a:spcPct val="150000"/>
              </a:lnSpc>
              <a:spcBef>
                <a:spcPct val="50000"/>
              </a:spcBef>
              <a:defRPr/>
            </a:pPr>
            <a:endParaRPr lang="cs-CZ" sz="1800" spc="100" dirty="0">
              <a:solidFill>
                <a:srgbClr val="000066"/>
              </a:solidFill>
            </a:endParaRPr>
          </a:p>
          <a:p>
            <a:pPr marL="530225" indent="-530225" eaLnBrk="0" hangingPunct="0">
              <a:lnSpc>
                <a:spcPct val="150000"/>
              </a:lnSpc>
              <a:spcBef>
                <a:spcPct val="50000"/>
              </a:spcBef>
              <a:buFont typeface="Wingdings" pitchFamily="2" charset="2"/>
              <a:buChar char="q"/>
              <a:defRPr/>
            </a:pPr>
            <a:r>
              <a:rPr lang="cs-CZ" sz="1600" b="0" spc="100" dirty="0">
                <a:solidFill>
                  <a:srgbClr val="000066"/>
                </a:solidFill>
                <a:latin typeface="+mn-lt"/>
              </a:rPr>
              <a:t>EXAMPLES</a:t>
            </a:r>
            <a:endParaRPr lang="cs-CZ" sz="1600" spc="100" dirty="0">
              <a:solidFill>
                <a:srgbClr val="000066"/>
              </a:solidFill>
              <a:latin typeface="+mn-lt"/>
            </a:endParaRPr>
          </a:p>
          <a:p>
            <a:pPr marL="987425" lvl="1" indent="-530225" eaLnBrk="0" hangingPunct="0">
              <a:lnSpc>
                <a:spcPct val="150000"/>
              </a:lnSpc>
              <a:spcBef>
                <a:spcPct val="50000"/>
              </a:spcBef>
              <a:buFont typeface="Wingdings" panose="05000000000000000000" pitchFamily="2" charset="2"/>
              <a:buChar char="§"/>
              <a:defRPr/>
            </a:pPr>
            <a:r>
              <a:rPr lang="en-US" sz="1400" spc="100" dirty="0">
                <a:solidFill>
                  <a:srgbClr val="000066"/>
                </a:solidFill>
                <a:latin typeface="+mn-lt"/>
              </a:rPr>
              <a:t>sulfonylurea resistance</a:t>
            </a:r>
            <a:br>
              <a:rPr lang="en-US" sz="1400" b="0" spc="100" dirty="0">
                <a:solidFill>
                  <a:srgbClr val="000066"/>
                </a:solidFill>
                <a:latin typeface="+mn-lt"/>
              </a:rPr>
            </a:br>
            <a:r>
              <a:rPr lang="en-US" sz="1400" b="0" spc="100" dirty="0">
                <a:solidFill>
                  <a:srgbClr val="000066"/>
                </a:solidFill>
                <a:latin typeface="+mn-lt"/>
              </a:rPr>
              <a:t>blocking the enzyme for synthesis Val, </a:t>
            </a:r>
            <a:r>
              <a:rPr lang="en-US" sz="1400" b="0" spc="100" dirty="0" err="1">
                <a:solidFill>
                  <a:srgbClr val="000066"/>
                </a:solidFill>
                <a:latin typeface="+mn-lt"/>
              </a:rPr>
              <a:t>Leu</a:t>
            </a:r>
            <a:r>
              <a:rPr lang="en-US" sz="1400" b="0" spc="100" dirty="0">
                <a:solidFill>
                  <a:srgbClr val="000066"/>
                </a:solidFill>
                <a:latin typeface="+mn-lt"/>
              </a:rPr>
              <a:t>, </a:t>
            </a:r>
            <a:r>
              <a:rPr lang="en-US" sz="1400" b="0" spc="100" dirty="0" err="1">
                <a:solidFill>
                  <a:srgbClr val="000066"/>
                </a:solidFill>
                <a:latin typeface="+mn-lt"/>
              </a:rPr>
              <a:t>isoLeu</a:t>
            </a:r>
            <a:br>
              <a:rPr lang="en-US" sz="1400" b="0" spc="100" dirty="0">
                <a:solidFill>
                  <a:srgbClr val="000066"/>
                </a:solidFill>
                <a:latin typeface="+mn-lt"/>
              </a:rPr>
            </a:br>
            <a:r>
              <a:rPr lang="en-US" sz="1400" b="0" spc="100" dirty="0">
                <a:solidFill>
                  <a:srgbClr val="000066"/>
                </a:solidFill>
                <a:latin typeface="+mn-lt"/>
              </a:rPr>
              <a:t>mutated gene transferred from resistant </a:t>
            </a:r>
            <a:r>
              <a:rPr lang="en-US" sz="1400" b="0" spc="100" dirty="0" err="1">
                <a:solidFill>
                  <a:srgbClr val="000066"/>
                </a:solidFill>
                <a:latin typeface="+mn-lt"/>
              </a:rPr>
              <a:t>tabaco</a:t>
            </a:r>
            <a:endParaRPr lang="cs-CZ" sz="1600" spc="100" dirty="0">
              <a:solidFill>
                <a:srgbClr val="000066"/>
              </a:solidFill>
              <a:latin typeface="+mn-lt"/>
            </a:endParaRPr>
          </a:p>
          <a:p>
            <a:pPr marL="987425" lvl="1" indent="-530225" eaLnBrk="0" hangingPunct="0">
              <a:lnSpc>
                <a:spcPct val="150000"/>
              </a:lnSpc>
              <a:spcBef>
                <a:spcPct val="50000"/>
              </a:spcBef>
              <a:buFont typeface="Wingdings" panose="05000000000000000000" pitchFamily="2" charset="2"/>
              <a:buChar char="§"/>
              <a:defRPr/>
            </a:pPr>
            <a:r>
              <a:rPr lang="en-US" sz="1400" spc="100" dirty="0" err="1">
                <a:solidFill>
                  <a:srgbClr val="000066"/>
                </a:solidFill>
                <a:latin typeface="+mn-lt"/>
              </a:rPr>
              <a:t>bromoxynil</a:t>
            </a:r>
            <a:r>
              <a:rPr lang="en-US" sz="1400" spc="100" dirty="0">
                <a:solidFill>
                  <a:srgbClr val="000066"/>
                </a:solidFill>
                <a:latin typeface="+mn-lt"/>
              </a:rPr>
              <a:t> resistance </a:t>
            </a:r>
            <a:br>
              <a:rPr lang="en-US" sz="1400" b="0" spc="100" dirty="0">
                <a:solidFill>
                  <a:srgbClr val="000066"/>
                </a:solidFill>
                <a:latin typeface="+mn-lt"/>
              </a:rPr>
            </a:br>
            <a:r>
              <a:rPr lang="en-US" sz="1400" b="0" spc="100" dirty="0">
                <a:solidFill>
                  <a:srgbClr val="000066"/>
                </a:solidFill>
                <a:latin typeface="+mn-lt"/>
              </a:rPr>
              <a:t>transgene encoding enzyme </a:t>
            </a:r>
            <a:r>
              <a:rPr lang="en-US" sz="1400" b="0" spc="100" dirty="0" err="1">
                <a:solidFill>
                  <a:srgbClr val="000066"/>
                </a:solidFill>
                <a:latin typeface="+mn-lt"/>
              </a:rPr>
              <a:t>bromoxynil</a:t>
            </a:r>
            <a:r>
              <a:rPr lang="en-US" sz="1400" b="0" spc="100" dirty="0">
                <a:solidFill>
                  <a:srgbClr val="000066"/>
                </a:solidFill>
                <a:latin typeface="+mn-lt"/>
              </a:rPr>
              <a:t> </a:t>
            </a:r>
            <a:r>
              <a:rPr lang="en-US" sz="1400" b="0" spc="100" dirty="0" err="1">
                <a:solidFill>
                  <a:srgbClr val="000066"/>
                </a:solidFill>
                <a:latin typeface="+mn-lt"/>
              </a:rPr>
              <a:t>nitrilase</a:t>
            </a:r>
            <a:endParaRPr lang="cs-CZ" sz="1600" spc="100" dirty="0">
              <a:solidFill>
                <a:srgbClr val="000066"/>
              </a:solidFill>
              <a:latin typeface="+mn-lt"/>
            </a:endParaRPr>
          </a:p>
          <a:p>
            <a:pPr marL="987425" lvl="1" indent="-530225" eaLnBrk="0" hangingPunct="0">
              <a:lnSpc>
                <a:spcPct val="150000"/>
              </a:lnSpc>
              <a:spcBef>
                <a:spcPct val="50000"/>
              </a:spcBef>
              <a:buFont typeface="Wingdings" panose="05000000000000000000" pitchFamily="2" charset="2"/>
              <a:buChar char="§"/>
              <a:defRPr/>
            </a:pPr>
            <a:r>
              <a:rPr lang="en-US" sz="1400" spc="100" dirty="0" err="1">
                <a:solidFill>
                  <a:srgbClr val="000066"/>
                </a:solidFill>
                <a:latin typeface="+mn-lt"/>
              </a:rPr>
              <a:t>glyphosinate</a:t>
            </a:r>
            <a:r>
              <a:rPr lang="en-US" sz="1400" spc="100" dirty="0">
                <a:solidFill>
                  <a:srgbClr val="000066"/>
                </a:solidFill>
                <a:latin typeface="+mn-lt"/>
              </a:rPr>
              <a:t> resistance</a:t>
            </a:r>
            <a:br>
              <a:rPr lang="en-US" sz="1400" b="0" spc="100" dirty="0">
                <a:solidFill>
                  <a:srgbClr val="000066"/>
                </a:solidFill>
                <a:latin typeface="+mn-lt"/>
              </a:rPr>
            </a:br>
            <a:r>
              <a:rPr lang="en-US" sz="1400" b="0" spc="100" dirty="0">
                <a:solidFill>
                  <a:srgbClr val="000066"/>
                </a:solidFill>
                <a:latin typeface="+mn-lt"/>
              </a:rPr>
              <a:t>bacterial transgene protein inactivating herbicide</a:t>
            </a:r>
          </a:p>
        </p:txBody>
      </p:sp>
      <p:pic>
        <p:nvPicPr>
          <p:cNvPr id="4" name="Picture 2" descr="http://www.scielo.br/img/revistas/bjpp/v18n1/a07fig01.jpg"/>
          <p:cNvPicPr>
            <a:picLocks noChangeAspect="1" noChangeArrowheads="1"/>
          </p:cNvPicPr>
          <p:nvPr/>
        </p:nvPicPr>
        <p:blipFill rotWithShape="1">
          <a:blip r:embed="rId2"/>
          <a:srcRect l="2885" t="3516" r="3447" b="28058"/>
          <a:stretch/>
        </p:blipFill>
        <p:spPr bwMode="auto">
          <a:xfrm>
            <a:off x="6094707" y="4413100"/>
            <a:ext cx="2763544" cy="1752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http://users.rcn.com/jkimball.ma.ultranet/BiologyPages/B/bromoxynil2.jpg"/>
          <p:cNvPicPr>
            <a:picLocks noChangeAspect="1" noChangeArrowheads="1"/>
          </p:cNvPicPr>
          <p:nvPr/>
        </p:nvPicPr>
        <p:blipFill>
          <a:blip r:embed="rId3"/>
          <a:srcRect/>
          <a:stretch>
            <a:fillRect/>
          </a:stretch>
        </p:blipFill>
        <p:spPr bwMode="auto">
          <a:xfrm>
            <a:off x="6074549" y="2864521"/>
            <a:ext cx="2783702" cy="12280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6" descr="Fig. 3."/>
          <p:cNvPicPr>
            <a:picLocks noChangeAspect="1" noChangeArrowheads="1"/>
          </p:cNvPicPr>
          <p:nvPr/>
        </p:nvPicPr>
        <p:blipFill rotWithShape="1">
          <a:blip r:embed="rId4"/>
          <a:srcRect r="33431"/>
          <a:stretch/>
        </p:blipFill>
        <p:spPr bwMode="auto">
          <a:xfrm>
            <a:off x="6084072" y="1172443"/>
            <a:ext cx="2783703" cy="1320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3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xEl>
                                              <p:pRg st="7" end="7"/>
                                            </p:txEl>
                                          </p:spTgt>
                                        </p:tgtEl>
                                        <p:attrNameLst>
                                          <p:attrName>style.visibility</p:attrName>
                                        </p:attrNameLst>
                                      </p:cBhvr>
                                      <p:to>
                                        <p:strVal val="visible"/>
                                      </p:to>
                                    </p:set>
                                    <p:animEffect transition="in" filter="fade">
                                      <p:cBhvr>
                                        <p:cTn id="41" dur="500"/>
                                        <p:tgtEl>
                                          <p:spTgt spid="16">
                                            <p:txEl>
                                              <p:pRg st="7" end="7"/>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xEl>
                                              <p:pRg st="8" end="8"/>
                                            </p:txEl>
                                          </p:spTgt>
                                        </p:tgtEl>
                                        <p:attrNameLst>
                                          <p:attrName>style.visibility</p:attrName>
                                        </p:attrNameLst>
                                      </p:cBhvr>
                                      <p:to>
                                        <p:strVal val="visible"/>
                                      </p:to>
                                    </p:set>
                                    <p:animEffect transition="in" filter="fade">
                                      <p:cBhvr>
                                        <p:cTn id="50" dur="500"/>
                                        <p:tgtEl>
                                          <p:spTgt spid="16">
                                            <p:txEl>
                                              <p:pRg st="8" end="8"/>
                                            </p:txEl>
                                          </p:spTgt>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cs-CZ" altLang="en-US" sz="2800" b="0" kern="0" spc="100" dirty="0" err="1"/>
              <a:t>Application</a:t>
            </a:r>
            <a:r>
              <a:rPr lang="cs-CZ" altLang="en-US" sz="2800" b="0" kern="0" spc="100" dirty="0"/>
              <a:t> </a:t>
            </a:r>
            <a:r>
              <a:rPr lang="cs-CZ" altLang="en-US" sz="2800" b="0" kern="0" spc="100" dirty="0" err="1"/>
              <a:t>of</a:t>
            </a:r>
            <a:r>
              <a:rPr lang="cs-CZ" altLang="en-US" sz="2800" b="0" kern="0" spc="100" dirty="0"/>
              <a:t> </a:t>
            </a:r>
            <a:r>
              <a:rPr lang="cs-CZ" altLang="en-US" sz="2800" b="0" kern="0" spc="100" dirty="0" err="1"/>
              <a:t>transgenic</a:t>
            </a:r>
            <a:r>
              <a:rPr lang="cs-CZ" altLang="en-US" sz="2800" b="0" kern="0" spc="100" dirty="0"/>
              <a:t> </a:t>
            </a:r>
            <a:r>
              <a:rPr lang="cs-CZ" altLang="en-US" sz="2800" b="0" kern="0" spc="100" dirty="0" err="1"/>
              <a:t>plants</a:t>
            </a:r>
            <a:endParaRPr lang="cs-CZ" altLang="en-US" sz="2800" b="0" kern="0" spc="100" dirty="0"/>
          </a:p>
        </p:txBody>
      </p:sp>
      <p:sp>
        <p:nvSpPr>
          <p:cNvPr id="16" name="Text Box 14"/>
          <p:cNvSpPr txBox="1">
            <a:spLocks noChangeArrowheads="1"/>
          </p:cNvSpPr>
          <p:nvPr/>
        </p:nvSpPr>
        <p:spPr bwMode="auto">
          <a:xfrm>
            <a:off x="179512" y="908720"/>
            <a:ext cx="8496944" cy="4201150"/>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resistance to environmental stress</a:t>
            </a:r>
          </a:p>
          <a:p>
            <a:pPr marL="530225" indent="-530225" eaLnBrk="0" hangingPunct="0">
              <a:lnSpc>
                <a:spcPct val="150000"/>
              </a:lnSpc>
              <a:spcBef>
                <a:spcPct val="50000"/>
              </a:spcBef>
              <a:buFont typeface="Wingdings" pitchFamily="2" charset="2"/>
              <a:buChar char="q"/>
              <a:defRPr/>
            </a:pPr>
            <a:r>
              <a:rPr lang="en-US" sz="1800" b="0" spc="100" dirty="0">
                <a:solidFill>
                  <a:srgbClr val="000066"/>
                </a:solidFill>
                <a:latin typeface="+mn-lt"/>
              </a:rPr>
              <a:t>marginal land or climate change induced drought</a:t>
            </a:r>
          </a:p>
          <a:p>
            <a:pPr marL="530225" indent="-530225" eaLnBrk="0" hangingPunct="0">
              <a:lnSpc>
                <a:spcPct val="150000"/>
              </a:lnSpc>
              <a:spcBef>
                <a:spcPct val="50000"/>
              </a:spcBef>
              <a:buFont typeface="Wingdings" pitchFamily="2" charset="2"/>
              <a:buChar char="q"/>
              <a:defRPr/>
            </a:pPr>
            <a:r>
              <a:rPr lang="en-US" sz="1800" b="0" spc="100" dirty="0">
                <a:solidFill>
                  <a:srgbClr val="000066"/>
                </a:solidFill>
                <a:latin typeface="+mn-lt"/>
              </a:rPr>
              <a:t>crucial ways of securing the world's food supply</a:t>
            </a:r>
          </a:p>
          <a:p>
            <a:pPr marL="987425" lvl="1" indent="-530225" eaLnBrk="0" hangingPunct="0">
              <a:lnSpc>
                <a:spcPct val="150000"/>
              </a:lnSpc>
              <a:spcBef>
                <a:spcPts val="1800"/>
              </a:spcBef>
              <a:buFont typeface="Wingdings" panose="05000000000000000000" pitchFamily="2" charset="2"/>
              <a:buChar char="§"/>
              <a:defRPr/>
            </a:pPr>
            <a:r>
              <a:rPr lang="en-US" sz="1600" spc="100" dirty="0">
                <a:solidFill>
                  <a:srgbClr val="000066"/>
                </a:solidFill>
                <a:latin typeface="+mn-lt"/>
              </a:rPr>
              <a:t>drought tolerance</a:t>
            </a:r>
            <a:br>
              <a:rPr lang="en-US" sz="1600" spc="100" dirty="0">
                <a:solidFill>
                  <a:srgbClr val="000066"/>
                </a:solidFill>
                <a:latin typeface="+mn-lt"/>
              </a:rPr>
            </a:br>
            <a:r>
              <a:rPr lang="cs-CZ" sz="1600" b="0" spc="100" dirty="0">
                <a:solidFill>
                  <a:srgbClr val="000066"/>
                </a:solidFill>
                <a:latin typeface="+mn-lt"/>
              </a:rPr>
              <a:t>- </a:t>
            </a:r>
            <a:r>
              <a:rPr lang="en-US" sz="1400" b="0" spc="100" dirty="0">
                <a:solidFill>
                  <a:srgbClr val="000066"/>
                </a:solidFill>
                <a:latin typeface="+mn-lt"/>
              </a:rPr>
              <a:t>gene from </a:t>
            </a:r>
            <a:r>
              <a:rPr lang="en-US" sz="1400" b="0" i="1" spc="100" dirty="0" err="1">
                <a:solidFill>
                  <a:srgbClr val="000066"/>
                </a:solidFill>
                <a:latin typeface="+mn-lt"/>
              </a:rPr>
              <a:t>Xerophyta</a:t>
            </a:r>
            <a:r>
              <a:rPr lang="en-US" sz="1400" b="0" i="1" spc="100" dirty="0">
                <a:solidFill>
                  <a:srgbClr val="000066"/>
                </a:solidFill>
                <a:latin typeface="+mn-lt"/>
              </a:rPr>
              <a:t> </a:t>
            </a:r>
            <a:r>
              <a:rPr lang="en-US" sz="1400" b="0" i="1" spc="100" dirty="0" err="1">
                <a:solidFill>
                  <a:srgbClr val="000066"/>
                </a:solidFill>
                <a:latin typeface="+mn-lt"/>
              </a:rPr>
              <a:t>viscosa</a:t>
            </a:r>
            <a:r>
              <a:rPr lang="en-US" sz="1400" b="0" i="1" spc="100" dirty="0">
                <a:solidFill>
                  <a:srgbClr val="000066"/>
                </a:solidFill>
                <a:latin typeface="+mn-lt"/>
              </a:rPr>
              <a:t> - </a:t>
            </a:r>
            <a:r>
              <a:rPr lang="en-US" sz="1400" b="0" spc="100" dirty="0">
                <a:solidFill>
                  <a:srgbClr val="000066"/>
                </a:solidFill>
                <a:latin typeface="+mn-lt"/>
              </a:rPr>
              <a:t>unique protein in cell membrane</a:t>
            </a:r>
            <a:br>
              <a:rPr lang="en-US" sz="1400" b="0" spc="100" dirty="0">
                <a:solidFill>
                  <a:srgbClr val="000066"/>
                </a:solidFill>
                <a:latin typeface="+mn-lt"/>
              </a:rPr>
            </a:br>
            <a:r>
              <a:rPr lang="cs-CZ" sz="1400" b="0" spc="100" dirty="0">
                <a:solidFill>
                  <a:srgbClr val="000066"/>
                </a:solidFill>
                <a:latin typeface="+mn-lt"/>
              </a:rPr>
              <a:t>- </a:t>
            </a:r>
            <a:r>
              <a:rPr lang="en-US" sz="1400" b="0" spc="100" dirty="0">
                <a:solidFill>
                  <a:srgbClr val="000066"/>
                </a:solidFill>
                <a:latin typeface="+mn-lt"/>
              </a:rPr>
              <a:t>gene </a:t>
            </a:r>
            <a:r>
              <a:rPr lang="cs-CZ" sz="1400" b="0" spc="100" dirty="0" err="1">
                <a:solidFill>
                  <a:srgbClr val="000066"/>
                </a:solidFill>
                <a:latin typeface="+mn-lt"/>
              </a:rPr>
              <a:t>for</a:t>
            </a:r>
            <a:r>
              <a:rPr lang="cs-CZ" sz="1400" b="0" spc="100" dirty="0">
                <a:solidFill>
                  <a:srgbClr val="000066"/>
                </a:solidFill>
                <a:latin typeface="+mn-lt"/>
              </a:rPr>
              <a:t> </a:t>
            </a:r>
            <a:r>
              <a:rPr lang="en-US" sz="1400" b="0" spc="100" dirty="0">
                <a:solidFill>
                  <a:srgbClr val="000066"/>
                </a:solidFill>
                <a:latin typeface="+mn-lt"/>
              </a:rPr>
              <a:t>production of protective waxy cuticle on leaves</a:t>
            </a:r>
            <a:br>
              <a:rPr lang="cs-CZ" sz="1400" b="0" spc="100" dirty="0">
                <a:solidFill>
                  <a:srgbClr val="000066"/>
                </a:solidFill>
                <a:latin typeface="+mn-lt"/>
              </a:rPr>
            </a:br>
            <a:r>
              <a:rPr lang="cs-CZ" sz="1400" b="0" spc="100" dirty="0">
                <a:solidFill>
                  <a:srgbClr val="000066"/>
                </a:solidFill>
                <a:latin typeface="+mn-lt"/>
              </a:rPr>
              <a:t>- gene </a:t>
            </a:r>
            <a:r>
              <a:rPr lang="cs-CZ" sz="1400" b="0" spc="100" dirty="0" err="1">
                <a:solidFill>
                  <a:srgbClr val="000066"/>
                </a:solidFill>
                <a:latin typeface="+mn-lt"/>
              </a:rPr>
              <a:t>for</a:t>
            </a:r>
            <a:r>
              <a:rPr lang="cs-CZ" sz="1400" b="0" spc="100" dirty="0">
                <a:solidFill>
                  <a:srgbClr val="000066"/>
                </a:solidFill>
                <a:latin typeface="+mn-lt"/>
              </a:rPr>
              <a:t> </a:t>
            </a:r>
            <a:r>
              <a:rPr lang="en-US" sz="1400" b="0" spc="100" dirty="0">
                <a:solidFill>
                  <a:srgbClr val="000066"/>
                </a:solidFill>
                <a:latin typeface="+mn-lt"/>
              </a:rPr>
              <a:t>expression  of  </a:t>
            </a:r>
            <a:r>
              <a:rPr lang="en-US" sz="1400" b="0" spc="100" dirty="0" err="1">
                <a:solidFill>
                  <a:srgbClr val="000066"/>
                </a:solidFill>
                <a:latin typeface="+mn-lt"/>
              </a:rPr>
              <a:t>trehalose</a:t>
            </a:r>
            <a:r>
              <a:rPr lang="en-US" sz="1400" b="0" spc="100" dirty="0">
                <a:solidFill>
                  <a:srgbClr val="000066"/>
                </a:solidFill>
                <a:latin typeface="+mn-lt"/>
              </a:rPr>
              <a:t> (stabilization of biomolecules)</a:t>
            </a:r>
          </a:p>
          <a:p>
            <a:pPr marL="987425" lvl="1" indent="-530225" eaLnBrk="0" hangingPunct="0">
              <a:lnSpc>
                <a:spcPct val="150000"/>
              </a:lnSpc>
              <a:spcBef>
                <a:spcPts val="1800"/>
              </a:spcBef>
              <a:buFont typeface="Wingdings" panose="05000000000000000000" pitchFamily="2" charset="2"/>
              <a:buChar char="§"/>
              <a:defRPr/>
            </a:pPr>
            <a:r>
              <a:rPr lang="en-US" sz="1600" spc="100" dirty="0">
                <a:solidFill>
                  <a:srgbClr val="000066"/>
                </a:solidFill>
                <a:latin typeface="+mn-lt"/>
              </a:rPr>
              <a:t>salt tolerance</a:t>
            </a:r>
            <a:br>
              <a:rPr lang="en-US" sz="1600" spc="100" dirty="0">
                <a:solidFill>
                  <a:srgbClr val="000066"/>
                </a:solidFill>
                <a:latin typeface="+mn-lt"/>
              </a:rPr>
            </a:br>
            <a:r>
              <a:rPr lang="cs-CZ" sz="1600" b="0" spc="100" dirty="0">
                <a:solidFill>
                  <a:srgbClr val="000066"/>
                </a:solidFill>
                <a:latin typeface="+mn-lt"/>
              </a:rPr>
              <a:t>- </a:t>
            </a:r>
            <a:r>
              <a:rPr lang="en-US" sz="1400" b="0" spc="100" dirty="0">
                <a:solidFill>
                  <a:srgbClr val="000066"/>
                </a:solidFill>
                <a:latin typeface="+mn-lt"/>
              </a:rPr>
              <a:t>gene for enhanced </a:t>
            </a:r>
            <a:r>
              <a:rPr lang="en-US" sz="1400" b="0" spc="100" dirty="0" err="1">
                <a:solidFill>
                  <a:srgbClr val="000066"/>
                </a:solidFill>
                <a:latin typeface="+mn-lt"/>
              </a:rPr>
              <a:t>glycinebetaine</a:t>
            </a:r>
            <a:r>
              <a:rPr lang="en-US" sz="1400" b="0" spc="100" dirty="0">
                <a:solidFill>
                  <a:srgbClr val="000066"/>
                </a:solidFill>
                <a:latin typeface="+mn-lt"/>
              </a:rPr>
              <a:t> production</a:t>
            </a:r>
          </a:p>
        </p:txBody>
      </p:sp>
      <p:pic>
        <p:nvPicPr>
          <p:cNvPr id="10242" name="Picture 2" descr="Xerophyta retinervis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826" r="27236" b="13320"/>
          <a:stretch/>
        </p:blipFill>
        <p:spPr bwMode="auto">
          <a:xfrm>
            <a:off x="7071652" y="1412776"/>
            <a:ext cx="1685440" cy="208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AutoShape 4" descr="Výsledek obrázku pro glycinebeta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Výsledek obrázku pro glycinebeta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4221088"/>
            <a:ext cx="1618821" cy="941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1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fade">
                                      <p:cBhvr>
                                        <p:cTn id="27" dur="500"/>
                                        <p:tgtEl>
                                          <p:spTgt spid="102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fade">
                                      <p:cBhvr>
                                        <p:cTn id="32" dur="500"/>
                                        <p:tgtEl>
                                          <p:spTgt spid="16">
                                            <p:txEl>
                                              <p:pRg st="4" end="4"/>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0247"/>
                                        </p:tgtEl>
                                        <p:attrNameLst>
                                          <p:attrName>style.visibility</p:attrName>
                                        </p:attrNameLst>
                                      </p:cBhvr>
                                      <p:to>
                                        <p:strVal val="visible"/>
                                      </p:to>
                                    </p:set>
                                    <p:animEffect transition="in" filter="fade">
                                      <p:cBhvr>
                                        <p:cTn id="36"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cs-CZ" altLang="en-US" sz="2800" b="0" kern="0" spc="100" dirty="0" err="1"/>
              <a:t>Application</a:t>
            </a:r>
            <a:r>
              <a:rPr lang="cs-CZ" altLang="en-US" sz="2800" b="0" kern="0" spc="100" dirty="0"/>
              <a:t> </a:t>
            </a:r>
            <a:r>
              <a:rPr lang="cs-CZ" altLang="en-US" sz="2800" b="0" kern="0" spc="100" dirty="0" err="1"/>
              <a:t>of</a:t>
            </a:r>
            <a:r>
              <a:rPr lang="cs-CZ" altLang="en-US" sz="2800" b="0" kern="0" spc="100" dirty="0"/>
              <a:t> </a:t>
            </a:r>
            <a:r>
              <a:rPr lang="cs-CZ" altLang="en-US" sz="2800" b="0" kern="0" spc="100" dirty="0" err="1"/>
              <a:t>transgenic</a:t>
            </a:r>
            <a:r>
              <a:rPr lang="cs-CZ" altLang="en-US" sz="2800" b="0" kern="0" spc="100" dirty="0"/>
              <a:t> </a:t>
            </a:r>
            <a:r>
              <a:rPr lang="cs-CZ" altLang="en-US" sz="2800" b="0" kern="0" spc="100" dirty="0" err="1"/>
              <a:t>plants</a:t>
            </a:r>
            <a:endParaRPr lang="cs-CZ" altLang="en-US" sz="2800" b="0" kern="0" spc="100" dirty="0"/>
          </a:p>
        </p:txBody>
      </p:sp>
      <p:sp>
        <p:nvSpPr>
          <p:cNvPr id="16" name="Text Box 14"/>
          <p:cNvSpPr txBox="1">
            <a:spLocks noChangeArrowheads="1"/>
          </p:cNvSpPr>
          <p:nvPr/>
        </p:nvSpPr>
        <p:spPr bwMode="auto">
          <a:xfrm>
            <a:off x="356493" y="836712"/>
            <a:ext cx="8175947" cy="4878259"/>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improved crop quality</a:t>
            </a:r>
          </a:p>
          <a:p>
            <a:pPr marL="987425" lvl="1" indent="-530225" eaLnBrk="0" hangingPunct="0">
              <a:lnSpc>
                <a:spcPct val="150000"/>
              </a:lnSpc>
              <a:spcBef>
                <a:spcPts val="600"/>
              </a:spcBef>
              <a:buFont typeface="Wingdings" panose="05000000000000000000" pitchFamily="2" charset="2"/>
              <a:buChar char="§"/>
              <a:defRPr/>
            </a:pPr>
            <a:r>
              <a:rPr lang="en-US" sz="1600" spc="100" dirty="0">
                <a:solidFill>
                  <a:srgbClr val="000066"/>
                </a:solidFill>
                <a:latin typeface="+mn-lt"/>
              </a:rPr>
              <a:t>higher nutrition value</a:t>
            </a:r>
          </a:p>
          <a:p>
            <a:pPr marL="1444625" lvl="2" indent="-530225" eaLnBrk="0" hangingPunct="0">
              <a:lnSpc>
                <a:spcPct val="150000"/>
              </a:lnSpc>
              <a:spcBef>
                <a:spcPts val="0"/>
              </a:spcBef>
              <a:buFont typeface="Courier New" panose="02070309020205020404" pitchFamily="49" charset="0"/>
              <a:buChar char="o"/>
              <a:defRPr/>
            </a:pPr>
            <a:r>
              <a:rPr lang="en-US" sz="1400" spc="100" dirty="0">
                <a:solidFill>
                  <a:srgbClr val="000066"/>
                </a:solidFill>
                <a:latin typeface="+mn-lt"/>
              </a:rPr>
              <a:t>golden rice </a:t>
            </a:r>
            <a:r>
              <a:rPr lang="en-US" sz="1400" b="0" spc="100" dirty="0">
                <a:solidFill>
                  <a:srgbClr val="000066"/>
                </a:solidFill>
                <a:latin typeface="+mn-lt"/>
              </a:rPr>
              <a:t>(beta – carotene genes)</a:t>
            </a:r>
            <a:br>
              <a:rPr lang="en-US" sz="1400" b="0" spc="100" dirty="0">
                <a:solidFill>
                  <a:srgbClr val="000066"/>
                </a:solidFill>
                <a:latin typeface="+mn-lt"/>
              </a:rPr>
            </a:br>
            <a:r>
              <a:rPr lang="en-US" sz="1400" b="0" spc="100" dirty="0">
                <a:solidFill>
                  <a:srgbClr val="000066"/>
                </a:solidFill>
                <a:latin typeface="+mn-lt"/>
              </a:rPr>
              <a:t>120 million children suffers from vitamin A deficiency</a:t>
            </a:r>
            <a:br>
              <a:rPr lang="en-US" sz="1400" b="0" spc="100" dirty="0">
                <a:solidFill>
                  <a:srgbClr val="000066"/>
                </a:solidFill>
                <a:latin typeface="+mn-lt"/>
              </a:rPr>
            </a:br>
            <a:r>
              <a:rPr lang="en-US" sz="1400" b="0" spc="100" dirty="0">
                <a:solidFill>
                  <a:srgbClr val="000066"/>
                </a:solidFill>
                <a:latin typeface="+mn-lt"/>
              </a:rPr>
              <a:t>healthy vision and prevents night blindness</a:t>
            </a:r>
          </a:p>
          <a:p>
            <a:pPr marL="1444625" lvl="2" indent="-530225" eaLnBrk="0" hangingPunct="0">
              <a:lnSpc>
                <a:spcPct val="150000"/>
              </a:lnSpc>
              <a:spcBef>
                <a:spcPts val="0"/>
              </a:spcBef>
              <a:buFont typeface="Courier New" panose="02070309020205020404" pitchFamily="49" charset="0"/>
              <a:buChar char="o"/>
              <a:defRPr/>
            </a:pPr>
            <a:r>
              <a:rPr lang="en-US" sz="1400" spc="100" dirty="0">
                <a:solidFill>
                  <a:srgbClr val="000066"/>
                </a:solidFill>
                <a:latin typeface="+mn-lt"/>
              </a:rPr>
              <a:t>black tomato </a:t>
            </a:r>
            <a:r>
              <a:rPr lang="en-US" sz="1400" b="0" spc="100" dirty="0">
                <a:solidFill>
                  <a:srgbClr val="000066"/>
                </a:solidFill>
                <a:latin typeface="+mn-lt"/>
              </a:rPr>
              <a:t>(anthocyanin antioxidant gene) </a:t>
            </a:r>
            <a:br>
              <a:rPr lang="en-US" sz="1400" b="0" spc="100" dirty="0">
                <a:solidFill>
                  <a:srgbClr val="000066"/>
                </a:solidFill>
                <a:latin typeface="+mn-lt"/>
              </a:rPr>
            </a:br>
            <a:r>
              <a:rPr lang="en-US" sz="1400" b="0" spc="100" dirty="0">
                <a:solidFill>
                  <a:srgbClr val="000066"/>
                </a:solidFill>
                <a:latin typeface="+mn-lt"/>
              </a:rPr>
              <a:t>prevent heart disease, diabetes and cancer</a:t>
            </a:r>
          </a:p>
          <a:p>
            <a:pPr marL="987425" lvl="1" indent="-530225" eaLnBrk="0" hangingPunct="0">
              <a:lnSpc>
                <a:spcPct val="150000"/>
              </a:lnSpc>
              <a:spcBef>
                <a:spcPts val="600"/>
              </a:spcBef>
              <a:buFont typeface="Wingdings" panose="05000000000000000000" pitchFamily="2" charset="2"/>
              <a:buChar char="§"/>
              <a:defRPr/>
            </a:pPr>
            <a:r>
              <a:rPr lang="en-US" sz="1600" spc="100" dirty="0">
                <a:solidFill>
                  <a:srgbClr val="000066"/>
                </a:solidFill>
                <a:latin typeface="+mn-lt"/>
              </a:rPr>
              <a:t>improve shelf life</a:t>
            </a:r>
          </a:p>
          <a:p>
            <a:pPr marL="1444625" lvl="2" indent="-530225" eaLnBrk="0" hangingPunct="0">
              <a:lnSpc>
                <a:spcPct val="150000"/>
              </a:lnSpc>
              <a:spcBef>
                <a:spcPts val="0"/>
              </a:spcBef>
              <a:buFont typeface="Courier New" panose="02070309020205020404" pitchFamily="49" charset="0"/>
              <a:buChar char="o"/>
              <a:defRPr/>
            </a:pPr>
            <a:r>
              <a:rPr lang="en-US" sz="1400" b="0" spc="100" dirty="0">
                <a:solidFill>
                  <a:srgbClr val="000066"/>
                </a:solidFill>
                <a:latin typeface="+mn-lt"/>
              </a:rPr>
              <a:t>delayed fruit ripening (</a:t>
            </a:r>
            <a:r>
              <a:rPr lang="en-US" sz="1400" b="0" spc="100" dirty="0" err="1">
                <a:solidFill>
                  <a:srgbClr val="000066"/>
                </a:solidFill>
                <a:latin typeface="+mn-lt"/>
              </a:rPr>
              <a:t>FlavrSavr</a:t>
            </a:r>
            <a:r>
              <a:rPr lang="en-US" sz="1400" b="0" spc="100" dirty="0">
                <a:solidFill>
                  <a:srgbClr val="000066"/>
                </a:solidFill>
                <a:latin typeface="+mn-lt"/>
              </a:rPr>
              <a:t> tomato)</a:t>
            </a:r>
            <a:br>
              <a:rPr lang="en-US" sz="1400" b="0" spc="100" dirty="0">
                <a:solidFill>
                  <a:srgbClr val="000066"/>
                </a:solidFill>
                <a:latin typeface="+mn-lt"/>
              </a:rPr>
            </a:br>
            <a:r>
              <a:rPr lang="en-US" sz="1400" b="0" spc="100" dirty="0">
                <a:solidFill>
                  <a:srgbClr val="000066"/>
                </a:solidFill>
                <a:latin typeface="+mn-lt"/>
              </a:rPr>
              <a:t>antisense gene blocking pectinase</a:t>
            </a:r>
          </a:p>
          <a:p>
            <a:pPr marL="987425" lvl="1" indent="-530225" eaLnBrk="0" hangingPunct="0">
              <a:lnSpc>
                <a:spcPct val="150000"/>
              </a:lnSpc>
              <a:spcBef>
                <a:spcPts val="600"/>
              </a:spcBef>
              <a:buFont typeface="Wingdings" panose="05000000000000000000" pitchFamily="2" charset="2"/>
              <a:buChar char="§"/>
              <a:defRPr/>
            </a:pPr>
            <a:r>
              <a:rPr lang="en-US" sz="1600" spc="100" dirty="0">
                <a:solidFill>
                  <a:srgbClr val="000066"/>
                </a:solidFill>
                <a:latin typeface="+mn-lt"/>
              </a:rPr>
              <a:t>improved appearance</a:t>
            </a:r>
          </a:p>
          <a:p>
            <a:pPr marL="1444625" lvl="2" indent="-530225" eaLnBrk="0" hangingPunct="0">
              <a:lnSpc>
                <a:spcPct val="150000"/>
              </a:lnSpc>
              <a:spcBef>
                <a:spcPts val="0"/>
              </a:spcBef>
              <a:buFont typeface="Courier New" panose="02070309020205020404" pitchFamily="49" charset="0"/>
              <a:buChar char="o"/>
              <a:defRPr/>
            </a:pPr>
            <a:r>
              <a:rPr lang="en-US" sz="1400" b="0" spc="100" dirty="0">
                <a:solidFill>
                  <a:srgbClr val="000066"/>
                </a:solidFill>
                <a:latin typeface="+mn-lt"/>
              </a:rPr>
              <a:t>delphinine gene from pansy cloned to rose</a:t>
            </a:r>
          </a:p>
          <a:p>
            <a:pPr marL="987425" lvl="1" indent="-530225" eaLnBrk="0" hangingPunct="0">
              <a:lnSpc>
                <a:spcPct val="150000"/>
              </a:lnSpc>
              <a:spcBef>
                <a:spcPts val="600"/>
              </a:spcBef>
              <a:buFont typeface="Wingdings" panose="05000000000000000000" pitchFamily="2" charset="2"/>
              <a:buChar char="§"/>
              <a:defRPr/>
            </a:pPr>
            <a:r>
              <a:rPr lang="en-US" sz="1600" spc="100" dirty="0">
                <a:solidFill>
                  <a:srgbClr val="000066"/>
                </a:solidFill>
                <a:latin typeface="+mn-lt"/>
              </a:rPr>
              <a:t>biopharming</a:t>
            </a:r>
          </a:p>
        </p:txBody>
      </p:sp>
      <p:pic>
        <p:nvPicPr>
          <p:cNvPr id="4" name="Picture 14" descr="http://plantsinaction.science.uq.edu.au/edition1/?q=files/imagecache/figure-large/Fig%2011.22.jpg"/>
          <p:cNvPicPr>
            <a:picLocks noChangeAspect="1" noChangeArrowheads="1"/>
          </p:cNvPicPr>
          <p:nvPr/>
        </p:nvPicPr>
        <p:blipFill rotWithShape="1">
          <a:blip r:embed="rId2"/>
          <a:srcRect t="7873"/>
          <a:stretch/>
        </p:blipFill>
        <p:spPr bwMode="auto">
          <a:xfrm>
            <a:off x="6767208" y="3773736"/>
            <a:ext cx="2029451" cy="1239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16" descr="http://www.gatesfoundation.org/agriculturaldevelopment/PublishingImages/golden-rice-hero.jpg"/>
          <p:cNvPicPr>
            <a:picLocks noChangeAspect="1" noChangeArrowheads="1"/>
          </p:cNvPicPr>
          <p:nvPr/>
        </p:nvPicPr>
        <p:blipFill rotWithShape="1">
          <a:blip r:embed="rId3"/>
          <a:srcRect l="15912" t="8428" r="13691" b="8213"/>
          <a:stretch/>
        </p:blipFill>
        <p:spPr bwMode="auto">
          <a:xfrm>
            <a:off x="6765452" y="851312"/>
            <a:ext cx="2031207" cy="1353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18" descr="http://s.ecrater.com/stores/59305/4fa15a8da5a3c_59305b.jpg"/>
          <p:cNvPicPr>
            <a:picLocks noChangeAspect="1" noChangeArrowheads="1"/>
          </p:cNvPicPr>
          <p:nvPr/>
        </p:nvPicPr>
        <p:blipFill rotWithShape="1">
          <a:blip r:embed="rId4"/>
          <a:srcRect l="1" t="13893" r="14" b="8667"/>
          <a:stretch/>
        </p:blipFill>
        <p:spPr bwMode="auto">
          <a:xfrm>
            <a:off x="6764613" y="2289190"/>
            <a:ext cx="2039984" cy="1353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2" descr="http://img.ehowcdn.com/article-new/ehow/images/a07/40/m9/transgenic-ornamental-plants-1.1-800x800.jpg"/>
          <p:cNvPicPr>
            <a:picLocks noChangeAspect="1" noChangeArrowheads="1"/>
          </p:cNvPicPr>
          <p:nvPr/>
        </p:nvPicPr>
        <p:blipFill>
          <a:blip r:embed="rId5"/>
          <a:srcRect l="4893" t="6657" r="-2922" b="21594"/>
          <a:stretch>
            <a:fillRect/>
          </a:stretch>
        </p:blipFill>
        <p:spPr bwMode="auto">
          <a:xfrm>
            <a:off x="6747132" y="5147155"/>
            <a:ext cx="2073340" cy="123417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23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fade">
                                      <p:cBhvr>
                                        <p:cTn id="26" dur="500"/>
                                        <p:tgtEl>
                                          <p:spTgt spid="16">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500"/>
                                        <p:tgtEl>
                                          <p:spTgt spid="1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5" end="5"/>
                                            </p:txEl>
                                          </p:spTgt>
                                        </p:tgtEl>
                                        <p:attrNameLst>
                                          <p:attrName>style.visibility</p:attrName>
                                        </p:attrNameLst>
                                      </p:cBhvr>
                                      <p:to>
                                        <p:strVal val="visible"/>
                                      </p:to>
                                    </p:set>
                                    <p:animEffect transition="in" filter="fade">
                                      <p:cBhvr>
                                        <p:cTn id="40" dur="500"/>
                                        <p:tgtEl>
                                          <p:spTgt spid="16">
                                            <p:txEl>
                                              <p:pRg st="5" end="5"/>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xEl>
                                              <p:pRg st="6" end="6"/>
                                            </p:txEl>
                                          </p:spTgt>
                                        </p:tgtEl>
                                        <p:attrNameLst>
                                          <p:attrName>style.visibility</p:attrName>
                                        </p:attrNameLst>
                                      </p:cBhvr>
                                      <p:to>
                                        <p:strVal val="visible"/>
                                      </p:to>
                                    </p:set>
                                    <p:animEffect transition="in" filter="fade">
                                      <p:cBhvr>
                                        <p:cTn id="49" dur="500"/>
                                        <p:tgtEl>
                                          <p:spTgt spid="16">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6">
                                            <p:txEl>
                                              <p:pRg st="7" end="7"/>
                                            </p:txEl>
                                          </p:spTgt>
                                        </p:tgtEl>
                                        <p:attrNameLst>
                                          <p:attrName>style.visibility</p:attrName>
                                        </p:attrNameLst>
                                      </p:cBhvr>
                                      <p:to>
                                        <p:strVal val="visible"/>
                                      </p:to>
                                    </p:set>
                                    <p:animEffect transition="in" filter="fade">
                                      <p:cBhvr>
                                        <p:cTn id="54" dur="500"/>
                                        <p:tgtEl>
                                          <p:spTgt spid="16">
                                            <p:txEl>
                                              <p:pRg st="7" end="7"/>
                                            </p:txEl>
                                          </p:spTgt>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xEl>
                                              <p:pRg st="8" end="8"/>
                                            </p:txEl>
                                          </p:spTgt>
                                        </p:tgtEl>
                                        <p:attrNameLst>
                                          <p:attrName>style.visibility</p:attrName>
                                        </p:attrNameLst>
                                      </p:cBhvr>
                                      <p:to>
                                        <p:strVal val="visible"/>
                                      </p:to>
                                    </p:set>
                                    <p:animEffect transition="in" filter="fade">
                                      <p:cBhvr>
                                        <p:cTn id="63"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cs-CZ" altLang="en-US" sz="2800" b="0" kern="0" spc="100" dirty="0" err="1"/>
              <a:t>Break</a:t>
            </a:r>
            <a:r>
              <a:rPr lang="cs-CZ" altLang="en-US" sz="2800" b="0" kern="0" spc="100" dirty="0"/>
              <a:t> 5 min</a:t>
            </a:r>
          </a:p>
        </p:txBody>
      </p:sp>
      <p:pic>
        <p:nvPicPr>
          <p:cNvPr id="3" name="Picture 4" descr="http://3.bp.blogspot.com/-z3V88N6why0/TuX93jdb30I/AAAAAAAABUw/20uX6GmuiHk/s1600/coffee_break_ahead_sig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2138" y="2276475"/>
            <a:ext cx="28797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69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Genetic engineering of animals</a:t>
            </a:r>
          </a:p>
        </p:txBody>
      </p:sp>
      <p:sp>
        <p:nvSpPr>
          <p:cNvPr id="16" name="Text Box 14"/>
          <p:cNvSpPr txBox="1">
            <a:spLocks noChangeArrowheads="1"/>
          </p:cNvSpPr>
          <p:nvPr/>
        </p:nvSpPr>
        <p:spPr bwMode="auto">
          <a:xfrm>
            <a:off x="395536" y="836712"/>
            <a:ext cx="8175947" cy="5616922"/>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selective breeding</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time consuming and costly</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limited number of properties available</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difficult to introduce new genetic traits / lines</a:t>
            </a:r>
          </a:p>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transgenic animals</a:t>
            </a:r>
          </a:p>
          <a:p>
            <a:pPr marL="987425" lvl="1" indent="-530225" eaLnBrk="0" hangingPunct="0">
              <a:lnSpc>
                <a:spcPct val="150000"/>
              </a:lnSpc>
              <a:spcBef>
                <a:spcPts val="600"/>
              </a:spcBef>
              <a:buFont typeface="Wingdings" panose="05000000000000000000" pitchFamily="2" charset="2"/>
              <a:buChar char="§"/>
              <a:defRPr/>
            </a:pPr>
            <a:r>
              <a:rPr lang="en-US" sz="1600" b="0" spc="100" dirty="0">
                <a:solidFill>
                  <a:srgbClr val="000066"/>
                </a:solidFill>
                <a:latin typeface="+mn-lt"/>
              </a:rPr>
              <a:t>fast generation lines carrying </a:t>
            </a:r>
            <a:r>
              <a:rPr lang="en-US" sz="1600" spc="100" dirty="0">
                <a:solidFill>
                  <a:srgbClr val="000066"/>
                </a:solidFill>
                <a:latin typeface="+mn-lt"/>
              </a:rPr>
              <a:t>desired properties</a:t>
            </a:r>
          </a:p>
          <a:p>
            <a:pPr marL="1444625" lvl="2" indent="-530225" eaLnBrk="0" hangingPunct="0">
              <a:lnSpc>
                <a:spcPct val="150000"/>
              </a:lnSpc>
              <a:spcBef>
                <a:spcPts val="0"/>
              </a:spcBef>
              <a:buFont typeface="Courier New" panose="02070309020205020404" pitchFamily="49" charset="0"/>
              <a:buChar char="o"/>
              <a:defRPr/>
            </a:pPr>
            <a:r>
              <a:rPr lang="en-US" sz="1400" b="0" spc="100" dirty="0">
                <a:solidFill>
                  <a:srgbClr val="000066"/>
                </a:solidFill>
                <a:latin typeface="+mn-lt"/>
              </a:rPr>
              <a:t>increased growth</a:t>
            </a:r>
          </a:p>
          <a:p>
            <a:pPr marL="1444625" lvl="2" indent="-530225" eaLnBrk="0" hangingPunct="0">
              <a:lnSpc>
                <a:spcPct val="150000"/>
              </a:lnSpc>
              <a:spcBef>
                <a:spcPts val="0"/>
              </a:spcBef>
              <a:buFont typeface="Courier New" panose="02070309020205020404" pitchFamily="49" charset="0"/>
              <a:buChar char="o"/>
              <a:defRPr/>
            </a:pPr>
            <a:r>
              <a:rPr lang="en-US" sz="1400" b="0" spc="100" dirty="0">
                <a:solidFill>
                  <a:srgbClr val="000066"/>
                </a:solidFill>
                <a:latin typeface="+mn-lt"/>
              </a:rPr>
              <a:t>improved disease resistance</a:t>
            </a:r>
          </a:p>
          <a:p>
            <a:pPr marL="1444625" lvl="2" indent="-530225" eaLnBrk="0" hangingPunct="0">
              <a:lnSpc>
                <a:spcPct val="150000"/>
              </a:lnSpc>
              <a:spcBef>
                <a:spcPts val="0"/>
              </a:spcBef>
              <a:buFont typeface="Courier New" panose="02070309020205020404" pitchFamily="49" charset="0"/>
              <a:buChar char="o"/>
              <a:defRPr/>
            </a:pPr>
            <a:r>
              <a:rPr lang="en-US" sz="1400" b="0" spc="100" dirty="0">
                <a:solidFill>
                  <a:srgbClr val="000066"/>
                </a:solidFill>
                <a:latin typeface="+mn-lt"/>
              </a:rPr>
              <a:t>improved nutritional quality</a:t>
            </a:r>
          </a:p>
          <a:p>
            <a:pPr marL="1444625" lvl="2" indent="-530225" eaLnBrk="0" hangingPunct="0">
              <a:lnSpc>
                <a:spcPct val="150000"/>
              </a:lnSpc>
              <a:spcBef>
                <a:spcPts val="0"/>
              </a:spcBef>
              <a:buFont typeface="Courier New" panose="02070309020205020404" pitchFamily="49" charset="0"/>
              <a:buChar char="o"/>
              <a:defRPr/>
            </a:pPr>
            <a:r>
              <a:rPr lang="en-US" sz="1400" b="0" spc="100" dirty="0">
                <a:solidFill>
                  <a:srgbClr val="000066"/>
                </a:solidFill>
                <a:latin typeface="+mn-lt"/>
              </a:rPr>
              <a:t>increased wool quality</a:t>
            </a:r>
          </a:p>
          <a:p>
            <a:pPr marL="987425" lvl="1" indent="-530225" eaLnBrk="0" hangingPunct="0">
              <a:lnSpc>
                <a:spcPct val="150000"/>
              </a:lnSpc>
              <a:spcBef>
                <a:spcPts val="600"/>
              </a:spcBef>
              <a:buFont typeface="Wingdings" panose="05000000000000000000" pitchFamily="2" charset="2"/>
              <a:buChar char="§"/>
              <a:defRPr/>
            </a:pPr>
            <a:r>
              <a:rPr lang="en-US" sz="1600" spc="100" dirty="0">
                <a:solidFill>
                  <a:srgbClr val="000066"/>
                </a:solidFill>
                <a:latin typeface="+mn-lt"/>
              </a:rPr>
              <a:t>model animals </a:t>
            </a:r>
            <a:r>
              <a:rPr lang="en-US" sz="1600" b="0" spc="100" dirty="0">
                <a:solidFill>
                  <a:srgbClr val="000066"/>
                </a:solidFill>
                <a:latin typeface="+mn-lt"/>
              </a:rPr>
              <a:t>for human disease research</a:t>
            </a:r>
          </a:p>
          <a:p>
            <a:pPr marL="987425" lvl="1" indent="-530225" eaLnBrk="0" hangingPunct="0">
              <a:lnSpc>
                <a:spcPct val="150000"/>
              </a:lnSpc>
              <a:spcBef>
                <a:spcPts val="600"/>
              </a:spcBef>
              <a:buFont typeface="Wingdings" panose="05000000000000000000" pitchFamily="2" charset="2"/>
              <a:buChar char="§"/>
              <a:defRPr/>
            </a:pPr>
            <a:r>
              <a:rPr lang="en-US" sz="1600" spc="100" dirty="0">
                <a:solidFill>
                  <a:srgbClr val="000066"/>
                </a:solidFill>
                <a:latin typeface="+mn-lt"/>
              </a:rPr>
              <a:t>biopharming</a:t>
            </a:r>
            <a:r>
              <a:rPr lang="en-US" sz="1600" b="0" spc="100" dirty="0">
                <a:solidFill>
                  <a:srgbClr val="000066"/>
                </a:solidFill>
                <a:latin typeface="+mn-lt"/>
              </a:rPr>
              <a:t> - production of useful molecules</a:t>
            </a:r>
          </a:p>
          <a:p>
            <a:pPr marL="987425" lvl="1" indent="-530225" eaLnBrk="0" hangingPunct="0">
              <a:lnSpc>
                <a:spcPct val="150000"/>
              </a:lnSpc>
              <a:spcBef>
                <a:spcPts val="600"/>
              </a:spcBef>
              <a:buFont typeface="Wingdings" panose="05000000000000000000" pitchFamily="2" charset="2"/>
              <a:buChar char="§"/>
              <a:defRPr/>
            </a:pPr>
            <a:r>
              <a:rPr lang="en-US" sz="1600" spc="100" dirty="0">
                <a:solidFill>
                  <a:srgbClr val="000066"/>
                </a:solidFill>
                <a:latin typeface="+mn-lt"/>
              </a:rPr>
              <a:t>biosensors</a:t>
            </a:r>
            <a:r>
              <a:rPr lang="en-US" sz="1600" b="0" spc="100" dirty="0">
                <a:solidFill>
                  <a:srgbClr val="000066"/>
                </a:solidFill>
                <a:latin typeface="+mn-lt"/>
              </a:rPr>
              <a:t> for environmental pollution</a:t>
            </a:r>
          </a:p>
          <a:p>
            <a:pPr marL="987425" lvl="1" indent="-530225" eaLnBrk="0" hangingPunct="0">
              <a:lnSpc>
                <a:spcPct val="150000"/>
              </a:lnSpc>
              <a:spcBef>
                <a:spcPts val="0"/>
              </a:spcBef>
              <a:buFont typeface="Wingdings" panose="05000000000000000000" pitchFamily="2" charset="2"/>
              <a:buChar char="§"/>
              <a:defRPr/>
            </a:pPr>
            <a:endParaRPr lang="en-US" sz="1600" b="0" spc="100" dirty="0">
              <a:solidFill>
                <a:srgbClr val="000066"/>
              </a:solidFill>
              <a:latin typeface="+mn-lt"/>
            </a:endParaRPr>
          </a:p>
        </p:txBody>
      </p:sp>
      <p:pic>
        <p:nvPicPr>
          <p:cNvPr id="8" name="Picture 5" descr="http://scitechdaily.com/images/aquabounty-ge-salmon.jpg"/>
          <p:cNvPicPr>
            <a:picLocks noChangeAspect="1" noChangeArrowheads="1"/>
          </p:cNvPicPr>
          <p:nvPr/>
        </p:nvPicPr>
        <p:blipFill rotWithShape="1">
          <a:blip r:embed="rId2"/>
          <a:srcRect t="28240" b="8129"/>
          <a:stretch/>
        </p:blipFill>
        <p:spPr bwMode="auto">
          <a:xfrm>
            <a:off x="6591399" y="2492896"/>
            <a:ext cx="2232025" cy="782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7" descr="fatmouse.jpg"/>
          <p:cNvPicPr>
            <a:picLocks noChangeAspect="1" noChangeArrowheads="1"/>
          </p:cNvPicPr>
          <p:nvPr/>
        </p:nvPicPr>
        <p:blipFill rotWithShape="1">
          <a:blip r:embed="rId3"/>
          <a:srcRect l="2616" t="3283" r="3502" b="22517"/>
          <a:stretch/>
        </p:blipFill>
        <p:spPr bwMode="auto">
          <a:xfrm>
            <a:off x="6591399" y="3501008"/>
            <a:ext cx="2232025" cy="1200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descr="http://www.practicalfishkeeping.co.uk/custom/images/medium/4c2c6378706af.jpg"/>
          <p:cNvPicPr>
            <a:picLocks noChangeAspect="1" noChangeArrowheads="1"/>
          </p:cNvPicPr>
          <p:nvPr/>
        </p:nvPicPr>
        <p:blipFill>
          <a:blip r:embed="rId4"/>
          <a:srcRect t="13148" b="9113"/>
          <a:stretch>
            <a:fillRect/>
          </a:stretch>
        </p:blipFill>
        <p:spPr bwMode="auto">
          <a:xfrm>
            <a:off x="6588224" y="4951413"/>
            <a:ext cx="22320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42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xEl>
                                              <p:pRg st="7" end="7"/>
                                            </p:txEl>
                                          </p:spTgt>
                                        </p:tgtEl>
                                        <p:attrNameLst>
                                          <p:attrName>style.visibility</p:attrName>
                                        </p:attrNameLst>
                                      </p:cBhvr>
                                      <p:to>
                                        <p:strVal val="visible"/>
                                      </p:to>
                                    </p:set>
                                    <p:animEffect transition="in" filter="fade">
                                      <p:cBhvr>
                                        <p:cTn id="46" dur="500"/>
                                        <p:tgtEl>
                                          <p:spTgt spid="16">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
                                            <p:txEl>
                                              <p:pRg st="8" end="8"/>
                                            </p:txEl>
                                          </p:spTgt>
                                        </p:tgtEl>
                                        <p:attrNameLst>
                                          <p:attrName>style.visibility</p:attrName>
                                        </p:attrNameLst>
                                      </p:cBhvr>
                                      <p:to>
                                        <p:strVal val="visible"/>
                                      </p:to>
                                    </p:set>
                                    <p:animEffect transition="in" filter="fade">
                                      <p:cBhvr>
                                        <p:cTn id="51" dur="500"/>
                                        <p:tgtEl>
                                          <p:spTgt spid="16">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
                                            <p:txEl>
                                              <p:pRg st="9" end="9"/>
                                            </p:txEl>
                                          </p:spTgt>
                                        </p:tgtEl>
                                        <p:attrNameLst>
                                          <p:attrName>style.visibility</p:attrName>
                                        </p:attrNameLst>
                                      </p:cBhvr>
                                      <p:to>
                                        <p:strVal val="visible"/>
                                      </p:to>
                                    </p:set>
                                    <p:animEffect transition="in" filter="fade">
                                      <p:cBhvr>
                                        <p:cTn id="56" dur="500"/>
                                        <p:tgtEl>
                                          <p:spTgt spid="16">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6">
                                            <p:txEl>
                                              <p:pRg st="10" end="10"/>
                                            </p:txEl>
                                          </p:spTgt>
                                        </p:tgtEl>
                                        <p:attrNameLst>
                                          <p:attrName>style.visibility</p:attrName>
                                        </p:attrNameLst>
                                      </p:cBhvr>
                                      <p:to>
                                        <p:strVal val="visible"/>
                                      </p:to>
                                    </p:set>
                                    <p:animEffect transition="in" filter="fade">
                                      <p:cBhvr>
                                        <p:cTn id="61" dur="500"/>
                                        <p:tgtEl>
                                          <p:spTgt spid="16">
                                            <p:txEl>
                                              <p:pRg st="10" end="10"/>
                                            </p:txEl>
                                          </p:spTgt>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6">
                                            <p:txEl>
                                              <p:pRg st="11" end="11"/>
                                            </p:txEl>
                                          </p:spTgt>
                                        </p:tgtEl>
                                        <p:attrNameLst>
                                          <p:attrName>style.visibility</p:attrName>
                                        </p:attrNameLst>
                                      </p:cBhvr>
                                      <p:to>
                                        <p:strVal val="visible"/>
                                      </p:to>
                                    </p:set>
                                    <p:animEffect transition="in" filter="fade">
                                      <p:cBhvr>
                                        <p:cTn id="70" dur="500"/>
                                        <p:tgtEl>
                                          <p:spTgt spid="16">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6">
                                            <p:txEl>
                                              <p:pRg st="12" end="12"/>
                                            </p:txEl>
                                          </p:spTgt>
                                        </p:tgtEl>
                                        <p:attrNameLst>
                                          <p:attrName>style.visibility</p:attrName>
                                        </p:attrNameLst>
                                      </p:cBhvr>
                                      <p:to>
                                        <p:strVal val="visible"/>
                                      </p:to>
                                    </p:set>
                                    <p:animEffect transition="in" filter="fade">
                                      <p:cBhvr>
                                        <p:cTn id="75" dur="500"/>
                                        <p:tgtEl>
                                          <p:spTgt spid="16">
                                            <p:txEl>
                                              <p:pRg st="12" end="12"/>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Genome targeting technologies</a:t>
            </a:r>
          </a:p>
        </p:txBody>
      </p:sp>
      <p:sp>
        <p:nvSpPr>
          <p:cNvPr id="16" name="Text Box 14"/>
          <p:cNvSpPr txBox="1">
            <a:spLocks noChangeArrowheads="1"/>
          </p:cNvSpPr>
          <p:nvPr/>
        </p:nvSpPr>
        <p:spPr bwMode="auto">
          <a:xfrm>
            <a:off x="395536" y="733053"/>
            <a:ext cx="8175947" cy="3093154"/>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direct microinjection (</a:t>
            </a:r>
            <a:r>
              <a:rPr lang="en-US" sz="1800" spc="100" dirty="0" err="1">
                <a:solidFill>
                  <a:srgbClr val="000066"/>
                </a:solidFill>
                <a:latin typeface="+mn-lt"/>
              </a:rPr>
              <a:t>pronucleus</a:t>
            </a:r>
            <a:r>
              <a:rPr lang="en-US" sz="1800" spc="100" dirty="0">
                <a:solidFill>
                  <a:srgbClr val="000066"/>
                </a:solidFill>
                <a:latin typeface="+mn-lt"/>
              </a:rPr>
              <a:t> method)</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injection of desired DNA to male </a:t>
            </a:r>
            <a:r>
              <a:rPr lang="en-US" sz="1600" b="0" spc="100" dirty="0" err="1">
                <a:solidFill>
                  <a:srgbClr val="000066"/>
                </a:solidFill>
                <a:latin typeface="+mn-lt"/>
              </a:rPr>
              <a:t>pronucleus</a:t>
            </a:r>
            <a:endParaRPr lang="en-US" sz="1600" b="0" spc="100" dirty="0">
              <a:solidFill>
                <a:srgbClr val="000066"/>
              </a:solidFill>
              <a:latin typeface="+mn-lt"/>
            </a:endParaRP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most popular, commercial available</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success range from 10 to 30%</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transfer of large genes possible</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no theoretical limit for gene construct size</a:t>
            </a:r>
          </a:p>
          <a:p>
            <a:pPr marL="987425" lvl="1" indent="-530225" eaLnBrk="0" hangingPunct="0">
              <a:lnSpc>
                <a:spcPct val="150000"/>
              </a:lnSpc>
              <a:spcBef>
                <a:spcPts val="0"/>
              </a:spcBef>
              <a:buFont typeface="Wingdings" panose="05000000000000000000" pitchFamily="2" charset="2"/>
              <a:buChar char="§"/>
              <a:defRPr/>
            </a:pPr>
            <a:r>
              <a:rPr lang="en-US" sz="1600" spc="100" dirty="0">
                <a:solidFill>
                  <a:srgbClr val="FF0000"/>
                </a:solidFill>
                <a:latin typeface="+mn-lt"/>
              </a:rPr>
              <a:t>random insertion of the transgene</a:t>
            </a:r>
            <a:br>
              <a:rPr lang="cs-CZ" sz="1600" spc="100" dirty="0">
                <a:solidFill>
                  <a:srgbClr val="FF0000"/>
                </a:solidFill>
                <a:latin typeface="+mn-lt"/>
              </a:rPr>
            </a:br>
            <a:r>
              <a:rPr lang="cs-CZ" sz="1600" b="0" spc="100" dirty="0">
                <a:solidFill>
                  <a:srgbClr val="FF0000"/>
                </a:solidFill>
                <a:latin typeface="+mn-lt"/>
              </a:rPr>
              <a:t>(</a:t>
            </a:r>
            <a:r>
              <a:rPr lang="en-US" sz="1600" b="0" spc="100" dirty="0">
                <a:solidFill>
                  <a:srgbClr val="FF0000"/>
                </a:solidFill>
                <a:latin typeface="+mn-lt"/>
              </a:rPr>
              <a:t>affecting other genes and expression patterns</a:t>
            </a:r>
            <a:r>
              <a:rPr lang="cs-CZ" sz="1600" b="0" spc="100" dirty="0">
                <a:solidFill>
                  <a:srgbClr val="FF0000"/>
                </a:solidFill>
                <a:latin typeface="+mn-lt"/>
              </a:rPr>
              <a:t>) </a:t>
            </a:r>
            <a:endParaRPr lang="en-US" sz="1600" b="0" spc="100" dirty="0">
              <a:solidFill>
                <a:srgbClr val="FF0000"/>
              </a:solidFill>
              <a:latin typeface="+mn-lt"/>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836712"/>
            <a:ext cx="2987824" cy="5612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077072"/>
            <a:ext cx="2568774" cy="19251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60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fade">
                                      <p:cBhvr>
                                        <p:cTn id="16" dur="500"/>
                                        <p:tgtEl>
                                          <p:spTgt spid="16">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500"/>
                                        <p:tgtEl>
                                          <p:spTgt spid="1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3" end="3"/>
                                            </p:txEl>
                                          </p:spTgt>
                                        </p:tgtEl>
                                        <p:attrNameLst>
                                          <p:attrName>style.visibility</p:attrName>
                                        </p:attrNameLst>
                                      </p:cBhvr>
                                      <p:to>
                                        <p:strVal val="visible"/>
                                      </p:to>
                                    </p:set>
                                    <p:animEffect transition="in" filter="fade">
                                      <p:cBhvr>
                                        <p:cTn id="30" dur="500"/>
                                        <p:tgtEl>
                                          <p:spTgt spid="1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500"/>
                                        <p:tgtEl>
                                          <p:spTgt spid="1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5" end="5"/>
                                            </p:txEl>
                                          </p:spTgt>
                                        </p:tgtEl>
                                        <p:attrNameLst>
                                          <p:attrName>style.visibility</p:attrName>
                                        </p:attrNameLst>
                                      </p:cBhvr>
                                      <p:to>
                                        <p:strVal val="visible"/>
                                      </p:to>
                                    </p:set>
                                    <p:animEffect transition="in" filter="fade">
                                      <p:cBhvr>
                                        <p:cTn id="40" dur="500"/>
                                        <p:tgtEl>
                                          <p:spTgt spid="1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xEl>
                                              <p:pRg st="6" end="6"/>
                                            </p:txEl>
                                          </p:spTgt>
                                        </p:tgtEl>
                                        <p:attrNameLst>
                                          <p:attrName>style.visibility</p:attrName>
                                        </p:attrNameLst>
                                      </p:cBhvr>
                                      <p:to>
                                        <p:strVal val="visible"/>
                                      </p:to>
                                    </p:set>
                                    <p:animEffect transition="in" filter="fade">
                                      <p:cBhvr>
                                        <p:cTn id="45"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4"/>
          <p:cNvSpPr txBox="1">
            <a:spLocks noChangeArrowheads="1"/>
          </p:cNvSpPr>
          <p:nvPr/>
        </p:nvSpPr>
        <p:spPr bwMode="auto">
          <a:xfrm>
            <a:off x="395536" y="733053"/>
            <a:ext cx="8175947" cy="3093154"/>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retrovirus mediated gene transfer</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retroviruses used as vectors (gene therapy)</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virus gene is replaced by transgene</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replication defective virus infect host cells</a:t>
            </a:r>
            <a:br>
              <a:rPr lang="en-US" sz="1600" b="0" spc="100" dirty="0">
                <a:solidFill>
                  <a:srgbClr val="000066"/>
                </a:solidFill>
                <a:latin typeface="+mn-lt"/>
              </a:rPr>
            </a:br>
            <a:r>
              <a:rPr lang="en-US" sz="1600" b="0" spc="100" dirty="0">
                <a:solidFill>
                  <a:srgbClr val="000066"/>
                </a:solidFill>
                <a:latin typeface="+mn-lt"/>
              </a:rPr>
              <a:t>(e.g., ES cells, embryo cells)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efficient mechanism of transgene integration</a:t>
            </a:r>
          </a:p>
          <a:p>
            <a:pPr marL="987425" lvl="1" indent="-530225" eaLnBrk="0" hangingPunct="0">
              <a:lnSpc>
                <a:spcPct val="150000"/>
              </a:lnSpc>
              <a:spcBef>
                <a:spcPts val="0"/>
              </a:spcBef>
              <a:buFont typeface="Wingdings" panose="05000000000000000000" pitchFamily="2" charset="2"/>
              <a:buChar char="§"/>
              <a:defRPr/>
            </a:pPr>
            <a:r>
              <a:rPr lang="en-US" sz="1600" spc="100" dirty="0">
                <a:solidFill>
                  <a:srgbClr val="FF0000"/>
                </a:solidFill>
                <a:latin typeface="+mn-lt"/>
              </a:rPr>
              <a:t>transfer of genes &lt; 8 kb </a:t>
            </a:r>
            <a:r>
              <a:rPr lang="cs-CZ" sz="1600" spc="100" dirty="0" err="1">
                <a:solidFill>
                  <a:srgbClr val="FF0000"/>
                </a:solidFill>
                <a:latin typeface="+mn-lt"/>
              </a:rPr>
              <a:t>only</a:t>
            </a:r>
            <a:r>
              <a:rPr lang="cs-CZ" sz="1600" spc="100" dirty="0">
                <a:solidFill>
                  <a:srgbClr val="FF0000"/>
                </a:solidFill>
                <a:latin typeface="+mn-lt"/>
              </a:rPr>
              <a:t> </a:t>
            </a:r>
            <a:r>
              <a:rPr lang="en-US" sz="1600" spc="100" dirty="0">
                <a:solidFill>
                  <a:srgbClr val="FF0000"/>
                </a:solidFill>
                <a:latin typeface="+mn-lt"/>
              </a:rPr>
              <a:t>possible</a:t>
            </a:r>
          </a:p>
          <a:p>
            <a:pPr marL="987425" lvl="1" indent="-530225" eaLnBrk="0" hangingPunct="0">
              <a:lnSpc>
                <a:spcPct val="150000"/>
              </a:lnSpc>
              <a:spcBef>
                <a:spcPts val="0"/>
              </a:spcBef>
              <a:buFont typeface="Wingdings" panose="05000000000000000000" pitchFamily="2" charset="2"/>
              <a:buChar char="§"/>
              <a:defRPr/>
            </a:pPr>
            <a:r>
              <a:rPr lang="en-US" sz="1600" spc="100" dirty="0">
                <a:solidFill>
                  <a:srgbClr val="FF0000"/>
                </a:solidFill>
                <a:latin typeface="+mn-lt"/>
              </a:rPr>
              <a:t>random insertion of the transgene</a:t>
            </a:r>
          </a:p>
        </p:txBody>
      </p:sp>
      <p:pic>
        <p:nvPicPr>
          <p:cNvPr id="6"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296" y="836712"/>
            <a:ext cx="3118730" cy="549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5" descr="http://firstivf.net/pictures/icsi3/8cell_embryo.jpg"/>
          <p:cNvPicPr>
            <a:picLocks noChangeAspect="1" noChangeArrowheads="1"/>
          </p:cNvPicPr>
          <p:nvPr/>
        </p:nvPicPr>
        <p:blipFill>
          <a:blip r:embed="rId3"/>
          <a:srcRect l="32907" t="14445" r="15973" b="14378"/>
          <a:stretch>
            <a:fillRect/>
          </a:stretch>
        </p:blipFill>
        <p:spPr bwMode="auto">
          <a:xfrm>
            <a:off x="3347864" y="4221087"/>
            <a:ext cx="1613915" cy="1656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9" descr="https://encrypted-tbn2.gstatic.com/images?q=tbn:ANd9GcTFxJCDoecfv7AVDlyuyJx8WoXIjTT8cA8KAls1w9poZLbzCi8cwA"/>
          <p:cNvPicPr>
            <a:picLocks noChangeAspect="1" noChangeArrowheads="1"/>
          </p:cNvPicPr>
          <p:nvPr/>
        </p:nvPicPr>
        <p:blipFill rotWithShape="1">
          <a:blip r:embed="rId4"/>
          <a:srcRect l="35160" r="23493" b="42681"/>
          <a:stretch/>
        </p:blipFill>
        <p:spPr bwMode="auto">
          <a:xfrm>
            <a:off x="1319618" y="4221088"/>
            <a:ext cx="1592779" cy="16561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Genome targeting technologies</a:t>
            </a:r>
          </a:p>
        </p:txBody>
      </p:sp>
    </p:spTree>
    <p:extLst>
      <p:ext uri="{BB962C8B-B14F-4D97-AF65-F5344CB8AC3E}">
        <p14:creationId xmlns:p14="http://schemas.microsoft.com/office/powerpoint/2010/main" val="150545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fade">
                                      <p:cBhvr>
                                        <p:cTn id="16" dur="500"/>
                                        <p:tgtEl>
                                          <p:spTgt spid="1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500"/>
                                        <p:tgtEl>
                                          <p:spTgt spid="16">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3" end="3"/>
                                            </p:txEl>
                                          </p:spTgt>
                                        </p:tgtEl>
                                        <p:attrNameLst>
                                          <p:attrName>style.visibility</p:attrName>
                                        </p:attrNameLst>
                                      </p:cBhvr>
                                      <p:to>
                                        <p:strVal val="visible"/>
                                      </p:to>
                                    </p:set>
                                    <p:animEffect transition="in" filter="fade">
                                      <p:cBhvr>
                                        <p:cTn id="30" dur="500"/>
                                        <p:tgtEl>
                                          <p:spTgt spid="16">
                                            <p:txEl>
                                              <p:pRg st="3" end="3"/>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animEffect transition="in" filter="fade">
                                      <p:cBhvr>
                                        <p:cTn id="39" dur="500"/>
                                        <p:tgtEl>
                                          <p:spTgt spid="1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xEl>
                                              <p:pRg st="5" end="5"/>
                                            </p:txEl>
                                          </p:spTgt>
                                        </p:tgtEl>
                                        <p:attrNameLst>
                                          <p:attrName>style.visibility</p:attrName>
                                        </p:attrNameLst>
                                      </p:cBhvr>
                                      <p:to>
                                        <p:strVal val="visible"/>
                                      </p:to>
                                    </p:set>
                                    <p:animEffect transition="in" filter="fade">
                                      <p:cBhvr>
                                        <p:cTn id="44" dur="500"/>
                                        <p:tgtEl>
                                          <p:spTgt spid="1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xEl>
                                              <p:pRg st="6" end="6"/>
                                            </p:txEl>
                                          </p:spTgt>
                                        </p:tgtEl>
                                        <p:attrNameLst>
                                          <p:attrName>style.visibility</p:attrName>
                                        </p:attrNameLst>
                                      </p:cBhvr>
                                      <p:to>
                                        <p:strVal val="visible"/>
                                      </p:to>
                                    </p:set>
                                    <p:animEffect transition="in" filter="fade">
                                      <p:cBhvr>
                                        <p:cTn id="49"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4"/>
          <p:cNvSpPr txBox="1">
            <a:spLocks noChangeArrowheads="1"/>
          </p:cNvSpPr>
          <p:nvPr/>
        </p:nvSpPr>
        <p:spPr bwMode="auto">
          <a:xfrm>
            <a:off x="323528" y="733053"/>
            <a:ext cx="8175947" cy="3093154"/>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embryonic stem cell method</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transfection of gene construct into </a:t>
            </a:r>
            <a:r>
              <a:rPr lang="en-US" sz="1600" b="0" i="1" spc="100" dirty="0">
                <a:solidFill>
                  <a:srgbClr val="000066"/>
                </a:solidFill>
                <a:latin typeface="+mn-lt"/>
              </a:rPr>
              <a:t>in vitro</a:t>
            </a:r>
            <a:br>
              <a:rPr lang="en-US" sz="1600" b="0" spc="100" dirty="0">
                <a:solidFill>
                  <a:srgbClr val="000066"/>
                </a:solidFill>
                <a:latin typeface="+mn-lt"/>
              </a:rPr>
            </a:br>
            <a:r>
              <a:rPr lang="en-US" sz="1600" b="0" spc="100" dirty="0">
                <a:solidFill>
                  <a:srgbClr val="000066"/>
                </a:solidFill>
                <a:latin typeface="+mn-lt"/>
              </a:rPr>
              <a:t>culture of embryonic stem (ES) cells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ES recombinant cells incorporated into embryo </a:t>
            </a:r>
            <a:br>
              <a:rPr lang="en-US" sz="1600" b="0" spc="100" dirty="0">
                <a:solidFill>
                  <a:srgbClr val="000066"/>
                </a:solidFill>
                <a:latin typeface="+mn-lt"/>
              </a:rPr>
            </a:br>
            <a:r>
              <a:rPr lang="en-US" sz="1600" b="0" spc="100" dirty="0">
                <a:solidFill>
                  <a:srgbClr val="000066"/>
                </a:solidFill>
                <a:latin typeface="+mn-lt"/>
              </a:rPr>
              <a:t>at blastocyst stage</a:t>
            </a:r>
          </a:p>
          <a:p>
            <a:pPr marL="987425" lvl="1" indent="-530225" eaLnBrk="0" hangingPunct="0">
              <a:lnSpc>
                <a:spcPct val="150000"/>
              </a:lnSpc>
              <a:spcBef>
                <a:spcPts val="0"/>
              </a:spcBef>
              <a:buFont typeface="Wingdings" panose="05000000000000000000" pitchFamily="2" charset="2"/>
              <a:buChar char="§"/>
              <a:defRPr/>
            </a:pPr>
            <a:r>
              <a:rPr lang="en-US" sz="1600" spc="100" dirty="0">
                <a:solidFill>
                  <a:srgbClr val="FF0000"/>
                </a:solidFill>
                <a:latin typeface="+mn-lt"/>
              </a:rPr>
              <a:t>1 in a million incorporated at desired position</a:t>
            </a:r>
            <a:endParaRPr lang="en-US" sz="1600" b="0" spc="100" dirty="0">
              <a:solidFill>
                <a:srgbClr val="000066"/>
              </a:solidFill>
              <a:latin typeface="+mn-lt"/>
            </a:endParaRPr>
          </a:p>
          <a:p>
            <a:pPr marL="987425" lvl="1" indent="-530225" eaLnBrk="0" hangingPunct="0">
              <a:lnSpc>
                <a:spcPct val="150000"/>
              </a:lnSpc>
              <a:spcBef>
                <a:spcPts val="0"/>
              </a:spcBef>
              <a:buFont typeface="Wingdings" panose="05000000000000000000" pitchFamily="2" charset="2"/>
              <a:buChar char="§"/>
              <a:defRPr/>
            </a:pPr>
            <a:r>
              <a:rPr lang="en-US" sz="1600" spc="100" dirty="0">
                <a:solidFill>
                  <a:srgbClr val="FF0000"/>
                </a:solidFill>
                <a:latin typeface="+mn-lt"/>
              </a:rPr>
              <a:t>ES cell lines not available in farm animals</a:t>
            </a:r>
          </a:p>
          <a:p>
            <a:pPr marL="987425" lvl="1" indent="-530225" eaLnBrk="0" hangingPunct="0">
              <a:lnSpc>
                <a:spcPct val="150000"/>
              </a:lnSpc>
              <a:spcBef>
                <a:spcPts val="0"/>
              </a:spcBef>
              <a:buFont typeface="Wingdings" panose="05000000000000000000" pitchFamily="2" charset="2"/>
              <a:buChar char="§"/>
              <a:defRPr/>
            </a:pPr>
            <a:r>
              <a:rPr lang="en-US" sz="1600" spc="100" dirty="0">
                <a:solidFill>
                  <a:srgbClr val="FF0000"/>
                </a:solidFill>
                <a:latin typeface="+mn-lt"/>
              </a:rPr>
              <a:t>random insertion of the transgene</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836712"/>
            <a:ext cx="3061420" cy="558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31184" r="34409"/>
          <a:stretch>
            <a:fillRect/>
          </a:stretch>
        </p:blipFill>
        <p:spPr bwMode="auto">
          <a:xfrm>
            <a:off x="1078307" y="4725144"/>
            <a:ext cx="1801542" cy="14990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4" descr="http://www.medicine.virginia.edu/research/cores/transgenic/images/blackwhitechimera.jpg"/>
          <p:cNvPicPr>
            <a:picLocks noChangeAspect="1" noChangeArrowheads="1"/>
          </p:cNvPicPr>
          <p:nvPr/>
        </p:nvPicPr>
        <p:blipFill rotWithShape="1">
          <a:blip r:embed="rId4"/>
          <a:srcRect l="1158" t="2721" r="1158" b="4087"/>
          <a:stretch/>
        </p:blipFill>
        <p:spPr bwMode="auto">
          <a:xfrm>
            <a:off x="3285102" y="4725144"/>
            <a:ext cx="2547716" cy="14990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Genome targeting technologies</a:t>
            </a:r>
          </a:p>
        </p:txBody>
      </p:sp>
    </p:spTree>
    <p:extLst>
      <p:ext uri="{BB962C8B-B14F-4D97-AF65-F5344CB8AC3E}">
        <p14:creationId xmlns:p14="http://schemas.microsoft.com/office/powerpoint/2010/main" val="264856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fade">
                                      <p:cBhvr>
                                        <p:cTn id="16" dur="500"/>
                                        <p:tgtEl>
                                          <p:spTgt spid="1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500"/>
                                        <p:tgtEl>
                                          <p:spTgt spid="16">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3" end="3"/>
                                            </p:txEl>
                                          </p:spTgt>
                                        </p:tgtEl>
                                        <p:attrNameLst>
                                          <p:attrName>style.visibility</p:attrName>
                                        </p:attrNameLst>
                                      </p:cBhvr>
                                      <p:to>
                                        <p:strVal val="visible"/>
                                      </p:to>
                                    </p:set>
                                    <p:animEffect transition="in" filter="fade">
                                      <p:cBhvr>
                                        <p:cTn id="30" dur="500"/>
                                        <p:tgtEl>
                                          <p:spTgt spid="1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500"/>
                                        <p:tgtEl>
                                          <p:spTgt spid="16">
                                            <p:txEl>
                                              <p:pRg st="4" end="4"/>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Genome targeting technologies</a:t>
            </a:r>
          </a:p>
        </p:txBody>
      </p:sp>
      <p:sp>
        <p:nvSpPr>
          <p:cNvPr id="9" name="Text Box 14"/>
          <p:cNvSpPr txBox="1">
            <a:spLocks noChangeArrowheads="1"/>
          </p:cNvSpPr>
          <p:nvPr/>
        </p:nvSpPr>
        <p:spPr bwMode="auto">
          <a:xfrm>
            <a:off x="395536" y="733053"/>
            <a:ext cx="8175947" cy="1985159"/>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engineered nucleases, </a:t>
            </a:r>
            <a:r>
              <a:rPr lang="cs-CZ" sz="1800" spc="100" dirty="0">
                <a:solidFill>
                  <a:srgbClr val="000066"/>
                </a:solidFill>
                <a:latin typeface="+mn-lt"/>
              </a:rPr>
              <a:t>„</a:t>
            </a:r>
            <a:r>
              <a:rPr lang="en-US" sz="1800" spc="100" dirty="0">
                <a:solidFill>
                  <a:srgbClr val="000066"/>
                </a:solidFill>
                <a:latin typeface="+mn-lt"/>
              </a:rPr>
              <a:t>molecular scissors"</a:t>
            </a:r>
            <a:r>
              <a:rPr lang="cs-CZ" sz="1800" spc="100" dirty="0">
                <a:solidFill>
                  <a:srgbClr val="000066"/>
                </a:solidFill>
                <a:latin typeface="+mn-lt"/>
              </a:rPr>
              <a:t> </a:t>
            </a:r>
            <a:endParaRPr lang="en-US" sz="1800" spc="100" dirty="0">
              <a:solidFill>
                <a:srgbClr val="000066"/>
              </a:solidFill>
              <a:latin typeface="+mn-lt"/>
            </a:endParaRPr>
          </a:p>
          <a:p>
            <a:pPr marL="987425" lvl="1" indent="-530225" eaLnBrk="0" hangingPunct="0">
              <a:lnSpc>
                <a:spcPct val="150000"/>
              </a:lnSpc>
              <a:spcBef>
                <a:spcPts val="0"/>
              </a:spcBef>
              <a:buFont typeface="Wingdings" panose="05000000000000000000" pitchFamily="2" charset="2"/>
              <a:buChar char="§"/>
              <a:defRPr/>
            </a:pPr>
            <a:r>
              <a:rPr lang="cs-CZ" sz="1600" b="0" spc="100" dirty="0" err="1">
                <a:solidFill>
                  <a:srgbClr val="000066"/>
                </a:solidFill>
                <a:latin typeface="+mn-lt"/>
              </a:rPr>
              <a:t>site-specific</a:t>
            </a:r>
            <a:r>
              <a:rPr lang="cs-CZ" sz="1600" b="0" spc="100" dirty="0">
                <a:solidFill>
                  <a:srgbClr val="000066"/>
                </a:solidFill>
                <a:latin typeface="+mn-lt"/>
              </a:rPr>
              <a:t> double </a:t>
            </a:r>
            <a:r>
              <a:rPr lang="cs-CZ" sz="1600" b="0" spc="100" dirty="0" err="1">
                <a:solidFill>
                  <a:srgbClr val="000066"/>
                </a:solidFill>
                <a:latin typeface="+mn-lt"/>
              </a:rPr>
              <a:t>stranded</a:t>
            </a:r>
            <a:r>
              <a:rPr lang="cs-CZ" sz="1600" b="0" spc="100" dirty="0">
                <a:solidFill>
                  <a:srgbClr val="000066"/>
                </a:solidFill>
                <a:latin typeface="+mn-lt"/>
              </a:rPr>
              <a:t> </a:t>
            </a:r>
            <a:r>
              <a:rPr lang="cs-CZ" sz="1600" b="0" spc="100" dirty="0" err="1">
                <a:solidFill>
                  <a:srgbClr val="000066"/>
                </a:solidFill>
                <a:latin typeface="+mn-lt"/>
              </a:rPr>
              <a:t>breaks</a:t>
            </a:r>
            <a:endParaRPr lang="cs-CZ" sz="1600" b="0" spc="100" dirty="0">
              <a:solidFill>
                <a:srgbClr val="000066"/>
              </a:solidFill>
              <a:latin typeface="+mn-lt"/>
            </a:endParaRP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Zinc finger nucleases (ZFNs)</a:t>
            </a:r>
            <a:endParaRPr lang="cs-CZ" sz="1600" b="0" spc="100" dirty="0">
              <a:solidFill>
                <a:srgbClr val="000066"/>
              </a:solidFill>
              <a:latin typeface="+mn-lt"/>
            </a:endParaRP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transcription-activator like effector nucleases (TALEN)</a:t>
            </a:r>
            <a:endParaRPr lang="cs-CZ" sz="1600" b="0" spc="100" dirty="0">
              <a:solidFill>
                <a:srgbClr val="000066"/>
              </a:solidFill>
              <a:latin typeface="+mn-lt"/>
            </a:endParaRPr>
          </a:p>
          <a:p>
            <a:pPr marL="987425" lvl="1" indent="-530225" eaLnBrk="0" hangingPunct="0">
              <a:lnSpc>
                <a:spcPct val="150000"/>
              </a:lnSpc>
              <a:spcBef>
                <a:spcPts val="0"/>
              </a:spcBef>
              <a:buFont typeface="Wingdings" panose="05000000000000000000" pitchFamily="2" charset="2"/>
              <a:buChar char="§"/>
              <a:defRPr/>
            </a:pPr>
            <a:r>
              <a:rPr lang="cs-CZ" sz="1600" b="0" spc="100" dirty="0">
                <a:solidFill>
                  <a:srgbClr val="000066"/>
                </a:solidFill>
                <a:latin typeface="+mn-lt"/>
              </a:rPr>
              <a:t>RNA-</a:t>
            </a:r>
            <a:r>
              <a:rPr lang="cs-CZ" sz="1600" b="0" spc="100" dirty="0" err="1">
                <a:solidFill>
                  <a:srgbClr val="000066"/>
                </a:solidFill>
                <a:latin typeface="+mn-lt"/>
              </a:rPr>
              <a:t>guided</a:t>
            </a:r>
            <a:r>
              <a:rPr lang="cs-CZ" sz="1600" b="0" spc="100" dirty="0">
                <a:solidFill>
                  <a:srgbClr val="000066"/>
                </a:solidFill>
                <a:latin typeface="+mn-lt"/>
              </a:rPr>
              <a:t> DNA </a:t>
            </a:r>
            <a:r>
              <a:rPr lang="cs-CZ" sz="1600" b="0" spc="100" dirty="0" err="1">
                <a:solidFill>
                  <a:srgbClr val="000066"/>
                </a:solidFill>
                <a:latin typeface="+mn-lt"/>
              </a:rPr>
              <a:t>endonuclease</a:t>
            </a:r>
            <a:r>
              <a:rPr lang="cs-CZ" sz="1600" b="0" spc="100" dirty="0">
                <a:solidFill>
                  <a:srgbClr val="000066"/>
                </a:solidFill>
                <a:latin typeface="+mn-lt"/>
              </a:rPr>
              <a:t> (</a:t>
            </a:r>
            <a:r>
              <a:rPr lang="en-US" sz="1600" b="0" spc="100" dirty="0">
                <a:solidFill>
                  <a:srgbClr val="000066"/>
                </a:solidFill>
                <a:latin typeface="+mn-lt"/>
              </a:rPr>
              <a:t>CRISPR</a:t>
            </a:r>
            <a:r>
              <a:rPr lang="cs-CZ" sz="1600" b="0" spc="100" dirty="0">
                <a:solidFill>
                  <a:srgbClr val="000066"/>
                </a:solidFill>
                <a:latin typeface="+mn-lt"/>
              </a:rPr>
              <a:t>-Cas9)</a:t>
            </a:r>
            <a:endParaRPr lang="en-US" sz="1600" b="0" spc="100" dirty="0">
              <a:solidFill>
                <a:srgbClr val="000066"/>
              </a:solidFill>
              <a:latin typeface="+mn-lt"/>
            </a:endParaRPr>
          </a:p>
        </p:txBody>
      </p:sp>
      <p:pic>
        <p:nvPicPr>
          <p:cNvPr id="6" name="Obrázek 5"/>
          <p:cNvPicPr>
            <a:picLocks noChangeAspect="1"/>
          </p:cNvPicPr>
          <p:nvPr/>
        </p:nvPicPr>
        <p:blipFill>
          <a:blip r:embed="rId2"/>
          <a:stretch>
            <a:fillRect/>
          </a:stretch>
        </p:blipFill>
        <p:spPr>
          <a:xfrm>
            <a:off x="519402" y="2866891"/>
            <a:ext cx="2867983" cy="3442506"/>
          </a:xfrm>
          <a:prstGeom prst="rect">
            <a:avLst/>
          </a:prstGeom>
        </p:spPr>
      </p:pic>
      <p:pic>
        <p:nvPicPr>
          <p:cNvPr id="11" name="Obrázek 10"/>
          <p:cNvPicPr>
            <a:picLocks noChangeAspect="1"/>
          </p:cNvPicPr>
          <p:nvPr/>
        </p:nvPicPr>
        <p:blipFill>
          <a:blip r:embed="rId3"/>
          <a:stretch>
            <a:fillRect/>
          </a:stretch>
        </p:blipFill>
        <p:spPr>
          <a:xfrm>
            <a:off x="3707904" y="3501008"/>
            <a:ext cx="5142219" cy="2592288"/>
          </a:xfrm>
          <a:prstGeom prst="rect">
            <a:avLst/>
          </a:prstGeom>
        </p:spPr>
      </p:pic>
    </p:spTree>
    <p:extLst>
      <p:ext uri="{BB962C8B-B14F-4D97-AF65-F5344CB8AC3E}">
        <p14:creationId xmlns:p14="http://schemas.microsoft.com/office/powerpoint/2010/main" val="21934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title" idx="4294967295"/>
          </p:nvPr>
        </p:nvSpPr>
        <p:spPr>
          <a:xfrm>
            <a:off x="323528" y="44624"/>
            <a:ext cx="5400600" cy="539750"/>
          </a:xfrm>
          <a:noFill/>
        </p:spPr>
        <p:txBody>
          <a:bodyPr/>
          <a:lstStyle/>
          <a:p>
            <a:pPr eaLnBrk="1" hangingPunct="1"/>
            <a:r>
              <a:rPr lang="en-US" altLang="en-US" sz="2800" spc="100" dirty="0"/>
              <a:t>Outline</a:t>
            </a:r>
          </a:p>
        </p:txBody>
      </p:sp>
      <p:sp>
        <p:nvSpPr>
          <p:cNvPr id="4" name="Text Box 3"/>
          <p:cNvSpPr txBox="1">
            <a:spLocks noChangeArrowheads="1"/>
          </p:cNvSpPr>
          <p:nvPr/>
        </p:nvSpPr>
        <p:spPr bwMode="auto">
          <a:xfrm>
            <a:off x="657994" y="859934"/>
            <a:ext cx="8018462" cy="3338735"/>
          </a:xfrm>
          <a:prstGeom prst="rect">
            <a:avLst/>
          </a:prstGeom>
          <a:noFill/>
          <a:ln w="9525">
            <a:noFill/>
            <a:miter lim="800000"/>
            <a:headEnd/>
            <a:tailEnd/>
          </a:ln>
        </p:spPr>
        <p:txBody>
          <a:bodyPr>
            <a:spAutoFit/>
          </a:bodyPr>
          <a:lstStyle/>
          <a:p>
            <a:pPr marL="361950" indent="-361950" eaLnBrk="0" hangingPunct="0">
              <a:lnSpc>
                <a:spcPct val="200000"/>
              </a:lnSpc>
              <a:spcBef>
                <a:spcPct val="50000"/>
              </a:spcBef>
              <a:buFont typeface="Wingdings" pitchFamily="2" charset="2"/>
              <a:buChar char="q"/>
              <a:defRPr/>
            </a:pPr>
            <a:r>
              <a:rPr lang="en-US" sz="1800" b="0" spc="200" dirty="0">
                <a:solidFill>
                  <a:srgbClr val="000066"/>
                </a:solidFill>
                <a:latin typeface="+mn-lt"/>
                <a:cs typeface="Arial" panose="020B0604020202020204" pitchFamily="34" charset="0"/>
              </a:rPr>
              <a:t>Definition of green biotechnology</a:t>
            </a:r>
          </a:p>
          <a:p>
            <a:pPr marL="361950" indent="-361950" eaLnBrk="0" hangingPunct="0">
              <a:lnSpc>
                <a:spcPct val="200000"/>
              </a:lnSpc>
              <a:spcBef>
                <a:spcPct val="50000"/>
              </a:spcBef>
              <a:buFont typeface="Wingdings" pitchFamily="2" charset="2"/>
              <a:buChar char="q"/>
              <a:defRPr/>
            </a:pPr>
            <a:r>
              <a:rPr lang="en-US" sz="1800" b="0" spc="200" dirty="0">
                <a:solidFill>
                  <a:srgbClr val="000066"/>
                </a:solidFill>
                <a:latin typeface="+mn-lt"/>
                <a:cs typeface="Arial" panose="020B0604020202020204" pitchFamily="34" charset="0"/>
              </a:rPr>
              <a:t>Genetic engineering of plants</a:t>
            </a:r>
          </a:p>
          <a:p>
            <a:pPr marL="361950" indent="-361950" eaLnBrk="0" hangingPunct="0">
              <a:lnSpc>
                <a:spcPct val="200000"/>
              </a:lnSpc>
              <a:spcBef>
                <a:spcPct val="50000"/>
              </a:spcBef>
              <a:buFont typeface="Wingdings" pitchFamily="2" charset="2"/>
              <a:buChar char="q"/>
              <a:defRPr/>
            </a:pPr>
            <a:r>
              <a:rPr lang="en-US" sz="1800" b="0" spc="200" dirty="0">
                <a:solidFill>
                  <a:srgbClr val="000066"/>
                </a:solidFill>
                <a:latin typeface="+mn-lt"/>
                <a:cs typeface="Arial" panose="020B0604020202020204" pitchFamily="34" charset="0"/>
              </a:rPr>
              <a:t>Genetic engineering of animals</a:t>
            </a:r>
          </a:p>
          <a:p>
            <a:pPr marL="361950" indent="-361950" eaLnBrk="0" hangingPunct="0">
              <a:lnSpc>
                <a:spcPct val="200000"/>
              </a:lnSpc>
              <a:spcBef>
                <a:spcPct val="50000"/>
              </a:spcBef>
              <a:buFont typeface="Wingdings" pitchFamily="2" charset="2"/>
              <a:buChar char="q"/>
              <a:defRPr/>
            </a:pPr>
            <a:r>
              <a:rPr lang="en-US" sz="1800" b="0" spc="200" dirty="0">
                <a:solidFill>
                  <a:srgbClr val="000066"/>
                </a:solidFill>
                <a:latin typeface="+mn-lt"/>
                <a:cs typeface="Arial" panose="020B0604020202020204" pitchFamily="34" charset="0"/>
              </a:rPr>
              <a:t>Biopharming</a:t>
            </a:r>
          </a:p>
          <a:p>
            <a:pPr marL="361950" indent="-361950" eaLnBrk="0" hangingPunct="0">
              <a:lnSpc>
                <a:spcPct val="200000"/>
              </a:lnSpc>
              <a:spcBef>
                <a:spcPct val="50000"/>
              </a:spcBef>
              <a:buFont typeface="Wingdings" pitchFamily="2" charset="2"/>
              <a:buChar char="q"/>
              <a:defRPr/>
            </a:pPr>
            <a:r>
              <a:rPr lang="en-US" sz="1800" b="0" spc="200" dirty="0">
                <a:solidFill>
                  <a:srgbClr val="000066"/>
                </a:solidFill>
                <a:latin typeface="+mn-lt"/>
                <a:cs typeface="Arial" panose="020B0604020202020204" pitchFamily="34" charset="0"/>
              </a:rPr>
              <a:t>GMO benefits and controversies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Genome targeting technologies</a:t>
            </a:r>
          </a:p>
        </p:txBody>
      </p:sp>
      <p:sp>
        <p:nvSpPr>
          <p:cNvPr id="9" name="Text Box 14"/>
          <p:cNvSpPr txBox="1">
            <a:spLocks noChangeArrowheads="1"/>
          </p:cNvSpPr>
          <p:nvPr/>
        </p:nvSpPr>
        <p:spPr bwMode="auto">
          <a:xfrm>
            <a:off x="539552" y="908427"/>
            <a:ext cx="8175947" cy="1800493"/>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CRISPR-Cas9</a:t>
            </a:r>
          </a:p>
          <a:p>
            <a:pPr marL="987425" lvl="1" indent="-530225" eaLnBrk="0" hangingPunct="0">
              <a:lnSpc>
                <a:spcPct val="150000"/>
              </a:lnSpc>
              <a:spcBef>
                <a:spcPts val="0"/>
              </a:spcBef>
              <a:buFont typeface="Wingdings" panose="05000000000000000000" pitchFamily="2" charset="2"/>
              <a:buChar char="§"/>
              <a:defRPr/>
            </a:pPr>
            <a:r>
              <a:rPr lang="en-US" sz="1400" b="0" spc="100" dirty="0">
                <a:solidFill>
                  <a:srgbClr val="000066"/>
                </a:solidFill>
              </a:rPr>
              <a:t>synthetic guide RNA (gRNA)</a:t>
            </a:r>
            <a:endParaRPr lang="cs-CZ" sz="1400" b="0" spc="100" dirty="0">
              <a:solidFill>
                <a:srgbClr val="000066"/>
              </a:solidFill>
            </a:endParaRPr>
          </a:p>
          <a:p>
            <a:pPr marL="987425" lvl="1" indent="-530225" eaLnBrk="0" hangingPunct="0">
              <a:lnSpc>
                <a:spcPct val="150000"/>
              </a:lnSpc>
              <a:spcBef>
                <a:spcPts val="0"/>
              </a:spcBef>
              <a:buFont typeface="Wingdings" panose="05000000000000000000" pitchFamily="2" charset="2"/>
              <a:buChar char="§"/>
              <a:defRPr/>
            </a:pPr>
            <a:r>
              <a:rPr lang="en-US" sz="1400" b="0" spc="100" dirty="0">
                <a:solidFill>
                  <a:srgbClr val="000066"/>
                </a:solidFill>
              </a:rPr>
              <a:t>delivering Cas9 nuclease complexed with gRNA into a cell</a:t>
            </a:r>
            <a:endParaRPr lang="cs-CZ" sz="1400" b="0" spc="100" dirty="0">
              <a:solidFill>
                <a:srgbClr val="000066"/>
              </a:solidFill>
            </a:endParaRPr>
          </a:p>
          <a:p>
            <a:pPr marL="987425" lvl="1" indent="-530225" eaLnBrk="0" hangingPunct="0">
              <a:lnSpc>
                <a:spcPct val="150000"/>
              </a:lnSpc>
              <a:spcBef>
                <a:spcPts val="0"/>
              </a:spcBef>
              <a:buFont typeface="Wingdings" panose="05000000000000000000" pitchFamily="2" charset="2"/>
              <a:buChar char="§"/>
              <a:defRPr/>
            </a:pPr>
            <a:r>
              <a:rPr lang="en-US" sz="1400" b="0" i="1" spc="100" dirty="0">
                <a:solidFill>
                  <a:srgbClr val="000066"/>
                </a:solidFill>
              </a:rPr>
              <a:t>in vivo </a:t>
            </a:r>
            <a:r>
              <a:rPr lang="en-US" sz="1400" b="0" spc="100" dirty="0">
                <a:solidFill>
                  <a:srgbClr val="000066"/>
                </a:solidFill>
              </a:rPr>
              <a:t>(nucleus), stem cells, fertilized egg</a:t>
            </a:r>
          </a:p>
          <a:p>
            <a:pPr marL="987425" lvl="1" indent="-530225" eaLnBrk="0" hangingPunct="0">
              <a:lnSpc>
                <a:spcPct val="150000"/>
              </a:lnSpc>
              <a:spcBef>
                <a:spcPts val="0"/>
              </a:spcBef>
              <a:buFont typeface="Wingdings" panose="05000000000000000000" pitchFamily="2" charset="2"/>
              <a:buChar char="§"/>
              <a:defRPr/>
            </a:pPr>
            <a:r>
              <a:rPr lang="cs-CZ" sz="1400" b="0" spc="100" dirty="0" err="1">
                <a:solidFill>
                  <a:srgbClr val="000066"/>
                </a:solidFill>
              </a:rPr>
              <a:t>can</a:t>
            </a:r>
            <a:r>
              <a:rPr lang="en-US" sz="1400" b="0" spc="100" dirty="0">
                <a:solidFill>
                  <a:srgbClr val="000066"/>
                </a:solidFill>
              </a:rPr>
              <a:t> target several genes at once</a:t>
            </a:r>
          </a:p>
        </p:txBody>
      </p:sp>
      <p:pic>
        <p:nvPicPr>
          <p:cNvPr id="2" name="Obrázek 1"/>
          <p:cNvPicPr>
            <a:picLocks noChangeAspect="1"/>
          </p:cNvPicPr>
          <p:nvPr/>
        </p:nvPicPr>
        <p:blipFill>
          <a:blip r:embed="rId2"/>
          <a:stretch>
            <a:fillRect/>
          </a:stretch>
        </p:blipFill>
        <p:spPr>
          <a:xfrm>
            <a:off x="1008863" y="2996952"/>
            <a:ext cx="2124702" cy="1409572"/>
          </a:xfrm>
          <a:prstGeom prst="rect">
            <a:avLst/>
          </a:prstGeom>
          <a:ln>
            <a:noFill/>
          </a:ln>
          <a:effectLst>
            <a:outerShdw blurRad="292100" dist="139700" dir="2700000" algn="tl" rotWithShape="0">
              <a:srgbClr val="333333">
                <a:alpha val="65000"/>
              </a:srgbClr>
            </a:outerShdw>
          </a:effectLst>
        </p:spPr>
      </p:pic>
      <p:pic>
        <p:nvPicPr>
          <p:cNvPr id="4" name="Obrázek 3"/>
          <p:cNvPicPr>
            <a:picLocks noChangeAspect="1"/>
          </p:cNvPicPr>
          <p:nvPr/>
        </p:nvPicPr>
        <p:blipFill>
          <a:blip r:embed="rId3"/>
          <a:stretch>
            <a:fillRect/>
          </a:stretch>
        </p:blipFill>
        <p:spPr>
          <a:xfrm>
            <a:off x="3480691" y="2996952"/>
            <a:ext cx="2040327" cy="1409572"/>
          </a:xfrm>
          <a:prstGeom prst="rect">
            <a:avLst/>
          </a:prstGeom>
          <a:ln>
            <a:noFill/>
          </a:ln>
          <a:effectLst>
            <a:outerShdw blurRad="292100" dist="139700" dir="2700000" algn="tl" rotWithShape="0">
              <a:srgbClr val="333333">
                <a:alpha val="65000"/>
              </a:srgbClr>
            </a:outerShdw>
          </a:effectLst>
        </p:spPr>
      </p:pic>
      <p:pic>
        <p:nvPicPr>
          <p:cNvPr id="5" name="Obrázek 4"/>
          <p:cNvPicPr>
            <a:picLocks noChangeAspect="1"/>
          </p:cNvPicPr>
          <p:nvPr/>
        </p:nvPicPr>
        <p:blipFill rotWithShape="1">
          <a:blip r:embed="rId4"/>
          <a:srcRect l="3770" r="5333"/>
          <a:stretch/>
        </p:blipFill>
        <p:spPr>
          <a:xfrm>
            <a:off x="5868144" y="3000705"/>
            <a:ext cx="2016224" cy="1405819"/>
          </a:xfrm>
          <a:prstGeom prst="rect">
            <a:avLst/>
          </a:prstGeom>
          <a:ln>
            <a:noFill/>
          </a:ln>
          <a:effectLst>
            <a:outerShdw blurRad="292100" dist="139700" dir="2700000" algn="tl" rotWithShape="0">
              <a:srgbClr val="333333">
                <a:alpha val="65000"/>
              </a:srgbClr>
            </a:outerShdw>
          </a:effectLst>
        </p:spPr>
      </p:pic>
      <p:pic>
        <p:nvPicPr>
          <p:cNvPr id="12" name="Obrázek 11"/>
          <p:cNvPicPr>
            <a:picLocks noChangeAspect="1"/>
          </p:cNvPicPr>
          <p:nvPr/>
        </p:nvPicPr>
        <p:blipFill>
          <a:blip r:embed="rId5"/>
          <a:stretch>
            <a:fillRect/>
          </a:stretch>
        </p:blipFill>
        <p:spPr>
          <a:xfrm>
            <a:off x="4594369" y="4860462"/>
            <a:ext cx="2547550" cy="1362643"/>
          </a:xfrm>
          <a:prstGeom prst="rect">
            <a:avLst/>
          </a:prstGeom>
          <a:ln>
            <a:noFill/>
          </a:ln>
          <a:effectLst>
            <a:outerShdw blurRad="292100" dist="139700" dir="2700000" algn="tl" rotWithShape="0">
              <a:srgbClr val="333333">
                <a:alpha val="65000"/>
              </a:srgbClr>
            </a:outerShdw>
          </a:effectLst>
        </p:spPr>
      </p:pic>
      <p:pic>
        <p:nvPicPr>
          <p:cNvPr id="13" name="Obrázek 12"/>
          <p:cNvPicPr>
            <a:picLocks noChangeAspect="1"/>
          </p:cNvPicPr>
          <p:nvPr/>
        </p:nvPicPr>
        <p:blipFill rotWithShape="1">
          <a:blip r:embed="rId6"/>
          <a:srcRect b="27932"/>
          <a:stretch/>
        </p:blipFill>
        <p:spPr>
          <a:xfrm>
            <a:off x="1248443" y="4860461"/>
            <a:ext cx="2858908" cy="13626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359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Application of transgenic animals</a:t>
            </a:r>
          </a:p>
        </p:txBody>
      </p:sp>
      <p:sp>
        <p:nvSpPr>
          <p:cNvPr id="16" name="Text Box 14"/>
          <p:cNvSpPr txBox="1">
            <a:spLocks noChangeArrowheads="1"/>
          </p:cNvSpPr>
          <p:nvPr/>
        </p:nvSpPr>
        <p:spPr bwMode="auto">
          <a:xfrm>
            <a:off x="323528" y="815508"/>
            <a:ext cx="8640960" cy="5124480"/>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disease-resistant livestock</a:t>
            </a:r>
          </a:p>
          <a:p>
            <a:pPr marL="987425" lvl="1" indent="-530225" eaLnBrk="0" hangingPunct="0">
              <a:lnSpc>
                <a:spcPct val="150000"/>
              </a:lnSpc>
              <a:spcBef>
                <a:spcPts val="0"/>
              </a:spcBef>
              <a:buFont typeface="Wingdings" panose="05000000000000000000" pitchFamily="2" charset="2"/>
              <a:buChar char="§"/>
              <a:defRPr/>
            </a:pPr>
            <a:r>
              <a:rPr lang="en-US" sz="1600" b="0" i="1" spc="100" dirty="0">
                <a:solidFill>
                  <a:srgbClr val="000066"/>
                </a:solidFill>
                <a:latin typeface="+mn-lt"/>
              </a:rPr>
              <a:t>in vivo </a:t>
            </a:r>
            <a:r>
              <a:rPr lang="en-US" sz="1600" b="0" spc="100" dirty="0">
                <a:solidFill>
                  <a:srgbClr val="000066"/>
                </a:solidFill>
                <a:latin typeface="+mn-lt"/>
              </a:rPr>
              <a:t>immunization - overexpress genes encoding monoclonal antibodies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eliminate production of host cell components interacting with infectious agent</a:t>
            </a:r>
          </a:p>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improving milk quality</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increase casein contents let to increase cheese production</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decrease lactose content by overexpress lactase</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abolish lacto globulin expression (for milk allergic consumer)</a:t>
            </a:r>
          </a:p>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improving animal production traits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transgenic fish - enhanced growth 3-5 times (growth hormone)</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transgenic pig - production of omega-3-fatty acids (roundworm gene)</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transgenic poultry - lower cholesterol and fat in eggs</a:t>
            </a:r>
          </a:p>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biopharming</a:t>
            </a:r>
          </a:p>
        </p:txBody>
      </p:sp>
    </p:spTree>
    <p:extLst>
      <p:ext uri="{BB962C8B-B14F-4D97-AF65-F5344CB8AC3E}">
        <p14:creationId xmlns:p14="http://schemas.microsoft.com/office/powerpoint/2010/main" val="264856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fade">
                                      <p:cBhvr>
                                        <p:cTn id="47" dur="500"/>
                                        <p:tgtEl>
                                          <p:spTgt spid="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xEl>
                                              <p:pRg st="9" end="9"/>
                                            </p:txEl>
                                          </p:spTgt>
                                        </p:tgtEl>
                                        <p:attrNameLst>
                                          <p:attrName>style.visibility</p:attrName>
                                        </p:attrNameLst>
                                      </p:cBhvr>
                                      <p:to>
                                        <p:strVal val="visible"/>
                                      </p:to>
                                    </p:set>
                                    <p:animEffect transition="in" filter="fade">
                                      <p:cBhvr>
                                        <p:cTn id="52" dur="500"/>
                                        <p:tgtEl>
                                          <p:spTgt spid="1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xEl>
                                              <p:pRg st="10" end="10"/>
                                            </p:txEl>
                                          </p:spTgt>
                                        </p:tgtEl>
                                        <p:attrNameLst>
                                          <p:attrName>style.visibility</p:attrName>
                                        </p:attrNameLst>
                                      </p:cBhvr>
                                      <p:to>
                                        <p:strVal val="visible"/>
                                      </p:to>
                                    </p:set>
                                    <p:animEffect transition="in" filter="fade">
                                      <p:cBhvr>
                                        <p:cTn id="57" dur="500"/>
                                        <p:tgtEl>
                                          <p:spTgt spid="1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xEl>
                                              <p:pRg st="11" end="11"/>
                                            </p:txEl>
                                          </p:spTgt>
                                        </p:tgtEl>
                                        <p:attrNameLst>
                                          <p:attrName>style.visibility</p:attrName>
                                        </p:attrNameLst>
                                      </p:cBhvr>
                                      <p:to>
                                        <p:strVal val="visible"/>
                                      </p:to>
                                    </p:set>
                                    <p:animEffect transition="in" filter="fade">
                                      <p:cBhvr>
                                        <p:cTn id="62"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Biopharming</a:t>
            </a:r>
          </a:p>
        </p:txBody>
      </p:sp>
      <p:sp>
        <p:nvSpPr>
          <p:cNvPr id="16" name="Text Box 14"/>
          <p:cNvSpPr txBox="1">
            <a:spLocks noChangeArrowheads="1"/>
          </p:cNvSpPr>
          <p:nvPr/>
        </p:nvSpPr>
        <p:spPr bwMode="auto">
          <a:xfrm>
            <a:off x="395536" y="893326"/>
            <a:ext cx="8175947" cy="3831818"/>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b="0" spc="100" dirty="0">
                <a:solidFill>
                  <a:srgbClr val="000066"/>
                </a:solidFill>
                <a:latin typeface="+mn-lt"/>
              </a:rPr>
              <a:t>use of plants or animals for the production of useful molecules</a:t>
            </a:r>
          </a:p>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industrial products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proteins (enzymes)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fats and oils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polymers and waxes</a:t>
            </a:r>
          </a:p>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pharmaceuticals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recombinant human proteins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therapeutic proteins and pharmaceuticals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vaccines and antibodies</a:t>
            </a:r>
          </a:p>
        </p:txBody>
      </p:sp>
    </p:spTree>
    <p:extLst>
      <p:ext uri="{BB962C8B-B14F-4D97-AF65-F5344CB8AC3E}">
        <p14:creationId xmlns:p14="http://schemas.microsoft.com/office/powerpoint/2010/main" val="264856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fade">
                                      <p:cBhvr>
                                        <p:cTn id="47"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GB" altLang="en-US" sz="2800" b="0" kern="0" spc="100" dirty="0"/>
              <a:t>Biopharming</a:t>
            </a:r>
          </a:p>
        </p:txBody>
      </p:sp>
      <p:sp>
        <p:nvSpPr>
          <p:cNvPr id="16" name="Text Box 14"/>
          <p:cNvSpPr txBox="1">
            <a:spLocks noChangeArrowheads="1"/>
          </p:cNvSpPr>
          <p:nvPr/>
        </p:nvSpPr>
        <p:spPr bwMode="auto">
          <a:xfrm>
            <a:off x="395536" y="861675"/>
            <a:ext cx="8175947" cy="5262979"/>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industrial products from  plants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cheap and easy to produce</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free of animal viruses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risk of food supply contamination</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environmental contamination </a:t>
            </a:r>
          </a:p>
          <a:p>
            <a:pPr marL="530225" indent="-530225" eaLnBrk="0" hangingPunct="0">
              <a:lnSpc>
                <a:spcPct val="150000"/>
              </a:lnSpc>
              <a:spcBef>
                <a:spcPct val="50000"/>
              </a:spcBef>
              <a:buFont typeface="Wingdings" pitchFamily="2" charset="2"/>
              <a:buChar char="q"/>
              <a:defRPr/>
            </a:pPr>
            <a:r>
              <a:rPr lang="en-US" sz="1600" b="0" spc="100" dirty="0">
                <a:solidFill>
                  <a:srgbClr val="000066"/>
                </a:solidFill>
                <a:latin typeface="+mn-lt"/>
              </a:rPr>
              <a:t>EXAMPLES (transgenic corn, Sigma): </a:t>
            </a:r>
          </a:p>
          <a:p>
            <a:pPr marL="987425" lvl="1" indent="-530225" eaLnBrk="0" hangingPunct="0">
              <a:lnSpc>
                <a:spcPct val="150000"/>
              </a:lnSpc>
              <a:spcBef>
                <a:spcPts val="0"/>
              </a:spcBef>
              <a:buFont typeface="Wingdings" panose="05000000000000000000" pitchFamily="2" charset="2"/>
              <a:buChar char="§"/>
              <a:defRPr/>
            </a:pPr>
            <a:r>
              <a:rPr lang="en-US" sz="1600" spc="100" dirty="0">
                <a:solidFill>
                  <a:srgbClr val="000066"/>
                </a:solidFill>
                <a:latin typeface="+mn-lt"/>
              </a:rPr>
              <a:t>trypsin</a:t>
            </a:r>
          </a:p>
          <a:p>
            <a:pPr marL="1354138" lvl="2" indent="-369888" eaLnBrk="0" hangingPunct="0">
              <a:lnSpc>
                <a:spcPct val="150000"/>
              </a:lnSpc>
              <a:spcBef>
                <a:spcPts val="0"/>
              </a:spcBef>
              <a:buFont typeface="Courier New" panose="02070309020205020404" pitchFamily="49" charset="0"/>
              <a:buChar char="o"/>
              <a:defRPr/>
            </a:pPr>
            <a:r>
              <a:rPr lang="en-US" sz="1400" b="0" spc="100" dirty="0">
                <a:solidFill>
                  <a:srgbClr val="000066"/>
                </a:solidFill>
                <a:latin typeface="+mn-lt"/>
              </a:rPr>
              <a:t>traditionally isolated from bovine pancreas</a:t>
            </a:r>
          </a:p>
          <a:p>
            <a:pPr marL="1354138" lvl="2" indent="-369888" eaLnBrk="0" hangingPunct="0">
              <a:lnSpc>
                <a:spcPct val="150000"/>
              </a:lnSpc>
              <a:spcBef>
                <a:spcPts val="0"/>
              </a:spcBef>
              <a:buFont typeface="Courier New" panose="02070309020205020404" pitchFamily="49" charset="0"/>
              <a:buChar char="o"/>
              <a:defRPr/>
            </a:pPr>
            <a:r>
              <a:rPr lang="en-US" sz="1400" b="0" spc="100" dirty="0">
                <a:solidFill>
                  <a:srgbClr val="000066"/>
                </a:solidFill>
                <a:latin typeface="+mn-lt"/>
              </a:rPr>
              <a:t>first large scale transgenic plant product</a:t>
            </a:r>
          </a:p>
          <a:p>
            <a:pPr marL="1354138" lvl="2" indent="-369888" eaLnBrk="0" hangingPunct="0">
              <a:lnSpc>
                <a:spcPct val="150000"/>
              </a:lnSpc>
              <a:spcBef>
                <a:spcPts val="0"/>
              </a:spcBef>
              <a:buFont typeface="Courier New" panose="02070309020205020404" pitchFamily="49" charset="0"/>
              <a:buChar char="o"/>
              <a:defRPr/>
            </a:pPr>
            <a:r>
              <a:rPr lang="en-US" sz="1400" b="0" spc="100" dirty="0">
                <a:solidFill>
                  <a:srgbClr val="000066"/>
                </a:solidFill>
                <a:latin typeface="+mn-lt"/>
              </a:rPr>
              <a:t>worldwide market = US$120 million</a:t>
            </a:r>
          </a:p>
          <a:p>
            <a:pPr marL="987425" lvl="1" indent="-530225" eaLnBrk="0" hangingPunct="0">
              <a:lnSpc>
                <a:spcPct val="150000"/>
              </a:lnSpc>
              <a:spcBef>
                <a:spcPts val="0"/>
              </a:spcBef>
              <a:buFont typeface="Wingdings" panose="05000000000000000000" pitchFamily="2" charset="2"/>
              <a:buChar char="§"/>
              <a:defRPr/>
            </a:pPr>
            <a:r>
              <a:rPr lang="en-US" sz="1600" spc="100" dirty="0" err="1">
                <a:solidFill>
                  <a:srgbClr val="000066"/>
                </a:solidFill>
                <a:latin typeface="+mn-lt"/>
              </a:rPr>
              <a:t>avidin</a:t>
            </a:r>
            <a:endParaRPr lang="en-US" sz="1600" spc="100" dirty="0">
              <a:solidFill>
                <a:srgbClr val="000066"/>
              </a:solidFill>
              <a:latin typeface="+mn-lt"/>
            </a:endParaRPr>
          </a:p>
          <a:p>
            <a:pPr marL="1354138" lvl="2" indent="-369888" eaLnBrk="0" hangingPunct="0">
              <a:lnSpc>
                <a:spcPct val="150000"/>
              </a:lnSpc>
              <a:spcBef>
                <a:spcPts val="0"/>
              </a:spcBef>
              <a:buFont typeface="Courier New" panose="02070309020205020404" pitchFamily="49" charset="0"/>
              <a:buChar char="o"/>
              <a:defRPr/>
            </a:pPr>
            <a:r>
              <a:rPr lang="en-US" sz="1400" b="0" spc="100" dirty="0">
                <a:solidFill>
                  <a:srgbClr val="000066"/>
                </a:solidFill>
                <a:latin typeface="+mn-lt"/>
              </a:rPr>
              <a:t>medical diagnostics</a:t>
            </a:r>
          </a:p>
          <a:p>
            <a:pPr marL="987425" lvl="1" indent="-530225" eaLnBrk="0" hangingPunct="0">
              <a:lnSpc>
                <a:spcPct val="150000"/>
              </a:lnSpc>
              <a:spcBef>
                <a:spcPts val="0"/>
              </a:spcBef>
              <a:buFont typeface="Wingdings" panose="05000000000000000000" pitchFamily="2" charset="2"/>
              <a:buChar char="§"/>
              <a:defRPr/>
            </a:pPr>
            <a:r>
              <a:rPr lang="en-US" sz="1600" spc="100" dirty="0">
                <a:solidFill>
                  <a:srgbClr val="000066"/>
                </a:solidFill>
                <a:latin typeface="Symbol" panose="05050102010706020507" pitchFamily="18" charset="2"/>
              </a:rPr>
              <a:t>b</a:t>
            </a:r>
            <a:r>
              <a:rPr lang="en-US" sz="1600" spc="100" dirty="0">
                <a:solidFill>
                  <a:srgbClr val="000066"/>
                </a:solidFill>
                <a:latin typeface="+mn-lt"/>
              </a:rPr>
              <a:t>-</a:t>
            </a:r>
            <a:r>
              <a:rPr lang="en-US" sz="1600" spc="100" dirty="0" err="1">
                <a:solidFill>
                  <a:srgbClr val="000066"/>
                </a:solidFill>
                <a:latin typeface="+mn-lt"/>
              </a:rPr>
              <a:t>gl</a:t>
            </a:r>
            <a:r>
              <a:rPr lang="cs-CZ" sz="1600" spc="100" dirty="0">
                <a:solidFill>
                  <a:srgbClr val="000066"/>
                </a:solidFill>
                <a:latin typeface="+mn-lt"/>
              </a:rPr>
              <a:t>u</a:t>
            </a:r>
            <a:r>
              <a:rPr lang="en-US" sz="1600" spc="100" dirty="0" err="1">
                <a:solidFill>
                  <a:srgbClr val="000066"/>
                </a:solidFill>
                <a:latin typeface="+mn-lt"/>
              </a:rPr>
              <a:t>curonidase</a:t>
            </a:r>
            <a:endParaRPr lang="en-US" sz="1600" spc="100" dirty="0">
              <a:solidFill>
                <a:srgbClr val="000066"/>
              </a:solidFill>
              <a:latin typeface="+mn-lt"/>
            </a:endParaRPr>
          </a:p>
          <a:p>
            <a:pPr marL="1354138" lvl="2" indent="-369888" eaLnBrk="0" hangingPunct="0">
              <a:lnSpc>
                <a:spcPct val="150000"/>
              </a:lnSpc>
              <a:spcBef>
                <a:spcPts val="0"/>
              </a:spcBef>
              <a:buFont typeface="Courier New" panose="02070309020205020404" pitchFamily="49" charset="0"/>
              <a:buChar char="o"/>
              <a:defRPr/>
            </a:pPr>
            <a:r>
              <a:rPr lang="en-US" sz="1400" b="0" spc="100" dirty="0">
                <a:solidFill>
                  <a:srgbClr val="000066"/>
                </a:solidFill>
                <a:latin typeface="+mn-lt"/>
              </a:rPr>
              <a:t>visual marker in research labs</a:t>
            </a:r>
          </a:p>
        </p:txBody>
      </p:sp>
      <p:pic>
        <p:nvPicPr>
          <p:cNvPr id="4" name="Picture 11" descr="http://americanpreppersnetwork.com/wp-content/uploads/2012/06/corn.jpg"/>
          <p:cNvPicPr>
            <a:picLocks noChangeAspect="1" noChangeArrowheads="1"/>
          </p:cNvPicPr>
          <p:nvPr/>
        </p:nvPicPr>
        <p:blipFill rotWithShape="1">
          <a:blip r:embed="rId3"/>
          <a:srcRect l="14382"/>
          <a:stretch/>
        </p:blipFill>
        <p:spPr bwMode="auto">
          <a:xfrm>
            <a:off x="6256939" y="1111042"/>
            <a:ext cx="2314544" cy="18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rotWithShape="1">
          <a:blip r:embed="rId4"/>
          <a:srcRect l="6790" t="2613" r="6589" b="7831"/>
          <a:stretch/>
        </p:blipFill>
        <p:spPr bwMode="auto">
          <a:xfrm>
            <a:off x="6758313" y="3541776"/>
            <a:ext cx="1311795" cy="25946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46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xEl>
                                              <p:pRg st="6" end="6"/>
                                            </p:txEl>
                                          </p:spTgt>
                                        </p:tgtEl>
                                        <p:attrNameLst>
                                          <p:attrName>style.visibility</p:attrName>
                                        </p:attrNameLst>
                                      </p:cBhvr>
                                      <p:to>
                                        <p:strVal val="visible"/>
                                      </p:to>
                                    </p:set>
                                    <p:animEffect transition="in" filter="fade">
                                      <p:cBhvr>
                                        <p:cTn id="41" dur="500"/>
                                        <p:tgtEl>
                                          <p:spTgt spid="16">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xEl>
                                              <p:pRg st="7" end="7"/>
                                            </p:txEl>
                                          </p:spTgt>
                                        </p:tgtEl>
                                        <p:attrNameLst>
                                          <p:attrName>style.visibility</p:attrName>
                                        </p:attrNameLst>
                                      </p:cBhvr>
                                      <p:to>
                                        <p:strVal val="visible"/>
                                      </p:to>
                                    </p:set>
                                    <p:animEffect transition="in" filter="fade">
                                      <p:cBhvr>
                                        <p:cTn id="50" dur="500"/>
                                        <p:tgtEl>
                                          <p:spTgt spid="16">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6">
                                            <p:txEl>
                                              <p:pRg st="8" end="8"/>
                                            </p:txEl>
                                          </p:spTgt>
                                        </p:tgtEl>
                                        <p:attrNameLst>
                                          <p:attrName>style.visibility</p:attrName>
                                        </p:attrNameLst>
                                      </p:cBhvr>
                                      <p:to>
                                        <p:strVal val="visible"/>
                                      </p:to>
                                    </p:set>
                                    <p:animEffect transition="in" filter="fade">
                                      <p:cBhvr>
                                        <p:cTn id="55" dur="500"/>
                                        <p:tgtEl>
                                          <p:spTgt spid="16">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xEl>
                                              <p:pRg st="9" end="9"/>
                                            </p:txEl>
                                          </p:spTgt>
                                        </p:tgtEl>
                                        <p:attrNameLst>
                                          <p:attrName>style.visibility</p:attrName>
                                        </p:attrNameLst>
                                      </p:cBhvr>
                                      <p:to>
                                        <p:strVal val="visible"/>
                                      </p:to>
                                    </p:set>
                                    <p:animEffect transition="in" filter="fade">
                                      <p:cBhvr>
                                        <p:cTn id="60" dur="500"/>
                                        <p:tgtEl>
                                          <p:spTgt spid="16">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6">
                                            <p:txEl>
                                              <p:pRg st="10" end="10"/>
                                            </p:txEl>
                                          </p:spTgt>
                                        </p:tgtEl>
                                        <p:attrNameLst>
                                          <p:attrName>style.visibility</p:attrName>
                                        </p:attrNameLst>
                                      </p:cBhvr>
                                      <p:to>
                                        <p:strVal val="visible"/>
                                      </p:to>
                                    </p:set>
                                    <p:animEffect transition="in" filter="fade">
                                      <p:cBhvr>
                                        <p:cTn id="65" dur="500"/>
                                        <p:tgtEl>
                                          <p:spTgt spid="16">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6">
                                            <p:txEl>
                                              <p:pRg st="11" end="11"/>
                                            </p:txEl>
                                          </p:spTgt>
                                        </p:tgtEl>
                                        <p:attrNameLst>
                                          <p:attrName>style.visibility</p:attrName>
                                        </p:attrNameLst>
                                      </p:cBhvr>
                                      <p:to>
                                        <p:strVal val="visible"/>
                                      </p:to>
                                    </p:set>
                                    <p:animEffect transition="in" filter="fade">
                                      <p:cBhvr>
                                        <p:cTn id="70" dur="500"/>
                                        <p:tgtEl>
                                          <p:spTgt spid="16">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6">
                                            <p:txEl>
                                              <p:pRg st="12" end="12"/>
                                            </p:txEl>
                                          </p:spTgt>
                                        </p:tgtEl>
                                        <p:attrNameLst>
                                          <p:attrName>style.visibility</p:attrName>
                                        </p:attrNameLst>
                                      </p:cBhvr>
                                      <p:to>
                                        <p:strVal val="visible"/>
                                      </p:to>
                                    </p:set>
                                    <p:animEffect transition="in" filter="fade">
                                      <p:cBhvr>
                                        <p:cTn id="75" dur="500"/>
                                        <p:tgtEl>
                                          <p:spTgt spid="16">
                                            <p:txEl>
                                              <p:pRg st="12" end="1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6">
                                            <p:txEl>
                                              <p:pRg st="13" end="13"/>
                                            </p:txEl>
                                          </p:spTgt>
                                        </p:tgtEl>
                                        <p:attrNameLst>
                                          <p:attrName>style.visibility</p:attrName>
                                        </p:attrNameLst>
                                      </p:cBhvr>
                                      <p:to>
                                        <p:strVal val="visible"/>
                                      </p:to>
                                    </p:set>
                                    <p:animEffect transition="in" filter="fade">
                                      <p:cBhvr>
                                        <p:cTn id="80" dur="500"/>
                                        <p:tgtEl>
                                          <p:spTgt spid="1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GB" altLang="en-US" sz="2800" b="0" kern="0" spc="100" dirty="0"/>
              <a:t>Biopharming</a:t>
            </a:r>
          </a:p>
        </p:txBody>
      </p:sp>
      <p:sp>
        <p:nvSpPr>
          <p:cNvPr id="16" name="Text Box 14"/>
          <p:cNvSpPr txBox="1">
            <a:spLocks noChangeArrowheads="1"/>
          </p:cNvSpPr>
          <p:nvPr/>
        </p:nvSpPr>
        <p:spPr bwMode="auto">
          <a:xfrm>
            <a:off x="413842" y="852676"/>
            <a:ext cx="8175947" cy="4016484"/>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edible  vaccines  from  plants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no purification required</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no hazards associated with injections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may be grown locally where needed	</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no transportation costs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no need for refrigeration or special storage</a:t>
            </a:r>
          </a:p>
          <a:p>
            <a:pPr marL="530225" indent="-530225" eaLnBrk="0" hangingPunct="0">
              <a:lnSpc>
                <a:spcPct val="150000"/>
              </a:lnSpc>
              <a:spcBef>
                <a:spcPct val="50000"/>
              </a:spcBef>
              <a:buFont typeface="Wingdings" pitchFamily="2" charset="2"/>
              <a:buChar char="q"/>
              <a:defRPr/>
            </a:pPr>
            <a:r>
              <a:rPr lang="en-US" sz="1600" b="0" spc="100" dirty="0">
                <a:solidFill>
                  <a:srgbClr val="000066"/>
                </a:solidFill>
                <a:latin typeface="+mn-lt"/>
              </a:rPr>
              <a:t>EXAMPLES: </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HIV-suppressing protein in </a:t>
            </a:r>
            <a:r>
              <a:rPr lang="en-US" sz="1600" spc="100" dirty="0">
                <a:solidFill>
                  <a:srgbClr val="000066"/>
                </a:solidFill>
                <a:latin typeface="+mn-lt"/>
              </a:rPr>
              <a:t>spinach</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rabies  virus  G  protein  in  </a:t>
            </a:r>
            <a:r>
              <a:rPr lang="en-US" sz="1600" spc="100" dirty="0">
                <a:solidFill>
                  <a:srgbClr val="000066"/>
                </a:solidFill>
                <a:latin typeface="+mn-lt"/>
              </a:rPr>
              <a:t>tomato</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vaccine for rotavirus or hepatitis in </a:t>
            </a:r>
            <a:r>
              <a:rPr lang="en-US" sz="1600" spc="100" dirty="0">
                <a:solidFill>
                  <a:srgbClr val="000066"/>
                </a:solidFill>
                <a:latin typeface="+mn-lt"/>
              </a:rPr>
              <a:t>potato</a:t>
            </a:r>
          </a:p>
        </p:txBody>
      </p:sp>
      <p:pic>
        <p:nvPicPr>
          <p:cNvPr id="7" name="Picture 5" descr="http://www.infonet-biovision.org/res/res/files/3965.300x200.jpeg"/>
          <p:cNvPicPr>
            <a:picLocks noChangeAspect="1" noChangeArrowheads="1"/>
          </p:cNvPicPr>
          <p:nvPr/>
        </p:nvPicPr>
        <p:blipFill rotWithShape="1">
          <a:blip r:embed="rId3"/>
          <a:srcRect l="4917" r="4468"/>
          <a:stretch/>
        </p:blipFill>
        <p:spPr bwMode="auto">
          <a:xfrm>
            <a:off x="6392393" y="1040972"/>
            <a:ext cx="2030813" cy="1470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http://indianapublicmedia.org/amomentofscience/files/2009/08/tomat-940x626.jpg"/>
          <p:cNvPicPr>
            <a:picLocks noChangeAspect="1" noChangeArrowheads="1"/>
          </p:cNvPicPr>
          <p:nvPr/>
        </p:nvPicPr>
        <p:blipFill>
          <a:blip r:embed="rId4"/>
          <a:srcRect/>
          <a:stretch>
            <a:fillRect/>
          </a:stretch>
        </p:blipFill>
        <p:spPr bwMode="auto">
          <a:xfrm>
            <a:off x="6392393" y="2793208"/>
            <a:ext cx="2030813" cy="13526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9" descr="http://www.indepthinfo.com/potato/gifs/potatoes.jpg"/>
          <p:cNvPicPr>
            <a:picLocks noChangeAspect="1" noChangeArrowheads="1"/>
          </p:cNvPicPr>
          <p:nvPr/>
        </p:nvPicPr>
        <p:blipFill rotWithShape="1">
          <a:blip r:embed="rId5"/>
          <a:srcRect t="9954" r="13553" b="13288"/>
          <a:stretch/>
        </p:blipFill>
        <p:spPr bwMode="auto">
          <a:xfrm>
            <a:off x="6392393" y="4437112"/>
            <a:ext cx="2030813" cy="1250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72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
                                            <p:txEl>
                                              <p:pRg st="8" end="8"/>
                                            </p:txEl>
                                          </p:spTgt>
                                        </p:tgtEl>
                                        <p:attrNameLst>
                                          <p:attrName>style.visibility</p:attrName>
                                        </p:attrNameLst>
                                      </p:cBhvr>
                                      <p:to>
                                        <p:strVal val="visible"/>
                                      </p:to>
                                    </p:set>
                                    <p:animEffect transition="in" filter="fade">
                                      <p:cBhvr>
                                        <p:cTn id="51" dur="500"/>
                                        <p:tgtEl>
                                          <p:spTgt spid="16">
                                            <p:txEl>
                                              <p:pRg st="8" end="8"/>
                                            </p:txEl>
                                          </p:spTgt>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xEl>
                                              <p:pRg st="9" end="9"/>
                                            </p:txEl>
                                          </p:spTgt>
                                        </p:tgtEl>
                                        <p:attrNameLst>
                                          <p:attrName>style.visibility</p:attrName>
                                        </p:attrNameLst>
                                      </p:cBhvr>
                                      <p:to>
                                        <p:strVal val="visible"/>
                                      </p:to>
                                    </p:set>
                                    <p:animEffect transition="in" filter="fade">
                                      <p:cBhvr>
                                        <p:cTn id="60" dur="500"/>
                                        <p:tgtEl>
                                          <p:spTgt spid="16">
                                            <p:txEl>
                                              <p:pRg st="9" end="9"/>
                                            </p:txEl>
                                          </p:spTgt>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GB" altLang="en-US" sz="2800" b="0" kern="0" spc="100" dirty="0"/>
              <a:t>Biopharming</a:t>
            </a:r>
          </a:p>
        </p:txBody>
      </p:sp>
      <p:sp>
        <p:nvSpPr>
          <p:cNvPr id="16" name="Text Box 14"/>
          <p:cNvSpPr txBox="1">
            <a:spLocks noChangeArrowheads="1"/>
          </p:cNvSpPr>
          <p:nvPr/>
        </p:nvSpPr>
        <p:spPr bwMode="auto">
          <a:xfrm>
            <a:off x="395536" y="861675"/>
            <a:ext cx="8175947" cy="3277820"/>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plant-made antibodies</a:t>
            </a:r>
          </a:p>
          <a:p>
            <a:pPr marL="987425" lvl="1" indent="-530225" eaLnBrk="0" hangingPunct="0">
              <a:lnSpc>
                <a:spcPct val="150000"/>
              </a:lnSpc>
              <a:spcBef>
                <a:spcPts val="0"/>
              </a:spcBef>
              <a:buFont typeface="Wingdings" panose="05000000000000000000" pitchFamily="2" charset="2"/>
              <a:buChar char="§"/>
              <a:defRPr/>
            </a:pPr>
            <a:r>
              <a:rPr lang="en-US" sz="1600" spc="100" dirty="0" err="1">
                <a:solidFill>
                  <a:srgbClr val="000066"/>
                </a:solidFill>
                <a:latin typeface="+mn-lt"/>
              </a:rPr>
              <a:t>plantibodies</a:t>
            </a:r>
            <a:r>
              <a:rPr lang="en-US" sz="1600" b="0" spc="100" dirty="0">
                <a:solidFill>
                  <a:srgbClr val="000066"/>
                </a:solidFill>
                <a:latin typeface="+mn-lt"/>
              </a:rPr>
              <a:t> - monoclonal antibodies produced in plants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free from potential contamination of mammalian viruses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plants used include tobacco, corn, potatoes, soya and rice</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EXAMPLES: cancer, herpes simplex virus</a:t>
            </a:r>
          </a:p>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plant-made pharmaceuticals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therapeutic proteins and intermediates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EXAMPLES: proteins to treat cystic fibrosis, HIV, hypertension</a:t>
            </a:r>
          </a:p>
        </p:txBody>
      </p:sp>
    </p:spTree>
    <p:extLst>
      <p:ext uri="{BB962C8B-B14F-4D97-AF65-F5344CB8AC3E}">
        <p14:creationId xmlns:p14="http://schemas.microsoft.com/office/powerpoint/2010/main" val="218572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GB" altLang="en-US" sz="2800" b="0" kern="0" spc="100" dirty="0"/>
              <a:t>Biopharming</a:t>
            </a:r>
          </a:p>
        </p:txBody>
      </p:sp>
      <p:sp>
        <p:nvSpPr>
          <p:cNvPr id="16" name="Text Box 14"/>
          <p:cNvSpPr txBox="1">
            <a:spLocks noChangeArrowheads="1"/>
          </p:cNvSpPr>
          <p:nvPr/>
        </p:nvSpPr>
        <p:spPr bwMode="auto">
          <a:xfrm>
            <a:off x="251520" y="836712"/>
            <a:ext cx="8175947" cy="5432256"/>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production of pharmaceuticals in milk</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easy to purify -  few other proteins in milk</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dairy cattle produce 10,000 liters of milk/year (35 g protein/liter)</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only few transgenic cows can meet worldwide demand</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risk of food supply contamination</a:t>
            </a:r>
          </a:p>
          <a:p>
            <a:pPr marL="530225" indent="-530225" eaLnBrk="0" hangingPunct="0">
              <a:lnSpc>
                <a:spcPct val="150000"/>
              </a:lnSpc>
              <a:spcBef>
                <a:spcPct val="50000"/>
              </a:spcBef>
              <a:buFont typeface="Wingdings" pitchFamily="2" charset="2"/>
              <a:buChar char="q"/>
              <a:defRPr/>
            </a:pPr>
            <a:r>
              <a:rPr lang="en-US" sz="1600" b="0" spc="100" dirty="0">
                <a:solidFill>
                  <a:srgbClr val="000066"/>
                </a:solidFill>
                <a:latin typeface="+mn-lt"/>
              </a:rPr>
              <a:t>EXAMPLES: </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COW: human serum albumin, human </a:t>
            </a:r>
            <a:r>
              <a:rPr lang="en-US" sz="1600" b="0" spc="100" dirty="0" err="1">
                <a:solidFill>
                  <a:srgbClr val="000066"/>
                </a:solidFill>
                <a:latin typeface="+mn-lt"/>
              </a:rPr>
              <a:t>lactoferrin</a:t>
            </a:r>
            <a:r>
              <a:rPr lang="en-US" sz="1600" b="0" spc="100" dirty="0">
                <a:solidFill>
                  <a:srgbClr val="000066"/>
                </a:solidFill>
                <a:latin typeface="+mn-lt"/>
              </a:rPr>
              <a:t> </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SHEEP: alpha-1-antitrypsin </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GOAT: human </a:t>
            </a:r>
            <a:r>
              <a:rPr lang="en-US" sz="1600" b="0" spc="100" dirty="0" err="1">
                <a:solidFill>
                  <a:srgbClr val="000066"/>
                </a:solidFill>
                <a:latin typeface="+mn-lt"/>
              </a:rPr>
              <a:t>antithrombin</a:t>
            </a:r>
            <a:r>
              <a:rPr lang="en-US" sz="1600" b="0" spc="100" dirty="0">
                <a:solidFill>
                  <a:srgbClr val="000066"/>
                </a:solidFill>
                <a:latin typeface="+mn-lt"/>
              </a:rPr>
              <a:t> III (FDA approved), </a:t>
            </a:r>
            <a:br>
              <a:rPr lang="en-US" sz="1600" b="0" spc="100" dirty="0">
                <a:solidFill>
                  <a:srgbClr val="000066"/>
                </a:solidFill>
                <a:latin typeface="+mn-lt"/>
              </a:rPr>
            </a:br>
            <a:r>
              <a:rPr lang="en-US" sz="1600" b="0" spc="100" dirty="0">
                <a:solidFill>
                  <a:srgbClr val="000066"/>
                </a:solidFill>
                <a:latin typeface="+mn-lt"/>
              </a:rPr>
              <a:t>tissue plasminogen activator, malaria antigen</a:t>
            </a:r>
          </a:p>
          <a:p>
            <a:pPr marL="530225" indent="-530225" eaLnBrk="0" hangingPunct="0">
              <a:lnSpc>
                <a:spcPct val="150000"/>
              </a:lnSpc>
              <a:spcBef>
                <a:spcPct val="50000"/>
              </a:spcBef>
              <a:buFont typeface="Wingdings" pitchFamily="2" charset="2"/>
              <a:buChar char="q"/>
              <a:defRPr/>
            </a:pPr>
            <a:endParaRPr lang="en-US" sz="1800" spc="100" dirty="0">
              <a:solidFill>
                <a:srgbClr val="000066"/>
              </a:solidFill>
              <a:latin typeface="+mn-lt"/>
            </a:endParaRPr>
          </a:p>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production of materials in milk </a:t>
            </a:r>
          </a:p>
          <a:p>
            <a:pPr marL="987425" lvl="1" indent="-530225" eaLnBrk="0" hangingPunct="0">
              <a:lnSpc>
                <a:spcPct val="150000"/>
              </a:lnSpc>
              <a:spcBef>
                <a:spcPts val="0"/>
              </a:spcBef>
              <a:buFont typeface="Wingdings" panose="05000000000000000000" pitchFamily="2" charset="2"/>
              <a:buChar char="§"/>
              <a:defRPr/>
            </a:pPr>
            <a:r>
              <a:rPr lang="en-US" sz="1600" b="0" spc="100" dirty="0" err="1">
                <a:solidFill>
                  <a:srgbClr val="000066"/>
                </a:solidFill>
                <a:latin typeface="+mn-lt"/>
              </a:rPr>
              <a:t>BioSteel</a:t>
            </a:r>
            <a:r>
              <a:rPr lang="en-US" sz="1600" b="0" spc="100" dirty="0">
                <a:solidFill>
                  <a:srgbClr val="000066"/>
                </a:solidFill>
                <a:latin typeface="+mn-lt"/>
              </a:rPr>
              <a:t> from spider silk (</a:t>
            </a:r>
            <a:r>
              <a:rPr lang="en-US" sz="1600" b="0" spc="100" dirty="0" err="1">
                <a:solidFill>
                  <a:srgbClr val="000066"/>
                </a:solidFill>
                <a:latin typeface="+mn-lt"/>
              </a:rPr>
              <a:t>Nexia</a:t>
            </a:r>
            <a:r>
              <a:rPr lang="en-US" sz="1600" b="0" spc="100" dirty="0">
                <a:solidFill>
                  <a:srgbClr val="000066"/>
                </a:solidFill>
                <a:latin typeface="+mn-lt"/>
              </a:rPr>
              <a:t> Biotech)</a:t>
            </a:r>
          </a:p>
        </p:txBody>
      </p:sp>
      <p:pic>
        <p:nvPicPr>
          <p:cNvPr id="7" name="Picture 7" descr="http://3.bp.blogspot.com/-g5DE4gse7W0/UE3yBYuvD6I/AAAAAAAAAjE/y1ljqxRQmrc/s200/article-new-ehow-images-a08-1k-34-goats-produce-spider-silk-800x800.jpg"/>
          <p:cNvPicPr>
            <a:picLocks noChangeAspect="1" noChangeArrowheads="1"/>
          </p:cNvPicPr>
          <p:nvPr/>
        </p:nvPicPr>
        <p:blipFill>
          <a:blip r:embed="rId3"/>
          <a:srcRect/>
          <a:stretch>
            <a:fillRect/>
          </a:stretch>
        </p:blipFill>
        <p:spPr bwMode="auto">
          <a:xfrm>
            <a:off x="6978426" y="3563094"/>
            <a:ext cx="1712913" cy="1284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9" descr="http://4.bp.blogspot.com/_ZNi61PTNovg/TD7QzJEvzpI/AAAAAAAAAK4/h3o9LXelaZA/s320/spiderweb_herotech.jpg"/>
          <p:cNvPicPr>
            <a:picLocks noChangeAspect="1" noChangeArrowheads="1"/>
          </p:cNvPicPr>
          <p:nvPr/>
        </p:nvPicPr>
        <p:blipFill>
          <a:blip r:embed="rId4"/>
          <a:srcRect/>
          <a:stretch>
            <a:fillRect/>
          </a:stretch>
        </p:blipFill>
        <p:spPr bwMode="auto">
          <a:xfrm>
            <a:off x="6948264" y="4971207"/>
            <a:ext cx="1739900" cy="1308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72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fade">
                                      <p:cBhvr>
                                        <p:cTn id="47" dur="500"/>
                                        <p:tgtEl>
                                          <p:spTgt spid="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xEl>
                                              <p:pRg st="10" end="10"/>
                                            </p:txEl>
                                          </p:spTgt>
                                        </p:tgtEl>
                                        <p:attrNameLst>
                                          <p:attrName>style.visibility</p:attrName>
                                        </p:attrNameLst>
                                      </p:cBhvr>
                                      <p:to>
                                        <p:strVal val="visible"/>
                                      </p:to>
                                    </p:set>
                                    <p:animEffect transition="in" filter="fade">
                                      <p:cBhvr>
                                        <p:cTn id="52" dur="500"/>
                                        <p:tgtEl>
                                          <p:spTgt spid="1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xEl>
                                              <p:pRg st="11" end="11"/>
                                            </p:txEl>
                                          </p:spTgt>
                                        </p:tgtEl>
                                        <p:attrNameLst>
                                          <p:attrName>style.visibility</p:attrName>
                                        </p:attrNameLst>
                                      </p:cBhvr>
                                      <p:to>
                                        <p:strVal val="visible"/>
                                      </p:to>
                                    </p:set>
                                    <p:animEffect transition="in" filter="fade">
                                      <p:cBhvr>
                                        <p:cTn id="57" dur="500"/>
                                        <p:tgtEl>
                                          <p:spTgt spid="16">
                                            <p:txEl>
                                              <p:pRg st="11" end="11"/>
                                            </p:txEl>
                                          </p:spTgt>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GMO benefits</a:t>
            </a:r>
          </a:p>
        </p:txBody>
      </p:sp>
      <p:sp>
        <p:nvSpPr>
          <p:cNvPr id="16" name="Text Box 14"/>
          <p:cNvSpPr txBox="1">
            <a:spLocks noChangeArrowheads="1"/>
          </p:cNvSpPr>
          <p:nvPr/>
        </p:nvSpPr>
        <p:spPr bwMode="auto">
          <a:xfrm>
            <a:off x="395536" y="653872"/>
            <a:ext cx="8175947" cy="5863144"/>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crops</a:t>
            </a:r>
            <a:endParaRPr lang="en-US" sz="1600" b="0" spc="100" dirty="0">
              <a:solidFill>
                <a:srgbClr val="000066"/>
              </a:solidFill>
              <a:latin typeface="+mn-lt"/>
            </a:endParaRP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increased stress tolerance</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improved resistance to disease, pests and herbicides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increased nutrients, yields, enhanced taste and quality</a:t>
            </a:r>
          </a:p>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animals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improved animal health, resistance, productivity and feed efficiency</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better yields of meat, eggs, and milk</a:t>
            </a:r>
          </a:p>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environment</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more efficient processing</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conservation of soil, water, and energy</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better natural waste management</a:t>
            </a:r>
          </a:p>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society</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increased food security for growing populations</a:t>
            </a:r>
            <a:endParaRPr lang="cs-CZ" sz="1600" b="0" spc="100" dirty="0">
              <a:solidFill>
                <a:srgbClr val="000066"/>
              </a:solidFill>
              <a:latin typeface="+mn-lt"/>
            </a:endParaRP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climate change induced drought</a:t>
            </a:r>
          </a:p>
        </p:txBody>
      </p:sp>
    </p:spTree>
    <p:extLst>
      <p:ext uri="{BB962C8B-B14F-4D97-AF65-F5344CB8AC3E}">
        <p14:creationId xmlns:p14="http://schemas.microsoft.com/office/powerpoint/2010/main" val="303264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fade">
                                      <p:cBhvr>
                                        <p:cTn id="47" dur="500"/>
                                        <p:tgtEl>
                                          <p:spTgt spid="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xEl>
                                              <p:pRg st="9" end="9"/>
                                            </p:txEl>
                                          </p:spTgt>
                                        </p:tgtEl>
                                        <p:attrNameLst>
                                          <p:attrName>style.visibility</p:attrName>
                                        </p:attrNameLst>
                                      </p:cBhvr>
                                      <p:to>
                                        <p:strVal val="visible"/>
                                      </p:to>
                                    </p:set>
                                    <p:animEffect transition="in" filter="fade">
                                      <p:cBhvr>
                                        <p:cTn id="52" dur="500"/>
                                        <p:tgtEl>
                                          <p:spTgt spid="1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xEl>
                                              <p:pRg st="10" end="10"/>
                                            </p:txEl>
                                          </p:spTgt>
                                        </p:tgtEl>
                                        <p:attrNameLst>
                                          <p:attrName>style.visibility</p:attrName>
                                        </p:attrNameLst>
                                      </p:cBhvr>
                                      <p:to>
                                        <p:strVal val="visible"/>
                                      </p:to>
                                    </p:set>
                                    <p:animEffect transition="in" filter="fade">
                                      <p:cBhvr>
                                        <p:cTn id="57" dur="500"/>
                                        <p:tgtEl>
                                          <p:spTgt spid="1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xEl>
                                              <p:pRg st="11" end="11"/>
                                            </p:txEl>
                                          </p:spTgt>
                                        </p:tgtEl>
                                        <p:attrNameLst>
                                          <p:attrName>style.visibility</p:attrName>
                                        </p:attrNameLst>
                                      </p:cBhvr>
                                      <p:to>
                                        <p:strVal val="visible"/>
                                      </p:to>
                                    </p:set>
                                    <p:animEffect transition="in" filter="fade">
                                      <p:cBhvr>
                                        <p:cTn id="62" dur="500"/>
                                        <p:tgtEl>
                                          <p:spTgt spid="1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xEl>
                                              <p:pRg st="12" end="12"/>
                                            </p:txEl>
                                          </p:spTgt>
                                        </p:tgtEl>
                                        <p:attrNameLst>
                                          <p:attrName>style.visibility</p:attrName>
                                        </p:attrNameLst>
                                      </p:cBhvr>
                                      <p:to>
                                        <p:strVal val="visible"/>
                                      </p:to>
                                    </p:set>
                                    <p:animEffect transition="in" filter="fade">
                                      <p:cBhvr>
                                        <p:cTn id="67" dur="500"/>
                                        <p:tgtEl>
                                          <p:spTgt spid="1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
                                            <p:txEl>
                                              <p:pRg st="13" end="13"/>
                                            </p:txEl>
                                          </p:spTgt>
                                        </p:tgtEl>
                                        <p:attrNameLst>
                                          <p:attrName>style.visibility</p:attrName>
                                        </p:attrNameLst>
                                      </p:cBhvr>
                                      <p:to>
                                        <p:strVal val="visible"/>
                                      </p:to>
                                    </p:set>
                                    <p:animEffect transition="in" filter="fade">
                                      <p:cBhvr>
                                        <p:cTn id="72" dur="500"/>
                                        <p:tgtEl>
                                          <p:spTgt spid="1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GMO controversies</a:t>
            </a:r>
          </a:p>
        </p:txBody>
      </p:sp>
      <p:sp>
        <p:nvSpPr>
          <p:cNvPr id="16" name="Text Box 14"/>
          <p:cNvSpPr txBox="1">
            <a:spLocks noChangeArrowheads="1"/>
          </p:cNvSpPr>
          <p:nvPr/>
        </p:nvSpPr>
        <p:spPr bwMode="auto">
          <a:xfrm>
            <a:off x="395535" y="836712"/>
            <a:ext cx="8175947" cy="4570482"/>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safety</a:t>
            </a:r>
            <a:endParaRPr lang="en-US" sz="1600" b="0" spc="100" dirty="0">
              <a:solidFill>
                <a:srgbClr val="000066"/>
              </a:solidFill>
              <a:latin typeface="+mn-lt"/>
            </a:endParaRP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human health – </a:t>
            </a:r>
            <a:r>
              <a:rPr lang="cs-CZ" sz="1600" b="0" spc="100">
                <a:solidFill>
                  <a:srgbClr val="000066"/>
                </a:solidFill>
                <a:latin typeface="+mn-lt"/>
              </a:rPr>
              <a:t>toxicity, </a:t>
            </a:r>
            <a:r>
              <a:rPr lang="en-US" sz="1600" b="0" spc="100">
                <a:solidFill>
                  <a:srgbClr val="000066"/>
                </a:solidFill>
                <a:latin typeface="+mn-lt"/>
              </a:rPr>
              <a:t>allergens</a:t>
            </a:r>
            <a:r>
              <a:rPr lang="en-US" sz="1600" b="0" spc="100" dirty="0">
                <a:solidFill>
                  <a:srgbClr val="000066"/>
                </a:solidFill>
                <a:latin typeface="+mn-lt"/>
              </a:rPr>
              <a:t>, antibiotic resistance, unknown effects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environment - unintended transfer through cross-pollination, </a:t>
            </a:r>
            <a:br>
              <a:rPr lang="en-US" sz="1600" b="0" spc="100" dirty="0">
                <a:solidFill>
                  <a:srgbClr val="000066"/>
                </a:solidFill>
                <a:latin typeface="+mn-lt"/>
              </a:rPr>
            </a:br>
            <a:r>
              <a:rPr lang="en-US" sz="1600" b="0" spc="100" dirty="0">
                <a:solidFill>
                  <a:srgbClr val="000066"/>
                </a:solidFill>
                <a:latin typeface="+mn-lt"/>
              </a:rPr>
              <a:t>unknown effects on other organisms, loss of biodiversity</a:t>
            </a:r>
          </a:p>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ethics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tampering with nature by mixing genes among species / cloning</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violation of natural organism´s intrinsic values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stress for animals</a:t>
            </a:r>
          </a:p>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access and intellectual property</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domination of world food production by few companies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increasing dependence on industrialized nations by developing countries</a:t>
            </a:r>
          </a:p>
        </p:txBody>
      </p:sp>
    </p:spTree>
    <p:extLst>
      <p:ext uri="{BB962C8B-B14F-4D97-AF65-F5344CB8AC3E}">
        <p14:creationId xmlns:p14="http://schemas.microsoft.com/office/powerpoint/2010/main" val="368456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fade">
                                      <p:cBhvr>
                                        <p:cTn id="47" dur="500"/>
                                        <p:tgtEl>
                                          <p:spTgt spid="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xEl>
                                              <p:pRg st="9" end="9"/>
                                            </p:txEl>
                                          </p:spTgt>
                                        </p:tgtEl>
                                        <p:attrNameLst>
                                          <p:attrName>style.visibility</p:attrName>
                                        </p:attrNameLst>
                                      </p:cBhvr>
                                      <p:to>
                                        <p:strVal val="visible"/>
                                      </p:to>
                                    </p:set>
                                    <p:animEffect transition="in" filter="fade">
                                      <p:cBhvr>
                                        <p:cTn id="52"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GB" altLang="en-US" sz="2800" b="0" kern="0" spc="100" dirty="0"/>
              <a:t>GMO future</a:t>
            </a:r>
          </a:p>
        </p:txBody>
      </p:sp>
      <p:sp>
        <p:nvSpPr>
          <p:cNvPr id="16" name="Text Box 14"/>
          <p:cNvSpPr txBox="1">
            <a:spLocks noChangeArrowheads="1"/>
          </p:cNvSpPr>
          <p:nvPr/>
        </p:nvSpPr>
        <p:spPr bwMode="auto">
          <a:xfrm>
            <a:off x="395535" y="764704"/>
            <a:ext cx="8748465" cy="2585323"/>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b="0" spc="100" dirty="0">
                <a:solidFill>
                  <a:srgbClr val="000066"/>
                </a:solidFill>
                <a:latin typeface="+mn-lt"/>
              </a:rPr>
              <a:t>GMO crop first commercialized in 1996</a:t>
            </a:r>
          </a:p>
          <a:p>
            <a:pPr marL="530225" indent="-530225" eaLnBrk="0" hangingPunct="0">
              <a:lnSpc>
                <a:spcPct val="150000"/>
              </a:lnSpc>
              <a:spcBef>
                <a:spcPct val="50000"/>
              </a:spcBef>
              <a:buFont typeface="Wingdings" pitchFamily="2" charset="2"/>
              <a:buChar char="q"/>
              <a:defRPr/>
            </a:pPr>
            <a:r>
              <a:rPr lang="en-US" sz="1800" b="0" spc="100" dirty="0">
                <a:solidFill>
                  <a:srgbClr val="000066"/>
                </a:solidFill>
                <a:latin typeface="+mn-lt"/>
              </a:rPr>
              <a:t>17.3 million farmers grew biotech crops on 170 million hectares</a:t>
            </a:r>
          </a:p>
          <a:p>
            <a:pPr marL="530225" indent="-530225" eaLnBrk="0" hangingPunct="0">
              <a:lnSpc>
                <a:spcPct val="150000"/>
              </a:lnSpc>
              <a:spcBef>
                <a:spcPct val="50000"/>
              </a:spcBef>
              <a:buFont typeface="Wingdings" pitchFamily="2" charset="2"/>
              <a:buChar char="q"/>
              <a:defRPr/>
            </a:pPr>
            <a:r>
              <a:rPr lang="en-US" sz="1800" b="0" spc="100" dirty="0">
                <a:solidFill>
                  <a:srgbClr val="000066"/>
                </a:solidFill>
                <a:latin typeface="+mn-lt"/>
              </a:rPr>
              <a:t>90% of new users are small resource-poor farmers in developing countries</a:t>
            </a:r>
          </a:p>
          <a:p>
            <a:pPr marL="530225" indent="-530225" eaLnBrk="0" hangingPunct="0">
              <a:lnSpc>
                <a:spcPct val="150000"/>
              </a:lnSpc>
              <a:spcBef>
                <a:spcPct val="50000"/>
              </a:spcBef>
              <a:buFont typeface="Wingdings" pitchFamily="2" charset="2"/>
              <a:buChar char="q"/>
              <a:defRPr/>
            </a:pPr>
            <a:r>
              <a:rPr lang="en-US" sz="1800" b="0" spc="100" dirty="0">
                <a:solidFill>
                  <a:srgbClr val="000066"/>
                </a:solidFill>
                <a:latin typeface="+mn-lt"/>
              </a:rPr>
              <a:t>EU research on risk of GMOs over the past two decades unable to detect any risks that have not yet been known from conventional agriculture*</a:t>
            </a:r>
          </a:p>
        </p:txBody>
      </p:sp>
      <p:pic>
        <p:nvPicPr>
          <p:cNvPr id="4" name="Picture 5" descr="http://www.decodedscience.com/wp-content/uploads/2013/01/World_map_GMO_production_20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6336704" cy="29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4"/>
          <p:cNvSpPr txBox="1">
            <a:spLocks noChangeArrowheads="1"/>
          </p:cNvSpPr>
          <p:nvPr/>
        </p:nvSpPr>
        <p:spPr bwMode="auto">
          <a:xfrm>
            <a:off x="323528" y="6535891"/>
            <a:ext cx="7056784" cy="307777"/>
          </a:xfrm>
          <a:prstGeom prst="rect">
            <a:avLst/>
          </a:prstGeom>
          <a:noFill/>
          <a:ln w="9525">
            <a:noFill/>
            <a:miter lim="800000"/>
            <a:headEnd/>
            <a:tailEnd/>
          </a:ln>
        </p:spPr>
        <p:txBody>
          <a:bodyPr wrap="square">
            <a:spAutoFit/>
          </a:bodyPr>
          <a:lstStyle/>
          <a:p>
            <a:pPr eaLnBrk="0" hangingPunct="0">
              <a:defRPr/>
            </a:pPr>
            <a:r>
              <a:rPr lang="en-GB" sz="1400" b="0" i="1" spc="100" dirty="0">
                <a:solidFill>
                  <a:schemeClr val="bg1"/>
                </a:solidFill>
                <a:latin typeface="+mn-lt"/>
              </a:rPr>
              <a:t>* EU Commission (2012): A Decade of EU-funded GMO Impacts Research</a:t>
            </a: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0" y="3829685"/>
            <a:ext cx="2763853" cy="2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4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500"/>
                                        <p:tgtEl>
                                          <p:spTgt spid="1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267"/>
                                        </p:tgtEl>
                                        <p:attrNameLst>
                                          <p:attrName>style.visibility</p:attrName>
                                        </p:attrNameLst>
                                      </p:cBhvr>
                                      <p:to>
                                        <p:strVal val="visible"/>
                                      </p:to>
                                    </p:set>
                                    <p:animEffect transition="in" filter="fade">
                                      <p:cBhvr>
                                        <p:cTn id="26" dur="500"/>
                                        <p:tgtEl>
                                          <p:spTgt spid="1126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fade">
                                      <p:cBhvr>
                                        <p:cTn id="31" dur="500"/>
                                        <p:tgtEl>
                                          <p:spTgt spid="16">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179512"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Green (agricultural) biotechnology</a:t>
            </a:r>
          </a:p>
        </p:txBody>
      </p:sp>
      <p:sp>
        <p:nvSpPr>
          <p:cNvPr id="16" name="Text Box 14"/>
          <p:cNvSpPr txBox="1">
            <a:spLocks noChangeArrowheads="1"/>
          </p:cNvSpPr>
          <p:nvPr/>
        </p:nvSpPr>
        <p:spPr bwMode="auto">
          <a:xfrm>
            <a:off x="500509" y="764704"/>
            <a:ext cx="8391971" cy="5123839"/>
          </a:xfrm>
          <a:prstGeom prst="rect">
            <a:avLst/>
          </a:prstGeom>
          <a:noFill/>
          <a:ln w="9525">
            <a:noFill/>
            <a:miter lim="800000"/>
            <a:headEnd/>
            <a:tailEnd/>
          </a:ln>
          <a:effectLst/>
        </p:spPr>
        <p:txBody>
          <a:bodyPr wrap="square">
            <a:spAutoFit/>
          </a:bodyPr>
          <a:lstStyle/>
          <a:p>
            <a:pPr marL="530225" indent="-530225" eaLnBrk="0" hangingPunct="0">
              <a:lnSpc>
                <a:spcPct val="200000"/>
              </a:lnSpc>
              <a:spcBef>
                <a:spcPct val="50000"/>
              </a:spcBef>
              <a:buFont typeface="Wingdings" pitchFamily="2" charset="2"/>
              <a:buChar char="q"/>
              <a:defRPr/>
            </a:pPr>
            <a:r>
              <a:rPr lang="en-US" sz="1800" b="0" spc="100" dirty="0">
                <a:solidFill>
                  <a:srgbClr val="000066"/>
                </a:solidFill>
                <a:latin typeface="+mn-lt"/>
              </a:rPr>
              <a:t>green biotechnology applied to </a:t>
            </a:r>
            <a:r>
              <a:rPr lang="en-US" sz="1800" spc="100" dirty="0">
                <a:solidFill>
                  <a:srgbClr val="000066"/>
                </a:solidFill>
                <a:latin typeface="+mn-lt"/>
              </a:rPr>
              <a:t>agricultural processes</a:t>
            </a:r>
          </a:p>
          <a:p>
            <a:pPr marL="530225" indent="-530225" eaLnBrk="0" hangingPunct="0">
              <a:lnSpc>
                <a:spcPct val="200000"/>
              </a:lnSpc>
              <a:spcBef>
                <a:spcPct val="50000"/>
              </a:spcBef>
              <a:buFont typeface="Wingdings" pitchFamily="2" charset="2"/>
              <a:buChar char="q"/>
              <a:defRPr/>
            </a:pPr>
            <a:r>
              <a:rPr lang="en-US" sz="1800" spc="100" dirty="0">
                <a:solidFill>
                  <a:srgbClr val="000066"/>
                </a:solidFill>
                <a:latin typeface="+mn-lt"/>
              </a:rPr>
              <a:t>environmentally-friendly</a:t>
            </a:r>
            <a:r>
              <a:rPr lang="en-US" sz="1800" b="0" spc="100" dirty="0">
                <a:solidFill>
                  <a:srgbClr val="000066"/>
                </a:solidFill>
                <a:latin typeface="+mn-lt"/>
              </a:rPr>
              <a:t> solutions as alternative </a:t>
            </a:r>
            <a:br>
              <a:rPr lang="en-US" sz="1800" b="0" spc="100" dirty="0">
                <a:solidFill>
                  <a:srgbClr val="000066"/>
                </a:solidFill>
                <a:latin typeface="+mn-lt"/>
              </a:rPr>
            </a:br>
            <a:r>
              <a:rPr lang="en-US" sz="1800" b="0" spc="100" dirty="0">
                <a:solidFill>
                  <a:srgbClr val="000066"/>
                </a:solidFill>
                <a:latin typeface="+mn-lt"/>
              </a:rPr>
              <a:t>to traditional agriculture, horticulture, and animal breeding</a:t>
            </a:r>
          </a:p>
          <a:p>
            <a:pPr marL="530225" indent="-530225" eaLnBrk="0" hangingPunct="0">
              <a:lnSpc>
                <a:spcPct val="200000"/>
              </a:lnSpc>
              <a:spcBef>
                <a:spcPct val="50000"/>
              </a:spcBef>
              <a:buFont typeface="Wingdings" pitchFamily="2" charset="2"/>
              <a:buChar char="q"/>
              <a:defRPr/>
            </a:pPr>
            <a:r>
              <a:rPr lang="en-US" sz="1800" b="0" spc="100" dirty="0">
                <a:solidFill>
                  <a:srgbClr val="000066"/>
                </a:solidFill>
                <a:latin typeface="+mn-lt"/>
              </a:rPr>
              <a:t>modification of </a:t>
            </a:r>
            <a:r>
              <a:rPr lang="en-US" sz="1800" spc="100" dirty="0">
                <a:solidFill>
                  <a:srgbClr val="000066"/>
                </a:solidFill>
                <a:latin typeface="+mn-lt"/>
              </a:rPr>
              <a:t>plants</a:t>
            </a:r>
            <a:r>
              <a:rPr lang="en-US" sz="1800" b="0" spc="100" dirty="0">
                <a:solidFill>
                  <a:srgbClr val="000066"/>
                </a:solidFill>
                <a:latin typeface="+mn-lt"/>
              </a:rPr>
              <a:t> and </a:t>
            </a:r>
            <a:r>
              <a:rPr lang="en-US" sz="1800" spc="100" dirty="0">
                <a:solidFill>
                  <a:srgbClr val="000066"/>
                </a:solidFill>
                <a:latin typeface="+mn-lt"/>
              </a:rPr>
              <a:t>animals</a:t>
            </a:r>
            <a:r>
              <a:rPr lang="en-US" sz="1800" b="0" spc="100" dirty="0">
                <a:solidFill>
                  <a:srgbClr val="000066"/>
                </a:solidFill>
                <a:latin typeface="+mn-lt"/>
              </a:rPr>
              <a:t> increasing value in agriculture</a:t>
            </a:r>
          </a:p>
          <a:p>
            <a:pPr marL="987425" lvl="1" indent="-530225" eaLnBrk="0" hangingPunct="0">
              <a:lnSpc>
                <a:spcPct val="200000"/>
              </a:lnSpc>
              <a:spcBef>
                <a:spcPct val="50000"/>
              </a:spcBef>
              <a:buFont typeface="Wingdings" pitchFamily="2" charset="2"/>
              <a:buChar char="§"/>
              <a:defRPr/>
            </a:pPr>
            <a:r>
              <a:rPr lang="en-US" sz="1600" spc="100" dirty="0">
                <a:solidFill>
                  <a:srgbClr val="000066"/>
                </a:solidFill>
                <a:latin typeface="+mn-lt"/>
                <a:cs typeface="Arial" pitchFamily="34" charset="0"/>
              </a:rPr>
              <a:t>traditional </a:t>
            </a:r>
            <a:r>
              <a:rPr lang="en-US" sz="1600" b="0" spc="100" dirty="0">
                <a:solidFill>
                  <a:srgbClr val="000066"/>
                </a:solidFill>
                <a:latin typeface="+mn-lt"/>
                <a:cs typeface="Arial" pitchFamily="34" charset="0"/>
              </a:rPr>
              <a:t>agriculture</a:t>
            </a:r>
            <a:r>
              <a:rPr lang="en-US" sz="1600" spc="100" dirty="0">
                <a:solidFill>
                  <a:srgbClr val="000066"/>
                </a:solidFill>
                <a:latin typeface="+mn-lt"/>
                <a:cs typeface="Arial" pitchFamily="34" charset="0"/>
              </a:rPr>
              <a:t> </a:t>
            </a:r>
            <a:r>
              <a:rPr lang="en-US" sz="1600" b="0" spc="100" dirty="0">
                <a:solidFill>
                  <a:srgbClr val="000066"/>
                </a:solidFill>
                <a:latin typeface="+mn-lt"/>
                <a:cs typeface="Arial" pitchFamily="34" charset="0"/>
              </a:rPr>
              <a:t>– selective crossbreeding and hybridization</a:t>
            </a:r>
          </a:p>
          <a:p>
            <a:pPr marL="987425" lvl="1" indent="-530225" eaLnBrk="0" hangingPunct="0">
              <a:lnSpc>
                <a:spcPct val="200000"/>
              </a:lnSpc>
              <a:spcBef>
                <a:spcPct val="50000"/>
              </a:spcBef>
              <a:buFont typeface="Wingdings" pitchFamily="2" charset="2"/>
              <a:buChar char="§"/>
              <a:defRPr/>
            </a:pPr>
            <a:r>
              <a:rPr lang="en-US" sz="1600" spc="100" dirty="0">
                <a:solidFill>
                  <a:srgbClr val="000066"/>
                </a:solidFill>
                <a:latin typeface="+mn-lt"/>
                <a:cs typeface="Arial" pitchFamily="34" charset="0"/>
              </a:rPr>
              <a:t>modern </a:t>
            </a:r>
            <a:r>
              <a:rPr lang="en-US" sz="1600" b="0" spc="100" dirty="0">
                <a:solidFill>
                  <a:srgbClr val="000066"/>
                </a:solidFill>
                <a:latin typeface="+mn-lt"/>
                <a:cs typeface="Arial" pitchFamily="34" charset="0"/>
              </a:rPr>
              <a:t>molecular biotechnology – </a:t>
            </a:r>
            <a:r>
              <a:rPr lang="en-US" sz="1600" b="0" spc="100" dirty="0" err="1">
                <a:solidFill>
                  <a:srgbClr val="000066"/>
                </a:solidFill>
                <a:latin typeface="+mn-lt"/>
                <a:cs typeface="Arial" pitchFamily="34" charset="0"/>
              </a:rPr>
              <a:t>transgenesis</a:t>
            </a:r>
            <a:r>
              <a:rPr lang="en-US" sz="1600" b="0" spc="100" dirty="0">
                <a:solidFill>
                  <a:srgbClr val="000066"/>
                </a:solidFill>
                <a:latin typeface="+mn-lt"/>
                <a:cs typeface="Arial" pitchFamily="34" charset="0"/>
              </a:rPr>
              <a:t> (rDNA)</a:t>
            </a:r>
          </a:p>
          <a:p>
            <a:pPr marL="530225" indent="-530225" eaLnBrk="0" hangingPunct="0">
              <a:lnSpc>
                <a:spcPct val="200000"/>
              </a:lnSpc>
              <a:spcBef>
                <a:spcPct val="50000"/>
              </a:spcBef>
              <a:buFont typeface="Wingdings" pitchFamily="2" charset="2"/>
              <a:buChar char="q"/>
              <a:defRPr/>
            </a:pPr>
            <a:r>
              <a:rPr lang="en-US" sz="1800" spc="100" dirty="0">
                <a:solidFill>
                  <a:srgbClr val="000066"/>
                </a:solidFill>
                <a:latin typeface="+mn-lt"/>
              </a:rPr>
              <a:t>transgenic organism </a:t>
            </a:r>
            <a:r>
              <a:rPr lang="en-US" sz="1800" b="0" spc="100" dirty="0">
                <a:solidFill>
                  <a:srgbClr val="000066"/>
                </a:solidFill>
                <a:latin typeface="+mn-lt"/>
              </a:rPr>
              <a:t>- altered by addition of exogenous DNA</a:t>
            </a:r>
          </a:p>
          <a:p>
            <a:pPr marL="530225" indent="-530225" eaLnBrk="0" hangingPunct="0">
              <a:lnSpc>
                <a:spcPct val="200000"/>
              </a:lnSpc>
              <a:spcBef>
                <a:spcPct val="50000"/>
              </a:spcBef>
              <a:buFont typeface="Wingdings" pitchFamily="2" charset="2"/>
              <a:buChar char="q"/>
              <a:defRPr/>
            </a:pPr>
            <a:r>
              <a:rPr lang="en-US" sz="1800" spc="100" dirty="0">
                <a:solidFill>
                  <a:srgbClr val="000066"/>
                </a:solidFill>
                <a:latin typeface="+mn-lt"/>
              </a:rPr>
              <a:t>transgene</a:t>
            </a:r>
            <a:r>
              <a:rPr lang="en-US" sz="1800" b="0" spc="100" dirty="0">
                <a:solidFill>
                  <a:srgbClr val="000066"/>
                </a:solidFill>
                <a:latin typeface="+mn-lt"/>
              </a:rPr>
              <a:t> – DNA that is introduced</a:t>
            </a:r>
          </a:p>
        </p:txBody>
      </p:sp>
    </p:spTree>
    <p:extLst>
      <p:ext uri="{BB962C8B-B14F-4D97-AF65-F5344CB8AC3E}">
        <p14:creationId xmlns:p14="http://schemas.microsoft.com/office/powerpoint/2010/main" val="59488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323528" y="44624"/>
            <a:ext cx="5400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Questions</a:t>
            </a:r>
          </a:p>
        </p:txBody>
      </p:sp>
      <p:pic>
        <p:nvPicPr>
          <p:cNvPr id="5" name="Picture 2" descr="http://www.avanceon.com/Portals/31626/images/C--Users-sschlegel-Pictures-Question-Mark-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700808"/>
            <a:ext cx="3671888"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33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323528" y="44624"/>
            <a:ext cx="5400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cs-CZ" altLang="en-US" sz="2800" b="0" kern="0" spc="100" dirty="0" err="1"/>
              <a:t>Reading</a:t>
            </a:r>
            <a:endParaRPr lang="en-US" altLang="en-US" sz="2800" b="0" kern="0" spc="100" dirty="0"/>
          </a:p>
        </p:txBody>
      </p:sp>
      <p:sp>
        <p:nvSpPr>
          <p:cNvPr id="4" name="Text Box 6"/>
          <p:cNvSpPr txBox="1">
            <a:spLocks noChangeArrowheads="1"/>
          </p:cNvSpPr>
          <p:nvPr/>
        </p:nvSpPr>
        <p:spPr bwMode="auto">
          <a:xfrm>
            <a:off x="254917" y="764704"/>
            <a:ext cx="8496944" cy="2169825"/>
          </a:xfrm>
          <a:prstGeom prst="rect">
            <a:avLst/>
          </a:prstGeom>
          <a:noFill/>
          <a:ln w="9525">
            <a:noFill/>
            <a:miter lim="800000"/>
            <a:headEnd/>
            <a:tailEnd/>
          </a:ln>
          <a:effectLst/>
        </p:spPr>
        <p:txBody>
          <a:bodyPr wrap="square">
            <a:spAutoFit/>
          </a:bodyPr>
          <a:lstStyle/>
          <a:p>
            <a:pPr marL="528638" indent="-528638" eaLnBrk="0" hangingPunct="0">
              <a:lnSpc>
                <a:spcPct val="150000"/>
              </a:lnSpc>
              <a:spcBef>
                <a:spcPts val="0"/>
              </a:spcBef>
              <a:buFont typeface="Wingdings" pitchFamily="2" charset="2"/>
              <a:buChar char="q"/>
              <a:defRPr/>
            </a:pPr>
            <a:r>
              <a:rPr lang="en-GB" sz="1800" b="0" spc="300" dirty="0">
                <a:solidFill>
                  <a:srgbClr val="000066"/>
                </a:solidFill>
                <a:latin typeface="+mn-lt"/>
              </a:rPr>
              <a:t>U.S. Agency for International Development, Agricultural Biotechnology Support Project II, and the Program for Biosafety Systems</a:t>
            </a:r>
            <a:endParaRPr lang="cs-CZ" sz="1800" b="0" spc="300" dirty="0">
              <a:solidFill>
                <a:srgbClr val="000066"/>
              </a:solidFill>
              <a:latin typeface="+mn-lt"/>
            </a:endParaRPr>
          </a:p>
          <a:p>
            <a:pPr marL="528638" indent="-528638" eaLnBrk="0" hangingPunct="0">
              <a:lnSpc>
                <a:spcPct val="150000"/>
              </a:lnSpc>
              <a:spcBef>
                <a:spcPts val="0"/>
              </a:spcBef>
              <a:buFont typeface="Wingdings" pitchFamily="2" charset="2"/>
              <a:buChar char="q"/>
              <a:defRPr/>
            </a:pPr>
            <a:r>
              <a:rPr lang="en-GB" sz="1800" b="0" i="1" spc="300" dirty="0">
                <a:solidFill>
                  <a:srgbClr val="000066"/>
                </a:solidFill>
                <a:latin typeface="+mn-lt"/>
              </a:rPr>
              <a:t>How are Biotech Crops &amp; Foods Assessed for Safety?, </a:t>
            </a:r>
            <a:br>
              <a:rPr lang="cs-CZ" sz="1800" b="0" i="1" spc="300" dirty="0">
                <a:solidFill>
                  <a:srgbClr val="000066"/>
                </a:solidFill>
                <a:latin typeface="+mn-lt"/>
              </a:rPr>
            </a:br>
            <a:r>
              <a:rPr lang="en-US" sz="1800" b="0" i="1" spc="300" dirty="0">
                <a:solidFill>
                  <a:srgbClr val="000066"/>
                </a:solidFill>
                <a:latin typeface="+mn-lt"/>
              </a:rPr>
              <a:t>Developing a Biosafety System </a:t>
            </a:r>
            <a:r>
              <a:rPr lang="en-US" sz="1800" b="0" spc="300" dirty="0">
                <a:solidFill>
                  <a:srgbClr val="000066"/>
                </a:solidFill>
                <a:latin typeface="+mn-lt"/>
              </a:rPr>
              <a:t>(</a:t>
            </a:r>
            <a:r>
              <a:rPr lang="cs-CZ" sz="1800" spc="300" dirty="0">
                <a:solidFill>
                  <a:srgbClr val="000066"/>
                </a:solidFill>
                <a:latin typeface="+mn-lt"/>
              </a:rPr>
              <a:t>BRIEF </a:t>
            </a:r>
            <a:r>
              <a:rPr lang="en-US" sz="1800" spc="300" dirty="0">
                <a:solidFill>
                  <a:srgbClr val="000066"/>
                </a:solidFill>
                <a:latin typeface="+mn-lt"/>
              </a:rPr>
              <a:t>#5 and #6</a:t>
            </a:r>
            <a:r>
              <a:rPr lang="en-US" sz="1800" b="0" spc="300" dirty="0">
                <a:solidFill>
                  <a:srgbClr val="000066"/>
                </a:solidFill>
                <a:latin typeface="+mn-lt"/>
              </a:rPr>
              <a: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140968"/>
            <a:ext cx="6336183" cy="31235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22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dissolv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Genetic engineering of plants</a:t>
            </a:r>
          </a:p>
        </p:txBody>
      </p:sp>
      <p:sp>
        <p:nvSpPr>
          <p:cNvPr id="16" name="Text Box 14"/>
          <p:cNvSpPr txBox="1">
            <a:spLocks noChangeArrowheads="1"/>
          </p:cNvSpPr>
          <p:nvPr/>
        </p:nvSpPr>
        <p:spPr bwMode="auto">
          <a:xfrm>
            <a:off x="500509" y="760050"/>
            <a:ext cx="8175947" cy="5909310"/>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b="0" spc="100" dirty="0">
                <a:solidFill>
                  <a:srgbClr val="000066"/>
                </a:solidFill>
                <a:latin typeface="+mn-lt"/>
              </a:rPr>
              <a:t>&gt; 150 different plant species in 50 countries worldwide</a:t>
            </a:r>
          </a:p>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DNA sequence </a:t>
            </a:r>
            <a:r>
              <a:rPr lang="en-US" sz="1800" b="0" spc="100" dirty="0">
                <a:solidFill>
                  <a:srgbClr val="000066"/>
                </a:solidFill>
                <a:latin typeface="+mn-lt"/>
              </a:rPr>
              <a:t>of </a:t>
            </a:r>
            <a:r>
              <a:rPr lang="en-US" sz="1800" b="0" i="1" spc="100" dirty="0">
                <a:solidFill>
                  <a:srgbClr val="000066"/>
                </a:solidFill>
                <a:latin typeface="+mn-lt"/>
              </a:rPr>
              <a:t>A. thaliana </a:t>
            </a:r>
            <a:r>
              <a:rPr lang="en-US" sz="1800" b="0" spc="100" dirty="0">
                <a:solidFill>
                  <a:srgbClr val="000066"/>
                </a:solidFill>
                <a:latin typeface="+mn-lt"/>
              </a:rPr>
              <a:t>(2000), rice (2005), cotton (2006), corn (2009), potato (2011), tomato (2012), etc.</a:t>
            </a:r>
          </a:p>
          <a:p>
            <a:pPr marL="530225" indent="-530225" eaLnBrk="0" hangingPunct="0">
              <a:lnSpc>
                <a:spcPct val="150000"/>
              </a:lnSpc>
              <a:spcBef>
                <a:spcPct val="50000"/>
              </a:spcBef>
              <a:buFont typeface="Wingdings" pitchFamily="2" charset="2"/>
              <a:buChar char="q"/>
              <a:defRPr/>
            </a:pPr>
            <a:r>
              <a:rPr lang="en-US" sz="1800" b="0" spc="100" dirty="0">
                <a:solidFill>
                  <a:srgbClr val="000066"/>
                </a:solidFill>
                <a:latin typeface="+mn-lt"/>
              </a:rPr>
              <a:t>transgenic plants engineered to</a:t>
            </a:r>
          </a:p>
          <a:p>
            <a:pPr marL="987425" lvl="1" indent="-530225" eaLnBrk="0" hangingPunct="0">
              <a:lnSpc>
                <a:spcPct val="150000"/>
              </a:lnSpc>
              <a:spcBef>
                <a:spcPts val="0"/>
              </a:spcBef>
              <a:buFont typeface="Wingdings" pitchFamily="2" charset="2"/>
              <a:buChar char="§"/>
              <a:defRPr/>
            </a:pPr>
            <a:r>
              <a:rPr lang="en-US" sz="1600" spc="100" dirty="0">
                <a:solidFill>
                  <a:srgbClr val="000066"/>
                </a:solidFill>
                <a:latin typeface="+mn-lt"/>
                <a:cs typeface="Arial" pitchFamily="34" charset="0"/>
              </a:rPr>
              <a:t>overcome biotic and abiotic stress</a:t>
            </a:r>
          </a:p>
          <a:p>
            <a:pPr marL="1200150" lvl="2" indent="-285750" eaLnBrk="0" hangingPunct="0">
              <a:spcBef>
                <a:spcPts val="400"/>
              </a:spcBef>
              <a:buFont typeface="Courier New" panose="02070309020205020404" pitchFamily="49" charset="0"/>
              <a:buChar char="o"/>
              <a:defRPr/>
            </a:pPr>
            <a:r>
              <a:rPr lang="en-US" sz="1400" b="0" spc="100" dirty="0">
                <a:solidFill>
                  <a:srgbClr val="000066"/>
                </a:solidFill>
                <a:latin typeface="+mn-lt"/>
                <a:cs typeface="Arial" pitchFamily="34" charset="0"/>
              </a:rPr>
              <a:t>pesticides (herbicides)</a:t>
            </a:r>
          </a:p>
          <a:p>
            <a:pPr marL="1200150" lvl="2" indent="-285750" eaLnBrk="0" hangingPunct="0">
              <a:spcBef>
                <a:spcPts val="400"/>
              </a:spcBef>
              <a:buFont typeface="Courier New" panose="02070309020205020404" pitchFamily="49" charset="0"/>
              <a:buChar char="o"/>
              <a:defRPr/>
            </a:pPr>
            <a:r>
              <a:rPr lang="en-US" sz="1400" b="0" spc="100" dirty="0">
                <a:solidFill>
                  <a:srgbClr val="000066"/>
                </a:solidFill>
                <a:latin typeface="+mn-lt"/>
                <a:cs typeface="Arial" pitchFamily="34" charset="0"/>
              </a:rPr>
              <a:t>pests and diseases (insects, viruses, bacteria, fungi)</a:t>
            </a:r>
          </a:p>
          <a:p>
            <a:pPr marL="1200150" lvl="2" indent="-285750" eaLnBrk="0" hangingPunct="0">
              <a:spcBef>
                <a:spcPts val="400"/>
              </a:spcBef>
              <a:buFont typeface="Courier New" panose="02070309020205020404" pitchFamily="49" charset="0"/>
              <a:buChar char="o"/>
              <a:defRPr/>
            </a:pPr>
            <a:r>
              <a:rPr lang="en-US" sz="1400" b="0" spc="100" dirty="0">
                <a:solidFill>
                  <a:srgbClr val="000066"/>
                </a:solidFill>
                <a:latin typeface="+mn-lt"/>
                <a:cs typeface="Arial" pitchFamily="34" charset="0"/>
              </a:rPr>
              <a:t>environmental stress (salt, </a:t>
            </a:r>
            <a:r>
              <a:rPr lang="cs-CZ" sz="1400" b="0" spc="100" dirty="0" err="1">
                <a:solidFill>
                  <a:srgbClr val="000066"/>
                </a:solidFill>
                <a:latin typeface="+mn-lt"/>
                <a:cs typeface="Arial" pitchFamily="34" charset="0"/>
              </a:rPr>
              <a:t>temperature</a:t>
            </a:r>
            <a:r>
              <a:rPr lang="cs-CZ" sz="1400" b="0" spc="100" dirty="0">
                <a:solidFill>
                  <a:srgbClr val="000066"/>
                </a:solidFill>
                <a:latin typeface="+mn-lt"/>
                <a:cs typeface="Arial" pitchFamily="34" charset="0"/>
              </a:rPr>
              <a:t>, </a:t>
            </a:r>
            <a:r>
              <a:rPr lang="en-US" sz="1400" b="0" spc="100" dirty="0">
                <a:solidFill>
                  <a:srgbClr val="000066"/>
                </a:solidFill>
                <a:latin typeface="+mn-lt"/>
                <a:cs typeface="Arial" pitchFamily="34" charset="0"/>
              </a:rPr>
              <a:t>cold and drought)</a:t>
            </a:r>
          </a:p>
          <a:p>
            <a:pPr marL="987425" lvl="1" indent="-530225" eaLnBrk="0" hangingPunct="0">
              <a:lnSpc>
                <a:spcPct val="150000"/>
              </a:lnSpc>
              <a:spcBef>
                <a:spcPts val="0"/>
              </a:spcBef>
              <a:buFont typeface="Wingdings" pitchFamily="2" charset="2"/>
              <a:buChar char="§"/>
              <a:defRPr/>
            </a:pPr>
            <a:r>
              <a:rPr lang="en-US" sz="1600" spc="100" dirty="0">
                <a:solidFill>
                  <a:srgbClr val="000066"/>
                </a:solidFill>
                <a:latin typeface="+mn-lt"/>
                <a:cs typeface="Arial" pitchFamily="34" charset="0"/>
              </a:rPr>
              <a:t>improved crop quality</a:t>
            </a:r>
          </a:p>
          <a:p>
            <a:pPr marL="1200150" lvl="2" indent="-285750" eaLnBrk="0" hangingPunct="0">
              <a:spcBef>
                <a:spcPts val="400"/>
              </a:spcBef>
              <a:buFont typeface="Courier New" panose="02070309020205020404" pitchFamily="49" charset="0"/>
              <a:buChar char="o"/>
              <a:defRPr/>
            </a:pPr>
            <a:r>
              <a:rPr lang="en-US" sz="1400" b="0" spc="100" dirty="0">
                <a:solidFill>
                  <a:srgbClr val="000066"/>
                </a:solidFill>
                <a:latin typeface="+mn-lt"/>
                <a:cs typeface="Arial" pitchFamily="34" charset="0"/>
              </a:rPr>
              <a:t>improved nutritional quality</a:t>
            </a:r>
          </a:p>
          <a:p>
            <a:pPr marL="1200150" lvl="2" indent="-285750" eaLnBrk="0" hangingPunct="0">
              <a:spcBef>
                <a:spcPts val="400"/>
              </a:spcBef>
              <a:buFont typeface="Courier New" panose="02070309020205020404" pitchFamily="49" charset="0"/>
              <a:buChar char="o"/>
              <a:defRPr/>
            </a:pPr>
            <a:r>
              <a:rPr lang="en-US" sz="1400" b="0" spc="100" dirty="0">
                <a:solidFill>
                  <a:srgbClr val="000066"/>
                </a:solidFill>
                <a:latin typeface="+mn-lt"/>
                <a:cs typeface="Arial" pitchFamily="34" charset="0"/>
              </a:rPr>
              <a:t>enhance taste, appearance and fragrance</a:t>
            </a:r>
          </a:p>
          <a:p>
            <a:pPr marL="1200150" lvl="2" indent="-285750" eaLnBrk="0" hangingPunct="0">
              <a:spcBef>
                <a:spcPts val="400"/>
              </a:spcBef>
              <a:buFont typeface="Courier New" panose="02070309020205020404" pitchFamily="49" charset="0"/>
              <a:buChar char="o"/>
              <a:defRPr/>
            </a:pPr>
            <a:r>
              <a:rPr lang="en-US" sz="1400" b="0" spc="100" dirty="0">
                <a:solidFill>
                  <a:srgbClr val="000066"/>
                </a:solidFill>
                <a:latin typeface="+mn-lt"/>
                <a:cs typeface="Arial" pitchFamily="34" charset="0"/>
              </a:rPr>
              <a:t>increase shelf-life</a:t>
            </a:r>
          </a:p>
          <a:p>
            <a:pPr marL="987425" lvl="1" indent="-530225" eaLnBrk="0" hangingPunct="0">
              <a:lnSpc>
                <a:spcPct val="150000"/>
              </a:lnSpc>
              <a:spcBef>
                <a:spcPts val="0"/>
              </a:spcBef>
              <a:buFont typeface="Wingdings" pitchFamily="2" charset="2"/>
              <a:buChar char="§"/>
              <a:defRPr/>
            </a:pPr>
            <a:r>
              <a:rPr lang="en-US" sz="1600" spc="100" dirty="0">
                <a:solidFill>
                  <a:srgbClr val="000066"/>
                </a:solidFill>
                <a:latin typeface="+mn-lt"/>
                <a:cs typeface="Arial" pitchFamily="34" charset="0"/>
              </a:rPr>
              <a:t>biopharming</a:t>
            </a:r>
          </a:p>
          <a:p>
            <a:pPr marL="1200150" lvl="2" indent="-285750" eaLnBrk="0" hangingPunct="0">
              <a:lnSpc>
                <a:spcPct val="150000"/>
              </a:lnSpc>
              <a:spcBef>
                <a:spcPts val="0"/>
              </a:spcBef>
              <a:buFont typeface="Courier New" panose="02070309020205020404" pitchFamily="49" charset="0"/>
              <a:buChar char="o"/>
              <a:defRPr/>
            </a:pPr>
            <a:r>
              <a:rPr lang="en-US" sz="1400" b="0" spc="100" dirty="0">
                <a:solidFill>
                  <a:srgbClr val="000066"/>
                </a:solidFill>
                <a:latin typeface="+mn-lt"/>
                <a:cs typeface="Arial" pitchFamily="34" charset="0"/>
              </a:rPr>
              <a:t>plants as bioreactors for production of useful compounds </a:t>
            </a:r>
            <a:br>
              <a:rPr lang="en-US" sz="1400" b="0" spc="100" dirty="0">
                <a:solidFill>
                  <a:srgbClr val="000066"/>
                </a:solidFill>
                <a:latin typeface="+mn-lt"/>
                <a:cs typeface="Arial" pitchFamily="34" charset="0"/>
              </a:rPr>
            </a:br>
            <a:r>
              <a:rPr lang="en-US" sz="1400" b="0" spc="100" dirty="0">
                <a:solidFill>
                  <a:srgbClr val="000066"/>
                </a:solidFill>
                <a:latin typeface="+mn-lt"/>
                <a:cs typeface="Arial" pitchFamily="34" charset="0"/>
              </a:rPr>
              <a:t>(e.g., therapeutics, vaccines, antibodies)</a:t>
            </a:r>
          </a:p>
          <a:p>
            <a:pPr marL="987425" lvl="1" indent="-530225" eaLnBrk="0" hangingPunct="0">
              <a:lnSpc>
                <a:spcPct val="150000"/>
              </a:lnSpc>
              <a:spcBef>
                <a:spcPts val="0"/>
              </a:spcBef>
              <a:buFont typeface="Wingdings" pitchFamily="2" charset="2"/>
              <a:buChar char="§"/>
              <a:defRPr/>
            </a:pPr>
            <a:r>
              <a:rPr lang="en-US" sz="1600" spc="100" dirty="0">
                <a:solidFill>
                  <a:srgbClr val="000066"/>
                </a:solidFill>
                <a:latin typeface="+mn-lt"/>
                <a:cs typeface="Arial" pitchFamily="34" charset="0"/>
              </a:rPr>
              <a:t>phytoremediation </a:t>
            </a:r>
          </a:p>
        </p:txBody>
      </p:sp>
    </p:spTree>
    <p:extLst>
      <p:ext uri="{BB962C8B-B14F-4D97-AF65-F5344CB8AC3E}">
        <p14:creationId xmlns:p14="http://schemas.microsoft.com/office/powerpoint/2010/main" val="369623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fade">
                                      <p:cBhvr>
                                        <p:cTn id="47" dur="500"/>
                                        <p:tgtEl>
                                          <p:spTgt spid="1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xEl>
                                              <p:pRg st="9" end="9"/>
                                            </p:txEl>
                                          </p:spTgt>
                                        </p:tgtEl>
                                        <p:attrNameLst>
                                          <p:attrName>style.visibility</p:attrName>
                                        </p:attrNameLst>
                                      </p:cBhvr>
                                      <p:to>
                                        <p:strVal val="visible"/>
                                      </p:to>
                                    </p:set>
                                    <p:animEffect transition="in" filter="fade">
                                      <p:cBhvr>
                                        <p:cTn id="52" dur="500"/>
                                        <p:tgtEl>
                                          <p:spTgt spid="1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xEl>
                                              <p:pRg st="10" end="10"/>
                                            </p:txEl>
                                          </p:spTgt>
                                        </p:tgtEl>
                                        <p:attrNameLst>
                                          <p:attrName>style.visibility</p:attrName>
                                        </p:attrNameLst>
                                      </p:cBhvr>
                                      <p:to>
                                        <p:strVal val="visible"/>
                                      </p:to>
                                    </p:set>
                                    <p:animEffect transition="in" filter="fade">
                                      <p:cBhvr>
                                        <p:cTn id="57" dur="500"/>
                                        <p:tgtEl>
                                          <p:spTgt spid="1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xEl>
                                              <p:pRg st="11" end="11"/>
                                            </p:txEl>
                                          </p:spTgt>
                                        </p:tgtEl>
                                        <p:attrNameLst>
                                          <p:attrName>style.visibility</p:attrName>
                                        </p:attrNameLst>
                                      </p:cBhvr>
                                      <p:to>
                                        <p:strVal val="visible"/>
                                      </p:to>
                                    </p:set>
                                    <p:animEffect transition="in" filter="fade">
                                      <p:cBhvr>
                                        <p:cTn id="62" dur="500"/>
                                        <p:tgtEl>
                                          <p:spTgt spid="1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xEl>
                                              <p:pRg st="12" end="12"/>
                                            </p:txEl>
                                          </p:spTgt>
                                        </p:tgtEl>
                                        <p:attrNameLst>
                                          <p:attrName>style.visibility</p:attrName>
                                        </p:attrNameLst>
                                      </p:cBhvr>
                                      <p:to>
                                        <p:strVal val="visible"/>
                                      </p:to>
                                    </p:set>
                                    <p:animEffect transition="in" filter="fade">
                                      <p:cBhvr>
                                        <p:cTn id="67" dur="500"/>
                                        <p:tgtEl>
                                          <p:spTgt spid="1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
                                            <p:txEl>
                                              <p:pRg st="13" end="13"/>
                                            </p:txEl>
                                          </p:spTgt>
                                        </p:tgtEl>
                                        <p:attrNameLst>
                                          <p:attrName>style.visibility</p:attrName>
                                        </p:attrNameLst>
                                      </p:cBhvr>
                                      <p:to>
                                        <p:strVal val="visible"/>
                                      </p:to>
                                    </p:set>
                                    <p:animEffect transition="in" filter="fade">
                                      <p:cBhvr>
                                        <p:cTn id="72" dur="500"/>
                                        <p:tgtEl>
                                          <p:spTgt spid="1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cs-CZ" altLang="en-US" sz="2800" b="0" kern="0" spc="100" dirty="0" err="1"/>
              <a:t>Genetic</a:t>
            </a:r>
            <a:r>
              <a:rPr lang="cs-CZ" altLang="en-US" sz="2800" b="0" kern="0" spc="100" dirty="0"/>
              <a:t> </a:t>
            </a:r>
            <a:r>
              <a:rPr lang="cs-CZ" altLang="en-US" sz="2800" b="0" kern="0" spc="100" dirty="0" err="1"/>
              <a:t>engineering</a:t>
            </a:r>
            <a:r>
              <a:rPr lang="cs-CZ" altLang="en-US" sz="2800" b="0" kern="0" spc="100" dirty="0"/>
              <a:t> </a:t>
            </a:r>
            <a:r>
              <a:rPr lang="cs-CZ" altLang="en-US" sz="2800" b="0" kern="0" spc="100" dirty="0" err="1"/>
              <a:t>of</a:t>
            </a:r>
            <a:r>
              <a:rPr lang="cs-CZ" altLang="en-US" sz="2800" b="0" kern="0" spc="100" dirty="0"/>
              <a:t> </a:t>
            </a:r>
            <a:r>
              <a:rPr lang="cs-CZ" altLang="en-US" sz="2800" b="0" kern="0" spc="100" dirty="0" err="1"/>
              <a:t>plants</a:t>
            </a:r>
            <a:endParaRPr lang="cs-CZ" altLang="en-US" sz="2800" b="0" kern="0" spc="100" dirty="0"/>
          </a:p>
        </p:txBody>
      </p:sp>
      <p:sp>
        <p:nvSpPr>
          <p:cNvPr id="16" name="Text Box 14"/>
          <p:cNvSpPr txBox="1">
            <a:spLocks noChangeArrowheads="1"/>
          </p:cNvSpPr>
          <p:nvPr/>
        </p:nvSpPr>
        <p:spPr bwMode="auto">
          <a:xfrm>
            <a:off x="179512" y="870099"/>
            <a:ext cx="8175947" cy="2808718"/>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b="0" spc="100" dirty="0">
                <a:solidFill>
                  <a:srgbClr val="000066"/>
                </a:solidFill>
                <a:latin typeface="+mn-lt"/>
              </a:rPr>
              <a:t>plant </a:t>
            </a:r>
            <a:r>
              <a:rPr lang="en-US" sz="1800" spc="100" dirty="0" err="1">
                <a:solidFill>
                  <a:srgbClr val="000066"/>
                </a:solidFill>
                <a:latin typeface="+mn-lt"/>
              </a:rPr>
              <a:t>transgenesis</a:t>
            </a:r>
            <a:r>
              <a:rPr lang="en-US" sz="1800" b="0" spc="100" dirty="0">
                <a:solidFill>
                  <a:srgbClr val="000066"/>
                </a:solidFill>
                <a:latin typeface="+mn-lt"/>
              </a:rPr>
              <a:t> procedure </a:t>
            </a:r>
          </a:p>
          <a:p>
            <a:pPr marL="987425" lvl="1" indent="-530225" eaLnBrk="0" hangingPunct="0">
              <a:lnSpc>
                <a:spcPct val="150000"/>
              </a:lnSpc>
              <a:spcBef>
                <a:spcPct val="50000"/>
              </a:spcBef>
              <a:buFont typeface="+mj-lt"/>
              <a:buAutoNum type="arabicPeriod"/>
              <a:defRPr/>
            </a:pPr>
            <a:r>
              <a:rPr lang="en-US" sz="1600" spc="100" dirty="0">
                <a:solidFill>
                  <a:srgbClr val="000066"/>
                </a:solidFill>
                <a:latin typeface="+mn-lt"/>
              </a:rPr>
              <a:t>construction</a:t>
            </a:r>
            <a:r>
              <a:rPr lang="en-US" sz="1600" b="0" spc="100" dirty="0">
                <a:solidFill>
                  <a:srgbClr val="000066"/>
                </a:solidFill>
                <a:latin typeface="+mn-lt"/>
              </a:rPr>
              <a:t> of vector/plasmid </a:t>
            </a:r>
            <a:br>
              <a:rPr lang="en-US" sz="1600" b="0" spc="100" dirty="0">
                <a:solidFill>
                  <a:srgbClr val="000066"/>
                </a:solidFill>
                <a:latin typeface="+mn-lt"/>
              </a:rPr>
            </a:br>
            <a:r>
              <a:rPr lang="en-US" sz="1600" b="0" spc="100" dirty="0">
                <a:solidFill>
                  <a:srgbClr val="000066"/>
                </a:solidFill>
                <a:latin typeface="+mn-lt"/>
              </a:rPr>
              <a:t>(restriction digests, ligation)</a:t>
            </a:r>
          </a:p>
          <a:p>
            <a:pPr marL="987425" lvl="1" indent="-530225" eaLnBrk="0" hangingPunct="0">
              <a:lnSpc>
                <a:spcPct val="150000"/>
              </a:lnSpc>
              <a:spcBef>
                <a:spcPct val="50000"/>
              </a:spcBef>
              <a:buFont typeface="+mj-lt"/>
              <a:buAutoNum type="arabicPeriod"/>
              <a:defRPr/>
            </a:pPr>
            <a:r>
              <a:rPr lang="en-US" sz="1600" spc="100" dirty="0">
                <a:solidFill>
                  <a:srgbClr val="000066"/>
                </a:solidFill>
                <a:latin typeface="+mn-lt"/>
              </a:rPr>
              <a:t>propagation</a:t>
            </a:r>
            <a:r>
              <a:rPr lang="en-US" sz="1600" b="0" spc="100" dirty="0">
                <a:solidFill>
                  <a:srgbClr val="000066"/>
                </a:solidFill>
                <a:latin typeface="+mn-lt"/>
              </a:rPr>
              <a:t> in </a:t>
            </a:r>
            <a:r>
              <a:rPr lang="en-US" sz="1600" b="0" i="1" spc="100" dirty="0">
                <a:solidFill>
                  <a:srgbClr val="000066"/>
                </a:solidFill>
                <a:latin typeface="+mn-lt"/>
              </a:rPr>
              <a:t>E.coli</a:t>
            </a:r>
          </a:p>
          <a:p>
            <a:pPr marL="987425" lvl="1" indent="-530225" eaLnBrk="0" hangingPunct="0">
              <a:lnSpc>
                <a:spcPct val="150000"/>
              </a:lnSpc>
              <a:spcBef>
                <a:spcPct val="50000"/>
              </a:spcBef>
              <a:buFont typeface="+mj-lt"/>
              <a:buAutoNum type="arabicPeriod"/>
              <a:defRPr/>
            </a:pPr>
            <a:r>
              <a:rPr lang="en-US" sz="1600" spc="100" dirty="0">
                <a:solidFill>
                  <a:srgbClr val="000066"/>
                </a:solidFill>
                <a:latin typeface="+mn-lt"/>
              </a:rPr>
              <a:t>transformation </a:t>
            </a:r>
          </a:p>
          <a:p>
            <a:pPr marL="987425" lvl="1" indent="-530225" eaLnBrk="0" hangingPunct="0">
              <a:lnSpc>
                <a:spcPct val="150000"/>
              </a:lnSpc>
              <a:spcBef>
                <a:spcPct val="50000"/>
              </a:spcBef>
              <a:buFont typeface="+mj-lt"/>
              <a:buAutoNum type="arabicPeriod"/>
              <a:defRPr/>
            </a:pPr>
            <a:r>
              <a:rPr lang="en-US" sz="1600" spc="100" dirty="0">
                <a:solidFill>
                  <a:srgbClr val="000066"/>
                </a:solidFill>
                <a:latin typeface="+mn-lt"/>
              </a:rPr>
              <a:t>culture</a:t>
            </a:r>
            <a:r>
              <a:rPr lang="en-US" sz="1600" b="0" spc="100" dirty="0">
                <a:solidFill>
                  <a:srgbClr val="000066"/>
                </a:solidFill>
                <a:latin typeface="+mn-lt"/>
              </a:rPr>
              <a:t> and </a:t>
            </a:r>
            <a:r>
              <a:rPr lang="en-US" sz="1600" spc="100" dirty="0">
                <a:solidFill>
                  <a:srgbClr val="000066"/>
                </a:solidFill>
                <a:latin typeface="+mn-lt"/>
              </a:rPr>
              <a:t>selection</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42989" t="22038" r="9370" b="19328"/>
          <a:stretch>
            <a:fillRect/>
          </a:stretch>
        </p:blipFill>
        <p:spPr bwMode="auto">
          <a:xfrm>
            <a:off x="4344988" y="909563"/>
            <a:ext cx="4783137"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4"/>
          <p:cNvSpPr txBox="1">
            <a:spLocks noChangeArrowheads="1"/>
          </p:cNvSpPr>
          <p:nvPr/>
        </p:nvSpPr>
        <p:spPr bwMode="auto">
          <a:xfrm>
            <a:off x="209847" y="4365104"/>
            <a:ext cx="8682634" cy="507831"/>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err="1">
                <a:solidFill>
                  <a:srgbClr val="000066"/>
                </a:solidFill>
                <a:latin typeface="+mn-lt"/>
              </a:rPr>
              <a:t>totipotency</a:t>
            </a:r>
            <a:r>
              <a:rPr lang="en-US" sz="1800" b="0" spc="100" dirty="0">
                <a:solidFill>
                  <a:srgbClr val="000066"/>
                </a:solidFill>
                <a:latin typeface="+mn-lt"/>
              </a:rPr>
              <a:t> - entire plant generated from a single, non-reproductive cell</a:t>
            </a:r>
          </a:p>
        </p:txBody>
      </p:sp>
      <p:pic>
        <p:nvPicPr>
          <p:cNvPr id="6" name="Picture 2" descr="File:Protoplasts Petunia sp.jpg"/>
          <p:cNvPicPr>
            <a:picLocks noChangeAspect="1" noChangeArrowheads="1"/>
          </p:cNvPicPr>
          <p:nvPr/>
        </p:nvPicPr>
        <p:blipFill rotWithShape="1">
          <a:blip r:embed="rId3"/>
          <a:srcRect r="23597"/>
          <a:stretch/>
        </p:blipFill>
        <p:spPr bwMode="auto">
          <a:xfrm>
            <a:off x="323528" y="4917561"/>
            <a:ext cx="1347787" cy="13223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8267" y="4928673"/>
            <a:ext cx="1624013" cy="1323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002" y="4928673"/>
            <a:ext cx="1414462" cy="1323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7613" y="4930261"/>
            <a:ext cx="1401762" cy="1330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6767" y="4930261"/>
            <a:ext cx="1535113" cy="13223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67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fade">
                                      <p:cBhvr>
                                        <p:cTn id="16" dur="500"/>
                                        <p:tgtEl>
                                          <p:spTgt spid="1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500"/>
                                        <p:tgtEl>
                                          <p:spTgt spid="1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fade">
                                      <p:cBhvr>
                                        <p:cTn id="26" dur="500"/>
                                        <p:tgtEl>
                                          <p:spTgt spid="1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fade">
                                      <p:cBhvr>
                                        <p:cTn id="31" dur="500"/>
                                        <p:tgtEl>
                                          <p:spTgt spid="1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Methods of plant transformation</a:t>
            </a:r>
          </a:p>
        </p:txBody>
      </p:sp>
      <p:sp>
        <p:nvSpPr>
          <p:cNvPr id="16" name="Text Box 14"/>
          <p:cNvSpPr txBox="1">
            <a:spLocks noChangeArrowheads="1"/>
          </p:cNvSpPr>
          <p:nvPr/>
        </p:nvSpPr>
        <p:spPr bwMode="auto">
          <a:xfrm>
            <a:off x="683568" y="836712"/>
            <a:ext cx="8175947" cy="3647152"/>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direct methods</a:t>
            </a:r>
          </a:p>
          <a:p>
            <a:pPr marL="987425" lvl="1" indent="-530225" eaLnBrk="0" hangingPunct="0">
              <a:lnSpc>
                <a:spcPct val="150000"/>
              </a:lnSpc>
              <a:spcBef>
                <a:spcPct val="50000"/>
              </a:spcBef>
              <a:buFont typeface="Wingdings" panose="05000000000000000000" pitchFamily="2" charset="2"/>
              <a:buChar char="§"/>
              <a:defRPr/>
            </a:pPr>
            <a:r>
              <a:rPr lang="en-US" sz="1600" spc="100" dirty="0">
                <a:solidFill>
                  <a:srgbClr val="000066"/>
                </a:solidFill>
                <a:latin typeface="+mn-lt"/>
              </a:rPr>
              <a:t>protoplast polyethylene glycol (PEG) method</a:t>
            </a:r>
          </a:p>
          <a:p>
            <a:pPr marL="1444625" lvl="2" indent="-530225" eaLnBrk="0" hangingPunct="0">
              <a:spcBef>
                <a:spcPts val="600"/>
              </a:spcBef>
              <a:buFont typeface="Courier New" panose="02070309020205020404" pitchFamily="49" charset="0"/>
              <a:buChar char="o"/>
              <a:defRPr/>
            </a:pPr>
            <a:r>
              <a:rPr lang="en-US" sz="1400" b="0" spc="100" dirty="0">
                <a:solidFill>
                  <a:srgbClr val="000066"/>
                </a:solidFill>
                <a:latin typeface="+mn-lt"/>
              </a:rPr>
              <a:t>first technique for plant </a:t>
            </a:r>
            <a:r>
              <a:rPr lang="en-US" sz="1400" b="0" spc="100" dirty="0" err="1">
                <a:solidFill>
                  <a:srgbClr val="000066"/>
                </a:solidFill>
                <a:latin typeface="+mn-lt"/>
              </a:rPr>
              <a:t>transgenesis</a:t>
            </a:r>
            <a:endParaRPr lang="en-US" sz="1400" b="0" spc="100" dirty="0">
              <a:solidFill>
                <a:srgbClr val="000066"/>
              </a:solidFill>
              <a:latin typeface="+mn-lt"/>
            </a:endParaRPr>
          </a:p>
          <a:p>
            <a:pPr marL="1444625" lvl="2" indent="-530225" eaLnBrk="0" hangingPunct="0">
              <a:spcBef>
                <a:spcPts val="600"/>
              </a:spcBef>
              <a:buFont typeface="Courier New" panose="02070309020205020404" pitchFamily="49" charset="0"/>
              <a:buChar char="o"/>
              <a:defRPr/>
            </a:pPr>
            <a:r>
              <a:rPr lang="en-US" sz="1400" b="0" spc="100" dirty="0">
                <a:solidFill>
                  <a:srgbClr val="000066"/>
                </a:solidFill>
                <a:latin typeface="+mn-lt"/>
              </a:rPr>
              <a:t>PEG induces reversible </a:t>
            </a:r>
            <a:r>
              <a:rPr lang="en-US" sz="1400" b="0" spc="100" dirty="0" err="1">
                <a:solidFill>
                  <a:srgbClr val="000066"/>
                </a:solidFill>
                <a:latin typeface="+mn-lt"/>
              </a:rPr>
              <a:t>permeabilization</a:t>
            </a:r>
            <a:r>
              <a:rPr lang="en-US" sz="1400" b="0" spc="100" dirty="0">
                <a:solidFill>
                  <a:srgbClr val="000066"/>
                </a:solidFill>
                <a:latin typeface="+mn-lt"/>
              </a:rPr>
              <a:t> of the plasma membrane</a:t>
            </a:r>
          </a:p>
          <a:p>
            <a:pPr marL="987425" lvl="1" indent="-530225" eaLnBrk="0" hangingPunct="0">
              <a:lnSpc>
                <a:spcPct val="150000"/>
              </a:lnSpc>
              <a:spcBef>
                <a:spcPct val="50000"/>
              </a:spcBef>
              <a:buFont typeface="Wingdings" panose="05000000000000000000" pitchFamily="2" charset="2"/>
              <a:buChar char="§"/>
              <a:defRPr/>
            </a:pPr>
            <a:r>
              <a:rPr lang="en-US" sz="1600" spc="100" dirty="0">
                <a:solidFill>
                  <a:srgbClr val="000066"/>
                </a:solidFill>
                <a:latin typeface="+mn-lt"/>
              </a:rPr>
              <a:t>protoplast electroporation</a:t>
            </a:r>
          </a:p>
          <a:p>
            <a:pPr marL="1444625" lvl="2" indent="-530225" eaLnBrk="0" hangingPunct="0">
              <a:spcBef>
                <a:spcPts val="600"/>
              </a:spcBef>
              <a:buFont typeface="Courier New" panose="02070309020205020404" pitchFamily="49" charset="0"/>
              <a:buChar char="o"/>
              <a:defRPr/>
            </a:pPr>
            <a:r>
              <a:rPr lang="en-US" sz="1400" b="0" spc="100" dirty="0">
                <a:solidFill>
                  <a:srgbClr val="000066"/>
                </a:solidFill>
                <a:latin typeface="+mn-lt"/>
              </a:rPr>
              <a:t>intensive electrical field leads to pores on plasma membrane</a:t>
            </a:r>
          </a:p>
          <a:p>
            <a:pPr marL="987425" lvl="1" indent="-530225" eaLnBrk="0" hangingPunct="0">
              <a:lnSpc>
                <a:spcPct val="150000"/>
              </a:lnSpc>
              <a:spcBef>
                <a:spcPct val="50000"/>
              </a:spcBef>
              <a:buFont typeface="Wingdings" panose="05000000000000000000" pitchFamily="2" charset="2"/>
              <a:buChar char="§"/>
              <a:defRPr/>
            </a:pPr>
            <a:r>
              <a:rPr lang="en-US" sz="1600" spc="100" dirty="0">
                <a:solidFill>
                  <a:srgbClr val="000066"/>
                </a:solidFill>
                <a:latin typeface="+mn-lt"/>
              </a:rPr>
              <a:t>silicon carbide fibers</a:t>
            </a:r>
          </a:p>
          <a:p>
            <a:pPr marL="1444625" lvl="2" indent="-530225" eaLnBrk="0" hangingPunct="0">
              <a:spcBef>
                <a:spcPts val="600"/>
              </a:spcBef>
              <a:buFont typeface="Courier New" panose="02070309020205020404" pitchFamily="49" charset="0"/>
              <a:buChar char="o"/>
              <a:defRPr/>
            </a:pPr>
            <a:r>
              <a:rPr lang="en-US" sz="1400" b="0" spc="100" dirty="0">
                <a:solidFill>
                  <a:srgbClr val="000066"/>
                </a:solidFill>
                <a:latin typeface="+mn-lt"/>
              </a:rPr>
              <a:t>fibers punch holes through plant cells during </a:t>
            </a:r>
            <a:r>
              <a:rPr lang="en-US" sz="1400" b="0" spc="100" dirty="0" err="1">
                <a:solidFill>
                  <a:srgbClr val="000066"/>
                </a:solidFill>
                <a:latin typeface="+mn-lt"/>
              </a:rPr>
              <a:t>vortexing</a:t>
            </a:r>
            <a:endParaRPr lang="en-US" sz="1400" b="0" spc="100" dirty="0">
              <a:solidFill>
                <a:srgbClr val="000066"/>
              </a:solidFill>
              <a:latin typeface="+mn-lt"/>
            </a:endParaRPr>
          </a:p>
          <a:p>
            <a:pPr marL="987425" lvl="1" indent="-530225" eaLnBrk="0" hangingPunct="0">
              <a:lnSpc>
                <a:spcPct val="150000"/>
              </a:lnSpc>
              <a:spcBef>
                <a:spcPct val="50000"/>
              </a:spcBef>
              <a:buFont typeface="Wingdings" panose="05000000000000000000" pitchFamily="2" charset="2"/>
              <a:buChar char="§"/>
              <a:defRPr/>
            </a:pPr>
            <a:r>
              <a:rPr lang="en-US" sz="1600" spc="100" dirty="0">
                <a:solidFill>
                  <a:srgbClr val="000066"/>
                </a:solidFill>
                <a:latin typeface="+mn-lt"/>
              </a:rPr>
              <a:t>protoplast microinjection</a:t>
            </a:r>
          </a:p>
        </p:txBody>
      </p:sp>
      <p:pic>
        <p:nvPicPr>
          <p:cNvPr id="11" name="Picture 2" descr="File:Protoplasts Petunia sp.jpg"/>
          <p:cNvPicPr>
            <a:picLocks noChangeAspect="1" noChangeArrowheads="1"/>
          </p:cNvPicPr>
          <p:nvPr/>
        </p:nvPicPr>
        <p:blipFill>
          <a:blip r:embed="rId2"/>
          <a:srcRect/>
          <a:stretch>
            <a:fillRect/>
          </a:stretch>
        </p:blipFill>
        <p:spPr bwMode="auto">
          <a:xfrm>
            <a:off x="1259632" y="4778616"/>
            <a:ext cx="1849888" cy="1386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412" y="4778616"/>
            <a:ext cx="1895042" cy="1386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descr="https://encrypted-tbn0.gstatic.com/images?q=tbn:ANd9GcRKtXQgTGyKFn5wC1l5ls6LDxohfq7reo4r54QTTTVPSwFw13e9BA"/>
          <p:cNvPicPr>
            <a:picLocks noChangeAspect="1" noChangeArrowheads="1"/>
          </p:cNvPicPr>
          <p:nvPr/>
        </p:nvPicPr>
        <p:blipFill>
          <a:blip r:embed="rId4"/>
          <a:srcRect/>
          <a:stretch>
            <a:fillRect/>
          </a:stretch>
        </p:blipFill>
        <p:spPr bwMode="auto">
          <a:xfrm>
            <a:off x="5816999" y="4778616"/>
            <a:ext cx="1851345" cy="1386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04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500"/>
                                        <p:tgtEl>
                                          <p:spTgt spid="1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fade">
                                      <p:cBhvr>
                                        <p:cTn id="26" dur="500"/>
                                        <p:tgtEl>
                                          <p:spTgt spid="1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fade">
                                      <p:cBhvr>
                                        <p:cTn id="31" dur="500"/>
                                        <p:tgtEl>
                                          <p:spTgt spid="1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xEl>
                                              <p:pRg st="5" end="5"/>
                                            </p:txEl>
                                          </p:spTgt>
                                        </p:tgtEl>
                                        <p:attrNameLst>
                                          <p:attrName>style.visibility</p:attrName>
                                        </p:attrNameLst>
                                      </p:cBhvr>
                                      <p:to>
                                        <p:strVal val="visible"/>
                                      </p:to>
                                    </p:set>
                                    <p:animEffect transition="in" filter="fade">
                                      <p:cBhvr>
                                        <p:cTn id="36" dur="500"/>
                                        <p:tgtEl>
                                          <p:spTgt spid="1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xEl>
                                              <p:pRg st="6" end="6"/>
                                            </p:txEl>
                                          </p:spTgt>
                                        </p:tgtEl>
                                        <p:attrNameLst>
                                          <p:attrName>style.visibility</p:attrName>
                                        </p:attrNameLst>
                                      </p:cBhvr>
                                      <p:to>
                                        <p:strVal val="visible"/>
                                      </p:to>
                                    </p:set>
                                    <p:animEffect transition="in" filter="fade">
                                      <p:cBhvr>
                                        <p:cTn id="41" dur="500"/>
                                        <p:tgtEl>
                                          <p:spTgt spid="16">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xEl>
                                              <p:pRg st="7" end="7"/>
                                            </p:txEl>
                                          </p:spTgt>
                                        </p:tgtEl>
                                        <p:attrNameLst>
                                          <p:attrName>style.visibility</p:attrName>
                                        </p:attrNameLst>
                                      </p:cBhvr>
                                      <p:to>
                                        <p:strVal val="visible"/>
                                      </p:to>
                                    </p:set>
                                    <p:animEffect transition="in" filter="fade">
                                      <p:cBhvr>
                                        <p:cTn id="50" dur="500"/>
                                        <p:tgtEl>
                                          <p:spTgt spid="16">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6">
                                            <p:txEl>
                                              <p:pRg st="8" end="8"/>
                                            </p:txEl>
                                          </p:spTgt>
                                        </p:tgtEl>
                                        <p:attrNameLst>
                                          <p:attrName>style.visibility</p:attrName>
                                        </p:attrNameLst>
                                      </p:cBhvr>
                                      <p:to>
                                        <p:strVal val="visible"/>
                                      </p:to>
                                    </p:set>
                                    <p:animEffect transition="in" filter="fade">
                                      <p:cBhvr>
                                        <p:cTn id="55" dur="500"/>
                                        <p:tgtEl>
                                          <p:spTgt spid="16">
                                            <p:txEl>
                                              <p:pRg st="8" end="8"/>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Methods of plant transformation</a:t>
            </a:r>
          </a:p>
        </p:txBody>
      </p:sp>
      <p:sp>
        <p:nvSpPr>
          <p:cNvPr id="16" name="Text Box 14"/>
          <p:cNvSpPr txBox="1">
            <a:spLocks noChangeArrowheads="1"/>
          </p:cNvSpPr>
          <p:nvPr/>
        </p:nvSpPr>
        <p:spPr bwMode="auto">
          <a:xfrm>
            <a:off x="683568" y="836712"/>
            <a:ext cx="8175947" cy="2169825"/>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direct methods</a:t>
            </a:r>
          </a:p>
          <a:p>
            <a:pPr marL="987425" lvl="1" indent="-530225" eaLnBrk="0" hangingPunct="0">
              <a:lnSpc>
                <a:spcPct val="150000"/>
              </a:lnSpc>
              <a:spcBef>
                <a:spcPct val="50000"/>
              </a:spcBef>
              <a:buFont typeface="Wingdings" panose="05000000000000000000" pitchFamily="2" charset="2"/>
              <a:buChar char="§"/>
              <a:defRPr/>
            </a:pPr>
            <a:r>
              <a:rPr lang="en-US" sz="1600" spc="100" dirty="0">
                <a:solidFill>
                  <a:srgbClr val="000066"/>
                </a:solidFill>
                <a:latin typeface="+mn-lt"/>
              </a:rPr>
              <a:t>particle bombardment</a:t>
            </a:r>
          </a:p>
          <a:p>
            <a:pPr marL="1444625" lvl="2" indent="-530225" eaLnBrk="0" hangingPunct="0">
              <a:spcBef>
                <a:spcPts val="600"/>
              </a:spcBef>
              <a:buFont typeface="Courier New" panose="02070309020205020404" pitchFamily="49" charset="0"/>
              <a:buChar char="o"/>
              <a:defRPr/>
            </a:pPr>
            <a:r>
              <a:rPr lang="en-US" sz="1400" b="0" spc="100" dirty="0">
                <a:solidFill>
                  <a:srgbClr val="000066"/>
                </a:solidFill>
                <a:latin typeface="+mn-lt"/>
              </a:rPr>
              <a:t>most common technique for direct transformation</a:t>
            </a:r>
          </a:p>
          <a:p>
            <a:pPr marL="1444625" lvl="2" indent="-530225" eaLnBrk="0" hangingPunct="0">
              <a:spcBef>
                <a:spcPts val="600"/>
              </a:spcBef>
              <a:buFont typeface="Courier New" panose="02070309020205020404" pitchFamily="49" charset="0"/>
              <a:buChar char="o"/>
              <a:defRPr/>
            </a:pPr>
            <a:r>
              <a:rPr lang="en-US" sz="1400" b="0" spc="100" dirty="0">
                <a:solidFill>
                  <a:srgbClr val="000066"/>
                </a:solidFill>
                <a:latin typeface="+mn-lt"/>
              </a:rPr>
              <a:t>„particle gun” or „gene gun”</a:t>
            </a:r>
          </a:p>
          <a:p>
            <a:pPr marL="1444625" lvl="2" indent="-530225" eaLnBrk="0" hangingPunct="0">
              <a:spcBef>
                <a:spcPts val="600"/>
              </a:spcBef>
              <a:buFont typeface="Courier New" panose="02070309020205020404" pitchFamily="49" charset="0"/>
              <a:buChar char="o"/>
              <a:defRPr/>
            </a:pPr>
            <a:r>
              <a:rPr lang="en-US" sz="1400" b="0" spc="100" dirty="0">
                <a:solidFill>
                  <a:srgbClr val="000066"/>
                </a:solidFill>
                <a:latin typeface="+mn-lt"/>
              </a:rPr>
              <a:t>DNA precipitated onto tungsten or gold particles</a:t>
            </a:r>
          </a:p>
          <a:p>
            <a:pPr marL="1444625" lvl="2" indent="-530225" eaLnBrk="0" hangingPunct="0">
              <a:spcBef>
                <a:spcPts val="600"/>
              </a:spcBef>
              <a:buFont typeface="Courier New" panose="02070309020205020404" pitchFamily="49" charset="0"/>
              <a:buChar char="o"/>
              <a:defRPr/>
            </a:pPr>
            <a:r>
              <a:rPr lang="en-US" sz="1400" b="0" spc="100" dirty="0">
                <a:solidFill>
                  <a:srgbClr val="000066"/>
                </a:solidFill>
                <a:latin typeface="+mn-lt"/>
              </a:rPr>
              <a:t>particles shot into the plant tissue/cells</a:t>
            </a:r>
          </a:p>
        </p:txBody>
      </p:sp>
      <p:pic>
        <p:nvPicPr>
          <p:cNvPr id="7" name="Picture 2" descr="https://encrypted-tbn2.gstatic.com/images?q=tbn:ANd9GcQLtEIzWHVNn_KHGxuvFSLSWlAkIqWGXEMKGuq5NDZLjovmcu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0166" y="3466289"/>
            <a:ext cx="1572245" cy="153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upload.wikimedia.org/wikipedia/commons/thumb/d/d3/Genegun.jpg/220px-Genegun.jpg"/>
          <p:cNvPicPr>
            <a:picLocks noChangeAspect="1" noChangeArrowheads="1"/>
          </p:cNvPicPr>
          <p:nvPr/>
        </p:nvPicPr>
        <p:blipFill>
          <a:blip r:embed="rId3"/>
          <a:srcRect/>
          <a:stretch>
            <a:fillRect/>
          </a:stretch>
        </p:blipFill>
        <p:spPr bwMode="auto">
          <a:xfrm>
            <a:off x="1259632" y="3429000"/>
            <a:ext cx="2063573" cy="2748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7" descr="http://physics.ucsd.edu/~groisman/Gene%20guns_files/image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519" y="5225617"/>
            <a:ext cx="1891606" cy="95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http://4.bp.blogspot.com/_CDIj-5Jol4w/R8MUUMS-8GI/AAAAAAAAAA8/WDyL19q6xiw/s200/genegun+2.jpg"/>
          <p:cNvPicPr>
            <a:picLocks noChangeAspect="1" noChangeArrowheads="1"/>
          </p:cNvPicPr>
          <p:nvPr/>
        </p:nvPicPr>
        <p:blipFill>
          <a:blip r:embed="rId5"/>
          <a:srcRect/>
          <a:stretch>
            <a:fillRect/>
          </a:stretch>
        </p:blipFill>
        <p:spPr bwMode="auto">
          <a:xfrm>
            <a:off x="5896767" y="3483512"/>
            <a:ext cx="1572245" cy="1385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2"/>
          <p:cNvPicPr>
            <a:picLocks noChangeAspect="1" noChangeArrowheads="1"/>
          </p:cNvPicPr>
          <p:nvPr/>
        </p:nvPicPr>
        <p:blipFill>
          <a:blip r:embed="rId6">
            <a:extLst>
              <a:ext uri="{28A0092B-C50C-407E-A947-70E740481C1C}">
                <a14:useLocalDpi xmlns:a14="http://schemas.microsoft.com/office/drawing/2010/main" val="0"/>
              </a:ext>
            </a:extLst>
          </a:blip>
          <a:srcRect t="6227" b="14214"/>
          <a:stretch>
            <a:fillRect/>
          </a:stretch>
        </p:blipFill>
        <p:spPr bwMode="auto">
          <a:xfrm>
            <a:off x="5894625" y="4987871"/>
            <a:ext cx="1564056" cy="1249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76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4" end="4"/>
                                            </p:txEl>
                                          </p:spTgt>
                                        </p:tgtEl>
                                        <p:attrNameLst>
                                          <p:attrName>style.visibility</p:attrName>
                                        </p:attrNameLst>
                                      </p:cBhvr>
                                      <p:to>
                                        <p:strVal val="visible"/>
                                      </p:to>
                                    </p:set>
                                    <p:animEffect transition="in" filter="fade">
                                      <p:cBhvr>
                                        <p:cTn id="30" dur="500"/>
                                        <p:tgtEl>
                                          <p:spTgt spid="16">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Effect transition="in" filter="fade">
                                      <p:cBhvr>
                                        <p:cTn id="39" dur="500"/>
                                        <p:tgtEl>
                                          <p:spTgt spid="16">
                                            <p:txEl>
                                              <p:pRg st="5" end="5"/>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Methods of plant transformation</a:t>
            </a:r>
          </a:p>
        </p:txBody>
      </p:sp>
      <p:sp>
        <p:nvSpPr>
          <p:cNvPr id="16" name="Text Box 14"/>
          <p:cNvSpPr txBox="1">
            <a:spLocks noChangeArrowheads="1"/>
          </p:cNvSpPr>
          <p:nvPr/>
        </p:nvSpPr>
        <p:spPr bwMode="auto">
          <a:xfrm>
            <a:off x="683568" y="836712"/>
            <a:ext cx="8175947" cy="1877437"/>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indirect methods (vectored)</a:t>
            </a:r>
          </a:p>
          <a:p>
            <a:pPr marL="987425" lvl="1" indent="-530225" eaLnBrk="0" hangingPunct="0">
              <a:lnSpc>
                <a:spcPct val="150000"/>
              </a:lnSpc>
              <a:spcBef>
                <a:spcPct val="50000"/>
              </a:spcBef>
              <a:buFont typeface="Wingdings" panose="05000000000000000000" pitchFamily="2" charset="2"/>
              <a:buChar char="§"/>
              <a:defRPr/>
            </a:pPr>
            <a:r>
              <a:rPr lang="en-US" sz="1600" i="1" spc="100" dirty="0">
                <a:solidFill>
                  <a:srgbClr val="000066"/>
                </a:solidFill>
                <a:latin typeface="+mn-lt"/>
              </a:rPr>
              <a:t>Agrobacterium</a:t>
            </a:r>
            <a:r>
              <a:rPr lang="en-US" sz="1600" spc="100" dirty="0">
                <a:solidFill>
                  <a:srgbClr val="000066"/>
                </a:solidFill>
                <a:latin typeface="+mn-lt"/>
              </a:rPr>
              <a:t>-mediated transformation</a:t>
            </a:r>
          </a:p>
          <a:p>
            <a:pPr marL="1444625" lvl="2" indent="-530225" eaLnBrk="0" hangingPunct="0">
              <a:spcBef>
                <a:spcPts val="600"/>
              </a:spcBef>
              <a:buFont typeface="Courier New" panose="02070309020205020404" pitchFamily="49" charset="0"/>
              <a:buChar char="o"/>
              <a:defRPr/>
            </a:pPr>
            <a:r>
              <a:rPr lang="en-US" sz="1400" b="0" i="1" spc="100" dirty="0">
                <a:solidFill>
                  <a:srgbClr val="000066"/>
                </a:solidFill>
                <a:latin typeface="+mn-lt"/>
              </a:rPr>
              <a:t>A. tumefaciens </a:t>
            </a:r>
            <a:r>
              <a:rPr lang="en-US" sz="1400" b="0" spc="100" dirty="0">
                <a:solidFill>
                  <a:srgbClr val="000066"/>
                </a:solidFill>
                <a:latin typeface="+mn-lt"/>
              </a:rPr>
              <a:t>plant pathogenic bacteria causes Crown gall (tumors)</a:t>
            </a:r>
          </a:p>
          <a:p>
            <a:pPr marL="1444625" lvl="2" indent="-530225" eaLnBrk="0" hangingPunct="0">
              <a:spcBef>
                <a:spcPts val="600"/>
              </a:spcBef>
              <a:buFont typeface="Courier New" panose="02070309020205020404" pitchFamily="49" charset="0"/>
              <a:buChar char="o"/>
              <a:defRPr/>
            </a:pPr>
            <a:r>
              <a:rPr lang="en-US" sz="1400" b="0" spc="100" dirty="0">
                <a:solidFill>
                  <a:srgbClr val="000066"/>
                </a:solidFill>
                <a:latin typeface="+mn-lt"/>
              </a:rPr>
              <a:t>tumor inducing (</a:t>
            </a:r>
            <a:r>
              <a:rPr lang="en-US" sz="1400" b="0" spc="100" dirty="0" err="1">
                <a:solidFill>
                  <a:srgbClr val="000066"/>
                </a:solidFill>
                <a:latin typeface="+mn-lt"/>
              </a:rPr>
              <a:t>Ti</a:t>
            </a:r>
            <a:r>
              <a:rPr lang="en-US" sz="1400" b="0" spc="100" dirty="0">
                <a:solidFill>
                  <a:srgbClr val="000066"/>
                </a:solidFill>
                <a:latin typeface="+mn-lt"/>
              </a:rPr>
              <a:t>) plasmid </a:t>
            </a:r>
          </a:p>
          <a:p>
            <a:pPr marL="1444625" lvl="2" indent="-530225" eaLnBrk="0" hangingPunct="0">
              <a:spcBef>
                <a:spcPts val="600"/>
              </a:spcBef>
              <a:buFont typeface="Courier New" panose="02070309020205020404" pitchFamily="49" charset="0"/>
              <a:buChar char="o"/>
              <a:defRPr/>
            </a:pPr>
            <a:r>
              <a:rPr lang="en-US" sz="1400" b="0" spc="100" dirty="0">
                <a:solidFill>
                  <a:srgbClr val="000066"/>
                </a:solidFill>
                <a:latin typeface="+mn-lt"/>
              </a:rPr>
              <a:t>T-DNA transferred and integrated into plant cell</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b="12897"/>
          <a:stretch>
            <a:fillRect/>
          </a:stretch>
        </p:blipFill>
        <p:spPr bwMode="auto">
          <a:xfrm>
            <a:off x="3995738" y="4376738"/>
            <a:ext cx="4376737"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descr="http://upload.wikimedia.org/wikipedia/commons/thumb/d/d1/Ti_plasmid.svg/350px-Ti_plasmi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491038"/>
            <a:ext cx="23987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p:cNvPicPr>
            <a:picLocks noChangeAspect="1" noChangeArrowheads="1"/>
          </p:cNvPicPr>
          <p:nvPr/>
        </p:nvPicPr>
        <p:blipFill>
          <a:blip r:embed="rId4">
            <a:extLst>
              <a:ext uri="{28A0092B-C50C-407E-A947-70E740481C1C}">
                <a14:useLocalDpi xmlns:a14="http://schemas.microsoft.com/office/drawing/2010/main" val="0"/>
              </a:ext>
            </a:extLst>
          </a:blip>
          <a:srcRect l="4361" t="7172" r="17877" b="13086"/>
          <a:stretch>
            <a:fillRect/>
          </a:stretch>
        </p:blipFill>
        <p:spPr bwMode="auto">
          <a:xfrm>
            <a:off x="3305175" y="2924175"/>
            <a:ext cx="1878013" cy="1296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descr="Crown Gall Disease"/>
          <p:cNvPicPr>
            <a:picLocks noChangeAspect="1" noChangeArrowheads="1"/>
          </p:cNvPicPr>
          <p:nvPr/>
        </p:nvPicPr>
        <p:blipFill>
          <a:blip r:embed="rId5"/>
          <a:srcRect/>
          <a:stretch>
            <a:fillRect/>
          </a:stretch>
        </p:blipFill>
        <p:spPr bwMode="auto">
          <a:xfrm>
            <a:off x="1346200" y="2924175"/>
            <a:ext cx="1687513" cy="1296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3" end="3"/>
                                            </p:txEl>
                                          </p:spTgt>
                                        </p:tgtEl>
                                        <p:attrNameLst>
                                          <p:attrName>style.visibility</p:attrName>
                                        </p:attrNameLst>
                                      </p:cBhvr>
                                      <p:to>
                                        <p:strVal val="visible"/>
                                      </p:to>
                                    </p:set>
                                    <p:animEffect transition="in" filter="fade">
                                      <p:cBhvr>
                                        <p:cTn id="30" dur="500"/>
                                        <p:tgtEl>
                                          <p:spTgt spid="16">
                                            <p:txEl>
                                              <p:pRg st="3" end="3"/>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animEffect transition="in" filter="fade">
                                      <p:cBhvr>
                                        <p:cTn id="39" dur="500"/>
                                        <p:tgtEl>
                                          <p:spTgt spid="16">
                                            <p:txEl>
                                              <p:pRg st="4" end="4"/>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txBox="1">
            <a:spLocks noChangeArrowheads="1"/>
          </p:cNvSpPr>
          <p:nvPr/>
        </p:nvSpPr>
        <p:spPr bwMode="auto">
          <a:xfrm>
            <a:off x="251520" y="44624"/>
            <a:ext cx="5616624"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pPr eaLnBrk="1" hangingPunct="1"/>
            <a:r>
              <a:rPr lang="en-US" altLang="en-US" sz="2800" b="0" kern="0" spc="100" dirty="0"/>
              <a:t>Markers and selection</a:t>
            </a:r>
          </a:p>
        </p:txBody>
      </p:sp>
      <p:sp>
        <p:nvSpPr>
          <p:cNvPr id="16" name="Text Box 14"/>
          <p:cNvSpPr txBox="1">
            <a:spLocks noChangeArrowheads="1"/>
          </p:cNvSpPr>
          <p:nvPr/>
        </p:nvSpPr>
        <p:spPr bwMode="auto">
          <a:xfrm>
            <a:off x="499481" y="908720"/>
            <a:ext cx="8175947" cy="5109091"/>
          </a:xfrm>
          <a:prstGeom prst="rect">
            <a:avLst/>
          </a:prstGeom>
          <a:noFill/>
          <a:ln w="9525">
            <a:noFill/>
            <a:miter lim="800000"/>
            <a:headEnd/>
            <a:tailEnd/>
          </a:ln>
          <a:effectLst/>
        </p:spPr>
        <p:txBody>
          <a:bodyPr wrap="square">
            <a:spAutoFit/>
          </a:bodyPr>
          <a:lstStyle/>
          <a:p>
            <a:pPr marL="530225" indent="-530225" eaLnBrk="0" hangingPunct="0">
              <a:lnSpc>
                <a:spcPct val="150000"/>
              </a:lnSpc>
              <a:spcBef>
                <a:spcPct val="50000"/>
              </a:spcBef>
              <a:buFont typeface="Wingdings" pitchFamily="2" charset="2"/>
              <a:buChar char="q"/>
              <a:defRPr/>
            </a:pPr>
            <a:r>
              <a:rPr lang="en-US" sz="1800" b="0" spc="100" dirty="0">
                <a:solidFill>
                  <a:srgbClr val="000066"/>
                </a:solidFill>
                <a:latin typeface="+mn-lt"/>
              </a:rPr>
              <a:t>transformation frequency is low (less than 3%)</a:t>
            </a:r>
          </a:p>
          <a:p>
            <a:pPr marL="530225" indent="-530225" eaLnBrk="0" hangingPunct="0">
              <a:lnSpc>
                <a:spcPct val="150000"/>
              </a:lnSpc>
              <a:spcBef>
                <a:spcPct val="50000"/>
              </a:spcBef>
              <a:buFont typeface="Wingdings" pitchFamily="2" charset="2"/>
              <a:buChar char="q"/>
              <a:defRPr/>
            </a:pPr>
            <a:r>
              <a:rPr lang="en-US" sz="1800" b="0" spc="100" dirty="0">
                <a:solidFill>
                  <a:srgbClr val="000066"/>
                </a:solidFill>
                <a:latin typeface="+mn-lt"/>
              </a:rPr>
              <a:t>without </a:t>
            </a:r>
            <a:r>
              <a:rPr lang="en-US" sz="1800" spc="100" dirty="0">
                <a:solidFill>
                  <a:srgbClr val="000066"/>
                </a:solidFill>
                <a:latin typeface="+mn-lt"/>
              </a:rPr>
              <a:t>selective advantage </a:t>
            </a:r>
            <a:r>
              <a:rPr lang="en-US" sz="1800" b="0" spc="100" dirty="0">
                <a:solidFill>
                  <a:srgbClr val="000066"/>
                </a:solidFill>
                <a:latin typeface="+mn-lt"/>
              </a:rPr>
              <a:t>transformed </a:t>
            </a:r>
            <a:br>
              <a:rPr lang="en-US" sz="1800" b="0" spc="100" dirty="0">
                <a:solidFill>
                  <a:srgbClr val="000066"/>
                </a:solidFill>
                <a:latin typeface="+mn-lt"/>
              </a:rPr>
            </a:br>
            <a:r>
              <a:rPr lang="en-US" sz="1800" b="0" spc="100" dirty="0">
                <a:solidFill>
                  <a:srgbClr val="000066"/>
                </a:solidFill>
                <a:latin typeface="+mn-lt"/>
              </a:rPr>
              <a:t>cells overgrown by non-transformed</a:t>
            </a:r>
          </a:p>
          <a:p>
            <a:pPr marL="530225" indent="-530225" eaLnBrk="0" hangingPunct="0">
              <a:lnSpc>
                <a:spcPct val="150000"/>
              </a:lnSpc>
              <a:spcBef>
                <a:spcPct val="50000"/>
              </a:spcBef>
              <a:buFont typeface="Wingdings" pitchFamily="2" charset="2"/>
              <a:buChar char="q"/>
              <a:defRPr/>
            </a:pPr>
            <a:r>
              <a:rPr lang="en-US" sz="1800" spc="100" dirty="0">
                <a:solidFill>
                  <a:srgbClr val="000066"/>
                </a:solidFill>
                <a:latin typeface="+mn-lt"/>
              </a:rPr>
              <a:t>selection markers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antibiotics resistance </a:t>
            </a:r>
            <a:br>
              <a:rPr lang="en-US" sz="1600" b="0" spc="100" dirty="0">
                <a:solidFill>
                  <a:srgbClr val="000066"/>
                </a:solidFill>
                <a:latin typeface="+mn-lt"/>
              </a:rPr>
            </a:br>
            <a:r>
              <a:rPr lang="en-US" sz="1600" b="0" spc="100" dirty="0">
                <a:solidFill>
                  <a:srgbClr val="000066"/>
                </a:solidFill>
                <a:latin typeface="+mn-lt"/>
              </a:rPr>
              <a:t>(Kanamycin, </a:t>
            </a:r>
            <a:r>
              <a:rPr lang="en-US" sz="1600" b="0" spc="100" dirty="0" err="1">
                <a:solidFill>
                  <a:srgbClr val="000066"/>
                </a:solidFill>
                <a:latin typeface="+mn-lt"/>
              </a:rPr>
              <a:t>Geneticin</a:t>
            </a:r>
            <a:r>
              <a:rPr lang="en-US" sz="1600" b="0" spc="100" dirty="0">
                <a:solidFill>
                  <a:srgbClr val="000066"/>
                </a:solidFill>
                <a:latin typeface="+mn-lt"/>
              </a:rPr>
              <a:t>)</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herbicides resist</a:t>
            </a:r>
            <a:r>
              <a:rPr lang="cs-CZ" sz="1600" b="0" spc="100" dirty="0">
                <a:solidFill>
                  <a:srgbClr val="000066"/>
                </a:solidFill>
                <a:latin typeface="+mn-lt"/>
              </a:rPr>
              <a:t>a</a:t>
            </a:r>
            <a:r>
              <a:rPr lang="en-US" sz="1600" b="0" spc="100" dirty="0">
                <a:solidFill>
                  <a:srgbClr val="000066"/>
                </a:solidFill>
                <a:latin typeface="+mn-lt"/>
              </a:rPr>
              <a:t>n</a:t>
            </a:r>
            <a:r>
              <a:rPr lang="cs-CZ" sz="1600" b="0" spc="100" dirty="0">
                <a:solidFill>
                  <a:srgbClr val="000066"/>
                </a:solidFill>
                <a:latin typeface="+mn-lt"/>
              </a:rPr>
              <a:t>c</a:t>
            </a:r>
            <a:r>
              <a:rPr lang="en-US" sz="1600" b="0" spc="100" dirty="0">
                <a:solidFill>
                  <a:srgbClr val="000066"/>
                </a:solidFill>
                <a:latin typeface="+mn-lt"/>
              </a:rPr>
              <a:t>e </a:t>
            </a:r>
            <a:br>
              <a:rPr lang="en-US" sz="1600" b="0" spc="100" dirty="0">
                <a:solidFill>
                  <a:srgbClr val="000066"/>
                </a:solidFill>
                <a:latin typeface="+mn-lt"/>
              </a:rPr>
            </a:br>
            <a:r>
              <a:rPr lang="en-US" sz="1600" b="0" spc="100" dirty="0">
                <a:solidFill>
                  <a:srgbClr val="000066"/>
                </a:solidFill>
                <a:latin typeface="+mn-lt"/>
              </a:rPr>
              <a:t>(</a:t>
            </a:r>
            <a:r>
              <a:rPr lang="en-US" sz="1600" b="0" spc="100" dirty="0" err="1">
                <a:solidFill>
                  <a:srgbClr val="000066"/>
                </a:solidFill>
                <a:latin typeface="+mn-lt"/>
              </a:rPr>
              <a:t>Phosphinothricin</a:t>
            </a:r>
            <a:r>
              <a:rPr lang="en-US" sz="1600" b="0" spc="100" dirty="0">
                <a:solidFill>
                  <a:srgbClr val="000066"/>
                </a:solidFill>
                <a:latin typeface="+mn-lt"/>
              </a:rPr>
              <a:t>)</a:t>
            </a:r>
          </a:p>
          <a:p>
            <a:pPr marL="530225" indent="-530225" eaLnBrk="0" hangingPunct="0">
              <a:lnSpc>
                <a:spcPct val="150000"/>
              </a:lnSpc>
              <a:spcBef>
                <a:spcPts val="600"/>
              </a:spcBef>
              <a:buFont typeface="Wingdings" pitchFamily="2" charset="2"/>
              <a:buChar char="q"/>
              <a:defRPr/>
            </a:pPr>
            <a:r>
              <a:rPr lang="en-US" sz="1800" spc="100" dirty="0">
                <a:solidFill>
                  <a:srgbClr val="000066"/>
                </a:solidFill>
                <a:latin typeface="+mn-lt"/>
              </a:rPr>
              <a:t>reporter genes</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GUS (β-</a:t>
            </a:r>
            <a:r>
              <a:rPr lang="en-US" sz="1600" b="0" spc="100" dirty="0" err="1">
                <a:solidFill>
                  <a:srgbClr val="000066"/>
                </a:solidFill>
                <a:latin typeface="+mn-lt"/>
              </a:rPr>
              <a:t>glucuronidase</a:t>
            </a:r>
            <a:r>
              <a:rPr lang="en-US" sz="1600" b="0" spc="100" dirty="0">
                <a:solidFill>
                  <a:srgbClr val="000066"/>
                </a:solidFill>
                <a:latin typeface="+mn-lt"/>
              </a:rPr>
              <a:t>)</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GFP (green fluorescent protein)</a:t>
            </a:r>
          </a:p>
          <a:p>
            <a:pPr marL="987425" lvl="1" indent="-530225" eaLnBrk="0" hangingPunct="0">
              <a:lnSpc>
                <a:spcPct val="150000"/>
              </a:lnSpc>
              <a:spcBef>
                <a:spcPts val="0"/>
              </a:spcBef>
              <a:buFont typeface="Wingdings" panose="05000000000000000000" pitchFamily="2" charset="2"/>
              <a:buChar char="§"/>
              <a:defRPr/>
            </a:pPr>
            <a:r>
              <a:rPr lang="en-US" sz="1600" b="0" spc="100" dirty="0">
                <a:solidFill>
                  <a:srgbClr val="000066"/>
                </a:solidFill>
                <a:latin typeface="+mn-lt"/>
              </a:rPr>
              <a:t>LUC (luciferase)</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422" y="4135452"/>
            <a:ext cx="1436488" cy="2152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images-mediawiki-sites.thefullwiki.org/01/7/0/1/9413573470085496.png"/>
          <p:cNvPicPr>
            <a:picLocks noChangeAspect="1" noChangeArrowheads="1"/>
          </p:cNvPicPr>
          <p:nvPr/>
        </p:nvPicPr>
        <p:blipFill rotWithShape="1">
          <a:blip r:embed="rId3"/>
          <a:srcRect l="35867"/>
          <a:stretch/>
        </p:blipFill>
        <p:spPr bwMode="auto">
          <a:xfrm>
            <a:off x="7382421" y="2408789"/>
            <a:ext cx="1436487" cy="1580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8" descr="http://www.jic.ac.uk/staff/wendy-harwood/images/AHC12(B)%20luc%20in%20seedling%20cropped.72%20ppi.jpg"/>
          <p:cNvPicPr>
            <a:picLocks noChangeAspect="1" noChangeArrowheads="1"/>
          </p:cNvPicPr>
          <p:nvPr/>
        </p:nvPicPr>
        <p:blipFill>
          <a:blip r:embed="rId4"/>
          <a:srcRect/>
          <a:stretch>
            <a:fillRect/>
          </a:stretch>
        </p:blipFill>
        <p:spPr bwMode="auto">
          <a:xfrm rot="16200000">
            <a:off x="5573518" y="4685450"/>
            <a:ext cx="1749851" cy="14578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4" descr="http://ars.els-cdn.com/content/image/1-s2.0-S0167779910000181-gr1.jpg"/>
          <p:cNvPicPr>
            <a:picLocks noChangeAspect="1" noChangeArrowheads="1"/>
          </p:cNvPicPr>
          <p:nvPr/>
        </p:nvPicPr>
        <p:blipFill rotWithShape="1">
          <a:blip r:embed="rId5"/>
          <a:srcRect l="55904" t="2477" r="8646" b="55449"/>
          <a:stretch/>
        </p:blipFill>
        <p:spPr bwMode="auto">
          <a:xfrm>
            <a:off x="5724128" y="2390501"/>
            <a:ext cx="1457836" cy="1765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57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fade">
                                      <p:cBhvr>
                                        <p:cTn id="31" dur="500"/>
                                        <p:tgtEl>
                                          <p:spTgt spid="1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xEl>
                                              <p:pRg st="5" end="5"/>
                                            </p:txEl>
                                          </p:spTgt>
                                        </p:tgtEl>
                                        <p:attrNameLst>
                                          <p:attrName>style.visibility</p:attrName>
                                        </p:attrNameLst>
                                      </p:cBhvr>
                                      <p:to>
                                        <p:strVal val="visible"/>
                                      </p:to>
                                    </p:set>
                                    <p:animEffect transition="in" filter="fade">
                                      <p:cBhvr>
                                        <p:cTn id="36" dur="500"/>
                                        <p:tgtEl>
                                          <p:spTgt spid="1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xEl>
                                              <p:pRg st="6" end="6"/>
                                            </p:txEl>
                                          </p:spTgt>
                                        </p:tgtEl>
                                        <p:attrNameLst>
                                          <p:attrName>style.visibility</p:attrName>
                                        </p:attrNameLst>
                                      </p:cBhvr>
                                      <p:to>
                                        <p:strVal val="visible"/>
                                      </p:to>
                                    </p:set>
                                    <p:animEffect transition="in" filter="fade">
                                      <p:cBhvr>
                                        <p:cTn id="41" dur="500"/>
                                        <p:tgtEl>
                                          <p:spTgt spid="16">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xEl>
                                              <p:pRg st="7" end="7"/>
                                            </p:txEl>
                                          </p:spTgt>
                                        </p:tgtEl>
                                        <p:attrNameLst>
                                          <p:attrName>style.visibility</p:attrName>
                                        </p:attrNameLst>
                                      </p:cBhvr>
                                      <p:to>
                                        <p:strVal val="visible"/>
                                      </p:to>
                                    </p:set>
                                    <p:animEffect transition="in" filter="fade">
                                      <p:cBhvr>
                                        <p:cTn id="50" dur="500"/>
                                        <p:tgtEl>
                                          <p:spTgt spid="16">
                                            <p:txEl>
                                              <p:pRg st="7" end="7"/>
                                            </p:txEl>
                                          </p:spTgt>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6">
                                            <p:txEl>
                                              <p:pRg st="8" end="8"/>
                                            </p:txEl>
                                          </p:spTgt>
                                        </p:tgtEl>
                                        <p:attrNameLst>
                                          <p:attrName>style.visibility</p:attrName>
                                        </p:attrNameLst>
                                      </p:cBhvr>
                                      <p:to>
                                        <p:strVal val="visible"/>
                                      </p:to>
                                    </p:set>
                                    <p:animEffect transition="in" filter="fade">
                                      <p:cBhvr>
                                        <p:cTn id="59" dur="500"/>
                                        <p:tgtEl>
                                          <p:spTgt spid="16">
                                            <p:txEl>
                                              <p:pRg st="8" end="8"/>
                                            </p:txEl>
                                          </p:spTgt>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U-LL_prezentace_modra_sablona">
  <a:themeElements>
    <a:clrScheme name="MU-LL_prezentace_modra_sablo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U-LL_prezentace_modra_sablona">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32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32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MU-LL_prezentace_modra_sablo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U-LL_prezentace_modra_sablon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U-LL_prezentace_modra_sablon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U-LL_prezentace_modra_sablon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U-LL_prezentace_modra_sablon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U-LL_prezentace_modra_sablon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U-LL_prezentace_modra_sablon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U-LL_prezentace_modra_sablon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U-LL_prezentace_modra_sablon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U-LL_prezentace_modra_sablon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U-LL_prezentace_modra_sablon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U-LL_prezentace_modra_sablon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4943</TotalTime>
  <Words>1217</Words>
  <Application>Microsoft Office PowerPoint</Application>
  <PresentationFormat>Předvádění na obrazovce (4:3)</PresentationFormat>
  <Paragraphs>283</Paragraphs>
  <Slides>31</Slides>
  <Notes>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31</vt:i4>
      </vt:variant>
    </vt:vector>
  </HeadingPairs>
  <TitlesOfParts>
    <vt:vector size="38" baseType="lpstr">
      <vt:lpstr>Arial</vt:lpstr>
      <vt:lpstr>Calibri</vt:lpstr>
      <vt:lpstr>Courier New</vt:lpstr>
      <vt:lpstr>Symbol</vt:lpstr>
      <vt:lpstr>Tahoma</vt:lpstr>
      <vt:lpstr>Wingdings</vt:lpstr>
      <vt:lpstr>MU-LL_prezentace_modra_sablona</vt:lpstr>
      <vt:lpstr>Prezentace aplikace PowerPoint</vt:lpstr>
      <vt:lpstr>Outline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Nadpis prezentace</dc:title>
  <dc:creator>Tana Koudelakova</dc:creator>
  <cp:lastModifiedBy>David Kovář</cp:lastModifiedBy>
  <cp:revision>601</cp:revision>
  <cp:lastPrinted>2018-12-05T14:47:46Z</cp:lastPrinted>
  <dcterms:created xsi:type="dcterms:W3CDTF">2009-11-20T18:55:14Z</dcterms:created>
  <dcterms:modified xsi:type="dcterms:W3CDTF">2018-12-05T14:55:26Z</dcterms:modified>
</cp:coreProperties>
</file>