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5" r:id="rId5"/>
    <p:sldId id="266" r:id="rId6"/>
    <p:sldId id="259" r:id="rId7"/>
    <p:sldId id="260" r:id="rId8"/>
    <p:sldId id="272" r:id="rId9"/>
    <p:sldId id="261" r:id="rId10"/>
    <p:sldId id="275" r:id="rId11"/>
    <p:sldId id="262" r:id="rId12"/>
    <p:sldId id="273" r:id="rId13"/>
    <p:sldId id="269" r:id="rId14"/>
    <p:sldId id="274" r:id="rId15"/>
    <p:sldId id="263" r:id="rId16"/>
    <p:sldId id="276" r:id="rId17"/>
    <p:sldId id="277" r:id="rId18"/>
    <p:sldId id="278" r:id="rId19"/>
    <p:sldId id="267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78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52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41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496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16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78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34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84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65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31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735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2B57-7ACB-4701-9A7F-AE9F7535F7BF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7286-4029-40B6-AC13-6EF110FF24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39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1524000" y="2381782"/>
            <a:ext cx="9144000" cy="23876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PREPARATION OF RECOMBINANT PROTEINS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1524000" y="5124984"/>
            <a:ext cx="9144000" cy="165576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Bi7430c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Molecular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Biotechnology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Practicals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0" y="425313"/>
            <a:ext cx="12204000" cy="1440000"/>
            <a:chOff x="0" y="662713"/>
            <a:chExt cx="12214471" cy="14400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0" y="662713"/>
              <a:ext cx="10641061" cy="1440000"/>
              <a:chOff x="396985" y="662713"/>
              <a:chExt cx="10641061" cy="1440000"/>
            </a:xfrm>
          </p:grpSpPr>
          <p:grpSp>
            <p:nvGrpSpPr>
              <p:cNvPr id="19" name="Skupina 18"/>
              <p:cNvGrpSpPr/>
              <p:nvPr/>
            </p:nvGrpSpPr>
            <p:grpSpPr>
              <a:xfrm>
                <a:off x="396985" y="662713"/>
                <a:ext cx="8791024" cy="1440000"/>
                <a:chOff x="42605" y="812732"/>
                <a:chExt cx="8791024" cy="1440000"/>
              </a:xfrm>
            </p:grpSpPr>
            <p:grpSp>
              <p:nvGrpSpPr>
                <p:cNvPr id="17" name="Skupina 16"/>
                <p:cNvGrpSpPr/>
                <p:nvPr/>
              </p:nvGrpSpPr>
              <p:grpSpPr>
                <a:xfrm>
                  <a:off x="2210072" y="812732"/>
                  <a:ext cx="6623557" cy="1440000"/>
                  <a:chOff x="1620538" y="812732"/>
                  <a:chExt cx="6623557" cy="1440000"/>
                </a:xfrm>
              </p:grpSpPr>
              <p:pic>
                <p:nvPicPr>
                  <p:cNvPr id="7" name="Obrázek 6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57" r="7947" b="12535"/>
                  <a:stretch/>
                </p:blipFill>
                <p:spPr>
                  <a:xfrm>
                    <a:off x="4928518" y="812732"/>
                    <a:ext cx="1761066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8" name="Obrázek 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61051" y="812732"/>
                    <a:ext cx="2181302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10" name="Obrázek 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20538" y="812732"/>
                    <a:ext cx="1140513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14" name="Obrázek 1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13" r="-1"/>
                  <a:stretch/>
                </p:blipFill>
                <p:spPr>
                  <a:xfrm>
                    <a:off x="6689584" y="812732"/>
                    <a:ext cx="1554511" cy="1440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Obrázek 1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481"/>
                <a:stretch/>
              </p:blipFill>
              <p:spPr>
                <a:xfrm>
                  <a:off x="42605" y="812732"/>
                  <a:ext cx="2167467" cy="1440000"/>
                </a:xfrm>
                <a:prstGeom prst="rect">
                  <a:avLst/>
                </a:prstGeom>
              </p:spPr>
            </p:pic>
          </p:grpSp>
          <p:pic>
            <p:nvPicPr>
              <p:cNvPr id="20" name="Obrázek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74"/>
              <a:stretch/>
            </p:blipFill>
            <p:spPr>
              <a:xfrm>
                <a:off x="9188009" y="662713"/>
                <a:ext cx="1850037" cy="1440000"/>
              </a:xfrm>
              <a:prstGeom prst="rect">
                <a:avLst/>
              </a:prstGeom>
            </p:spPr>
          </p:pic>
        </p:grpSp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6" t="10618" b="6296"/>
            <a:stretch/>
          </p:blipFill>
          <p:spPr>
            <a:xfrm>
              <a:off x="10641061" y="662713"/>
              <a:ext cx="157341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4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OXYGEN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619999"/>
            <a:ext cx="4581524" cy="480937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Z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ostering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 optimal growth environment within a bioreactor requires adding the right amounts of reactant gasses to a vessel to support a cell culture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amounts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gasses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(oxygen) 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vary depending on the size and growth stage of a culture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6755"/>
          <a:stretch/>
        </p:blipFill>
        <p:spPr>
          <a:xfrm>
            <a:off x="5781675" y="1458000"/>
            <a:ext cx="64103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9999"/>
            <a:ext cx="10515600" cy="486652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cs-CZ" sz="2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proteins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lipids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cell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membrane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difference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extracellular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intracellular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energetic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intracellular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 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filamentous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fungi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withstand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lower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</a:t>
            </a: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yeasts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pH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usually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 to 7</a:t>
            </a: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pH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usually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 to 9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mammalian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very sensitive to pH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microorganisms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pH optimum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metabolites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</a:t>
            </a:r>
            <a:r>
              <a:rPr lang="cs-CZ" sz="2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niger</a:t>
            </a:r>
            <a:r>
              <a:rPr lang="cs-CZ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5-7,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citric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acid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2-3,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gluconic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acid 5-6)</a:t>
            </a:r>
          </a:p>
        </p:txBody>
      </p:sp>
    </p:spTree>
    <p:extLst>
      <p:ext uri="{BB962C8B-B14F-4D97-AF65-F5344CB8AC3E}">
        <p14:creationId xmlns:p14="http://schemas.microsoft.com/office/powerpoint/2010/main" val="11436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6867"/>
          <a:stretch/>
        </p:blipFill>
        <p:spPr>
          <a:xfrm>
            <a:off x="5800725" y="1458000"/>
            <a:ext cx="6391275" cy="5400000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9999"/>
            <a:ext cx="4619625" cy="486652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measurement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electrode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acid (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phosphoric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acid)</a:t>
            </a:r>
          </a:p>
          <a:p>
            <a:pPr lvl="1"/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 (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ammonium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1"/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Z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etabolic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changes in organisms and improperly calibrated sensors can result in ineffective pH control and negatively impact an operation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0000"/>
            <a:ext cx="1092517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10925174" cy="4351338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obligatory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basophiles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they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not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withstand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atmospheric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marine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microorganisms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found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oceans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are not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suitable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use</a:t>
            </a:r>
          </a:p>
          <a:p>
            <a:pPr lvl="1"/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lots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microorganisms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spores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are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resistant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problems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sterilization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0000"/>
            <a:ext cx="1092517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620000"/>
            <a:ext cx="4714874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Z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recise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control of the pressure is necessary for ensuring adequate delivery of oxygen from a gas stream to cell culture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 slight variations in local pressures can stunt cellular growth and limit product formation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6768"/>
          <a:stretch/>
        </p:blipFill>
        <p:spPr>
          <a:xfrm>
            <a:off x="5791200" y="1458000"/>
            <a:ext cx="6400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0000"/>
            <a:ext cx="1092517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EXTRACELLULAR CONCENTRATION OF SUBSTANCES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10925174" cy="4351338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halophiles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tollerant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up to 25%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NaCl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osmophiles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especially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fungi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 solid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substrates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like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fermented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soya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atmospheric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moisture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very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concentration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substrates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extracellular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dehydration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inhibition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enzymes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cells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sweet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wine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osmotolerant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yeasts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0000"/>
            <a:ext cx="1092517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AGITATION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4562475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Z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gitation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rocking processes help transfer nutrients and oxygen to a cell culture within a bioreactor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Z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hile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these mixing processes are critical to achieving optimal productivity, imprecise and ineffective machinery can lead to excessive spinning or shaking – and destroy a cell 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culture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filamentous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fungi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r="15082"/>
          <a:stretch/>
        </p:blipFill>
        <p:spPr>
          <a:xfrm>
            <a:off x="5467350" y="1458000"/>
            <a:ext cx="672465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0000"/>
            <a:ext cx="1092517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CALIBRATION!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4562475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life sciences manufacturers, calibration issues can result in deviations and quarantined batches and requires increased maintenance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ZA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ack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traceability can result in potential compliance issues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6755"/>
          <a:stretch/>
        </p:blipFill>
        <p:spPr>
          <a:xfrm>
            <a:off x="5781675" y="1458000"/>
            <a:ext cx="64103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0000"/>
            <a:ext cx="1063942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MEDIUM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9999"/>
            <a:ext cx="6315075" cy="5171325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Z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utrition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sources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sources of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proteins, vitamins, mineral and carbohydrates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peptone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hydrolysed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protein),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tryptone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digested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casein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yeast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extract</a:t>
            </a:r>
            <a:endParaRPr lang="en-ZA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Z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nergy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sources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sources of carbohydrates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glucose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glycerole</a:t>
            </a:r>
            <a:endParaRPr lang="en-ZA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Z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ssential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minerals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sources of micro and macro minerals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 in peptone and meat extract</a:t>
            </a:r>
          </a:p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ZA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uffering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agents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 optimum pH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 amino acids, phosphates, citrates and zwitterions</a:t>
            </a:r>
          </a:p>
          <a:p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Z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elective agents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allow the growth of only specific bacteria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antibiotics, </a:t>
            </a:r>
            <a:r>
              <a:rPr lang="en-Z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tellurites</a:t>
            </a: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Z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azides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bile salts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ZA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olidifying</a:t>
            </a:r>
            <a:r>
              <a:rPr lang="en-ZA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agents</a:t>
            </a:r>
            <a:endParaRPr lang="cs-CZ" sz="2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agar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plates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ZA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gelatin</a:t>
            </a:r>
            <a:endParaRPr lang="cs-CZ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ZA" sz="2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pecific</a:t>
            </a:r>
            <a:r>
              <a:rPr lang="en-ZA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substances such as growth factors, enzymes may be incorporated into the medium for specific bacteria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924801" y="1620748"/>
            <a:ext cx="3295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commercial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DIY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LB (Miller/</a:t>
            </a:r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Lennox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salt)</a:t>
            </a:r>
          </a:p>
          <a:p>
            <a:pPr lvl="1"/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minimal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salt/</a:t>
            </a:r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mineral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(M9)</a:t>
            </a:r>
          </a:p>
          <a:p>
            <a:pPr lvl="1"/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Terrific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Broth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TB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SOB</a:t>
            </a:r>
          </a:p>
          <a:p>
            <a:pPr lvl="1"/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</a:t>
            </a:r>
          </a:p>
          <a:p>
            <a:pPr lvl="1"/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commercial</a:t>
            </a:r>
            <a:endParaRPr lang="cs-CZ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ZA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EnPresso</a:t>
            </a:r>
            <a:r>
              <a:rPr lang="en-ZA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™ B Growth System</a:t>
            </a:r>
            <a:r>
              <a:rPr lang="cs-CZ" sz="1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ZA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5x more protein compared to traditional culture media</a:t>
            </a:r>
            <a:r>
              <a:rPr lang="cs-CZ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OPERATION MODES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92466"/>
              </p:ext>
            </p:extLst>
          </p:nvPr>
        </p:nvGraphicFramePr>
        <p:xfrm>
          <a:off x="2173551" y="1529459"/>
          <a:ext cx="6795031" cy="2884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024"/>
                <a:gridCol w="1829956"/>
                <a:gridCol w="1829956"/>
                <a:gridCol w="1363095"/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400" b="1" u="none" strike="noStrike" dirty="0">
                          <a:effectLst/>
                        </a:rPr>
                        <a:t>Characteristics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400" b="1" u="none" strike="noStrike">
                          <a:effectLst/>
                        </a:rPr>
                        <a:t>Batch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400" b="1" u="none" strike="noStrike">
                          <a:effectLst/>
                        </a:rPr>
                        <a:t>Fed-batch</a:t>
                      </a:r>
                      <a:endParaRPr lang="en-ZA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400" b="1" u="none" strike="noStrike" dirty="0">
                          <a:effectLst/>
                        </a:rPr>
                        <a:t>Continuous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Cultivation system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Closed-type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Semi-closed type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Open type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Addition of fresh nutrition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No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Yes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Yes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Volume of culture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Constant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Increases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Constant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Removal of wastes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No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No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Yes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Chance of contamination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Minimum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Intermediate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Maximum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Growth phase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Lag, log, stationary, decline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Lag, log, stationary, decline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Lag and log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Log phase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Shorter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Longer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Longest, continuous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>
                          <a:effectLst/>
                        </a:rPr>
                        <a:t>Density of bacteria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Changes with time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Changes with time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Remains same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200" b="1" u="none" strike="noStrike" dirty="0">
                          <a:effectLst/>
                        </a:rPr>
                        <a:t>Product yield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Low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>
                          <a:effectLst/>
                        </a:rPr>
                        <a:t>Medium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ZA" sz="1200" u="none" strike="noStrike" dirty="0">
                          <a:effectLst/>
                        </a:rPr>
                        <a:t>High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2000250" y="4379477"/>
            <a:ext cx="8191500" cy="1908038"/>
            <a:chOff x="685800" y="4150168"/>
            <a:chExt cx="8191500" cy="190803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" t="12531" b="45649"/>
            <a:stretch/>
          </p:blipFill>
          <p:spPr>
            <a:xfrm>
              <a:off x="3314700" y="4150168"/>
              <a:ext cx="5562600" cy="1908038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8" t="57506" r="32131" b="13583"/>
            <a:stretch/>
          </p:blipFill>
          <p:spPr>
            <a:xfrm>
              <a:off x="685800" y="4629763"/>
              <a:ext cx="2616200" cy="1319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8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256627" y="142875"/>
            <a:ext cx="11678747" cy="6660000"/>
            <a:chOff x="95250" y="0"/>
            <a:chExt cx="12025949" cy="6858001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56"/>
            <a:stretch/>
          </p:blipFill>
          <p:spPr>
            <a:xfrm>
              <a:off x="276225" y="0"/>
              <a:ext cx="5832000" cy="6838494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95250" y="6115051"/>
              <a:ext cx="2781299" cy="742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94"/>
            <a:stretch/>
          </p:blipFill>
          <p:spPr>
            <a:xfrm>
              <a:off x="6289199" y="458679"/>
              <a:ext cx="5832000" cy="5921135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8963025" y="285750"/>
              <a:ext cx="2524125" cy="904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23850" y="104775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419600" y="1971675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400425" y="3333750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23850" y="3905250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114425" y="4743450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895725" y="6185623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9563100" y="1520921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419850" y="2261323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8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096250" y="3535918"/>
              <a:ext cx="21907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233984" y="4451514"/>
              <a:ext cx="437858" cy="380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0149191" y="4831723"/>
              <a:ext cx="431022" cy="380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</a:t>
              </a:r>
              <a:endParaRPr lang="en-Z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8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PROCESSING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9667875" cy="435133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3" y="1938671"/>
            <a:ext cx="6858014" cy="37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57023" y="948671"/>
            <a:ext cx="5030978" cy="239566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7041"/>
          <a:stretch/>
        </p:blipFill>
        <p:spPr>
          <a:xfrm>
            <a:off x="871178" y="1229139"/>
            <a:ext cx="4402668" cy="19871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" y="4231789"/>
            <a:ext cx="6059436" cy="19812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76" y="4029694"/>
            <a:ext cx="4619625" cy="23050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57021" y="3899721"/>
            <a:ext cx="5903045" cy="239566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élník 11"/>
          <p:cNvSpPr/>
          <p:nvPr/>
        </p:nvSpPr>
        <p:spPr>
          <a:xfrm>
            <a:off x="5902156" y="949875"/>
            <a:ext cx="5451645" cy="239566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6734175" y="3884340"/>
            <a:ext cx="4619626" cy="2395662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30" y="1231566"/>
            <a:ext cx="5095875" cy="20574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57021" y="579339"/>
            <a:ext cx="48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LIGATION OF TARGET GENE INTO PLASMID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902156" y="579339"/>
            <a:ext cx="48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TRANSFORMATION AND SELECTION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57021" y="3529185"/>
            <a:ext cx="48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CULTIVATION AND EXPRESSION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734175" y="3529185"/>
            <a:ext cx="48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PURIFICATION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SCALE-UP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shake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flasks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up to 1L 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uncontrolled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conditions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fermentor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up to 10L 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sterilized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whole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medium,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tubes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filters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...)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pilot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scale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hundreds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</a:t>
            </a: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bioreactor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thousands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 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sterilized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steam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through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pipes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"/>
          <a:stretch/>
        </p:blipFill>
        <p:spPr>
          <a:xfrm>
            <a:off x="1157189" y="3522150"/>
            <a:ext cx="4396203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96" y="348615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MANUFACTURE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9667875" cy="4351338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cell line is established from a single clone and 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en-Z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used to make-up the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master cell bank (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MCB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MCB 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must </a:t>
            </a:r>
            <a:r>
              <a:rPr lang="en-Z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characterized and 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tested </a:t>
            </a:r>
            <a:r>
              <a:rPr lang="en-Z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contaminants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</a:t>
            </a:r>
            <a:r>
              <a:rPr lang="en-Z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fungi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mycoplasmas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viruses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cs-CZ" sz="2400" dirty="0" smtClean="0"/>
              <a:t>c</a:t>
            </a:r>
            <a:r>
              <a:rPr lang="en-ZA" sz="2400" dirty="0" smtClean="0"/>
              <a:t>ells from </a:t>
            </a:r>
            <a:r>
              <a:rPr lang="en-ZA" sz="2400" dirty="0"/>
              <a:t>MCB are expanded to form the </a:t>
            </a:r>
            <a:r>
              <a:rPr lang="cs-CZ" sz="2400" dirty="0" err="1" smtClean="0"/>
              <a:t>working</a:t>
            </a:r>
            <a:r>
              <a:rPr lang="cs-CZ" sz="2400" dirty="0" smtClean="0"/>
              <a:t> cell bank (</a:t>
            </a:r>
            <a:r>
              <a:rPr lang="en-ZA" sz="2400" dirty="0" smtClean="0"/>
              <a:t>WCB</a:t>
            </a:r>
            <a:r>
              <a:rPr lang="cs-CZ" sz="2400" dirty="0" smtClean="0"/>
              <a:t>)</a:t>
            </a:r>
            <a:r>
              <a:rPr lang="en-ZA" sz="2400" dirty="0" smtClean="0"/>
              <a:t>, </a:t>
            </a:r>
            <a:r>
              <a:rPr lang="en-ZA" sz="2400" dirty="0"/>
              <a:t>which is characterized for cell viability prior to use in the manufacturing process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4089764"/>
            <a:ext cx="80962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CONDITIONS TO CONTROL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factors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influencing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microorganisms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metabolites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concentration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oxygen</a:t>
            </a:r>
          </a:p>
          <a:p>
            <a:pPr lvl="1"/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</a:t>
            </a:r>
          </a:p>
          <a:p>
            <a:pPr lvl="1"/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</a:t>
            </a:r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extracellular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concentration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substances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water</a:t>
            </a:r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agitation</a:t>
            </a:r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medium</a:t>
            </a:r>
          </a:p>
          <a:p>
            <a:pPr lvl="1"/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620000"/>
            <a:ext cx="5010150" cy="1390980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rgbClr val="00B0F0"/>
                </a:solidFill>
              </a:rPr>
              <a:t>psychrophiles</a:t>
            </a:r>
            <a:endParaRPr lang="cs-CZ" sz="2400" dirty="0" smtClean="0">
              <a:solidFill>
                <a:srgbClr val="00B0F0"/>
              </a:solidFill>
            </a:endParaRPr>
          </a:p>
          <a:p>
            <a:r>
              <a:rPr lang="cs-CZ" sz="2400" dirty="0" err="1" smtClean="0">
                <a:solidFill>
                  <a:srgbClr val="00B050"/>
                </a:solidFill>
              </a:rPr>
              <a:t>mezophiles</a:t>
            </a:r>
            <a:r>
              <a:rPr lang="cs-CZ" sz="2400" dirty="0" smtClean="0">
                <a:solidFill>
                  <a:srgbClr val="00B050"/>
                </a:solidFill>
              </a:rPr>
              <a:t> – </a:t>
            </a:r>
            <a:r>
              <a:rPr lang="cs-CZ" sz="2400" i="1" dirty="0" smtClean="0">
                <a:solidFill>
                  <a:srgbClr val="00B050"/>
                </a:solidFill>
              </a:rPr>
              <a:t>E. coli </a:t>
            </a:r>
            <a:r>
              <a:rPr lang="cs-CZ" sz="2400" dirty="0" smtClean="0">
                <a:solidFill>
                  <a:srgbClr val="00B050"/>
                </a:solidFill>
              </a:rPr>
              <a:t>(5 to 40°C)</a:t>
            </a:r>
          </a:p>
          <a:p>
            <a:r>
              <a:rPr lang="cs-CZ" sz="2400" dirty="0" err="1" smtClean="0">
                <a:solidFill>
                  <a:srgbClr val="FF0000"/>
                </a:solidFill>
              </a:rPr>
              <a:t>thermophiles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838200" y="3482554"/>
            <a:ext cx="3215307" cy="2711965"/>
            <a:chOff x="547" y="2248"/>
            <a:chExt cx="1457" cy="147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2248"/>
              <a:ext cx="1350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470" y="2520"/>
              <a:ext cx="0" cy="95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1470" y="2565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1470" y="2633"/>
              <a:ext cx="6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1470" y="2702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470" y="2771"/>
              <a:ext cx="107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1470" y="2858"/>
              <a:ext cx="119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1470" y="2928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1470" y="2999"/>
              <a:ext cx="158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1470" y="3064"/>
              <a:ext cx="1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1470" y="3155"/>
              <a:ext cx="18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1470" y="3218"/>
              <a:ext cx="203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1503" y="3276"/>
              <a:ext cx="18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1585" y="3361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535" y="3418"/>
              <a:ext cx="46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altLang="en-US" sz="1200" b="0" i="0" dirty="0" err="1" smtClean="0">
                  <a:latin typeface="Times New Roman" panose="02020603050405020304" pitchFamily="18" charset="0"/>
                </a:rPr>
                <a:t>temperature</a:t>
              </a:r>
              <a:endParaRPr lang="sk-SK" altLang="en-US" sz="1200" b="0" i="0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 rot="16200000">
              <a:off x="292" y="2533"/>
              <a:ext cx="63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altLang="en-US" sz="1200" dirty="0" err="1" smtClean="0">
                  <a:latin typeface="Times New Roman" panose="02020603050405020304" pitchFamily="18" charset="0"/>
                </a:rPr>
                <a:t>growth</a:t>
              </a:r>
              <a:endParaRPr lang="sk-SK" altLang="en-US" sz="1200" b="0" i="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835" y="3403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699" y="3525"/>
              <a:ext cx="998" cy="51"/>
              <a:chOff x="754" y="2920"/>
              <a:chExt cx="998" cy="51"/>
            </a:xfrm>
          </p:grpSpPr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1525" y="2971"/>
                <a:ext cx="22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H="1">
                <a:off x="890" y="2971"/>
                <a:ext cx="63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>
                <a:off x="754" y="2971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890" y="2925"/>
                <a:ext cx="0" cy="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765" y="2923"/>
                <a:ext cx="0" cy="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1524" y="2920"/>
                <a:ext cx="0" cy="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682" y="3551"/>
              <a:ext cx="106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altLang="en-US" sz="1400" i="0" dirty="0" smtClean="0">
                  <a:latin typeface="Times New Roman" panose="02020603050405020304" pitchFamily="18" charset="0"/>
                </a:rPr>
                <a:t> 1                 2                    3</a:t>
              </a:r>
              <a:endParaRPr lang="sk-SK" altLang="en-US" sz="1400" i="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2" y="345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rot="-5400000">
              <a:off x="684" y="231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4887676" y="3010980"/>
            <a:ext cx="6561560" cy="365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↑t = ↑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growth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synthesis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metabolites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above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45°C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proteins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losing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3D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structure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above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60°C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half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proteins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denatured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solidification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lipids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membranes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growth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proportional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temperature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denaturation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proteins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" name="Obrázek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10915"/>
          <a:stretch/>
        </p:blipFill>
        <p:spPr>
          <a:xfrm>
            <a:off x="4667250" y="1458000"/>
            <a:ext cx="7524750" cy="5400000"/>
          </a:xfrm>
          <a:prstGeom prst="rect">
            <a:avLst/>
          </a:prstGeom>
        </p:spPr>
      </p:pic>
      <p:sp>
        <p:nvSpPr>
          <p:cNvPr id="35" name="Zástupný symbol pro obsah 2"/>
          <p:cNvSpPr>
            <a:spLocks noGrp="1"/>
          </p:cNvSpPr>
          <p:nvPr>
            <p:ph idx="1"/>
          </p:nvPr>
        </p:nvSpPr>
        <p:spPr>
          <a:xfrm>
            <a:off x="838201" y="1619999"/>
            <a:ext cx="3962400" cy="486652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measurement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thermometer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thermal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jacket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water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in/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cross all operating processes, temperature variations of as little as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°C</a:t>
            </a:r>
            <a:r>
              <a:rPr lang="en-Z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can limit production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OXYGEN</a:t>
            </a:r>
            <a:endParaRPr lang="en-Z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9999"/>
            <a:ext cx="10868025" cy="48093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aerobic –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supply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oxygen 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agitation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aeration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shape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cultivation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flask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increased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additives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microaerophile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hard to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standard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conditions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anaerobic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facultative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cs-CZ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S. </a:t>
            </a:r>
            <a:r>
              <a:rPr lang="cs-CZ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cerevisiae</a:t>
            </a:r>
            <a:r>
              <a:rPr lang="cs-CZ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+O</a:t>
            </a:r>
            <a:r>
              <a:rPr lang="cs-CZ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acids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-O</a:t>
            </a:r>
            <a:r>
              <a:rPr lang="cs-CZ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ethanol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1"/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obligatory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complete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elimination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</a:t>
            </a:r>
            <a:r>
              <a:rPr lang="cs-CZ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during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cultivation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necessary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</a:t>
            </a:r>
            <a:r>
              <a:rPr lang="cs-CZ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CO</a:t>
            </a:r>
            <a:r>
              <a:rPr lang="cs-CZ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atmosphere</a:t>
            </a:r>
            <a:endParaRPr lang="cs-CZ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912</Words>
  <Application>Microsoft Office PowerPoint</Application>
  <PresentationFormat>Širokoúhlá obrazovka</PresentationFormat>
  <Paragraphs>192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PREPARATION OF RECOMBINANT PROTEINS</vt:lpstr>
      <vt:lpstr>Prezentace aplikace PowerPoint</vt:lpstr>
      <vt:lpstr>Prezentace aplikace PowerPoint</vt:lpstr>
      <vt:lpstr>SCALE-UP</vt:lpstr>
      <vt:lpstr>MANUFACTURE</vt:lpstr>
      <vt:lpstr>CONDITIONS TO CONTROL</vt:lpstr>
      <vt:lpstr>TEMPERATURE</vt:lpstr>
      <vt:lpstr>TEMPERATURE</vt:lpstr>
      <vt:lpstr>OXYGEN</vt:lpstr>
      <vt:lpstr>OXYGEN</vt:lpstr>
      <vt:lpstr>pH</vt:lpstr>
      <vt:lpstr>pH</vt:lpstr>
      <vt:lpstr>PRESSURE</vt:lpstr>
      <vt:lpstr>PRESSURE</vt:lpstr>
      <vt:lpstr>EXTRACELLULAR CONCENTRATION OF SUBSTANCES</vt:lpstr>
      <vt:lpstr>AGITATION</vt:lpstr>
      <vt:lpstr>CALIBRATION!</vt:lpstr>
      <vt:lpstr>MEDIUM</vt:lpstr>
      <vt:lpstr>OPERATION MODES</vt:lpstr>
      <vt:lpstr>PROCESSING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TOOLS</dc:title>
  <dc:creator>andrea</dc:creator>
  <cp:lastModifiedBy>andrea</cp:lastModifiedBy>
  <cp:revision>59</cp:revision>
  <dcterms:created xsi:type="dcterms:W3CDTF">2018-10-09T07:57:29Z</dcterms:created>
  <dcterms:modified xsi:type="dcterms:W3CDTF">2018-10-24T07:21:51Z</dcterms:modified>
</cp:coreProperties>
</file>