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63"/>
  </p:notesMasterIdLst>
  <p:sldIdLst>
    <p:sldId id="266" r:id="rId2"/>
    <p:sldId id="257" r:id="rId3"/>
    <p:sldId id="292" r:id="rId4"/>
    <p:sldId id="275" r:id="rId5"/>
    <p:sldId id="268" r:id="rId6"/>
    <p:sldId id="293" r:id="rId7"/>
    <p:sldId id="258" r:id="rId8"/>
    <p:sldId id="259" r:id="rId9"/>
    <p:sldId id="294" r:id="rId10"/>
    <p:sldId id="276" r:id="rId11"/>
    <p:sldId id="260" r:id="rId12"/>
    <p:sldId id="271" r:id="rId13"/>
    <p:sldId id="295" r:id="rId14"/>
    <p:sldId id="261" r:id="rId15"/>
    <p:sldId id="296" r:id="rId16"/>
    <p:sldId id="298" r:id="rId17"/>
    <p:sldId id="277" r:id="rId18"/>
    <p:sldId id="297" r:id="rId19"/>
    <p:sldId id="299" r:id="rId20"/>
    <p:sldId id="262" r:id="rId21"/>
    <p:sldId id="272" r:id="rId22"/>
    <p:sldId id="300" r:id="rId23"/>
    <p:sldId id="302" r:id="rId24"/>
    <p:sldId id="263" r:id="rId25"/>
    <p:sldId id="264" r:id="rId26"/>
    <p:sldId id="273" r:id="rId27"/>
    <p:sldId id="274" r:id="rId28"/>
    <p:sldId id="265" r:id="rId29"/>
    <p:sldId id="269" r:id="rId30"/>
    <p:sldId id="303" r:id="rId31"/>
    <p:sldId id="306" r:id="rId32"/>
    <p:sldId id="279" r:id="rId33"/>
    <p:sldId id="321" r:id="rId34"/>
    <p:sldId id="308" r:id="rId35"/>
    <p:sldId id="307" r:id="rId36"/>
    <p:sldId id="286" r:id="rId37"/>
    <p:sldId id="304" r:id="rId38"/>
    <p:sldId id="309" r:id="rId39"/>
    <p:sldId id="312" r:id="rId40"/>
    <p:sldId id="318" r:id="rId41"/>
    <p:sldId id="287" r:id="rId42"/>
    <p:sldId id="281" r:id="rId43"/>
    <p:sldId id="290" r:id="rId44"/>
    <p:sldId id="284" r:id="rId45"/>
    <p:sldId id="310" r:id="rId46"/>
    <p:sldId id="282" r:id="rId47"/>
    <p:sldId id="289" r:id="rId48"/>
    <p:sldId id="285" r:id="rId49"/>
    <p:sldId id="311" r:id="rId50"/>
    <p:sldId id="280" r:id="rId51"/>
    <p:sldId id="305" r:id="rId52"/>
    <p:sldId id="313" r:id="rId53"/>
    <p:sldId id="267" r:id="rId54"/>
    <p:sldId id="315" r:id="rId55"/>
    <p:sldId id="314" r:id="rId56"/>
    <p:sldId id="316" r:id="rId57"/>
    <p:sldId id="278" r:id="rId58"/>
    <p:sldId id="317" r:id="rId59"/>
    <p:sldId id="288" r:id="rId60"/>
    <p:sldId id="319" r:id="rId61"/>
    <p:sldId id="320" r:id="rId62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0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">
          <p15:clr>
            <a:srgbClr val="A4A3A4"/>
          </p15:clr>
        </p15:guide>
        <p15:guide id="2" pos="27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0000"/>
    <a:srgbClr val="FFFF99"/>
    <a:srgbClr val="FF9900"/>
    <a:srgbClr val="C5ECFF"/>
    <a:srgbClr val="00CCFF"/>
    <a:srgbClr val="FFFF66"/>
    <a:srgbClr val="003399"/>
    <a:srgbClr val="FFFF00"/>
    <a:srgbClr val="FF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644" autoAdjust="0"/>
    <p:restoredTop sz="94660"/>
  </p:normalViewPr>
  <p:slideViewPr>
    <p:cSldViewPr snapToGrid="0" showGuides="1">
      <p:cViewPr varScale="1">
        <p:scale>
          <a:sx n="85" d="100"/>
          <a:sy n="85" d="100"/>
        </p:scale>
        <p:origin x="929" y="38"/>
      </p:cViewPr>
      <p:guideLst>
        <p:guide orient="horz" pos="184"/>
        <p:guide pos="27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26"/>
    </p:cViewPr>
  </p:sorterViewPr>
  <p:gridSpacing cx="45005" cy="45005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68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1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131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31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pitchFamily="18" charset="0"/>
              </a:defRPr>
            </a:lvl1pPr>
          </a:lstStyle>
          <a:p>
            <a:pPr>
              <a:defRPr/>
            </a:pPr>
            <a:fld id="{EB3E41BE-9475-4D5A-96D6-4E7B71E3898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1196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58243AD-CE29-40CE-98DE-64D4D6B5BC91}" type="slidenum">
              <a:rPr lang="cs-CZ" smtClean="0"/>
              <a:pPr/>
              <a:t>1</a:t>
            </a:fld>
            <a:endParaRPr lang="cs-CZ"/>
          </a:p>
        </p:txBody>
      </p:sp>
      <p:sp>
        <p:nvSpPr>
          <p:cNvPr id="37891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D128E570-F512-4C58-8B88-44E7BA4EF720}" type="slidenum">
              <a:rPr lang="cs-CZ" sz="1200">
                <a:latin typeface="Times New Roman" pitchFamily="18" charset="0"/>
                <a:ea typeface="ＭＳ Ｐゴシック" pitchFamily="34" charset="-128"/>
              </a:rPr>
              <a:pPr algn="r"/>
              <a:t>1</a:t>
            </a:fld>
            <a:endParaRPr lang="cs-CZ" sz="1200">
              <a:latin typeface="Times New Roman" pitchFamily="18" charset="0"/>
              <a:ea typeface="ＭＳ Ｐゴシック" pitchFamily="34" charset="-128"/>
            </a:endParaRPr>
          </a:p>
        </p:txBody>
      </p:sp>
      <p:sp>
        <p:nvSpPr>
          <p:cNvPr id="3789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6509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EEA945-E408-4628-8582-5BD9BD227864}" type="slidenum">
              <a:rPr lang="cs-CZ" smtClean="0"/>
              <a:pPr/>
              <a:t>10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554613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A232D09-6F42-4D3A-811F-A88066FC21E6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605173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040133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E94C66-C680-4D73-B656-5890A3E5EB44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98627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603820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3120313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270ED-2AD2-4689-9223-031CD14A091D}" type="slidenum">
              <a:rPr lang="cs-CZ" smtClean="0"/>
              <a:pPr/>
              <a:t>16</a:t>
            </a:fld>
            <a:endParaRPr lang="cs-CZ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395170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482FE8E-54C8-4CE6-B056-E2A27F426109}" type="slidenum">
              <a:rPr lang="cs-CZ" smtClean="0"/>
              <a:pPr/>
              <a:t>17</a:t>
            </a:fld>
            <a:endParaRPr lang="cs-CZ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426358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19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293601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0D8A2E-105F-4542-B8B5-5BB5462A9F58}" type="slidenum">
              <a:rPr lang="cs-CZ" smtClean="0"/>
              <a:pPr/>
              <a:t>20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479111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717638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21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456503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46BCEAC-7DC1-489B-9D80-854FA36899DF}" type="slidenum">
              <a:rPr lang="cs-CZ" smtClean="0"/>
              <a:pPr/>
              <a:t>22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556213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062E851-BDDF-49CE-8C6E-34B616044370}" type="slidenum">
              <a:rPr lang="cs-CZ" smtClean="0"/>
              <a:pPr/>
              <a:t>24</a:t>
            </a:fld>
            <a:endParaRPr lang="cs-CZ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82808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D0A398-4524-4DB1-9702-E3CDAB875ECC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1876563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7AFCCA-BC0B-4B95-8E3E-05816EC45D9C}" type="slidenum">
              <a:rPr lang="cs-CZ" smtClean="0"/>
              <a:pPr/>
              <a:t>26</a:t>
            </a:fld>
            <a:endParaRPr lang="cs-CZ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271401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6A991D-5FBC-47C6-B90F-52A2C8B6F1A8}" type="slidenum">
              <a:rPr lang="cs-CZ" smtClean="0"/>
              <a:pPr/>
              <a:t>27</a:t>
            </a:fld>
            <a:endParaRPr lang="cs-CZ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013563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B65C555-78E4-4F2F-8CF7-1D4C90668747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4894585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865670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88217185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24910-879F-4C7E-B9E5-FC3EC7C39EDE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921127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00319E-C800-4997-A329-E49527E317CA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407069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E6572B-0143-4E10-9B86-6DD5C76BC52C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0719180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B05367-1796-4860-9CF0-C36828FA9977}" type="slidenum">
              <a:rPr lang="cs-CZ" smtClean="0"/>
              <a:pPr/>
              <a:t>35</a:t>
            </a:fld>
            <a:endParaRPr lang="cs-CZ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0098454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77902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053C1F-FD71-4335-8A6F-2411DBB30C83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83393335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09730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604065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9E1DB9-2957-40F5-A7C9-06CE817A89F2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7962729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B63192-6886-4B9C-BE78-6618DA7F21E5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453644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6AF392-4F1E-4731-A398-247F113E4C2C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624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24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932577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533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4F87E0-94C4-4EC3-8F4F-6C4EA5A67BB9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654775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B8EC89-DC5D-4B36-9FB5-2CC160BC77AE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717154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816EB47-ADAB-466A-9638-62E4C66EC707}" type="slidenum">
              <a:rPr lang="cs-CZ" smtClean="0"/>
              <a:pPr/>
              <a:t>46</a:t>
            </a:fld>
            <a:endParaRPr lang="cs-CZ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6349347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F938A1B-5F38-4729-9662-28D7058A6A52}" type="slidenum">
              <a:rPr lang="cs-CZ" smtClean="0"/>
              <a:pPr/>
              <a:t>47</a:t>
            </a:fld>
            <a:endParaRPr lang="cs-CZ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33681859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48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6885289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E3389E-F84B-4EA8-9F55-A906B89FDF28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665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65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436333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10889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00529EB-51CC-46E9-9764-045C64B85613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67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821194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4593563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06BF851-97E0-42B6-BC6E-45DFB34ED48C}" type="slidenum">
              <a:rPr lang="cs-CZ" smtClean="0"/>
              <a:pPr/>
              <a:t>54</a:t>
            </a:fld>
            <a:endParaRPr lang="cs-CZ"/>
          </a:p>
        </p:txBody>
      </p:sp>
      <p:sp>
        <p:nvSpPr>
          <p:cNvPr id="686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86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4978856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56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245279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6859221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83BE3A-5239-412B-83A0-A4F1D860D6A9}" type="slidenum">
              <a:rPr lang="cs-CZ" smtClean="0"/>
              <a:pPr/>
              <a:t>57</a:t>
            </a:fld>
            <a:endParaRPr lang="cs-CZ"/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348745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58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68855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59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3957255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60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3460596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7D732D-C74B-41FE-96E2-7EA552F3440C}" type="slidenum">
              <a:rPr lang="cs-CZ" smtClean="0"/>
              <a:pPr/>
              <a:t>61</a:t>
            </a:fld>
            <a:endParaRPr lang="cs-CZ"/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02501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992FE8-6318-4317-8205-CB57D52C2543}" type="slidenum">
              <a:rPr lang="cs-CZ" smtClean="0"/>
              <a:pPr/>
              <a:t>6</a:t>
            </a:fld>
            <a:endParaRPr lang="cs-CZ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429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6C124C2-C78E-4C09-A9B7-12B5E1F31789}" type="slidenum">
              <a:rPr lang="cs-CZ" smtClean="0"/>
              <a:pPr/>
              <a:t>7</a:t>
            </a:fld>
            <a:endParaRPr lang="cs-CZ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308975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8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1134100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8977A96-F47C-4423-935E-D56A6D63FFE4}" type="slidenum">
              <a:rPr lang="cs-CZ" smtClean="0"/>
              <a:pPr/>
              <a:t>9</a:t>
            </a:fld>
            <a:endParaRPr lang="cs-CZ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8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FCE498-08F9-49A7-B646-E431360FB46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3C5E7C-B4C8-4080-86D7-57044F4728A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DA2411-DBC6-43C3-A8BA-B51BCA2D269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1838F93-A883-4D5B-863B-4627FE5284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B33A89-3FE0-4EE8-80B1-06A74AC134C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DC4D57-787C-4384-BDEF-8C40DDE1895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3074AE-0688-4370-8E83-10DBFE71153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6D205-A631-4707-8530-CF143B18AF3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B03F92-2B4D-47D1-96BA-84B1F3DE386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F9862-B0A5-4FA9-BC66-5F79273278E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CF759E-A5B7-4BAF-BFDC-60FD2E0AB44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pPr>
              <a:defRPr/>
            </a:pPr>
            <a:fld id="{768DA049-1A50-49FD-885A-E0C0F5731B1D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9/91/John_f_nash_20061102_3.jpg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jpe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11" Type="http://schemas.openxmlformats.org/officeDocument/2006/relationships/image" Target="../media/image67.jpeg"/><Relationship Id="rId5" Type="http://schemas.openxmlformats.org/officeDocument/2006/relationships/image" Target="../media/image61.jpe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7" Type="http://schemas.openxmlformats.org/officeDocument/2006/relationships/image" Target="../media/image7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jpe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1.jpeg"/><Relationship Id="rId5" Type="http://schemas.openxmlformats.org/officeDocument/2006/relationships/image" Target="../media/image90.jpeg"/><Relationship Id="rId4" Type="http://schemas.openxmlformats.org/officeDocument/2006/relationships/image" Target="../media/image8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6.jpeg"/><Relationship Id="rId4" Type="http://schemas.openxmlformats.org/officeDocument/2006/relationships/image" Target="../media/image95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4.jpeg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7" Type="http://schemas.openxmlformats.org/officeDocument/2006/relationships/image" Target="../media/image11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7" Type="http://schemas.openxmlformats.org/officeDocument/2006/relationships/image" Target="../media/image11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jpeg"/><Relationship Id="rId5" Type="http://schemas.openxmlformats.org/officeDocument/2006/relationships/image" Target="../media/image113.jpeg"/><Relationship Id="rId4" Type="http://schemas.openxmlformats.org/officeDocument/2006/relationships/image" Target="../media/image112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jpeg"/><Relationship Id="rId5" Type="http://schemas.openxmlformats.org/officeDocument/2006/relationships/image" Target="../media/image118.jpeg"/><Relationship Id="rId4" Type="http://schemas.openxmlformats.org/officeDocument/2006/relationships/image" Target="../media/image11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2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0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0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5.png"/><Relationship Id="rId4" Type="http://schemas.openxmlformats.org/officeDocument/2006/relationships/image" Target="../media/image14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5" Type="http://schemas.openxmlformats.org/officeDocument/2006/relationships/image" Target="../media/image148.jpeg"/><Relationship Id="rId4" Type="http://schemas.openxmlformats.org/officeDocument/2006/relationships/image" Target="../media/image147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2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5.png"/><Relationship Id="rId4" Type="http://schemas.openxmlformats.org/officeDocument/2006/relationships/image" Target="../media/image15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9"/>
          <p:cNvPicPr>
            <a:picLocks noChangeAspect="1" noChangeArrowheads="1"/>
          </p:cNvPicPr>
          <p:nvPr/>
        </p:nvPicPr>
        <p:blipFill>
          <a:blip r:embed="rId3" cstate="print"/>
          <a:srcRect l="9181" t="14711" r="6212" b="8623"/>
          <a:stretch>
            <a:fillRect/>
          </a:stretch>
        </p:blipFill>
        <p:spPr bwMode="auto">
          <a:xfrm>
            <a:off x="4148138" y="1112838"/>
            <a:ext cx="44323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5" name="Text Box 2"/>
          <p:cNvSpPr txBox="1">
            <a:spLocks noChangeArrowheads="1"/>
          </p:cNvSpPr>
          <p:nvPr/>
        </p:nvSpPr>
        <p:spPr bwMode="auto">
          <a:xfrm>
            <a:off x="847847" y="292100"/>
            <a:ext cx="7346950" cy="64135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KONFLIKT A KOOPERACE I</a:t>
            </a:r>
            <a:r>
              <a:rPr lang="en-US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I</a:t>
            </a:r>
            <a:r>
              <a:rPr lang="cs-CZ" sz="3600" b="1">
                <a:ln w="3175">
                  <a:solidFill>
                    <a:sysClr val="windowText" lastClr="000000"/>
                  </a:solidFill>
                </a:ln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  <a:ea typeface="ＭＳ Ｐゴシック" pitchFamily="34" charset="-128"/>
              </a:rPr>
              <a:t>.</a:t>
            </a:r>
            <a:endParaRPr lang="cs-CZ" sz="3600" b="1">
              <a:ln w="3175">
                <a:solidFill>
                  <a:sysClr val="windowText" lastClr="000000"/>
                </a:solidFill>
              </a:ln>
              <a:solidFill>
                <a:srgbClr val="FF33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 Black" pitchFamily="34" charset="0"/>
              <a:ea typeface="ＭＳ Ｐゴシック" pitchFamily="34" charset="-128"/>
            </a:endParaRPr>
          </a:p>
        </p:txBody>
      </p:sp>
      <p:pic>
        <p:nvPicPr>
          <p:cNvPr id="3076" name="Picture 11"/>
          <p:cNvPicPr>
            <a:picLocks noChangeAspect="1" noChangeArrowheads="1"/>
          </p:cNvPicPr>
          <p:nvPr/>
        </p:nvPicPr>
        <p:blipFill>
          <a:blip r:embed="rId4" cstate="print"/>
          <a:srcRect t="11412" b="7108"/>
          <a:stretch>
            <a:fillRect/>
          </a:stretch>
        </p:blipFill>
        <p:spPr bwMode="auto">
          <a:xfrm>
            <a:off x="406400" y="1243013"/>
            <a:ext cx="3821113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7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0925" y="4124325"/>
            <a:ext cx="2741613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8" name="Picture 14" descr="Dimorf1"/>
          <p:cNvPicPr>
            <a:picLocks noChangeAspect="1" noChangeArrowheads="1"/>
          </p:cNvPicPr>
          <p:nvPr/>
        </p:nvPicPr>
        <p:blipFill>
          <a:blip r:embed="rId6" cstate="print"/>
          <a:srcRect l="5345" t="624" b="998"/>
          <a:stretch>
            <a:fillRect/>
          </a:stretch>
        </p:blipFill>
        <p:spPr bwMode="auto">
          <a:xfrm>
            <a:off x="7159625" y="2679700"/>
            <a:ext cx="1809750" cy="150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6388" y="3854450"/>
            <a:ext cx="2284412" cy="2578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0" name="Picture 18"/>
          <p:cNvPicPr>
            <a:picLocks noChangeAspect="1" noChangeArrowheads="1"/>
          </p:cNvPicPr>
          <p:nvPr/>
        </p:nvPicPr>
        <p:blipFill>
          <a:blip r:embed="rId8" cstate="print"/>
          <a:srcRect l="2541" t="11412" r="4720" b="6857"/>
          <a:stretch>
            <a:fillRect/>
          </a:stretch>
        </p:blipFill>
        <p:spPr bwMode="auto">
          <a:xfrm>
            <a:off x="2376488" y="3968750"/>
            <a:ext cx="4005262" cy="232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81" name="Picture 17"/>
          <p:cNvPicPr>
            <a:picLocks noChangeAspect="1" noChangeArrowheads="1"/>
          </p:cNvPicPr>
          <p:nvPr/>
        </p:nvPicPr>
        <p:blipFill>
          <a:blip r:embed="rId9" cstate="print"/>
          <a:srcRect t="72842" r="51334"/>
          <a:stretch>
            <a:fillRect/>
          </a:stretch>
        </p:blipFill>
        <p:spPr bwMode="auto">
          <a:xfrm>
            <a:off x="1876425" y="3235325"/>
            <a:ext cx="2198688" cy="166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949" name="Text Box 61"/>
          <p:cNvSpPr txBox="1">
            <a:spLocks noChangeArrowheads="1"/>
          </p:cNvSpPr>
          <p:nvPr/>
        </p:nvSpPr>
        <p:spPr bwMode="auto">
          <a:xfrm>
            <a:off x="439738" y="292100"/>
            <a:ext cx="8699497" cy="1554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Př.: ploutvonožci: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sice častá zranění, ale zisk vysoký (harémový systém  vítěz bere vše)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proto se samcům vyplatí být agresivní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někdy ale i alternativní strategie</a:t>
            </a:r>
          </a:p>
        </p:txBody>
      </p:sp>
      <p:pic>
        <p:nvPicPr>
          <p:cNvPr id="122882" name="Picture 2" descr="Výsledek obrázku pro Southern elephant seal image"/>
          <p:cNvPicPr>
            <a:picLocks noChangeAspect="1" noChangeArrowheads="1"/>
          </p:cNvPicPr>
          <p:nvPr/>
        </p:nvPicPr>
        <p:blipFill>
          <a:blip r:embed="rId3" cstate="print"/>
          <a:srcRect l="10838" r="11923"/>
          <a:stretch>
            <a:fillRect/>
          </a:stretch>
        </p:blipFill>
        <p:spPr bwMode="auto">
          <a:xfrm>
            <a:off x="2861534" y="4815644"/>
            <a:ext cx="2043953" cy="1622809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2884" name="AutoShape 4" descr="https://c402277.ssl.cf1.rackcdn.com/photos/561/images/story_full_width/sea-lion-threat-07162012-HI_257952.jpg.jpg?134557412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22886" name="Picture 6" descr="https://c402277.ssl.cf1.rackcdn.com/photos/561/images/story_full_width/sea-lion-threat-07162012-HI_257952.jpg.jpg?134557412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3792" y="1861072"/>
            <a:ext cx="4183417" cy="25100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88" name="Picture 8" descr="http://www.grantdixonphotography.com.au/lib_images/SG_EleSealFight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485" y="3937299"/>
            <a:ext cx="3997524" cy="265835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22890" name="Picture 10" descr="http://www.leeabbamonte.com/wp-content/uploads/2013/11/IMG_4373-1024x76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25035" y="1167064"/>
            <a:ext cx="3657599" cy="274320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3314" name="Picture 2" descr="https://naturalunseenhazards.files.wordpress.com/2013/05/northern_elephant_seal_mikebairdwc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7425" y="4410636"/>
            <a:ext cx="2610089" cy="173897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770350" cy="43704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sz="2400" dirty="0">
                <a:solidFill>
                  <a:srgbClr val="E80000"/>
                </a:solidFill>
              </a:rPr>
              <a:t>Podmíněné symetrické strategie:</a:t>
            </a:r>
            <a:br>
              <a:rPr lang="cs-CZ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pPr defTabSz="360000"/>
            <a:r>
              <a:rPr lang="cs-CZ" dirty="0"/>
              <a:t>Lze si např. představit tyto alternativní strategie (viz Dawkins Sobecký gen):</a:t>
            </a:r>
            <a:br>
              <a:rPr lang="cs-CZ" dirty="0">
                <a:solidFill>
                  <a:srgbClr val="E80000"/>
                </a:solidFill>
              </a:rPr>
            </a:br>
            <a:endParaRPr lang="cs-CZ" dirty="0">
              <a:solidFill>
                <a:srgbClr val="E80000"/>
              </a:solidFill>
            </a:endParaRPr>
          </a:p>
          <a:p>
            <a:pPr defTabSz="360000"/>
            <a:r>
              <a:rPr lang="cs-CZ" dirty="0" err="1">
                <a:solidFill>
                  <a:srgbClr val="E80000"/>
                </a:solidFill>
              </a:rPr>
              <a:t>odvetník</a:t>
            </a:r>
            <a:r>
              <a:rPr lang="cs-CZ" dirty="0">
                <a:solidFill>
                  <a:srgbClr val="E80000"/>
                </a:solidFill>
              </a:rPr>
              <a:t> </a:t>
            </a:r>
            <a:r>
              <a:rPr lang="cs-CZ" dirty="0"/>
              <a:t>(</a:t>
            </a:r>
            <a:r>
              <a:rPr lang="cs-CZ" i="1" dirty="0" err="1"/>
              <a:t>retaliator</a:t>
            </a:r>
            <a:r>
              <a:rPr lang="cs-CZ" dirty="0"/>
              <a:t>): začátek střetu = H, v případě útoku </a:t>
            </a:r>
            <a:r>
              <a:rPr lang="cs-CZ" dirty="0">
                <a:sym typeface="Symbol" pitchFamily="18" charset="2"/>
              </a:rPr>
              <a:t> odplata</a:t>
            </a:r>
            <a:br>
              <a:rPr lang="cs-CZ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setkáš-li se s holubicí, chovej se jako holubice, setkáš-li se s jestřábem,</a:t>
            </a:r>
            <a:br>
              <a:rPr lang="cs-CZ" sz="1800" dirty="0">
                <a:sym typeface="Symbol" pitchFamily="18" charset="2"/>
              </a:rPr>
            </a:br>
            <a:r>
              <a:rPr lang="en-US" sz="1800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chovej se jako jestřáb</a:t>
            </a:r>
            <a:br>
              <a:rPr lang="cs-CZ" sz="1800" dirty="0">
                <a:sym typeface="Symbol" pitchFamily="18" charset="2"/>
              </a:rPr>
            </a:br>
            <a:endParaRPr lang="cs-CZ" sz="1800" dirty="0">
              <a:sym typeface="Symbol" pitchFamily="18" charset="2"/>
            </a:endParaRPr>
          </a:p>
          <a:p>
            <a:pPr defTabSz="360000"/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tyran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i="1" dirty="0">
                <a:sym typeface="Symbol" pitchFamily="18" charset="2"/>
              </a:rPr>
              <a:t>bully</a:t>
            </a:r>
            <a:r>
              <a:rPr lang="cs-CZ" dirty="0">
                <a:sym typeface="Symbol" pitchFamily="18" charset="2"/>
              </a:rPr>
              <a:t>): začátek střetu = J, při odvetě </a:t>
            </a:r>
            <a:r>
              <a:rPr lang="en-US" dirty="0">
                <a:sym typeface="Symbol" pitchFamily="18" charset="2"/>
              </a:rPr>
              <a:t>– </a:t>
            </a:r>
            <a:r>
              <a:rPr lang="cs-CZ" dirty="0">
                <a:sym typeface="Symbol" pitchFamily="18" charset="2"/>
              </a:rPr>
              <a:t>útěk</a:t>
            </a:r>
            <a:br>
              <a:rPr lang="cs-CZ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sz="1800" dirty="0">
                <a:sym typeface="Symbol" pitchFamily="18" charset="2"/>
              </a:rPr>
              <a:t>chovej se jako jestřáb, setkáš-li se s jestřábem, hraj holubici</a:t>
            </a:r>
            <a:br>
              <a:rPr lang="cs-CZ" dirty="0">
                <a:solidFill>
                  <a:srgbClr val="E80000"/>
                </a:solidFill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/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odvetník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-pokušitel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i="1" dirty="0">
                <a:sym typeface="Symbol" pitchFamily="18" charset="2"/>
              </a:rPr>
              <a:t>prober-</a:t>
            </a:r>
            <a:r>
              <a:rPr lang="cs-CZ" i="1" dirty="0" err="1">
                <a:sym typeface="Symbol" pitchFamily="18" charset="2"/>
              </a:rPr>
              <a:t>retaliator</a:t>
            </a:r>
            <a:r>
              <a:rPr lang="cs-CZ" dirty="0">
                <a:sym typeface="Symbol" pitchFamily="18" charset="2"/>
              </a:rPr>
              <a:t>): </a:t>
            </a:r>
            <a:r>
              <a:rPr lang="cs-CZ" dirty="0" err="1">
                <a:sym typeface="Symbol" pitchFamily="18" charset="2"/>
              </a:rPr>
              <a:t>odvetník</a:t>
            </a:r>
            <a:r>
              <a:rPr lang="cs-CZ" dirty="0">
                <a:sym typeface="Symbol" pitchFamily="18" charset="2"/>
              </a:rPr>
              <a:t>, občas pokus o konflikt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/>
            <a:r>
              <a:rPr lang="cs-CZ" dirty="0">
                <a:sym typeface="Symbol" pitchFamily="18" charset="2"/>
              </a:rPr>
              <a:t>ESS se nejvíce blíží smíšená strategie </a:t>
            </a:r>
            <a:r>
              <a:rPr lang="cs-CZ" dirty="0" err="1">
                <a:sym typeface="Symbol" pitchFamily="18" charset="2"/>
              </a:rPr>
              <a:t>odvetníka</a:t>
            </a:r>
            <a:r>
              <a:rPr lang="cs-CZ" dirty="0">
                <a:sym typeface="Symbol" pitchFamily="18" charset="2"/>
              </a:rPr>
              <a:t>, pokušitele a holubice</a:t>
            </a:r>
          </a:p>
        </p:txBody>
      </p:sp>
      <p:sp>
        <p:nvSpPr>
          <p:cNvPr id="124938" name="Text Box 1034"/>
          <p:cNvSpPr txBox="1">
            <a:spLocks noChangeArrowheads="1"/>
          </p:cNvSpPr>
          <p:nvPr/>
        </p:nvSpPr>
        <p:spPr bwMode="auto">
          <a:xfrm>
            <a:off x="862926" y="5261840"/>
            <a:ext cx="7528023" cy="83099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nechovej se jako tyran, dobro oplácej dobrem,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ale na agresivitu odpověz agresivitou!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0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49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907" grpId="0" build="p"/>
      <p:bldP spid="12493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13"/>
          <p:cNvSpPr txBox="1">
            <a:spLocks noChangeArrowheads="1"/>
          </p:cNvSpPr>
          <p:nvPr/>
        </p:nvSpPr>
        <p:spPr bwMode="auto">
          <a:xfrm>
            <a:off x="439738" y="1024882"/>
            <a:ext cx="7346883" cy="16619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/>
              <a:t>jeden protivník slabší nebo menší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protivník má méně co ztratit</a:t>
            </a:r>
          </a:p>
          <a:p>
            <a:pPr defTabSz="360000">
              <a:spcAft>
                <a:spcPts val="1800"/>
              </a:spcAft>
            </a:pPr>
            <a:r>
              <a:rPr lang="cs-CZ" sz="2400" dirty="0"/>
              <a:t>jeden z protivníků na místě dříve = </a:t>
            </a:r>
            <a:r>
              <a:rPr lang="cs-CZ" sz="2400" dirty="0">
                <a:solidFill>
                  <a:srgbClr val="E80000"/>
                </a:solidFill>
              </a:rPr>
              <a:t>princip pána hory</a:t>
            </a:r>
            <a:endParaRPr lang="cs-CZ" sz="2400" dirty="0"/>
          </a:p>
        </p:txBody>
      </p: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pic>
        <p:nvPicPr>
          <p:cNvPr id="11273" name="Picture 4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2845" y="292100"/>
            <a:ext cx="2419306" cy="18855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7" name="Obdélník 26"/>
          <p:cNvSpPr/>
          <p:nvPr/>
        </p:nvSpPr>
        <p:spPr>
          <a:xfrm>
            <a:off x="2669060" y="292100"/>
            <a:ext cx="3336323" cy="461665"/>
          </a:xfrm>
          <a:prstGeom prst="rect">
            <a:avLst/>
          </a:prstGeom>
          <a:solidFill>
            <a:srgbClr val="FFFF66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Asymetrické modely</a:t>
            </a:r>
            <a:endParaRPr lang="cs-CZ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pSp>
        <p:nvGrpSpPr>
          <p:cNvPr id="31" name="Skupina 30"/>
          <p:cNvGrpSpPr/>
          <p:nvPr/>
        </p:nvGrpSpPr>
        <p:grpSpPr>
          <a:xfrm>
            <a:off x="291457" y="4125510"/>
            <a:ext cx="8679549" cy="2485355"/>
            <a:chOff x="291457" y="4125510"/>
            <a:chExt cx="8679549" cy="2485355"/>
          </a:xfrm>
        </p:grpSpPr>
        <p:pic>
          <p:nvPicPr>
            <p:cNvPr id="9218" name="Picture 2" descr="http://livewritebreathe.com/wp-content/uploads/2012/03/IMG_2834-1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84421" y="4125510"/>
              <a:ext cx="2686585" cy="2143486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0" name="Picture 4" descr="http://upload.wikimedia.org/wikipedia/commons/b/ba/Solsort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608173" y="4500544"/>
              <a:ext cx="2669060" cy="2059065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9222" name="Picture 6" descr="http://cdn2.arkive.org/media/88/885B5A19-F0A0-4B8B-AA4C-EAACC94373F5/Presentation.Large/Male-three-spined-stickleback-attacking-pregnant-female.jpg"/>
            <p:cNvPicPr>
              <a:picLocks noChangeAspect="1" noChangeArrowheads="1"/>
            </p:cNvPicPr>
            <p:nvPr/>
          </p:nvPicPr>
          <p:blipFill>
            <a:blip r:embed="rId6" cstate="print"/>
            <a:srcRect l="17845" t="14276" b="8413"/>
            <a:stretch>
              <a:fillRect/>
            </a:stretch>
          </p:blipFill>
          <p:spPr bwMode="auto">
            <a:xfrm>
              <a:off x="291457" y="4464908"/>
              <a:ext cx="3346002" cy="2145957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  <p:sp>
        <p:nvSpPr>
          <p:cNvPr id="12" name="Obdélník 11"/>
          <p:cNvSpPr/>
          <p:nvPr/>
        </p:nvSpPr>
        <p:spPr>
          <a:xfrm>
            <a:off x="439738" y="2896009"/>
            <a:ext cx="8263198" cy="1369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800"/>
              </a:spcAft>
            </a:pPr>
            <a:r>
              <a:rPr lang="cs-CZ" sz="2400" dirty="0"/>
              <a:t>strategie </a:t>
            </a:r>
            <a:r>
              <a:rPr lang="cs-CZ" sz="2400" dirty="0" err="1">
                <a:solidFill>
                  <a:srgbClr val="E80000"/>
                </a:solidFill>
              </a:rPr>
              <a:t>měšťák</a:t>
            </a:r>
            <a:r>
              <a:rPr lang="cs-CZ" sz="2400" dirty="0"/>
              <a:t> (</a:t>
            </a:r>
            <a:r>
              <a:rPr lang="cs-CZ" sz="2400" i="1" dirty="0" err="1"/>
              <a:t>burgeois</a:t>
            </a:r>
            <a:r>
              <a:rPr lang="cs-CZ" sz="2400" dirty="0"/>
              <a:t>): </a:t>
            </a:r>
            <a:br>
              <a:rPr lang="cs-CZ" sz="2400" dirty="0"/>
            </a:br>
            <a:r>
              <a:rPr lang="cs-CZ" sz="2400" dirty="0"/>
              <a:t>	jsi-li doma, </a:t>
            </a:r>
            <a:r>
              <a:rPr lang="cs-CZ" sz="2400" dirty="0" err="1"/>
              <a:t>hrej</a:t>
            </a:r>
            <a:r>
              <a:rPr lang="cs-CZ" sz="2400" dirty="0"/>
              <a:t> jestřába, jsi-li vetřelec, </a:t>
            </a:r>
            <a:r>
              <a:rPr lang="cs-CZ" sz="2400" dirty="0" err="1"/>
              <a:t>hrej</a:t>
            </a:r>
            <a:r>
              <a:rPr lang="cs-CZ" sz="2400" dirty="0"/>
              <a:t> holubici    </a:t>
            </a:r>
          </a:p>
          <a:p>
            <a:pPr defTabSz="360000">
              <a:spcAft>
                <a:spcPts val="1800"/>
              </a:spcAft>
            </a:pPr>
            <a:r>
              <a:rPr lang="en-US" dirty="0"/>
              <a:t>... </a:t>
            </a:r>
            <a:r>
              <a:rPr lang="cs-CZ" dirty="0"/>
              <a:t>např. obrana teritoria (pěvci, koljušky)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 uiExpand="1" build="p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8"/>
          <p:cNvGrpSpPr>
            <a:grpSpLocks/>
          </p:cNvGrpSpPr>
          <p:nvPr/>
        </p:nvGrpSpPr>
        <p:grpSpPr bwMode="auto">
          <a:xfrm>
            <a:off x="5069490" y="1395971"/>
            <a:ext cx="3925887" cy="3570287"/>
            <a:chOff x="2991" y="1840"/>
            <a:chExt cx="2473" cy="2249"/>
          </a:xfrm>
        </p:grpSpPr>
        <p:pic>
          <p:nvPicPr>
            <p:cNvPr id="11283" name="Picture 43" descr="North%20Carolina%20January%2009%20232"/>
            <p:cNvPicPr>
              <a:picLocks noChangeAspect="1" noChangeArrowheads="1"/>
            </p:cNvPicPr>
            <p:nvPr/>
          </p:nvPicPr>
          <p:blipFill>
            <a:blip r:embed="rId3" cstate="print"/>
            <a:srcRect l="22533" t="7043" r="19633"/>
            <a:stretch>
              <a:fillRect/>
            </a:stretch>
          </p:blipFill>
          <p:spPr bwMode="auto">
            <a:xfrm>
              <a:off x="4065" y="2219"/>
              <a:ext cx="771" cy="8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4" name="Picture 39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51" y="3055"/>
              <a:ext cx="968" cy="9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85" name="Picture 2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flipH="1">
              <a:off x="3034" y="2202"/>
              <a:ext cx="753" cy="5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6" name="Rectangle 27"/>
            <p:cNvSpPr>
              <a:spLocks noChangeAspect="1" noChangeArrowheads="1"/>
            </p:cNvSpPr>
            <p:nvPr/>
          </p:nvSpPr>
          <p:spPr bwMode="auto">
            <a:xfrm>
              <a:off x="2991" y="2151"/>
              <a:ext cx="1938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7" name="Rectangle 28"/>
            <p:cNvSpPr>
              <a:spLocks noChangeAspect="1" noChangeArrowheads="1"/>
            </p:cNvSpPr>
            <p:nvPr/>
          </p:nvSpPr>
          <p:spPr bwMode="auto">
            <a:xfrm>
              <a:off x="2991" y="2148"/>
              <a:ext cx="842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88" name="AutoShape 29"/>
            <p:cNvSpPr>
              <a:spLocks noChangeAspect="1" noChangeArrowheads="1"/>
            </p:cNvSpPr>
            <p:nvPr/>
          </p:nvSpPr>
          <p:spPr bwMode="auto">
            <a:xfrm>
              <a:off x="4447" y="3356"/>
              <a:ext cx="647" cy="230"/>
            </a:xfrm>
            <a:prstGeom prst="wedgeRectCallout">
              <a:avLst>
                <a:gd name="adj1" fmla="val -141481"/>
                <a:gd name="adj2" fmla="val 3718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  <p:sp>
          <p:nvSpPr>
            <p:cNvPr id="11289" name="AutoShape 30"/>
            <p:cNvSpPr>
              <a:spLocks noChangeAspect="1" noChangeArrowheads="1"/>
            </p:cNvSpPr>
            <p:nvPr/>
          </p:nvSpPr>
          <p:spPr bwMode="auto">
            <a:xfrm>
              <a:off x="3275" y="1852"/>
              <a:ext cx="647" cy="230"/>
            </a:xfrm>
            <a:prstGeom prst="wedgeRectCallout">
              <a:avLst>
                <a:gd name="adj1" fmla="val -37958"/>
                <a:gd name="adj2" fmla="val 12107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90" name="AutoShape 31"/>
            <p:cNvSpPr>
              <a:spLocks noChangeAspect="1" noChangeArrowheads="1"/>
            </p:cNvSpPr>
            <p:nvPr/>
          </p:nvSpPr>
          <p:spPr bwMode="auto">
            <a:xfrm>
              <a:off x="4770" y="1840"/>
              <a:ext cx="694" cy="230"/>
            </a:xfrm>
            <a:prstGeom prst="wedgeRectCallout">
              <a:avLst>
                <a:gd name="adj1" fmla="val -75792"/>
                <a:gd name="adj2" fmla="val 217824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D</a:t>
              </a:r>
            </a:p>
          </p:txBody>
        </p:sp>
      </p:grpSp>
      <p:sp>
        <p:nvSpPr>
          <p:cNvPr id="11270" name="Rectangle 34"/>
          <p:cNvSpPr>
            <a:spLocks noChangeArrowheads="1"/>
          </p:cNvSpPr>
          <p:nvPr/>
        </p:nvSpPr>
        <p:spPr bwMode="auto">
          <a:xfrm>
            <a:off x="0" y="34290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1" name="Rectangle 4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sp>
        <p:nvSpPr>
          <p:cNvPr id="11272" name="Rectangle 41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endParaRPr lang="cs-CZ" sz="2400">
              <a:latin typeface="Times New Roman" pitchFamily="18" charset="0"/>
            </a:endParaRPr>
          </a:p>
        </p:txBody>
      </p:sp>
      <p:grpSp>
        <p:nvGrpSpPr>
          <p:cNvPr id="3" name="Group 47"/>
          <p:cNvGrpSpPr>
            <a:grpSpLocks/>
          </p:cNvGrpSpPr>
          <p:nvPr/>
        </p:nvGrpSpPr>
        <p:grpSpPr bwMode="auto">
          <a:xfrm>
            <a:off x="274982" y="1395971"/>
            <a:ext cx="4343400" cy="3530600"/>
            <a:chOff x="154" y="1866"/>
            <a:chExt cx="2736" cy="2224"/>
          </a:xfrm>
        </p:grpSpPr>
        <p:pic>
          <p:nvPicPr>
            <p:cNvPr id="11275" name="Picture 16"/>
            <p:cNvPicPr>
              <a:picLocks noChangeAspect="1" noChangeArrowheads="1"/>
            </p:cNvPicPr>
            <p:nvPr/>
          </p:nvPicPr>
          <p:blipFill>
            <a:blip r:embed="rId6" cstate="print"/>
            <a:srcRect l="7445" t="5251" r="28027" b="9500"/>
            <a:stretch>
              <a:fillRect/>
            </a:stretch>
          </p:blipFill>
          <p:spPr bwMode="auto">
            <a:xfrm flipH="1">
              <a:off x="1252" y="2210"/>
              <a:ext cx="922" cy="8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6" name="Picture 17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 flipH="1">
              <a:off x="632" y="3096"/>
              <a:ext cx="1137" cy="8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77" name="Rectangle 19"/>
            <p:cNvSpPr>
              <a:spLocks noChangeAspect="1" noChangeArrowheads="1"/>
            </p:cNvSpPr>
            <p:nvPr/>
          </p:nvSpPr>
          <p:spPr bwMode="auto">
            <a:xfrm>
              <a:off x="313" y="2152"/>
              <a:ext cx="1937" cy="1938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8" name="Rectangle 20"/>
            <p:cNvSpPr>
              <a:spLocks noChangeAspect="1" noChangeArrowheads="1"/>
            </p:cNvSpPr>
            <p:nvPr/>
          </p:nvSpPr>
          <p:spPr bwMode="auto">
            <a:xfrm>
              <a:off x="313" y="2149"/>
              <a:ext cx="749" cy="701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prstDash val="dash"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sp>
          <p:nvSpPr>
            <p:cNvPr id="11279" name="AutoShape 21"/>
            <p:cNvSpPr>
              <a:spLocks noChangeAspect="1" noChangeArrowheads="1"/>
            </p:cNvSpPr>
            <p:nvPr/>
          </p:nvSpPr>
          <p:spPr bwMode="auto">
            <a:xfrm>
              <a:off x="1898" y="3727"/>
              <a:ext cx="647" cy="230"/>
            </a:xfrm>
            <a:prstGeom prst="wedgeRectCallout">
              <a:avLst>
                <a:gd name="adj1" fmla="val -109176"/>
                <a:gd name="adj2" fmla="val -5248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A</a:t>
              </a:r>
            </a:p>
          </p:txBody>
        </p:sp>
        <p:sp>
          <p:nvSpPr>
            <p:cNvPr id="11280" name="AutoShape 23"/>
            <p:cNvSpPr>
              <a:spLocks noChangeAspect="1" noChangeArrowheads="1"/>
            </p:cNvSpPr>
            <p:nvPr/>
          </p:nvSpPr>
          <p:spPr bwMode="auto">
            <a:xfrm>
              <a:off x="2189" y="1866"/>
              <a:ext cx="701" cy="230"/>
            </a:xfrm>
            <a:prstGeom prst="wedgeRectCallout">
              <a:avLst>
                <a:gd name="adj1" fmla="val -95792"/>
                <a:gd name="adj2" fmla="val 132176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samice C</a:t>
              </a:r>
            </a:p>
          </p:txBody>
        </p:sp>
        <p:pic>
          <p:nvPicPr>
            <p:cNvPr id="11281" name="Picture 38" descr="baboon5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flipH="1">
              <a:off x="415" y="2205"/>
              <a:ext cx="587" cy="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82" name="AutoShape 22"/>
            <p:cNvSpPr>
              <a:spLocks noChangeAspect="1" noChangeArrowheads="1"/>
            </p:cNvSpPr>
            <p:nvPr/>
          </p:nvSpPr>
          <p:spPr bwMode="auto">
            <a:xfrm>
              <a:off x="154" y="1884"/>
              <a:ext cx="647" cy="230"/>
            </a:xfrm>
            <a:prstGeom prst="wedgeRectCallout">
              <a:avLst>
                <a:gd name="adj1" fmla="val 30468"/>
                <a:gd name="adj2" fmla="val 107852"/>
              </a:avLst>
            </a:prstGeom>
            <a:solidFill>
              <a:schemeClr val="bg1">
                <a:lumMod val="95000"/>
              </a:scheme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600"/>
                <a:t>samec B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7145033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sz="2400" dirty="0">
                <a:solidFill>
                  <a:srgbClr val="E80000"/>
                </a:solidFill>
              </a:rPr>
              <a:t>Tři strategie</a:t>
            </a:r>
            <a:r>
              <a:rPr lang="en-US" sz="2400" dirty="0">
                <a:solidFill>
                  <a:srgbClr val="E80000"/>
                </a:solidFill>
              </a:rPr>
              <a:t> v </a:t>
            </a:r>
            <a:r>
              <a:rPr lang="en-US" sz="2400" dirty="0" err="1">
                <a:solidFill>
                  <a:srgbClr val="E80000"/>
                </a:solidFill>
              </a:rPr>
              <a:t>populaci</a:t>
            </a:r>
            <a:r>
              <a:rPr lang="cs-CZ" sz="2400" dirty="0">
                <a:solidFill>
                  <a:srgbClr val="E80000"/>
                </a:solidFill>
              </a:rPr>
              <a:t>:</a:t>
            </a:r>
            <a:br>
              <a:rPr lang="cs-CZ" sz="2400" dirty="0">
                <a:solidFill>
                  <a:srgbClr val="E80000"/>
                </a:solidFill>
              </a:rPr>
            </a:br>
            <a:br>
              <a:rPr lang="cs-CZ" sz="2400" dirty="0">
                <a:solidFill>
                  <a:srgbClr val="E80000"/>
                </a:solidFill>
              </a:rPr>
            </a:br>
            <a:r>
              <a:rPr lang="cs-CZ" dirty="0"/>
              <a:t>nemusí dojít k ustavení rovnováhy </a:t>
            </a:r>
            <a:r>
              <a:rPr lang="cs-CZ" dirty="0">
                <a:sym typeface="Symbol" pitchFamily="18" charset="2"/>
              </a:rPr>
              <a:t> cykly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 hra „kámen-nůžky-papír“: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kámen rozbíjí nůžky, </a:t>
            </a:r>
            <a:r>
              <a:rPr lang="cs-CZ" dirty="0" err="1">
                <a:sym typeface="Symbol" pitchFamily="18" charset="2"/>
              </a:rPr>
              <a:t>nůžky</a:t>
            </a:r>
            <a:r>
              <a:rPr lang="cs-CZ" dirty="0">
                <a:sym typeface="Symbol" pitchFamily="18" charset="2"/>
              </a:rPr>
              <a:t> stříhají papír, </a:t>
            </a:r>
            <a:r>
              <a:rPr lang="cs-CZ" dirty="0" err="1">
                <a:sym typeface="Symbol" pitchFamily="18" charset="2"/>
              </a:rPr>
              <a:t>papír</a:t>
            </a:r>
            <a:r>
              <a:rPr lang="cs-CZ" dirty="0">
                <a:sym typeface="Symbol" pitchFamily="18" charset="2"/>
              </a:rPr>
              <a:t> balí kámen</a:t>
            </a:r>
          </a:p>
        </p:txBody>
      </p:sp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1936376" y="3516574"/>
          <a:ext cx="4556836" cy="2131190"/>
        </p:xfrm>
        <a:graphic>
          <a:graphicData uri="http://schemas.openxmlformats.org/drawingml/2006/table">
            <a:tbl>
              <a:tblPr/>
              <a:tblGrid>
                <a:gridCol w="11392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3920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09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336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50634" name="AutoShape 106"/>
          <p:cNvSpPr>
            <a:spLocks noChangeArrowheads="1"/>
          </p:cNvSpPr>
          <p:nvPr/>
        </p:nvSpPr>
        <p:spPr bwMode="auto">
          <a:xfrm>
            <a:off x="6888313" y="5045336"/>
            <a:ext cx="1459621" cy="800435"/>
          </a:xfrm>
          <a:prstGeom prst="wedgeRectCallout">
            <a:avLst>
              <a:gd name="adj1" fmla="val -100965"/>
              <a:gd name="adj2" fmla="val -610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>
                <a:sym typeface="Symbol" pitchFamily="18" charset="2"/>
              </a:rPr>
              <a:t>záleží na </a:t>
            </a:r>
          </a:p>
          <a:p>
            <a:pPr algn="ctr"/>
            <a:r>
              <a:rPr lang="cs-CZ" sz="1800" dirty="0">
                <a:sym typeface="Symbol" pitchFamily="18" charset="2"/>
              </a:rPr>
              <a:t>hodnotě :</a:t>
            </a:r>
            <a:endParaRPr lang="en-US" sz="1800" dirty="0">
              <a:cs typeface="Arial" charset="0"/>
              <a:sym typeface="Symbol" pitchFamily="18" charset="2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1030848" y="2592014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i="1" dirty="0" err="1">
                <a:sym typeface="Symbol" pitchFamily="18" charset="2"/>
              </a:rPr>
              <a:t>payoff</a:t>
            </a:r>
            <a:r>
              <a:rPr lang="cs-CZ" i="1" dirty="0">
                <a:sym typeface="Symbol" pitchFamily="18" charset="2"/>
              </a:rPr>
              <a:t> matrix</a:t>
            </a:r>
            <a:r>
              <a:rPr lang="cs-CZ" dirty="0">
                <a:sym typeface="Symbol" pitchFamily="18" charset="2"/>
              </a:rPr>
              <a:t>:</a:t>
            </a:r>
            <a:endParaRPr lang="cs-CZ" sz="2400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0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634" grpId="0" animBg="1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2312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r="51326"/>
          <a:stretch>
            <a:fillRect/>
          </a:stretch>
        </p:blipFill>
        <p:spPr bwMode="auto">
          <a:xfrm>
            <a:off x="2952229" y="2649315"/>
            <a:ext cx="2480384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13" name="AutoShape 100"/>
          <p:cNvSpPr>
            <a:spLocks noChangeArrowheads="1"/>
          </p:cNvSpPr>
          <p:nvPr/>
        </p:nvSpPr>
        <p:spPr bwMode="auto">
          <a:xfrm>
            <a:off x="5518730" y="3192743"/>
            <a:ext cx="2470150" cy="1185863"/>
          </a:xfrm>
          <a:prstGeom prst="wedgeRectCallout">
            <a:avLst>
              <a:gd name="adj1" fmla="val -109773"/>
              <a:gd name="adj2" fmla="val 1544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stav populace je dán průsečíkem úseček </a:t>
            </a:r>
            <a:r>
              <a:rPr lang="cs-CZ" sz="1600" i="1"/>
              <a:t>p</a:t>
            </a:r>
            <a:r>
              <a:rPr lang="cs-CZ" sz="1600"/>
              <a:t>, </a:t>
            </a:r>
            <a:r>
              <a:rPr lang="cs-CZ" sz="1600" i="1"/>
              <a:t>r</a:t>
            </a:r>
            <a:r>
              <a:rPr lang="cs-CZ" sz="1600"/>
              <a:t>, </a:t>
            </a:r>
            <a:r>
              <a:rPr lang="cs-CZ" sz="1600" i="1"/>
              <a:t>s</a:t>
            </a:r>
            <a:r>
              <a:rPr lang="cs-CZ" sz="1600"/>
              <a:t>, tj. platí, že součet frekvencí </a:t>
            </a:r>
            <a:r>
              <a:rPr lang="cs-CZ" sz="1600" i="1"/>
              <a:t>p + r + s </a:t>
            </a:r>
            <a:r>
              <a:rPr lang="cs-CZ" sz="1600"/>
              <a:t>= 1</a:t>
            </a:r>
          </a:p>
        </p:txBody>
      </p:sp>
      <p:sp>
        <p:nvSpPr>
          <p:cNvPr id="12315" name="AutoShape 102"/>
          <p:cNvSpPr>
            <a:spLocks noChangeArrowheads="1"/>
          </p:cNvSpPr>
          <p:nvPr/>
        </p:nvSpPr>
        <p:spPr bwMode="auto">
          <a:xfrm>
            <a:off x="2583610" y="2489108"/>
            <a:ext cx="979488" cy="604838"/>
          </a:xfrm>
          <a:prstGeom prst="wedgeRectCallout">
            <a:avLst>
              <a:gd name="adj1" fmla="val 90735"/>
              <a:gd name="adj2" fmla="val -1409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kámen (</a:t>
            </a:r>
            <a:r>
              <a:rPr lang="cs-CZ" sz="1600" i="1" dirty="0"/>
              <a:t>rock</a:t>
            </a:r>
            <a:r>
              <a:rPr lang="cs-CZ" sz="1600" dirty="0"/>
              <a:t>)</a:t>
            </a:r>
          </a:p>
        </p:txBody>
      </p:sp>
      <p:sp>
        <p:nvSpPr>
          <p:cNvPr id="12316" name="AutoShape 103"/>
          <p:cNvSpPr>
            <a:spLocks noChangeArrowheads="1"/>
          </p:cNvSpPr>
          <p:nvPr/>
        </p:nvSpPr>
        <p:spPr bwMode="auto">
          <a:xfrm>
            <a:off x="4720778" y="5067413"/>
            <a:ext cx="979488" cy="604838"/>
          </a:xfrm>
          <a:prstGeom prst="wedgeRectCallout">
            <a:avLst>
              <a:gd name="adj1" fmla="val 1843"/>
              <a:gd name="adj2" fmla="val -106492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papír (</a:t>
            </a:r>
            <a:r>
              <a:rPr lang="cs-CZ" sz="1600" i="1" dirty="0" err="1"/>
              <a:t>paper</a:t>
            </a:r>
            <a:r>
              <a:rPr lang="cs-CZ" sz="1600" dirty="0"/>
              <a:t>)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470481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Pokud mírné náklady za hru (</a:t>
            </a:r>
            <a:r>
              <a:rPr lang="cs-CZ" dirty="0">
                <a:sym typeface="Symbol"/>
              </a:rPr>
              <a:t>  0)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	  v populaci stabilní polymorfismus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nebo smíšená strategie</a:t>
            </a:r>
            <a:endParaRPr lang="cs-CZ" dirty="0"/>
          </a:p>
        </p:txBody>
      </p:sp>
      <p:pic>
        <p:nvPicPr>
          <p:cNvPr id="50178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3892955" y="1538357"/>
            <a:ext cx="1104438" cy="1034023"/>
          </a:xfrm>
          <a:prstGeom prst="rect">
            <a:avLst/>
          </a:prstGeom>
          <a:noFill/>
        </p:spPr>
      </p:pic>
      <p:grpSp>
        <p:nvGrpSpPr>
          <p:cNvPr id="23" name="Skupina 22"/>
          <p:cNvGrpSpPr/>
          <p:nvPr/>
        </p:nvGrpSpPr>
        <p:grpSpPr>
          <a:xfrm flipH="1">
            <a:off x="891559" y="3944628"/>
            <a:ext cx="1542643" cy="1369650"/>
            <a:chOff x="892885" y="3686444"/>
            <a:chExt cx="1542643" cy="1369650"/>
          </a:xfrm>
        </p:grpSpPr>
        <p:pic>
          <p:nvPicPr>
            <p:cNvPr id="19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20" name="Obdélník 19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Obdélník 21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5" name="Skupina 24"/>
          <p:cNvGrpSpPr/>
          <p:nvPr/>
        </p:nvGrpSpPr>
        <p:grpSpPr>
          <a:xfrm>
            <a:off x="6035039" y="4819427"/>
            <a:ext cx="1506356" cy="1537191"/>
            <a:chOff x="6303981" y="1871831"/>
            <a:chExt cx="1506356" cy="1537191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4" name="Obdélník 23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12317" name="AutoShape 104"/>
          <p:cNvSpPr>
            <a:spLocks noChangeArrowheads="1"/>
          </p:cNvSpPr>
          <p:nvPr/>
        </p:nvSpPr>
        <p:spPr bwMode="auto">
          <a:xfrm>
            <a:off x="2322327" y="5045748"/>
            <a:ext cx="1119188" cy="604838"/>
          </a:xfrm>
          <a:prstGeom prst="wedgeRectCallout">
            <a:avLst>
              <a:gd name="adj1" fmla="val 17440"/>
              <a:gd name="adj2" fmla="val -92241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nůžky (</a:t>
            </a:r>
            <a:r>
              <a:rPr lang="cs-CZ" sz="1600" i="1" dirty="0" err="1"/>
              <a:t>scissors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0627" name="Group 99"/>
          <p:cNvGraphicFramePr>
            <a:graphicFrameLocks noGrp="1"/>
          </p:cNvGraphicFramePr>
          <p:nvPr/>
        </p:nvGraphicFramePr>
        <p:xfrm>
          <a:off x="5700227" y="292100"/>
          <a:ext cx="2916648" cy="1219200"/>
        </p:xfrm>
        <a:graphic>
          <a:graphicData uri="http://schemas.openxmlformats.org/drawingml/2006/table">
            <a:tbl>
              <a:tblPr/>
              <a:tblGrid>
                <a:gridCol w="729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916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kámen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3757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nůžky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497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papír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sym typeface="Symbol" pitchFamily="18" charset="2"/>
                        </a:rPr>
                        <a:t>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5" name="Picture 4" descr="JMS"/>
          <p:cNvPicPr>
            <a:picLocks noChangeAspect="1" noChangeArrowheads="1"/>
          </p:cNvPicPr>
          <p:nvPr/>
        </p:nvPicPr>
        <p:blipFill>
          <a:blip r:embed="rId3" cstate="print"/>
          <a:srcRect l="50750"/>
          <a:stretch>
            <a:fillRect/>
          </a:stretch>
        </p:blipFill>
        <p:spPr bwMode="auto">
          <a:xfrm>
            <a:off x="3096391" y="3146742"/>
            <a:ext cx="2509707" cy="230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ovéPole 15"/>
          <p:cNvSpPr txBox="1"/>
          <p:nvPr/>
        </p:nvSpPr>
        <p:spPr>
          <a:xfrm>
            <a:off x="439738" y="292100"/>
            <a:ext cx="4523674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Pokud mírný zisk za hru (</a:t>
            </a:r>
            <a:r>
              <a:rPr lang="cs-CZ" dirty="0">
                <a:sym typeface="Symbol"/>
              </a:rPr>
              <a:t>  0)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	 cyklování strategií,	žádná ESS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geneticky nestabilní polymorfismus</a:t>
            </a:r>
            <a:endParaRPr lang="cs-CZ" dirty="0"/>
          </a:p>
        </p:txBody>
      </p:sp>
      <p:sp>
        <p:nvSpPr>
          <p:cNvPr id="12314" name="AutoShape 101"/>
          <p:cNvSpPr>
            <a:spLocks noChangeArrowheads="1"/>
          </p:cNvSpPr>
          <p:nvPr/>
        </p:nvSpPr>
        <p:spPr bwMode="auto">
          <a:xfrm>
            <a:off x="5221791" y="3101658"/>
            <a:ext cx="1308100" cy="701675"/>
          </a:xfrm>
          <a:prstGeom prst="wedgeRectCallout">
            <a:avLst>
              <a:gd name="adj1" fmla="val -74766"/>
              <a:gd name="adj2" fmla="val 11923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trajektorie průsečíku</a:t>
            </a:r>
          </a:p>
        </p:txBody>
      </p:sp>
      <p:pic>
        <p:nvPicPr>
          <p:cNvPr id="13" name="Picture 2" descr="http://40.media.tumblr.com/32eacb0615d1234a5b9e1e48b895db00/tumblr_mjp9fk3bgm1rprj1yo2_r1_500.jpg"/>
          <p:cNvPicPr>
            <a:picLocks noChangeAspect="1" noChangeArrowheads="1"/>
          </p:cNvPicPr>
          <p:nvPr/>
        </p:nvPicPr>
        <p:blipFill>
          <a:blip r:embed="rId4" cstate="print"/>
          <a:srcRect t="39451" r="57055" b="20342"/>
          <a:stretch>
            <a:fillRect/>
          </a:stretch>
        </p:blipFill>
        <p:spPr bwMode="auto">
          <a:xfrm>
            <a:off x="4022047" y="2000935"/>
            <a:ext cx="1104438" cy="1034023"/>
          </a:xfrm>
          <a:prstGeom prst="rect">
            <a:avLst/>
          </a:prstGeom>
          <a:noFill/>
        </p:spPr>
      </p:pic>
      <p:grpSp>
        <p:nvGrpSpPr>
          <p:cNvPr id="17" name="Skupina 16"/>
          <p:cNvGrpSpPr/>
          <p:nvPr/>
        </p:nvGrpSpPr>
        <p:grpSpPr>
          <a:xfrm flipH="1">
            <a:off x="1838232" y="3880083"/>
            <a:ext cx="1542643" cy="1369650"/>
            <a:chOff x="892885" y="3686444"/>
            <a:chExt cx="1542643" cy="1369650"/>
          </a:xfrm>
        </p:grpSpPr>
        <p:pic>
          <p:nvPicPr>
            <p:cNvPr id="18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32254" r="9017" b="51589"/>
            <a:stretch>
              <a:fillRect/>
            </a:stretch>
          </p:blipFill>
          <p:spPr bwMode="auto">
            <a:xfrm>
              <a:off x="925165" y="3686444"/>
              <a:ext cx="1510363" cy="1245010"/>
            </a:xfrm>
            <a:prstGeom prst="rect">
              <a:avLst/>
            </a:prstGeom>
            <a:noFill/>
          </p:spPr>
        </p:pic>
        <p:sp>
          <p:nvSpPr>
            <p:cNvPr id="19" name="Obdélník 18"/>
            <p:cNvSpPr/>
            <p:nvPr/>
          </p:nvSpPr>
          <p:spPr bwMode="auto">
            <a:xfrm>
              <a:off x="1570616" y="4797911"/>
              <a:ext cx="677732" cy="25818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Obdélník 19"/>
            <p:cNvSpPr/>
            <p:nvPr/>
          </p:nvSpPr>
          <p:spPr bwMode="auto">
            <a:xfrm>
              <a:off x="892885" y="4819426"/>
              <a:ext cx="118334" cy="18288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grpSp>
        <p:nvGrpSpPr>
          <p:cNvPr id="21" name="Skupina 20"/>
          <p:cNvGrpSpPr/>
          <p:nvPr/>
        </p:nvGrpSpPr>
        <p:grpSpPr>
          <a:xfrm>
            <a:off x="5583218" y="4216998"/>
            <a:ext cx="1506356" cy="1537191"/>
            <a:chOff x="6303981" y="1871831"/>
            <a:chExt cx="1506356" cy="1537191"/>
          </a:xfrm>
        </p:grpSpPr>
        <p:pic>
          <p:nvPicPr>
            <p:cNvPr id="22" name="Picture 2" descr="http://40.media.tumblr.com/32eacb0615d1234a5b9e1e48b895db00/tumblr_mjp9fk3bgm1rprj1yo2_r1_500.jpg"/>
            <p:cNvPicPr>
              <a:picLocks noChangeAspect="1" noChangeArrowheads="1"/>
            </p:cNvPicPr>
            <p:nvPr/>
          </p:nvPicPr>
          <p:blipFill>
            <a:blip r:embed="rId4" cstate="print"/>
            <a:srcRect l="42682" t="42802"/>
            <a:stretch>
              <a:fillRect/>
            </a:stretch>
          </p:blipFill>
          <p:spPr bwMode="auto">
            <a:xfrm>
              <a:off x="6336261" y="1938032"/>
              <a:ext cx="1474076" cy="1470990"/>
            </a:xfrm>
            <a:prstGeom prst="rect">
              <a:avLst/>
            </a:prstGeom>
            <a:noFill/>
          </p:spPr>
        </p:pic>
        <p:sp>
          <p:nvSpPr>
            <p:cNvPr id="23" name="Obdélník 22"/>
            <p:cNvSpPr/>
            <p:nvPr/>
          </p:nvSpPr>
          <p:spPr bwMode="auto">
            <a:xfrm>
              <a:off x="6303981" y="1871831"/>
              <a:ext cx="365760" cy="202751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bdélník 7"/>
          <p:cNvSpPr>
            <a:spLocks noChangeArrowheads="1"/>
          </p:cNvSpPr>
          <p:nvPr/>
        </p:nvSpPr>
        <p:spPr bwMode="auto">
          <a:xfrm>
            <a:off x="439738" y="2122164"/>
            <a:ext cx="672370" cy="324923"/>
          </a:xfrm>
          <a:prstGeom prst="rect">
            <a:avLst/>
          </a:prstGeom>
          <a:solidFill>
            <a:srgbClr val="FFFF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5" name="Obdélník 8"/>
          <p:cNvSpPr>
            <a:spLocks noChangeArrowheads="1"/>
          </p:cNvSpPr>
          <p:nvPr/>
        </p:nvSpPr>
        <p:spPr bwMode="auto">
          <a:xfrm>
            <a:off x="439738" y="1374471"/>
            <a:ext cx="870078" cy="337237"/>
          </a:xfrm>
          <a:prstGeom prst="rect">
            <a:avLst/>
          </a:prstGeom>
          <a:solidFill>
            <a:srgbClr val="00B0F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13316" name="Obdélník 6"/>
          <p:cNvSpPr>
            <a:spLocks noChangeArrowheads="1"/>
          </p:cNvSpPr>
          <p:nvPr/>
        </p:nvSpPr>
        <p:spPr bwMode="auto">
          <a:xfrm>
            <a:off x="439738" y="945800"/>
            <a:ext cx="1158403" cy="345261"/>
          </a:xfrm>
          <a:prstGeom prst="rect">
            <a:avLst/>
          </a:prstGeom>
          <a:solidFill>
            <a:srgbClr val="FFC000"/>
          </a:solidFill>
          <a:ln w="9525" algn="ctr">
            <a:noFill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pic>
        <p:nvPicPr>
          <p:cNvPr id="13318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50024" y="3152903"/>
            <a:ext cx="4084264" cy="307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9" name="AutoShape 6"/>
          <p:cNvSpPr>
            <a:spLocks noChangeArrowheads="1"/>
          </p:cNvSpPr>
          <p:nvPr/>
        </p:nvSpPr>
        <p:spPr bwMode="auto">
          <a:xfrm>
            <a:off x="439738" y="3565565"/>
            <a:ext cx="1933575" cy="917575"/>
          </a:xfrm>
          <a:prstGeom prst="wedgeRectCallout">
            <a:avLst>
              <a:gd name="adj1" fmla="val 88069"/>
              <a:gd name="adj2" fmla="val -4170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oranžové hrdlo: velký, teritoriální, několik samic</a:t>
            </a:r>
          </a:p>
        </p:txBody>
      </p:sp>
      <p:sp>
        <p:nvSpPr>
          <p:cNvPr id="13320" name="AutoShape 7"/>
          <p:cNvSpPr>
            <a:spLocks noChangeArrowheads="1"/>
          </p:cNvSpPr>
          <p:nvPr/>
        </p:nvSpPr>
        <p:spPr bwMode="auto">
          <a:xfrm>
            <a:off x="6801496" y="3584981"/>
            <a:ext cx="2022475" cy="1198563"/>
          </a:xfrm>
          <a:prstGeom prst="wedgeRectCallout">
            <a:avLst>
              <a:gd name="adj1" fmla="val -83924"/>
              <a:gd name="adj2" fmla="val -17687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žluté hrdlo: neteritoriální, napodobuje samice - kradení kopulací</a:t>
            </a:r>
          </a:p>
        </p:txBody>
      </p:sp>
      <p:sp>
        <p:nvSpPr>
          <p:cNvPr id="13321" name="AutoShape 8"/>
          <p:cNvSpPr>
            <a:spLocks noChangeArrowheads="1"/>
          </p:cNvSpPr>
          <p:nvPr/>
        </p:nvSpPr>
        <p:spPr bwMode="auto">
          <a:xfrm>
            <a:off x="439738" y="5362929"/>
            <a:ext cx="1933575" cy="917575"/>
          </a:xfrm>
          <a:prstGeom prst="wedgeRectCallout">
            <a:avLst>
              <a:gd name="adj1" fmla="val 167281"/>
              <a:gd name="adj2" fmla="val -267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modré hrdlo: menší, teritoriální, jedna samice</a:t>
            </a:r>
          </a:p>
        </p:txBody>
      </p:sp>
      <p:sp>
        <p:nvSpPr>
          <p:cNvPr id="1331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182048" cy="21954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Př.: leguán</a:t>
            </a:r>
            <a:r>
              <a:rPr lang="en-US" dirty="0" err="1"/>
              <a:t>ek</a:t>
            </a:r>
            <a:r>
              <a:rPr lang="cs-CZ" dirty="0"/>
              <a:t> pestrý (</a:t>
            </a:r>
            <a:r>
              <a:rPr lang="cs-CZ" i="1" dirty="0" err="1"/>
              <a:t>Uta</a:t>
            </a:r>
            <a:r>
              <a:rPr lang="cs-CZ" i="1" dirty="0"/>
              <a:t> </a:t>
            </a:r>
            <a:r>
              <a:rPr lang="cs-CZ" i="1" dirty="0" err="1"/>
              <a:t>stansburiana</a:t>
            </a:r>
            <a:r>
              <a:rPr lang="cs-CZ" dirty="0"/>
              <a:t>):</a:t>
            </a:r>
            <a:br>
              <a:rPr lang="cs-CZ" dirty="0"/>
            </a:br>
            <a:br>
              <a:rPr lang="cs-CZ" dirty="0"/>
            </a:br>
            <a:r>
              <a:rPr lang="cs-CZ" dirty="0"/>
              <a:t>oranžové hrdlo: velké teritorium, několik samic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modré hrdlo: malé teritorium, jedna samice </a:t>
            </a:r>
            <a:r>
              <a:rPr lang="cs-CZ" dirty="0">
                <a:sym typeface="Symbol" pitchFamily="18" charset="2"/>
              </a:rPr>
              <a:t> méně samic, ale snazší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obrana proti „zlodějům“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žluté hrdlo: žádné teritorium, „kradení“ kopulací</a:t>
            </a:r>
          </a:p>
        </p:txBody>
      </p:sp>
      <p:pic>
        <p:nvPicPr>
          <p:cNvPr id="5122" name="Picture 2" descr="http://trv-science.ru/uploads/162-003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4074" y="-203"/>
            <a:ext cx="2022748" cy="140496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" dur="500"/>
                                        <p:tgtEl>
                                          <p:spTgt spid="13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13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 animBg="1"/>
      <p:bldP spid="13315" grpId="0" animBg="1"/>
      <p:bldP spid="13316" grpId="0" animBg="1"/>
      <p:bldP spid="13319" grpId="0" animBg="1"/>
      <p:bldP spid="13320" grpId="0" animBg="1"/>
      <p:bldP spid="1332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2872296" y="1502677"/>
            <a:ext cx="3657183" cy="3511382"/>
            <a:chOff x="2872296" y="1502677"/>
            <a:chExt cx="3657183" cy="3511382"/>
          </a:xfrm>
        </p:grpSpPr>
        <p:pic>
          <p:nvPicPr>
            <p:cNvPr id="48130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2945197" y="1429776"/>
              <a:ext cx="3511382" cy="36571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Obdélník 7"/>
            <p:cNvSpPr/>
            <p:nvPr/>
          </p:nvSpPr>
          <p:spPr bwMode="auto">
            <a:xfrm>
              <a:off x="2932670" y="1556951"/>
              <a:ext cx="230660" cy="2718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2" name="Obdélník 1"/>
          <p:cNvSpPr/>
          <p:nvPr/>
        </p:nvSpPr>
        <p:spPr>
          <a:xfrm>
            <a:off x="439737" y="292100"/>
            <a:ext cx="801577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každá strategie převládá 4-5 let  cykly</a:t>
            </a:r>
          </a:p>
        </p:txBody>
      </p:sp>
      <p:pic>
        <p:nvPicPr>
          <p:cNvPr id="48134" name="Picture 6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r="47634"/>
          <a:stretch>
            <a:fillRect/>
          </a:stretch>
        </p:blipFill>
        <p:spPr bwMode="auto">
          <a:xfrm>
            <a:off x="994673" y="4378443"/>
            <a:ext cx="1780802" cy="18275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48136" name="Picture 8" descr="image"/>
          <p:cNvPicPr>
            <a:picLocks noChangeAspect="1" noChangeArrowheads="1"/>
          </p:cNvPicPr>
          <p:nvPr/>
        </p:nvPicPr>
        <p:blipFill>
          <a:blip r:embed="rId4" cstate="print"/>
          <a:srcRect l="13129" t="58758" r="62702" b="10780"/>
          <a:stretch>
            <a:fillRect/>
          </a:stretch>
        </p:blipFill>
        <p:spPr bwMode="auto">
          <a:xfrm flipH="1">
            <a:off x="6852622" y="4352222"/>
            <a:ext cx="1807284" cy="179039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AutoShape 101"/>
          <p:cNvSpPr>
            <a:spLocks noChangeArrowheads="1"/>
          </p:cNvSpPr>
          <p:nvPr/>
        </p:nvSpPr>
        <p:spPr bwMode="auto">
          <a:xfrm>
            <a:off x="6688126" y="2846285"/>
            <a:ext cx="1308100" cy="701675"/>
          </a:xfrm>
          <a:prstGeom prst="wedgeRectCallout">
            <a:avLst>
              <a:gd name="adj1" fmla="val -145928"/>
              <a:gd name="adj2" fmla="val 6992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trajektorie </a:t>
            </a:r>
            <a:r>
              <a:rPr lang="en-US" sz="1600" dirty="0" err="1"/>
              <a:t>cyklov</a:t>
            </a:r>
            <a:r>
              <a:rPr lang="cs-CZ" sz="1600" dirty="0" err="1"/>
              <a:t>ání</a:t>
            </a:r>
            <a:endParaRPr lang="cs-CZ" sz="1600" dirty="0"/>
          </a:p>
        </p:txBody>
      </p:sp>
      <p:pic>
        <p:nvPicPr>
          <p:cNvPr id="48132" name="Picture 4" descr="http://static1.squarespace.com/static/5311f659e4b0e179eafde666/t/5316265ae4b035ad03327dbd/1393960539245/UtaAmmonCorl.jpg"/>
          <p:cNvPicPr>
            <a:picLocks noChangeAspect="1" noChangeArrowheads="1"/>
          </p:cNvPicPr>
          <p:nvPr/>
        </p:nvPicPr>
        <p:blipFill>
          <a:blip r:embed="rId3" cstate="print"/>
          <a:srcRect l="50365"/>
          <a:stretch>
            <a:fillRect/>
          </a:stretch>
        </p:blipFill>
        <p:spPr bwMode="auto">
          <a:xfrm>
            <a:off x="1517538" y="833467"/>
            <a:ext cx="1699708" cy="1840290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1160591"/>
            <a:ext cx="8473795" cy="38831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příbuzenský altruismus (</a:t>
            </a:r>
            <a:r>
              <a:rPr lang="cs-CZ" i="1" dirty="0"/>
              <a:t>kin </a:t>
            </a:r>
            <a:r>
              <a:rPr lang="cs-CZ" i="1" dirty="0" err="1"/>
              <a:t>selection</a:t>
            </a:r>
            <a:r>
              <a:rPr lang="cs-CZ" dirty="0"/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altruismus mezi nepříbuznými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někdy altruismus pouze zdánlivý (výhoda pro „altruistu“, manipulace atd.)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3399"/>
                </a:solidFill>
              </a:rPr>
              <a:t>Robert </a:t>
            </a:r>
            <a:r>
              <a:rPr lang="cs-CZ" dirty="0" err="1">
                <a:solidFill>
                  <a:srgbClr val="003399"/>
                </a:solidFill>
              </a:rPr>
              <a:t>Trivers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/>
              <a:t>(1971): </a:t>
            </a:r>
            <a:r>
              <a:rPr lang="cs-CZ" sz="2400" dirty="0">
                <a:solidFill>
                  <a:srgbClr val="E80000"/>
                </a:solidFill>
              </a:rPr>
              <a:t>reciproční altruismus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především ve stabilních skupinách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reciproční altruismus mezi druhy = </a:t>
            </a:r>
            <a:r>
              <a:rPr lang="cs-CZ" dirty="0">
                <a:solidFill>
                  <a:srgbClr val="E80000"/>
                </a:solidFill>
              </a:rPr>
              <a:t>mutualismus</a:t>
            </a:r>
          </a:p>
        </p:txBody>
      </p:sp>
      <p:grpSp>
        <p:nvGrpSpPr>
          <p:cNvPr id="9" name="Skupina 8"/>
          <p:cNvGrpSpPr/>
          <p:nvPr/>
        </p:nvGrpSpPr>
        <p:grpSpPr>
          <a:xfrm>
            <a:off x="4883972" y="2953200"/>
            <a:ext cx="3905026" cy="3217132"/>
            <a:chOff x="4883972" y="2953200"/>
            <a:chExt cx="3905026" cy="3217132"/>
          </a:xfrm>
        </p:grpSpPr>
        <p:pic>
          <p:nvPicPr>
            <p:cNvPr id="127026" name="Picture 1074" descr="cleaner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883972" y="4844749"/>
              <a:ext cx="1839801" cy="13021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27028" name="Picture 1076" descr="cleaner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707916" y="2953200"/>
              <a:ext cx="2081082" cy="32171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</p:grpSp>
      <p:cxnSp>
        <p:nvCxnSpPr>
          <p:cNvPr id="7" name="Přímá spojovací čára 6"/>
          <p:cNvCxnSpPr/>
          <p:nvPr/>
        </p:nvCxnSpPr>
        <p:spPr bwMode="auto">
          <a:xfrm>
            <a:off x="439738" y="1957892"/>
            <a:ext cx="3529834" cy="0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Text Box 1071"/>
          <p:cNvSpPr txBox="1">
            <a:spLocks noChangeArrowheads="1"/>
          </p:cNvSpPr>
          <p:nvPr/>
        </p:nvSpPr>
        <p:spPr bwMode="auto">
          <a:xfrm>
            <a:off x="1884020" y="292100"/>
            <a:ext cx="5440848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RECIPROČNÍ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0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702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527125"/>
            <a:ext cx="8353249" cy="4360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přírodní teologie: příroda jemně vyladěna, aby plnila určitou funkci, </a:t>
            </a:r>
            <a:br>
              <a:rPr lang="en-US" dirty="0"/>
            </a:br>
            <a:r>
              <a:rPr lang="en-US" dirty="0"/>
              <a:t>	</a:t>
            </a:r>
            <a:r>
              <a:rPr lang="cs-CZ" dirty="0"/>
              <a:t>znaky </a:t>
            </a:r>
            <a:r>
              <a:rPr lang="en-US" dirty="0"/>
              <a:t>d</a:t>
            </a:r>
            <a:r>
              <a:rPr lang="cs-CZ" dirty="0" err="1"/>
              <a:t>okonale</a:t>
            </a:r>
            <a:r>
              <a:rPr lang="cs-CZ" dirty="0"/>
              <a:t> adaptovány Stvořitelem („</a:t>
            </a:r>
            <a:r>
              <a:rPr lang="cs-CZ" i="1" dirty="0"/>
              <a:t>argument </a:t>
            </a:r>
            <a:r>
              <a:rPr lang="cs-CZ" i="1" dirty="0" err="1"/>
              <a:t>from</a:t>
            </a:r>
            <a:r>
              <a:rPr lang="cs-CZ" i="1" dirty="0"/>
              <a:t> design</a:t>
            </a:r>
            <a:r>
              <a:rPr lang="cs-CZ" dirty="0"/>
              <a:t>“)</a:t>
            </a:r>
            <a:br>
              <a:rPr lang="en-US" dirty="0"/>
            </a:br>
            <a:r>
              <a:rPr lang="en-US" dirty="0"/>
              <a:t>	</a:t>
            </a:r>
            <a:r>
              <a:rPr lang="cs-CZ" dirty="0">
                <a:sym typeface="Symbol" pitchFamily="18" charset="2"/>
              </a:rPr>
              <a:t> znaky často </a:t>
            </a:r>
            <a:r>
              <a:rPr lang="cs-CZ" dirty="0" err="1">
                <a:sym typeface="Symbol" pitchFamily="18" charset="2"/>
              </a:rPr>
              <a:t>suboptimální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dirty="0" err="1">
                <a:sym typeface="Symbol" pitchFamily="18" charset="2"/>
              </a:rPr>
              <a:t>srv</a:t>
            </a:r>
            <a:r>
              <a:rPr lang="cs-CZ" dirty="0">
                <a:sym typeface="Symbol" pitchFamily="18" charset="2"/>
              </a:rPr>
              <a:t>. inverzní oko, hrtanový nerv)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jestliže fitness závisí na abundanci jiných druhů, interakcích mezi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jedinci nebo frekvenci různých genotypů, nemusí selekce nutně vést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ke zvýšení fitness (</a:t>
            </a:r>
            <a:r>
              <a:rPr lang="en-US" dirty="0" err="1">
                <a:sym typeface="Symbol" pitchFamily="18" charset="2"/>
              </a:rPr>
              <a:t>viz</a:t>
            </a:r>
            <a:r>
              <a:rPr lang="cs-CZ" dirty="0">
                <a:sym typeface="Symbol" pitchFamily="18" charset="2"/>
              </a:rPr>
              <a:t> frekvenčně-závislá selekce) 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/>
              </a:rPr>
              <a:t>tj.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 nemusí existovat „nejlepší“ řešení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br>
              <a:rPr lang="cs-CZ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dirty="0"/>
              <a:t>selekce může vést ke </a:t>
            </a:r>
            <a:r>
              <a:rPr lang="cs-CZ" u="sng" dirty="0"/>
              <a:t>snížení</a:t>
            </a:r>
            <a:r>
              <a:rPr lang="cs-CZ" dirty="0"/>
              <a:t> fitness všech organismů – </a:t>
            </a:r>
            <a:br>
              <a:rPr lang="cs-CZ" dirty="0"/>
            </a:br>
            <a:r>
              <a:rPr lang="cs-CZ" dirty="0"/>
              <a:t>	rozpor s </a:t>
            </a:r>
            <a:r>
              <a:rPr lang="cs-CZ" dirty="0" err="1"/>
              <a:t>Fisherovým</a:t>
            </a:r>
            <a:r>
              <a:rPr lang="cs-CZ" dirty="0"/>
              <a:t> základním teorémem přírodního výběru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 </a:t>
            </a:r>
            <a:r>
              <a:rPr lang="cs-CZ" dirty="0">
                <a:sym typeface="Symbol" pitchFamily="18" charset="2"/>
              </a:rPr>
              <a:t>v této situaci </a:t>
            </a:r>
            <a:r>
              <a:rPr lang="cs-CZ" dirty="0"/>
              <a:t>nemůžeme použít jednoduché argumenty optimalizace</a:t>
            </a:r>
          </a:p>
        </p:txBody>
      </p:sp>
      <p:sp>
        <p:nvSpPr>
          <p:cNvPr id="5" name="Obdélník 4"/>
          <p:cNvSpPr/>
          <p:nvPr/>
        </p:nvSpPr>
        <p:spPr>
          <a:xfrm>
            <a:off x="439738" y="5278433"/>
            <a:ext cx="826319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/>
              </a:rPr>
              <a:t> </a:t>
            </a:r>
            <a:r>
              <a:rPr lang="cs-CZ" sz="2400" b="1" dirty="0">
                <a:solidFill>
                  <a:srgbClr val="E80000"/>
                </a:solidFill>
                <a:sym typeface="Symbol"/>
              </a:rPr>
              <a:t>TEORIE HER</a:t>
            </a:r>
            <a:endParaRPr lang="cs-CZ" sz="2400" b="1" dirty="0">
              <a:solidFill>
                <a:srgbClr val="E8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024" name="Text Box 1072"/>
          <p:cNvSpPr txBox="1">
            <a:spLocks noChangeArrowheads="1"/>
          </p:cNvSpPr>
          <p:nvPr/>
        </p:nvSpPr>
        <p:spPr bwMode="auto">
          <a:xfrm>
            <a:off x="439738" y="464223"/>
            <a:ext cx="6144631" cy="1708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 vybírání parazitů </a:t>
            </a:r>
            <a:r>
              <a:rPr lang="cs-CZ" dirty="0">
                <a:sym typeface="Symbol"/>
              </a:rPr>
              <a:t> </a:t>
            </a:r>
            <a:r>
              <a:rPr lang="cs-CZ" dirty="0"/>
              <a:t>možné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hlupák</a:t>
            </a:r>
            <a:r>
              <a:rPr lang="cs-CZ" dirty="0"/>
              <a:t>: vždy pomáhá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podvodník</a:t>
            </a:r>
            <a:r>
              <a:rPr lang="cs-CZ" dirty="0"/>
              <a:t>: nepomáhá, zneužívá pomoc druhých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 err="1">
                <a:solidFill>
                  <a:srgbClr val="E80000"/>
                </a:solidFill>
              </a:rPr>
              <a:t>zdráhavec</a:t>
            </a:r>
            <a:r>
              <a:rPr lang="cs-CZ" dirty="0"/>
              <a:t>: pomáhá jen za jistých situací</a:t>
            </a:r>
          </a:p>
        </p:txBody>
      </p:sp>
      <p:pic>
        <p:nvPicPr>
          <p:cNvPr id="3074" name="Picture 2" descr="http://academic.reed.edu/biology/professors/srenn/pages/teaching/web_2008/dklj_site_final/images/allogroo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796858"/>
            <a:ext cx="4215522" cy="26479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6" name="Picture 4" descr="https://uscworkandfamilylife.files.wordpress.com/2012/10/monkey-groom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7002" y="4049284"/>
            <a:ext cx="3853566" cy="240235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3078" name="Picture 6" descr="http://1funny.com/wp-content/uploads/2009/09/picdump_91.jpg"/>
          <p:cNvPicPr>
            <a:picLocks noChangeAspect="1" noChangeArrowheads="1"/>
          </p:cNvPicPr>
          <p:nvPr/>
        </p:nvPicPr>
        <p:blipFill>
          <a:blip r:embed="rId5" cstate="print"/>
          <a:srcRect l="34103"/>
          <a:stretch>
            <a:fillRect/>
          </a:stretch>
        </p:blipFill>
        <p:spPr bwMode="auto">
          <a:xfrm>
            <a:off x="6562164" y="1553096"/>
            <a:ext cx="2334410" cy="235797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Text Box 2"/>
          <p:cNvSpPr txBox="1">
            <a:spLocks noChangeArrowheads="1"/>
          </p:cNvSpPr>
          <p:nvPr/>
        </p:nvSpPr>
        <p:spPr bwMode="auto">
          <a:xfrm>
            <a:off x="2926080" y="292100"/>
            <a:ext cx="3044414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Vězňovo dilema</a:t>
            </a:r>
          </a:p>
        </p:txBody>
      </p:sp>
      <p:pic>
        <p:nvPicPr>
          <p:cNvPr id="1033" name="Picture 9" descr="https://web.natur.cuni.cz/student/sites/default/files/styles/large/public/images/prisoner.jpg?itok=krD3MkMq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37187" y="957431"/>
            <a:ext cx="4558484" cy="214818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5" name="Picture 11" descr="http://3.bp.blogspot.com/-jS8DNUcMriE/UVwCqIIH0hI/AAAAAAAAAQA/_fMS5N4yASk/s1600/interrogatio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91606" y="3560781"/>
            <a:ext cx="3112544" cy="23344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15" descr="http://i.dailymail.co.uk/i/pix/2014/04/08/article-2599889-1CF0340100000578-952_634x405.jpg"/>
          <p:cNvPicPr>
            <a:picLocks noChangeAspect="1" noChangeArrowheads="1"/>
          </p:cNvPicPr>
          <p:nvPr/>
        </p:nvPicPr>
        <p:blipFill>
          <a:blip r:embed="rId5" cstate="print"/>
          <a:srcRect l="2897" r="9734"/>
          <a:stretch>
            <a:fillRect/>
          </a:stretch>
        </p:blipFill>
        <p:spPr bwMode="auto">
          <a:xfrm>
            <a:off x="214184" y="3584815"/>
            <a:ext cx="2957383" cy="216228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41" name="Picture 17" descr="http://cdn04.cdn.justjared.com/wp-content/uploads/2012/11/dicaprio-arrested/leonardo-dicaprio-arrested-on-wolf-of-wall-street-set-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9738" y="1065007"/>
            <a:ext cx="3623777" cy="2375324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37" name="Picture 13" descr="http://crooksandliars.com/files/vfs/2013/02/interrogation.jpg"/>
          <p:cNvPicPr>
            <a:picLocks noChangeAspect="1" noChangeArrowheads="1"/>
          </p:cNvPicPr>
          <p:nvPr/>
        </p:nvPicPr>
        <p:blipFill>
          <a:blip r:embed="rId7" cstate="print"/>
          <a:srcRect r="21565"/>
          <a:stretch>
            <a:fillRect/>
          </a:stretch>
        </p:blipFill>
        <p:spPr bwMode="auto">
          <a:xfrm>
            <a:off x="3062876" y="3964145"/>
            <a:ext cx="2907231" cy="2464082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733" name="Text Box 37"/>
          <p:cNvSpPr txBox="1">
            <a:spLocks noChangeArrowheads="1"/>
          </p:cNvSpPr>
          <p:nvPr/>
        </p:nvSpPr>
        <p:spPr bwMode="auto">
          <a:xfrm>
            <a:off x="859288" y="5442156"/>
            <a:ext cx="751016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Závěr: když neznám krok spoluhráče, je lepší zradit</a:t>
            </a: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1966913" y="2304415"/>
            <a:ext cx="895350" cy="1431925"/>
            <a:chOff x="3600" y="1222"/>
            <a:chExt cx="564" cy="902"/>
          </a:xfrm>
        </p:grpSpPr>
        <p:sp>
          <p:nvSpPr>
            <p:cNvPr id="1054" name="AutoShape 4"/>
            <p:cNvSpPr>
              <a:spLocks noChangeArrowheads="1"/>
            </p:cNvSpPr>
            <p:nvPr/>
          </p:nvSpPr>
          <p:spPr bwMode="auto">
            <a:xfrm>
              <a:off x="3600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chemeClr val="tx2"/>
                  </a:solidFill>
                  <a:latin typeface="Times New Roman" pitchFamily="18" charset="0"/>
                </a:rPr>
                <a:t>zrada</a:t>
              </a:r>
            </a:p>
          </p:txBody>
        </p:sp>
        <p:sp>
          <p:nvSpPr>
            <p:cNvPr id="1055" name="Text Box 5"/>
            <p:cNvSpPr txBox="1">
              <a:spLocks noChangeAspect="1" noChangeArrowheads="1"/>
            </p:cNvSpPr>
            <p:nvPr/>
          </p:nvSpPr>
          <p:spPr bwMode="auto">
            <a:xfrm>
              <a:off x="3925" y="1222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  <p:sp>
          <p:nvSpPr>
            <p:cNvPr id="1056" name="Text Box 6"/>
            <p:cNvSpPr txBox="1">
              <a:spLocks noChangeAspect="1" noChangeArrowheads="1"/>
            </p:cNvSpPr>
            <p:nvPr/>
          </p:nvSpPr>
          <p:spPr bwMode="auto">
            <a:xfrm>
              <a:off x="3605" y="1866"/>
              <a:ext cx="214" cy="2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r>
                <a:rPr lang="cs-CZ" b="1">
                  <a:latin typeface="Times New Roman" pitchFamily="18" charset="0"/>
                  <a:sym typeface="Symbol" pitchFamily="18" charset="2"/>
                </a:rPr>
                <a:t></a:t>
              </a:r>
              <a:endParaRPr lang="cs-CZ" b="1">
                <a:latin typeface="Times New Roman" pitchFamily="18" charset="0"/>
              </a:endParaRPr>
            </a:p>
          </p:txBody>
        </p:sp>
      </p:grp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439738" y="2302828"/>
            <a:ext cx="917575" cy="1433512"/>
            <a:chOff x="2674" y="1221"/>
            <a:chExt cx="578" cy="903"/>
          </a:xfrm>
        </p:grpSpPr>
        <p:sp>
          <p:nvSpPr>
            <p:cNvPr id="1051" name="AutoShape 8"/>
            <p:cNvSpPr>
              <a:spLocks noChangeArrowheads="1"/>
            </p:cNvSpPr>
            <p:nvPr/>
          </p:nvSpPr>
          <p:spPr bwMode="auto">
            <a:xfrm>
              <a:off x="2688" y="1248"/>
              <a:ext cx="564" cy="876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spolu-</a:t>
              </a:r>
            </a:p>
            <a:p>
              <a:pPr algn="ctr"/>
              <a:r>
                <a:rPr lang="cs-CZ" b="1" dirty="0">
                  <a:solidFill>
                    <a:srgbClr val="E80000"/>
                  </a:solidFill>
                  <a:latin typeface="Times New Roman" pitchFamily="18" charset="0"/>
                </a:rPr>
                <a:t>práce</a:t>
              </a:r>
            </a:p>
          </p:txBody>
        </p:sp>
        <p:sp>
          <p:nvSpPr>
            <p:cNvPr id="1052" name="Text Box 9"/>
            <p:cNvSpPr txBox="1">
              <a:spLocks noChangeArrowheads="1"/>
            </p:cNvSpPr>
            <p:nvPr/>
          </p:nvSpPr>
          <p:spPr bwMode="auto">
            <a:xfrm>
              <a:off x="2674" y="1869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  <p:sp>
          <p:nvSpPr>
            <p:cNvPr id="1053" name="Text Box 10"/>
            <p:cNvSpPr txBox="1">
              <a:spLocks noChangeArrowheads="1"/>
            </p:cNvSpPr>
            <p:nvPr/>
          </p:nvSpPr>
          <p:spPr bwMode="auto">
            <a:xfrm>
              <a:off x="3014" y="1221"/>
              <a:ext cx="237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E80000"/>
                  </a:solidFill>
                  <a:latin typeface="Times New Roman" pitchFamily="18" charset="0"/>
                  <a:sym typeface="Symbol" pitchFamily="18" charset="2"/>
                </a:rPr>
                <a:t></a:t>
              </a:r>
              <a:endParaRPr lang="cs-CZ" b="1">
                <a:solidFill>
                  <a:srgbClr val="E8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157707" name="Text Box 11"/>
          <p:cNvSpPr txBox="1">
            <a:spLocks noChangeArrowheads="1"/>
          </p:cNvSpPr>
          <p:nvPr/>
        </p:nvSpPr>
        <p:spPr bwMode="auto">
          <a:xfrm>
            <a:off x="1455738" y="2739390"/>
            <a:ext cx="433388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solidFill>
                  <a:srgbClr val="006600"/>
                </a:solidFill>
                <a:latin typeface="Arial Black" pitchFamily="34" charset="0"/>
              </a:rPr>
              <a:t>?</a:t>
            </a:r>
          </a:p>
        </p:txBody>
      </p:sp>
      <p:sp>
        <p:nvSpPr>
          <p:cNvPr id="157716" name="Text Box 20"/>
          <p:cNvSpPr txBox="1">
            <a:spLocks noChangeArrowheads="1"/>
          </p:cNvSpPr>
          <p:nvPr/>
        </p:nvSpPr>
        <p:spPr bwMode="auto">
          <a:xfrm>
            <a:off x="4527064" y="2925295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CC3399"/>
                </a:solidFill>
                <a:latin typeface="Arial Black" pitchFamily="34" charset="0"/>
              </a:rPr>
              <a:t>300</a:t>
            </a:r>
          </a:p>
        </p:txBody>
      </p:sp>
      <p:sp>
        <p:nvSpPr>
          <p:cNvPr id="157717" name="Text Box 21"/>
          <p:cNvSpPr txBox="1">
            <a:spLocks noChangeArrowheads="1"/>
          </p:cNvSpPr>
          <p:nvPr/>
        </p:nvSpPr>
        <p:spPr bwMode="auto">
          <a:xfrm>
            <a:off x="5403364" y="2925295"/>
            <a:ext cx="777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latin typeface="Arial Black" pitchFamily="34" charset="0"/>
              </a:rPr>
              <a:t>-100</a:t>
            </a:r>
          </a:p>
        </p:txBody>
      </p:sp>
      <p:sp>
        <p:nvSpPr>
          <p:cNvPr id="157718" name="Text Box 22"/>
          <p:cNvSpPr txBox="1">
            <a:spLocks noChangeArrowheads="1"/>
          </p:cNvSpPr>
          <p:nvPr/>
        </p:nvSpPr>
        <p:spPr bwMode="auto">
          <a:xfrm>
            <a:off x="4527064" y="3620620"/>
            <a:ext cx="69373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E80000"/>
                </a:solidFill>
                <a:latin typeface="Arial Black" pitchFamily="34" charset="0"/>
              </a:rPr>
              <a:t>500</a:t>
            </a:r>
          </a:p>
        </p:txBody>
      </p:sp>
      <p:sp>
        <p:nvSpPr>
          <p:cNvPr id="157719" name="Text Box 23"/>
          <p:cNvSpPr txBox="1">
            <a:spLocks noChangeArrowheads="1"/>
          </p:cNvSpPr>
          <p:nvPr/>
        </p:nvSpPr>
        <p:spPr bwMode="auto">
          <a:xfrm>
            <a:off x="5460514" y="3620620"/>
            <a:ext cx="608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chemeClr val="accent2"/>
                </a:solidFill>
                <a:latin typeface="Arial Black" pitchFamily="34" charset="0"/>
              </a:rPr>
              <a:t>-10</a:t>
            </a:r>
          </a:p>
        </p:txBody>
      </p:sp>
      <p:grpSp>
        <p:nvGrpSpPr>
          <p:cNvPr id="4" name="Group 38"/>
          <p:cNvGrpSpPr>
            <a:grpSpLocks/>
          </p:cNvGrpSpPr>
          <p:nvPr/>
        </p:nvGrpSpPr>
        <p:grpSpPr bwMode="auto">
          <a:xfrm>
            <a:off x="3164989" y="2093445"/>
            <a:ext cx="3082925" cy="2068513"/>
            <a:chOff x="2712" y="2098"/>
            <a:chExt cx="1942" cy="1303"/>
          </a:xfrm>
        </p:grpSpPr>
        <p:grpSp>
          <p:nvGrpSpPr>
            <p:cNvPr id="5" name="Group 12"/>
            <p:cNvGrpSpPr>
              <a:grpSpLocks/>
            </p:cNvGrpSpPr>
            <p:nvPr/>
          </p:nvGrpSpPr>
          <p:grpSpPr bwMode="auto">
            <a:xfrm>
              <a:off x="3502" y="2497"/>
              <a:ext cx="1152" cy="904"/>
              <a:chOff x="3684" y="1208"/>
              <a:chExt cx="1152" cy="904"/>
            </a:xfrm>
          </p:grpSpPr>
          <p:sp>
            <p:nvSpPr>
              <p:cNvPr id="1048" name="Rectangle 13"/>
              <p:cNvSpPr>
                <a:spLocks noChangeArrowheads="1"/>
              </p:cNvSpPr>
              <p:nvPr/>
            </p:nvSpPr>
            <p:spPr bwMode="auto">
              <a:xfrm>
                <a:off x="3684" y="1212"/>
                <a:ext cx="1152" cy="90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49" name="Line 14"/>
              <p:cNvSpPr>
                <a:spLocks noChangeShapeType="1"/>
              </p:cNvSpPr>
              <p:nvPr/>
            </p:nvSpPr>
            <p:spPr bwMode="auto">
              <a:xfrm flipH="1">
                <a:off x="4260" y="1208"/>
                <a:ext cx="0" cy="90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  <p:sp>
            <p:nvSpPr>
              <p:cNvPr id="1050" name="Line 15"/>
              <p:cNvSpPr>
                <a:spLocks noChangeShapeType="1"/>
              </p:cNvSpPr>
              <p:nvPr/>
            </p:nvSpPr>
            <p:spPr bwMode="auto">
              <a:xfrm>
                <a:off x="3684" y="1668"/>
                <a:ext cx="1152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cs-CZ"/>
              </a:p>
            </p:txBody>
          </p:sp>
        </p:grpSp>
        <p:sp>
          <p:nvSpPr>
            <p:cNvPr id="1043" name="AutoShape 16"/>
            <p:cNvSpPr>
              <a:spLocks noChangeArrowheads="1"/>
            </p:cNvSpPr>
            <p:nvPr/>
          </p:nvSpPr>
          <p:spPr bwMode="auto">
            <a:xfrm>
              <a:off x="3694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4" name="AutoShape 17"/>
            <p:cNvSpPr>
              <a:spLocks noChangeArrowheads="1"/>
            </p:cNvSpPr>
            <p:nvPr/>
          </p:nvSpPr>
          <p:spPr bwMode="auto">
            <a:xfrm>
              <a:off x="4240" y="2098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5" name="AutoShape 18"/>
            <p:cNvSpPr>
              <a:spLocks noChangeArrowheads="1"/>
            </p:cNvSpPr>
            <p:nvPr/>
          </p:nvSpPr>
          <p:spPr bwMode="auto">
            <a:xfrm>
              <a:off x="3136" y="2560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solidFill>
                    <a:srgbClr val="E80000"/>
                  </a:solidFill>
                  <a:latin typeface="Times New Roman" pitchFamily="18" charset="0"/>
                </a:rPr>
                <a:t>S</a:t>
              </a:r>
            </a:p>
          </p:txBody>
        </p:sp>
        <p:sp>
          <p:nvSpPr>
            <p:cNvPr id="1046" name="AutoShape 19"/>
            <p:cNvSpPr>
              <a:spLocks noChangeArrowheads="1"/>
            </p:cNvSpPr>
            <p:nvPr/>
          </p:nvSpPr>
          <p:spPr bwMode="auto">
            <a:xfrm>
              <a:off x="3136" y="3022"/>
              <a:ext cx="222" cy="31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cs-CZ" b="1"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1047" name="Text Box 26"/>
            <p:cNvSpPr txBox="1">
              <a:spLocks noChangeArrowheads="1"/>
            </p:cNvSpPr>
            <p:nvPr/>
          </p:nvSpPr>
          <p:spPr bwMode="auto">
            <a:xfrm>
              <a:off x="2712" y="2798"/>
              <a:ext cx="365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b="1">
                  <a:solidFill>
                    <a:srgbClr val="003300"/>
                  </a:solidFill>
                  <a:latin typeface="Times New Roman" pitchFamily="18" charset="0"/>
                </a:rPr>
                <a:t>JÁ:</a:t>
              </a:r>
            </a:p>
          </p:txBody>
        </p:sp>
      </p:grpSp>
      <p:sp>
        <p:nvSpPr>
          <p:cNvPr id="1038" name="Text Box 32"/>
          <p:cNvSpPr txBox="1">
            <a:spLocks noChangeArrowheads="1"/>
          </p:cNvSpPr>
          <p:nvPr/>
        </p:nvSpPr>
        <p:spPr bwMode="auto">
          <a:xfrm>
            <a:off x="439738" y="292100"/>
            <a:ext cx="729757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typ tzv. </a:t>
            </a:r>
            <a:r>
              <a:rPr lang="cs-CZ" dirty="0" err="1"/>
              <a:t>Nashovy</a:t>
            </a:r>
            <a:r>
              <a:rPr lang="cs-CZ" dirty="0"/>
              <a:t> rovnováhy = stav, kdy žádný z hráčů nemůže </a:t>
            </a:r>
            <a:br>
              <a:rPr lang="cs-CZ" dirty="0"/>
            </a:br>
            <a:r>
              <a:rPr lang="cs-CZ" dirty="0"/>
              <a:t>	jednostranným krokem zlepšit svoji situaci (záleží na tom,</a:t>
            </a:r>
            <a:br>
              <a:rPr lang="cs-CZ" dirty="0"/>
            </a:br>
            <a:r>
              <a:rPr lang="cs-CZ" dirty="0"/>
              <a:t>	co udělá druhý hráč)</a:t>
            </a:r>
          </a:p>
        </p:txBody>
      </p:sp>
      <p:pic>
        <p:nvPicPr>
          <p:cNvPr id="1039" name="Picture 34" descr="Soubor:John f nash 20061102 3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8676" y="149250"/>
            <a:ext cx="1384715" cy="1905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040" name="Text Box 35"/>
          <p:cNvSpPr txBox="1">
            <a:spLocks noChangeArrowheads="1"/>
          </p:cNvSpPr>
          <p:nvPr/>
        </p:nvSpPr>
        <p:spPr bwMode="auto">
          <a:xfrm>
            <a:off x="5817385" y="1213037"/>
            <a:ext cx="18430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</a:rPr>
              <a:t>John </a:t>
            </a:r>
            <a:r>
              <a:rPr lang="cs-CZ" sz="1600" dirty="0" err="1">
                <a:solidFill>
                  <a:srgbClr val="000099"/>
                </a:solidFill>
              </a:rPr>
              <a:t>Forbes</a:t>
            </a:r>
            <a:r>
              <a:rPr lang="cs-CZ" sz="1600" dirty="0">
                <a:solidFill>
                  <a:srgbClr val="000099"/>
                </a:solidFill>
              </a:rPr>
              <a:t> </a:t>
            </a:r>
            <a:r>
              <a:rPr lang="cs-CZ" sz="1600" dirty="0" err="1">
                <a:solidFill>
                  <a:srgbClr val="000099"/>
                </a:solidFill>
              </a:rPr>
              <a:t>Nash</a:t>
            </a:r>
            <a:endParaRPr lang="cs-CZ" sz="1600" dirty="0">
              <a:solidFill>
                <a:srgbClr val="000099"/>
              </a:solidFill>
            </a:endParaRPr>
          </a:p>
        </p:txBody>
      </p:sp>
      <p:sp>
        <p:nvSpPr>
          <p:cNvPr id="157732" name="Text Box 36"/>
          <p:cNvSpPr txBox="1">
            <a:spLocks noChangeArrowheads="1"/>
          </p:cNvSpPr>
          <p:nvPr/>
        </p:nvSpPr>
        <p:spPr bwMode="auto">
          <a:xfrm>
            <a:off x="439738" y="1587631"/>
            <a:ext cx="26052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základní schéma hry:</a:t>
            </a:r>
          </a:p>
        </p:txBody>
      </p:sp>
      <p:sp>
        <p:nvSpPr>
          <p:cNvPr id="35" name="AutoShape 7"/>
          <p:cNvSpPr>
            <a:spLocks noChangeArrowheads="1"/>
          </p:cNvSpPr>
          <p:nvPr/>
        </p:nvSpPr>
        <p:spPr bwMode="auto">
          <a:xfrm>
            <a:off x="6521313" y="4238514"/>
            <a:ext cx="2022475" cy="826570"/>
          </a:xfrm>
          <a:prstGeom prst="wedgeRectCallout">
            <a:avLst>
              <a:gd name="adj1" fmla="val -43499"/>
              <a:gd name="adj2" fmla="val -95776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nevíme, co udělá druhý hráč</a:t>
            </a:r>
          </a:p>
        </p:txBody>
      </p:sp>
      <p:sp>
        <p:nvSpPr>
          <p:cNvPr id="36" name="TextovéPole 35"/>
          <p:cNvSpPr txBox="1"/>
          <p:nvPr/>
        </p:nvSpPr>
        <p:spPr>
          <a:xfrm>
            <a:off x="397503" y="6056555"/>
            <a:ext cx="87464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jinými slovy, ve vězňově dilematu je zrada je jedinou </a:t>
            </a:r>
            <a:r>
              <a:rPr lang="cs-CZ" dirty="0" err="1"/>
              <a:t>Nashovou</a:t>
            </a:r>
            <a:r>
              <a:rPr lang="cs-CZ" dirty="0"/>
              <a:t> rovnováhou</a:t>
            </a:r>
          </a:p>
        </p:txBody>
      </p:sp>
      <p:pic>
        <p:nvPicPr>
          <p:cNvPr id="99333" name="Picture 5" descr="http://im.tiscali.cz/press/2012/11/07/47352-vyhra-v-loterii-653x3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0159" y="3882601"/>
            <a:ext cx="2549564" cy="14329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99335" name="Picture 7" descr="http://cestovnikancelar.org/wp-content/uploads/2010/08/bankrot.jpg"/>
          <p:cNvPicPr>
            <a:picLocks noChangeAspect="1" noChangeArrowheads="1"/>
          </p:cNvPicPr>
          <p:nvPr/>
        </p:nvPicPr>
        <p:blipFill>
          <a:blip r:embed="rId6" cstate="print"/>
          <a:srcRect b="4192"/>
          <a:stretch>
            <a:fillRect/>
          </a:stretch>
        </p:blipFill>
        <p:spPr bwMode="auto">
          <a:xfrm>
            <a:off x="6357771" y="2183802"/>
            <a:ext cx="1946250" cy="1398493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157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7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33" grpId="0" animBg="1" autoUpdateAnimBg="0"/>
      <p:bldP spid="157707" grpId="0" autoUpdateAnimBg="0"/>
      <p:bldP spid="157716" grpId="0" autoUpdateAnimBg="0"/>
      <p:bldP spid="157717" grpId="0" autoUpdateAnimBg="0"/>
      <p:bldP spid="157718" grpId="0" autoUpdateAnimBg="0"/>
      <p:bldP spid="157719" grpId="0" autoUpdateAnimBg="0"/>
      <p:bldP spid="157732" grpId="0" autoUpdateAnimBg="0"/>
      <p:bldP spid="35" grpId="0" animBg="1" autoUpdateAnimBg="0"/>
      <p:bldP spid="36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2334293" cy="8361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Př.: </a:t>
            </a:r>
            <a:r>
              <a:rPr lang="cs-CZ" i="1" dirty="0" err="1"/>
              <a:t>mobbing</a:t>
            </a:r>
            <a:r>
              <a:rPr lang="cs-CZ" dirty="0"/>
              <a:t> ptáků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</p:txBody>
      </p:sp>
      <p:pic>
        <p:nvPicPr>
          <p:cNvPr id="101378" name="Picture 2" descr="http://www.thefreequark.com/wp-content/uploads/2012/07/eaglecrow175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738" y="776194"/>
            <a:ext cx="3344391" cy="20423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2" name="Picture 6" descr="https://projectfeederwatch.files.wordpress.com/2012/05/img_5361_accipiter-figh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1978" y="2804184"/>
            <a:ext cx="2858530" cy="215368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1383" name="Picture 7"/>
          <p:cNvPicPr>
            <a:picLocks noChangeAspect="1" noChangeArrowheads="1"/>
          </p:cNvPicPr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 rot="10800000">
            <a:off x="3785144" y="292098"/>
            <a:ext cx="5260002" cy="57341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AutoShape 7"/>
          <p:cNvSpPr>
            <a:spLocks noChangeArrowheads="1"/>
          </p:cNvSpPr>
          <p:nvPr/>
        </p:nvSpPr>
        <p:spPr bwMode="auto">
          <a:xfrm>
            <a:off x="3197781" y="5885305"/>
            <a:ext cx="2022475" cy="826570"/>
          </a:xfrm>
          <a:prstGeom prst="wedgeRectCallout">
            <a:avLst>
              <a:gd name="adj1" fmla="val 40408"/>
              <a:gd name="adj2" fmla="val -146604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pomoc jen těm, kteří dřív pomohli</a:t>
            </a:r>
          </a:p>
        </p:txBody>
      </p:sp>
      <p:pic>
        <p:nvPicPr>
          <p:cNvPr id="101380" name="Picture 4" descr="http://img.metro.co.uk/i/pix/2008/12/Hawk_450x30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9738" y="4892210"/>
            <a:ext cx="2699275" cy="179951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3" descr="raxelrod"/>
          <p:cNvPicPr>
            <a:picLocks noChangeAspect="1" noChangeArrowheads="1"/>
          </p:cNvPicPr>
          <p:nvPr/>
        </p:nvPicPr>
        <p:blipFill>
          <a:blip r:embed="rId3" cstate="print"/>
          <a:srcRect l="3250" t="1056" r="2083" b="8667"/>
          <a:stretch>
            <a:fillRect/>
          </a:stretch>
        </p:blipFill>
        <p:spPr bwMode="auto">
          <a:xfrm>
            <a:off x="7258050" y="252413"/>
            <a:ext cx="1535113" cy="21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5363" name="Text Box 4"/>
          <p:cNvSpPr txBox="1">
            <a:spLocks noChangeArrowheads="1"/>
          </p:cNvSpPr>
          <p:nvPr/>
        </p:nvSpPr>
        <p:spPr bwMode="auto">
          <a:xfrm>
            <a:off x="7273925" y="2519363"/>
            <a:ext cx="1538288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solidFill>
                  <a:srgbClr val="000099"/>
                </a:solidFill>
              </a:rPr>
              <a:t>Robert Axelrod</a:t>
            </a:r>
          </a:p>
        </p:txBody>
      </p:sp>
      <p:sp>
        <p:nvSpPr>
          <p:cNvPr id="149509" name="Text Box 5"/>
          <p:cNvSpPr txBox="1">
            <a:spLocks noChangeArrowheads="1"/>
          </p:cNvSpPr>
          <p:nvPr/>
        </p:nvSpPr>
        <p:spPr bwMode="auto">
          <a:xfrm>
            <a:off x="439738" y="292100"/>
            <a:ext cx="8548688" cy="557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Robert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/>
              <a:t>: v 70. a 80. letech počítačový turnaj</a:t>
            </a:r>
            <a:br>
              <a:rPr lang="cs-CZ" dirty="0"/>
            </a:br>
            <a:endParaRPr lang="cs-CZ" dirty="0"/>
          </a:p>
          <a:p>
            <a:r>
              <a:rPr lang="cs-CZ" dirty="0"/>
              <a:t>14 programů = strategií + 1 náhodný (7 „zlých“ strategií)</a:t>
            </a:r>
            <a:br>
              <a:rPr lang="cs-CZ" dirty="0"/>
            </a:br>
            <a:endParaRPr lang="cs-CZ" dirty="0"/>
          </a:p>
          <a:p>
            <a:r>
              <a:rPr lang="cs-CZ" dirty="0"/>
              <a:t>každá hra o 200 střetnutích proti ostatním i sobě</a:t>
            </a:r>
            <a:br>
              <a:rPr lang="cs-CZ" dirty="0"/>
            </a:br>
            <a:endParaRPr lang="cs-CZ" dirty="0"/>
          </a:p>
          <a:p>
            <a:r>
              <a:rPr lang="cs-CZ" dirty="0"/>
              <a:t>225 nezávislých her</a:t>
            </a:r>
            <a:br>
              <a:rPr lang="cs-CZ" dirty="0"/>
            </a:br>
            <a:endParaRPr lang="cs-CZ" dirty="0"/>
          </a:p>
          <a:p>
            <a:r>
              <a:rPr lang="cs-CZ" dirty="0"/>
              <a:t>body na základě vězňova dilematu: 5, 3, 1, 0</a:t>
            </a:r>
            <a:br>
              <a:rPr lang="cs-CZ" dirty="0"/>
            </a:br>
            <a:r>
              <a:rPr lang="cs-CZ" dirty="0"/>
              <a:t>  </a:t>
            </a:r>
            <a:r>
              <a:rPr lang="cs-CZ" dirty="0">
                <a:sym typeface="Symbol" pitchFamily="18" charset="2"/>
              </a:rPr>
              <a:t> min. 0, max. 15 000 bodů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vítězem strategie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(půjčka za oplátku, TFT)</a:t>
            </a:r>
            <a:r>
              <a:rPr lang="cs-CZ" dirty="0">
                <a:sym typeface="Symbol" pitchFamily="18" charset="2"/>
              </a:rPr>
              <a:t>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prvním střetnutí spolupráce, v dalších kopírování kroku předchozího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soupeře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dodatečně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Tit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for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Two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E80000"/>
                </a:solidFill>
                <a:sym typeface="Symbol" pitchFamily="18" charset="2"/>
              </a:rPr>
              <a:t>Tats</a:t>
            </a:r>
            <a:r>
              <a:rPr lang="cs-CZ" dirty="0">
                <a:sym typeface="Symbol" pitchFamily="18" charset="2"/>
              </a:rPr>
              <a:t> (dvojitá půjčka za oplátku;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Smith</a:t>
            </a:r>
            <a:r>
              <a:rPr lang="cs-CZ" dirty="0">
                <a:sym typeface="Symbol" pitchFamily="18" charset="2"/>
              </a:rPr>
              <a:t>):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první dva kroky spolupráce, potom normální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r>
              <a:rPr lang="cs-CZ" dirty="0">
                <a:sym typeface="Symbol" pitchFamily="18" charset="2"/>
              </a:rPr>
              <a:t>  kdyby byla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  v původním turnaji nasazena, zvítězila by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50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7885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000099"/>
                </a:solidFill>
              </a:rPr>
              <a:t>R. </a:t>
            </a:r>
            <a:r>
              <a:rPr lang="cs-CZ" dirty="0" err="1">
                <a:solidFill>
                  <a:srgbClr val="000099"/>
                </a:solidFill>
              </a:rPr>
              <a:t>Axelrod</a:t>
            </a:r>
            <a:r>
              <a:rPr lang="cs-CZ" dirty="0">
                <a:solidFill>
                  <a:srgbClr val="000099"/>
                </a:solidFill>
              </a:rPr>
              <a:t> </a:t>
            </a:r>
            <a:r>
              <a:rPr lang="cs-CZ" dirty="0"/>
              <a:t>– 2. turnaj:</a:t>
            </a:r>
            <a:br>
              <a:rPr lang="cs-CZ" dirty="0"/>
            </a:br>
            <a:endParaRPr lang="cs-CZ" dirty="0"/>
          </a:p>
          <a:p>
            <a:r>
              <a:rPr lang="cs-CZ" dirty="0"/>
              <a:t>62 + 1 strategie, jen 15 „dobrých“</a:t>
            </a:r>
          </a:p>
          <a:p>
            <a:r>
              <a:rPr lang="cs-CZ" dirty="0"/>
              <a:t>výsledkem opět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Tat</a:t>
            </a:r>
            <a:endParaRPr lang="cs-CZ" dirty="0"/>
          </a:p>
          <a:p>
            <a:r>
              <a:rPr lang="cs-CZ" dirty="0"/>
              <a:t>Proč nezvítězila </a:t>
            </a:r>
            <a:r>
              <a:rPr lang="cs-CZ" dirty="0" err="1"/>
              <a:t>Tit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Two</a:t>
            </a:r>
            <a:r>
              <a:rPr lang="cs-CZ" dirty="0"/>
              <a:t> </a:t>
            </a:r>
            <a:r>
              <a:rPr lang="cs-CZ" dirty="0" err="1"/>
              <a:t>Tats</a:t>
            </a:r>
            <a:r>
              <a:rPr lang="cs-CZ" dirty="0"/>
              <a:t>?</a:t>
            </a:r>
            <a:br>
              <a:rPr lang="cs-CZ" dirty="0"/>
            </a:br>
            <a:endParaRPr lang="cs-CZ" dirty="0"/>
          </a:p>
          <a:p>
            <a:r>
              <a:rPr lang="cs-CZ" dirty="0">
                <a:sym typeface="Symbol" pitchFamily="18" charset="2"/>
              </a:rPr>
              <a:t>3. turnaj:</a:t>
            </a:r>
          </a:p>
          <a:p>
            <a:r>
              <a:rPr lang="cs-CZ" dirty="0">
                <a:sym typeface="Symbol" pitchFamily="18" charset="2"/>
              </a:rPr>
              <a:t>stejné strategie jako ve 2. turnaji</a:t>
            </a:r>
          </a:p>
          <a:p>
            <a:r>
              <a:rPr lang="cs-CZ" dirty="0">
                <a:sym typeface="Symbol" pitchFamily="18" charset="2"/>
              </a:rPr>
              <a:t>místo bodů zvyšování/snižování počtu kopií programu (simulace evoluce)</a:t>
            </a:r>
          </a:p>
          <a:p>
            <a:r>
              <a:rPr lang="cs-CZ" dirty="0">
                <a:sym typeface="Symbol" pitchFamily="18" charset="2"/>
              </a:rPr>
              <a:t>vždy výhra „hodných“ strategií, v 5 ze 6 her </a:t>
            </a:r>
            <a:r>
              <a:rPr lang="cs-CZ" dirty="0" err="1">
                <a:sym typeface="Symbol" pitchFamily="18" charset="2"/>
              </a:rPr>
              <a:t>Tit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for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Tat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128013" name="Text Box 13"/>
          <p:cNvSpPr txBox="1">
            <a:spLocks noChangeArrowheads="1"/>
          </p:cNvSpPr>
          <p:nvPr/>
        </p:nvSpPr>
        <p:spPr bwMode="auto">
          <a:xfrm>
            <a:off x="675922" y="3743737"/>
            <a:ext cx="78390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Pozor!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</a:t>
            </a:r>
            <a:r>
              <a:rPr lang="cs-CZ" sz="2400" dirty="0">
                <a:solidFill>
                  <a:srgbClr val="E80000"/>
                </a:solidFill>
              </a:rPr>
              <a:t> není ESS! (možná koexistence dalších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strategií, např. </a:t>
            </a:r>
            <a:r>
              <a:rPr lang="cs-CZ" sz="2400" dirty="0" err="1">
                <a:solidFill>
                  <a:srgbClr val="E80000"/>
                </a:solidFill>
              </a:rPr>
              <a:t>Tit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for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Two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r>
              <a:rPr lang="cs-CZ" sz="2400" dirty="0" err="1">
                <a:solidFill>
                  <a:srgbClr val="E80000"/>
                </a:solidFill>
              </a:rPr>
              <a:t>Tats</a:t>
            </a:r>
            <a:r>
              <a:rPr lang="cs-CZ" sz="2400" dirty="0">
                <a:solidFill>
                  <a:srgbClr val="E80000"/>
                </a:solidFill>
              </a:rPr>
              <a:t>)</a:t>
            </a: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439738" y="5053368"/>
            <a:ext cx="8113713" cy="1554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600"/>
              </a:spcAft>
            </a:pPr>
            <a:r>
              <a:rPr lang="cs-CZ" dirty="0"/>
              <a:t>Šance „hodných“ strategií závisí na přítomnosti určité kritické četnosti</a:t>
            </a:r>
            <a:r>
              <a:rPr lang="en-US" dirty="0"/>
              <a:t>:</a:t>
            </a:r>
            <a:endParaRPr lang="cs-CZ" dirty="0"/>
          </a:p>
          <a:p>
            <a:pPr defTabSz="360000">
              <a:spcAft>
                <a:spcPts val="600"/>
              </a:spcAft>
            </a:pPr>
            <a:r>
              <a:rPr lang="cs-CZ" dirty="0"/>
              <a:t>	</a:t>
            </a:r>
            <a:r>
              <a:rPr lang="cs-CZ" dirty="0">
                <a:solidFill>
                  <a:srgbClr val="E80000"/>
                </a:solidFill>
              </a:rPr>
              <a:t>náhodný posun frekvencí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příbuzenství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olidFill>
                  <a:srgbClr val="E80000"/>
                </a:solidFill>
              </a:rPr>
              <a:t>	viskozita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80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8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8013" grpId="0"/>
      <p:bldP spid="12801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63" name="Text Box 19"/>
          <p:cNvSpPr txBox="1">
            <a:spLocks noChangeArrowheads="1"/>
          </p:cNvSpPr>
          <p:nvPr/>
        </p:nvSpPr>
        <p:spPr bwMode="auto">
          <a:xfrm>
            <a:off x="414338" y="285750"/>
            <a:ext cx="8429625" cy="3324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/>
              <a:t>Počítačové simulace i samotná existence altruismu v přírodě se zdají být</a:t>
            </a:r>
          </a:p>
          <a:p>
            <a:pPr>
              <a:spcAft>
                <a:spcPts val="600"/>
              </a:spcAft>
            </a:pPr>
            <a:r>
              <a:rPr lang="cs-CZ"/>
              <a:t>v rozporu se závěry vězňova dilematu i s psychologickou praxí</a:t>
            </a:r>
          </a:p>
          <a:p>
            <a:pPr>
              <a:spcAft>
                <a:spcPts val="600"/>
              </a:spcAft>
            </a:pPr>
            <a:endParaRPr lang="cs-CZ"/>
          </a:p>
          <a:p>
            <a:pPr>
              <a:spcAft>
                <a:spcPts val="1200"/>
              </a:spcAft>
            </a:pPr>
            <a:r>
              <a:rPr lang="cs-CZ" sz="2400">
                <a:solidFill>
                  <a:srgbClr val="E80000"/>
                </a:solidFill>
              </a:rPr>
              <a:t>Hra s nenulovým součtem</a:t>
            </a:r>
            <a:endParaRPr lang="cs-CZ" b="1"/>
          </a:p>
          <a:p>
            <a:pPr>
              <a:spcAft>
                <a:spcPts val="600"/>
              </a:spcAft>
            </a:pPr>
            <a:r>
              <a:rPr lang="cs-CZ"/>
              <a:t>hra s nulovým součtem:</a:t>
            </a:r>
            <a:br>
              <a:rPr lang="cs-CZ"/>
            </a:br>
            <a:r>
              <a:rPr lang="cs-CZ"/>
              <a:t>   </a:t>
            </a:r>
            <a:r>
              <a:rPr lang="cs-CZ" sz="1800"/>
              <a:t>např. hry (ale ne vždy – Premier League 1977)</a:t>
            </a:r>
          </a:p>
          <a:p>
            <a:pPr>
              <a:spcAft>
                <a:spcPts val="600"/>
              </a:spcAft>
            </a:pPr>
            <a:r>
              <a:rPr lang="cs-CZ"/>
              <a:t>hra s nenulovým součtem:</a:t>
            </a:r>
            <a:br>
              <a:rPr lang="cs-CZ" sz="1800"/>
            </a:br>
            <a:r>
              <a:rPr lang="cs-CZ" sz="1800"/>
              <a:t>   rozvod</a:t>
            </a:r>
            <a:br>
              <a:rPr lang="cs-CZ" sz="1800"/>
            </a:br>
            <a:r>
              <a:rPr lang="cs-CZ" sz="1800"/>
              <a:t>   upír obecný (</a:t>
            </a:r>
            <a:r>
              <a:rPr lang="cs-CZ" sz="1800" i="1"/>
              <a:t>Desmodus rotundus</a:t>
            </a:r>
            <a:r>
              <a:rPr lang="cs-CZ" sz="1800"/>
              <a:t>)</a:t>
            </a:r>
            <a:endParaRPr lang="cs-CZ">
              <a:sym typeface="Symbol" pitchFamily="18" charset="2"/>
            </a:endParaRP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539750" y="3956050"/>
            <a:ext cx="4608513" cy="2649538"/>
            <a:chOff x="340" y="2492"/>
            <a:chExt cx="2903" cy="1669"/>
          </a:xfrm>
        </p:grpSpPr>
        <p:pic>
          <p:nvPicPr>
            <p:cNvPr id="17415" name="Picture 16"/>
            <p:cNvPicPr>
              <a:picLocks noChangeAspect="1" noChangeArrowheads="1"/>
            </p:cNvPicPr>
            <p:nvPr/>
          </p:nvPicPr>
          <p:blipFill>
            <a:blip r:embed="rId3" cstate="print"/>
            <a:srcRect l="9706" t="12262" r="18431"/>
            <a:stretch>
              <a:fillRect/>
            </a:stretch>
          </p:blipFill>
          <p:spPr bwMode="auto">
            <a:xfrm>
              <a:off x="340" y="2492"/>
              <a:ext cx="1771" cy="1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6" name="Picture 17"/>
            <p:cNvPicPr>
              <a:picLocks noChangeAspect="1" noChangeArrowheads="1"/>
            </p:cNvPicPr>
            <p:nvPr/>
          </p:nvPicPr>
          <p:blipFill>
            <a:blip r:embed="rId4" cstate="print"/>
            <a:srcRect l="27596" t="37842" r="33655" b="22240"/>
            <a:stretch>
              <a:fillRect/>
            </a:stretch>
          </p:blipFill>
          <p:spPr bwMode="auto">
            <a:xfrm>
              <a:off x="2140" y="2492"/>
              <a:ext cx="1103" cy="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pic>
          <p:nvPicPr>
            <p:cNvPr id="17417" name="Picture 18"/>
            <p:cNvPicPr>
              <a:picLocks noChangeAspect="1" noChangeArrowheads="1"/>
            </p:cNvPicPr>
            <p:nvPr/>
          </p:nvPicPr>
          <p:blipFill>
            <a:blip r:embed="rId5" cstate="print"/>
            <a:srcRect l="17506" t="29930" r="54167" b="25125"/>
            <a:stretch>
              <a:fillRect/>
            </a:stretch>
          </p:blipFill>
          <p:spPr bwMode="auto">
            <a:xfrm>
              <a:off x="2148" y="3233"/>
              <a:ext cx="906" cy="9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7418" name="Text Box 20"/>
            <p:cNvSpPr txBox="1">
              <a:spLocks noChangeArrowheads="1"/>
            </p:cNvSpPr>
            <p:nvPr/>
          </p:nvSpPr>
          <p:spPr bwMode="auto">
            <a:xfrm>
              <a:off x="556" y="3911"/>
              <a:ext cx="1273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600" i="1"/>
                <a:t>Desmodus rotundus</a:t>
              </a:r>
            </a:p>
          </p:txBody>
        </p:sp>
      </p:grpSp>
      <p:grpSp>
        <p:nvGrpSpPr>
          <p:cNvPr id="12" name="Skupina 11"/>
          <p:cNvGrpSpPr/>
          <p:nvPr/>
        </p:nvGrpSpPr>
        <p:grpSpPr>
          <a:xfrm>
            <a:off x="5946637" y="1433102"/>
            <a:ext cx="2933837" cy="5177892"/>
            <a:chOff x="5946637" y="1433102"/>
            <a:chExt cx="2933837" cy="5177892"/>
          </a:xfrm>
        </p:grpSpPr>
        <p:pic>
          <p:nvPicPr>
            <p:cNvPr id="17413" name="Picture 22" descr="divorce court cartoons, divorce court cartoon, divorce court picture, divorce court pictures, divorce court image, divorce court images, divorce court illustration, divorce court illustrations "/>
            <p:cNvPicPr>
              <a:picLocks noChangeAspect="1" noChangeArrowheads="1"/>
            </p:cNvPicPr>
            <p:nvPr/>
          </p:nvPicPr>
          <p:blipFill>
            <a:blip r:embed="rId6" cstate="print"/>
            <a:srcRect l="3098" t="12666" r="6570"/>
            <a:stretch>
              <a:fillRect/>
            </a:stretch>
          </p:blipFill>
          <p:spPr bwMode="auto">
            <a:xfrm>
              <a:off x="6188432" y="1433102"/>
              <a:ext cx="2554288" cy="3165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5586" name="Picture 2" descr="http://www.darndivorce.com/wp-content/uploads/2010/01/just-divorced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946637" y="4604951"/>
              <a:ext cx="2933837" cy="2006043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72887" cy="17697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Časový rámec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 err="1">
                <a:sym typeface="Symbol"/>
              </a:rPr>
              <a:t>Axelrodův</a:t>
            </a:r>
            <a:r>
              <a:rPr lang="cs-CZ" dirty="0">
                <a:sym typeface="Symbol"/>
              </a:rPr>
              <a:t> počítačový turnaj: </a:t>
            </a:r>
            <a:r>
              <a:rPr lang="cs-CZ" dirty="0"/>
              <a:t>opakování hry = opakované vězňovo dilema 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/>
              <a:t>konec hry neznáme </a:t>
            </a:r>
            <a:r>
              <a:rPr lang="cs-CZ" dirty="0">
                <a:sym typeface="Symbol" pitchFamily="18" charset="2"/>
              </a:rPr>
              <a:t> spolupráce</a:t>
            </a:r>
          </a:p>
          <a:p>
            <a:pPr defTabSz="360000">
              <a:spcBef>
                <a:spcPts val="0"/>
              </a:spcBef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konec hry známe  zrada</a:t>
            </a:r>
          </a:p>
        </p:txBody>
      </p:sp>
      <p:sp>
        <p:nvSpPr>
          <p:cNvPr id="3" name="Obdélník 2"/>
          <p:cNvSpPr/>
          <p:nvPr/>
        </p:nvSpPr>
        <p:spPr>
          <a:xfrm>
            <a:off x="2508423" y="2193608"/>
            <a:ext cx="572941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Př.: 1. světová válka – strategie „žít a nechat žít“</a:t>
            </a:r>
          </a:p>
        </p:txBody>
      </p:sp>
      <p:pic>
        <p:nvPicPr>
          <p:cNvPr id="4" name="Picture 16" descr="Battle_of_Verdun_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0963" y="3206984"/>
            <a:ext cx="5486400" cy="35489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9078" y="2136004"/>
            <a:ext cx="2282825" cy="161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5" cstate="print"/>
          <a:srcRect t="8739"/>
          <a:stretch>
            <a:fillRect/>
          </a:stretch>
        </p:blipFill>
        <p:spPr bwMode="auto">
          <a:xfrm>
            <a:off x="137255" y="3748216"/>
            <a:ext cx="2516187" cy="1842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2" descr="wwi14"/>
          <p:cNvPicPr>
            <a:picLocks noChangeAspect="1" noChangeArrowheads="1"/>
          </p:cNvPicPr>
          <p:nvPr/>
        </p:nvPicPr>
        <p:blipFill>
          <a:blip r:embed="rId6" cstate="print"/>
          <a:srcRect l="2251" t="2647" r="2444" b="2432"/>
          <a:stretch>
            <a:fillRect/>
          </a:stretch>
        </p:blipFill>
        <p:spPr bwMode="auto">
          <a:xfrm>
            <a:off x="6285728" y="4653821"/>
            <a:ext cx="2714625" cy="210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4" descr="Protection-against"/>
          <p:cNvPicPr>
            <a:picLocks noChangeAspect="1" noChangeArrowheads="1"/>
          </p:cNvPicPr>
          <p:nvPr/>
        </p:nvPicPr>
        <p:blipFill>
          <a:blip r:embed="rId7" cstate="print"/>
          <a:srcRect b="7673"/>
          <a:stretch>
            <a:fillRect/>
          </a:stretch>
        </p:blipFill>
        <p:spPr bwMode="auto">
          <a:xfrm>
            <a:off x="7277100" y="2570721"/>
            <a:ext cx="1754188" cy="23143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1"/>
          <p:cNvSpPr txBox="1">
            <a:spLocks noChangeArrowheads="1"/>
          </p:cNvSpPr>
          <p:nvPr/>
        </p:nvSpPr>
        <p:spPr bwMode="auto">
          <a:xfrm>
            <a:off x="2578443" y="292100"/>
            <a:ext cx="4003589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POHLAVNÍ VÝBĚR</a:t>
            </a:r>
          </a:p>
          <a:p>
            <a:pPr algn="ctr"/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(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sexual</a:t>
            </a:r>
            <a:r>
              <a:rPr lang="cs-CZ" sz="2800" b="1" i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 </a:t>
            </a:r>
            <a:r>
              <a:rPr lang="cs-CZ" sz="2800" b="1" i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selection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)</a:t>
            </a:r>
          </a:p>
        </p:txBody>
      </p:sp>
      <p:pic>
        <p:nvPicPr>
          <p:cNvPr id="129046" name="Picture 22" descr="o-pohlavnim-vyberu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98724" y="292099"/>
            <a:ext cx="1585527" cy="2396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129053" name="Text Box 29"/>
          <p:cNvSpPr txBox="1">
            <a:spLocks noChangeArrowheads="1"/>
          </p:cNvSpPr>
          <p:nvPr/>
        </p:nvSpPr>
        <p:spPr bwMode="auto">
          <a:xfrm>
            <a:off x="439738" y="1431767"/>
            <a:ext cx="4572085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Proč jsou samci většinou tak nápadní?</a:t>
            </a:r>
            <a:br>
              <a:rPr lang="cs-CZ" dirty="0"/>
            </a:br>
            <a:endParaRPr lang="cs-CZ" dirty="0"/>
          </a:p>
          <a:p>
            <a:r>
              <a:rPr lang="cs-CZ" dirty="0">
                <a:solidFill>
                  <a:schemeClr val="accent2"/>
                </a:solidFill>
              </a:rPr>
              <a:t>Darwin (1871)</a:t>
            </a:r>
            <a:r>
              <a:rPr lang="cs-CZ" dirty="0"/>
              <a:t>: pohlavní výběr</a:t>
            </a:r>
          </a:p>
        </p:txBody>
      </p:sp>
      <p:pic>
        <p:nvPicPr>
          <p:cNvPr id="19461" name="Picture 3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97150" y="2744788"/>
            <a:ext cx="2309813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3" name="Picture 34"/>
          <p:cNvPicPr>
            <a:picLocks noChangeAspect="1" noChangeArrowheads="1"/>
          </p:cNvPicPr>
          <p:nvPr/>
        </p:nvPicPr>
        <p:blipFill>
          <a:blip r:embed="rId5" cstate="print"/>
          <a:srcRect l="20195" t="5545" r="1974" b="10667"/>
          <a:stretch>
            <a:fillRect/>
          </a:stretch>
        </p:blipFill>
        <p:spPr bwMode="auto">
          <a:xfrm>
            <a:off x="7391400" y="2740025"/>
            <a:ext cx="1419225" cy="1630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4" name="Picture 3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75225" y="2746375"/>
            <a:ext cx="2319338" cy="1624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" name="Group 44"/>
          <p:cNvGrpSpPr>
            <a:grpSpLocks/>
          </p:cNvGrpSpPr>
          <p:nvPr/>
        </p:nvGrpSpPr>
        <p:grpSpPr bwMode="auto">
          <a:xfrm>
            <a:off x="2946400" y="4229100"/>
            <a:ext cx="6057900" cy="2459038"/>
            <a:chOff x="1856" y="2664"/>
            <a:chExt cx="3816" cy="1549"/>
          </a:xfrm>
        </p:grpSpPr>
        <p:pic>
          <p:nvPicPr>
            <p:cNvPr id="19469" name="Picture 36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1856" y="2855"/>
              <a:ext cx="1862" cy="11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70" name="Picture 37"/>
            <p:cNvPicPr>
              <a:picLocks noChangeAspect="1" noChangeArrowheads="1"/>
            </p:cNvPicPr>
            <p:nvPr/>
          </p:nvPicPr>
          <p:blipFill>
            <a:blip r:embed="rId8" cstate="print"/>
            <a:srcRect l="29079" b="9389"/>
            <a:stretch>
              <a:fillRect/>
            </a:stretch>
          </p:blipFill>
          <p:spPr bwMode="auto">
            <a:xfrm>
              <a:off x="4127" y="2827"/>
              <a:ext cx="1545" cy="13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19471" name="AutoShape 40"/>
            <p:cNvSpPr>
              <a:spLocks noChangeArrowheads="1"/>
            </p:cNvSpPr>
            <p:nvPr/>
          </p:nvSpPr>
          <p:spPr bwMode="auto">
            <a:xfrm>
              <a:off x="3240" y="3085"/>
              <a:ext cx="760" cy="266"/>
            </a:xfrm>
            <a:prstGeom prst="wedgeRectCallout">
              <a:avLst>
                <a:gd name="adj1" fmla="val -50000"/>
                <a:gd name="adj2" fmla="val 95111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„hvízdnutí“</a:t>
              </a:r>
            </a:p>
          </p:txBody>
        </p:sp>
        <p:sp>
          <p:nvSpPr>
            <p:cNvPr id="19472" name="AutoShape 41"/>
            <p:cNvSpPr>
              <a:spLocks noChangeArrowheads="1"/>
            </p:cNvSpPr>
            <p:nvPr/>
          </p:nvSpPr>
          <p:spPr bwMode="auto">
            <a:xfrm>
              <a:off x="2479" y="3923"/>
              <a:ext cx="1485" cy="266"/>
            </a:xfrm>
            <a:prstGeom prst="wedgeRectCallout">
              <a:avLst>
                <a:gd name="adj1" fmla="val 70472"/>
                <a:gd name="adj2" fmla="val -32329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Engystomops</a:t>
              </a:r>
              <a:r>
                <a:rPr lang="en-US" sz="1400" i="1"/>
                <a:t> </a:t>
              </a:r>
              <a:r>
                <a:rPr lang="cs-CZ" sz="1400" i="1"/>
                <a:t>pustulosus</a:t>
              </a:r>
            </a:p>
          </p:txBody>
        </p:sp>
        <p:sp>
          <p:nvSpPr>
            <p:cNvPr id="19473" name="AutoShape 42"/>
            <p:cNvSpPr>
              <a:spLocks noChangeArrowheads="1"/>
            </p:cNvSpPr>
            <p:nvPr/>
          </p:nvSpPr>
          <p:spPr bwMode="auto">
            <a:xfrm>
              <a:off x="3980" y="2664"/>
              <a:ext cx="725" cy="354"/>
            </a:xfrm>
            <a:prstGeom prst="wedgeRectCallout">
              <a:avLst>
                <a:gd name="adj1" fmla="val 63102"/>
                <a:gd name="adj2" fmla="val 122315"/>
              </a:avLst>
            </a:prstGeom>
            <a:solidFill>
              <a:srgbClr val="EAEAEA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 i="1"/>
                <a:t>Trachops </a:t>
              </a:r>
            </a:p>
            <a:p>
              <a:pPr algn="ctr"/>
              <a:r>
                <a:rPr lang="cs-CZ" sz="1400" i="1"/>
                <a:t>cirrhosus</a:t>
              </a:r>
            </a:p>
          </p:txBody>
        </p:sp>
        <p:sp>
          <p:nvSpPr>
            <p:cNvPr id="19474" name="AutoShape 43"/>
            <p:cNvSpPr>
              <a:spLocks noChangeArrowheads="1"/>
            </p:cNvSpPr>
            <p:nvPr/>
          </p:nvSpPr>
          <p:spPr bwMode="auto">
            <a:xfrm>
              <a:off x="3848" y="3537"/>
              <a:ext cx="698" cy="217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  <p:pic>
        <p:nvPicPr>
          <p:cNvPr id="19467" name="Picture 45"/>
          <p:cNvPicPr>
            <a:picLocks noChangeAspect="1" noChangeArrowheads="1"/>
          </p:cNvPicPr>
          <p:nvPr/>
        </p:nvPicPr>
        <p:blipFill>
          <a:blip r:embed="rId9" cstate="print"/>
          <a:srcRect l="9042" t="10342" r="52449" b="55521"/>
          <a:stretch>
            <a:fillRect/>
          </a:stretch>
        </p:blipFill>
        <p:spPr bwMode="auto">
          <a:xfrm>
            <a:off x="466725" y="4516438"/>
            <a:ext cx="2293938" cy="1027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468" name="Picture 46"/>
          <p:cNvPicPr>
            <a:picLocks noChangeAspect="1" noChangeArrowheads="1"/>
          </p:cNvPicPr>
          <p:nvPr/>
        </p:nvPicPr>
        <p:blipFill>
          <a:blip r:embed="rId10" cstate="print"/>
          <a:srcRect l="52766" t="10342" r="7552" b="55521"/>
          <a:stretch>
            <a:fillRect/>
          </a:stretch>
        </p:blipFill>
        <p:spPr bwMode="auto">
          <a:xfrm>
            <a:off x="466725" y="5651500"/>
            <a:ext cx="2293938" cy="99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93538" name="Picture 2" descr="http://globe-views.com/dcim/dreams/peacock/peacock-04.jp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16508" y="2749624"/>
            <a:ext cx="2433054" cy="161798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31"/>
          <p:cNvSpPr txBox="1">
            <a:spLocks noChangeArrowheads="1"/>
          </p:cNvSpPr>
          <p:nvPr/>
        </p:nvSpPr>
        <p:spPr bwMode="auto">
          <a:xfrm>
            <a:off x="439738" y="292100"/>
            <a:ext cx="7437438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/>
            <a:r>
              <a:rPr lang="cs-CZ" dirty="0"/>
              <a:t>Pohlavní rozmnožování </a:t>
            </a:r>
            <a:r>
              <a:rPr lang="cs-CZ" dirty="0">
                <a:sym typeface="Symbol" pitchFamily="18" charset="2"/>
              </a:rPr>
              <a:t> kooperace, ale i konflikt mezi jedinci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stejného pohlaví i jedinci opačného pohlaví</a:t>
            </a:r>
          </a:p>
        </p:txBody>
      </p:sp>
      <p:sp>
        <p:nvSpPr>
          <p:cNvPr id="147488" name="Text Box 32"/>
          <p:cNvSpPr txBox="1">
            <a:spLocks noChangeArrowheads="1"/>
          </p:cNvSpPr>
          <p:nvPr/>
        </p:nvSpPr>
        <p:spPr bwMode="auto">
          <a:xfrm>
            <a:off x="738140" y="5312637"/>
            <a:ext cx="7750840" cy="1200329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400" dirty="0">
                <a:solidFill>
                  <a:srgbClr val="E80000"/>
                </a:solidFill>
              </a:rPr>
              <a:t>Jestliže jsou pohlavní partneři nepříbuzní, žádný z nich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nemá zájem na přežití nebo reprodukčním úspěchu 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toho druhého!!</a:t>
            </a:r>
            <a:endParaRPr lang="cs-CZ" sz="2400" dirty="0">
              <a:solidFill>
                <a:srgbClr val="E80000"/>
              </a:solidFill>
              <a:sym typeface="Symbol" pitchFamily="18" charset="2"/>
            </a:endParaRPr>
          </a:p>
        </p:txBody>
      </p:sp>
      <p:pic>
        <p:nvPicPr>
          <p:cNvPr id="187396" name="Picture 4" descr="http://i2.wp.com/www.avoiceformen.com/wp-content/uploads/sites/2/2015/01/battle.png?resize=750%2C4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66088" y="3172968"/>
            <a:ext cx="3670087" cy="205524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398" name="Picture 6" descr="http://www.magic4walls.com/wp-content/uploads/2013/12/couple-in-love-wide-1.jpeg"/>
          <p:cNvPicPr>
            <a:picLocks noChangeAspect="1" noChangeArrowheads="1"/>
          </p:cNvPicPr>
          <p:nvPr/>
        </p:nvPicPr>
        <p:blipFill>
          <a:blip r:embed="rId4" cstate="print"/>
          <a:srcRect l="22853"/>
          <a:stretch>
            <a:fillRect/>
          </a:stretch>
        </p:blipFill>
        <p:spPr bwMode="auto">
          <a:xfrm>
            <a:off x="148363" y="1155623"/>
            <a:ext cx="2782912" cy="22545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7400" name="Picture 8" descr="http://conflictcrusaders.yolasite.com/resources/02bfcadd51c67fea43a92c33e423a5ad.jpeg"/>
          <p:cNvPicPr>
            <a:picLocks noChangeAspect="1" noChangeArrowheads="1"/>
          </p:cNvPicPr>
          <p:nvPr/>
        </p:nvPicPr>
        <p:blipFill>
          <a:blip r:embed="rId5" cstate="print"/>
          <a:srcRect l="9055" r="14260" b="4660"/>
          <a:stretch>
            <a:fillRect/>
          </a:stretch>
        </p:blipFill>
        <p:spPr bwMode="auto">
          <a:xfrm>
            <a:off x="6631042" y="1044271"/>
            <a:ext cx="2362351" cy="1683908"/>
          </a:xfrm>
          <a:prstGeom prst="rect">
            <a:avLst/>
          </a:prstGeom>
          <a:noFill/>
          <a:effectLst>
            <a:softEdge rad="127000"/>
          </a:effectLst>
        </p:spPr>
      </p:pic>
      <p:cxnSp>
        <p:nvCxnSpPr>
          <p:cNvPr id="8" name="Přímá spojovací čára 7"/>
          <p:cNvCxnSpPr/>
          <p:nvPr/>
        </p:nvCxnSpPr>
        <p:spPr bwMode="auto">
          <a:xfrm>
            <a:off x="3539266" y="645459"/>
            <a:ext cx="1247887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Přímá spojovací čára 8"/>
          <p:cNvCxnSpPr/>
          <p:nvPr/>
        </p:nvCxnSpPr>
        <p:spPr bwMode="auto">
          <a:xfrm>
            <a:off x="5434405" y="645459"/>
            <a:ext cx="794272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E8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12" name="Skupina 11"/>
          <p:cNvGrpSpPr>
            <a:grpSpLocks noChangeAspect="1"/>
          </p:cNvGrpSpPr>
          <p:nvPr/>
        </p:nvGrpSpPr>
        <p:grpSpPr>
          <a:xfrm>
            <a:off x="2676972" y="1065007"/>
            <a:ext cx="4453493" cy="2086983"/>
            <a:chOff x="1593924" y="1807294"/>
            <a:chExt cx="6684046" cy="3132259"/>
          </a:xfrm>
        </p:grpSpPr>
        <p:grpSp>
          <p:nvGrpSpPr>
            <p:cNvPr id="13" name="Skupina 15"/>
            <p:cNvGrpSpPr/>
            <p:nvPr/>
          </p:nvGrpSpPr>
          <p:grpSpPr>
            <a:xfrm>
              <a:off x="3215211" y="1830444"/>
              <a:ext cx="3445565" cy="3109109"/>
              <a:chOff x="4366279" y="485738"/>
              <a:chExt cx="3445565" cy="3109109"/>
            </a:xfrm>
          </p:grpSpPr>
          <p:sp>
            <p:nvSpPr>
              <p:cNvPr id="18" name="Obousměrná vodorovná šipka 2"/>
              <p:cNvSpPr/>
              <p:nvPr/>
            </p:nvSpPr>
            <p:spPr bwMode="auto">
              <a:xfrm>
                <a:off x="4366279" y="485738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sexual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sp>
            <p:nvSpPr>
              <p:cNvPr id="19" name="Obousměrná vodorovná šipka 18"/>
              <p:cNvSpPr/>
              <p:nvPr/>
            </p:nvSpPr>
            <p:spPr bwMode="auto">
              <a:xfrm>
                <a:off x="4366279" y="2938630"/>
                <a:ext cx="3442447" cy="656217"/>
              </a:xfrm>
              <a:prstGeom prst="leftRightArrow">
                <a:avLst/>
              </a:prstGeom>
              <a:solidFill>
                <a:srgbClr val="C5ECFF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ctr" anchorCtr="0" compatLnSpc="1">
                <a:prstTxWarp prst="textNoShape">
                  <a:avLst/>
                </a:prstTxWarp>
              </a:bodyPr>
              <a:lstStyle/>
              <a:p>
                <a:pPr marL="0" marR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-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sib</a:t>
                </a:r>
                <a:r>
                  <a: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 </a:t>
                </a:r>
                <a:r>
                  <a:rPr kumimoji="0" lang="cs-CZ" sz="1000" b="0" i="0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rPr>
                  <a:t>conflict</a:t>
                </a:r>
                <a:endPara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endParaRPr>
              </a:p>
            </p:txBody>
          </p:sp>
          <p:grpSp>
            <p:nvGrpSpPr>
              <p:cNvPr id="20" name="Skupina 10"/>
              <p:cNvGrpSpPr/>
              <p:nvPr/>
            </p:nvGrpSpPr>
            <p:grpSpPr>
              <a:xfrm>
                <a:off x="4433404" y="1160352"/>
                <a:ext cx="3378440" cy="1713732"/>
                <a:chOff x="485348" y="63072"/>
                <a:chExt cx="3378440" cy="1713732"/>
              </a:xfrm>
            </p:grpSpPr>
            <p:sp>
              <p:nvSpPr>
                <p:cNvPr id="21" name="Šipka doprava 20"/>
                <p:cNvSpPr/>
                <p:nvPr/>
              </p:nvSpPr>
              <p:spPr bwMode="auto">
                <a:xfrm rot="18783065">
                  <a:off x="3076687" y="266929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2" name="Šipka doprava 21"/>
                <p:cNvSpPr/>
                <p:nvPr/>
              </p:nvSpPr>
              <p:spPr bwMode="auto">
                <a:xfrm rot="2816935" flipH="1">
                  <a:off x="299367" y="26693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3" name="Šipka doprava 22"/>
                <p:cNvSpPr/>
                <p:nvPr/>
              </p:nvSpPr>
              <p:spPr bwMode="auto">
                <a:xfrm rot="2816935" flipV="1">
                  <a:off x="3089238" y="980740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4" name="Šipka doprava 9"/>
                <p:cNvSpPr/>
                <p:nvPr/>
              </p:nvSpPr>
              <p:spPr bwMode="auto">
                <a:xfrm rot="18783065" flipH="1" flipV="1">
                  <a:off x="281491" y="1002253"/>
                  <a:ext cx="978408" cy="570693"/>
                </a:xfrm>
                <a:prstGeom prst="rightArrow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cs-CZ" sz="2000" b="0" i="0" u="none" strike="noStrike" cap="none" normalizeH="0" baseline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sp>
              <p:nvSpPr>
                <p:cNvPr id="25" name="Obdélník 24"/>
                <p:cNvSpPr/>
                <p:nvPr/>
              </p:nvSpPr>
              <p:spPr bwMode="auto">
                <a:xfrm>
                  <a:off x="968188" y="742278"/>
                  <a:ext cx="2474259" cy="311972"/>
                </a:xfrm>
                <a:prstGeom prst="rect">
                  <a:avLst/>
                </a:prstGeom>
                <a:solidFill>
                  <a:srgbClr val="C5ECFF"/>
                </a:soli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ctr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ctr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parent</a:t>
                  </a:r>
                  <a:r>
                    <a:rPr kumimoji="0" 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-</a:t>
                  </a: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offspring</a:t>
                  </a:r>
                  <a:r>
                    <a:rPr kumimoji="0" lang="cs-CZ" sz="1000" b="0" i="0" u="none" strike="noStrike" cap="none" normalizeH="0" baseline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 </a:t>
                  </a:r>
                  <a:r>
                    <a:rPr kumimoji="0" lang="cs-CZ" sz="1000" b="0" i="0" u="none" strike="noStrike" cap="none" normalizeH="0" baseline="0" dirty="0" err="1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latin typeface="Arial" charset="0"/>
                    </a:rPr>
                    <a:t>conflict</a:t>
                  </a:r>
                  <a:endParaRPr kumimoji="0" lang="cs-CZ" sz="10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</p:grpSp>
        </p:grpSp>
        <p:sp>
          <p:nvSpPr>
            <p:cNvPr id="14" name="Zaoblený obdélník 13"/>
            <p:cNvSpPr>
              <a:spLocks noChangeAspect="1"/>
            </p:cNvSpPr>
            <p:nvPr/>
          </p:nvSpPr>
          <p:spPr bwMode="auto">
            <a:xfrm>
              <a:off x="2173045" y="1818052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matka</a:t>
              </a:r>
            </a:p>
          </p:txBody>
        </p:sp>
        <p:sp>
          <p:nvSpPr>
            <p:cNvPr id="15" name="Zaoblený obdélník 14"/>
            <p:cNvSpPr>
              <a:spLocks noChangeAspect="1"/>
            </p:cNvSpPr>
            <p:nvPr/>
          </p:nvSpPr>
          <p:spPr bwMode="auto">
            <a:xfrm>
              <a:off x="6777319" y="1807294"/>
              <a:ext cx="895035" cy="507761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otec</a:t>
              </a:r>
            </a:p>
          </p:txBody>
        </p:sp>
        <p:sp>
          <p:nvSpPr>
            <p:cNvPr id="16" name="Zaoblený obdélník 15"/>
            <p:cNvSpPr>
              <a:spLocks noChangeAspect="1"/>
            </p:cNvSpPr>
            <p:nvPr/>
          </p:nvSpPr>
          <p:spPr bwMode="auto">
            <a:xfrm>
              <a:off x="159392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1</a:t>
              </a:r>
            </a:p>
          </p:txBody>
        </p:sp>
        <p:sp>
          <p:nvSpPr>
            <p:cNvPr id="17" name="Zaoblený obdélník 16"/>
            <p:cNvSpPr>
              <a:spLocks noChangeAspect="1"/>
            </p:cNvSpPr>
            <p:nvPr/>
          </p:nvSpPr>
          <p:spPr bwMode="auto">
            <a:xfrm>
              <a:off x="6823934" y="4315458"/>
              <a:ext cx="1454036" cy="520455"/>
            </a:xfrm>
            <a:prstGeom prst="roundRect">
              <a:avLst/>
            </a:prstGeom>
            <a:solidFill>
              <a:srgbClr val="FFFF99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cs-CZ" sz="1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charset="0"/>
                </a:rPr>
                <a:t>sourozenec 2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748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4" name="Text Box 72"/>
          <p:cNvSpPr txBox="1">
            <a:spLocks noChangeArrowheads="1"/>
          </p:cNvSpPr>
          <p:nvPr/>
        </p:nvSpPr>
        <p:spPr bwMode="auto">
          <a:xfrm>
            <a:off x="439738" y="1135820"/>
            <a:ext cx="8117928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ym typeface="Symbol" pitchFamily="18" charset="2"/>
              </a:rPr>
              <a:t>1944 (John </a:t>
            </a:r>
            <a:r>
              <a:rPr lang="cs-CZ" dirty="0" err="1">
                <a:sym typeface="Symbol" pitchFamily="18" charset="2"/>
              </a:rPr>
              <a:t>von</a:t>
            </a:r>
            <a:r>
              <a:rPr lang="cs-CZ" dirty="0">
                <a:sym typeface="Symbol" pitchFamily="18" charset="2"/>
              </a:rPr>
              <a:t> Neumann a Oskar </a:t>
            </a:r>
            <a:r>
              <a:rPr lang="cs-CZ" dirty="0" err="1">
                <a:sym typeface="Symbol" pitchFamily="18" charset="2"/>
              </a:rPr>
              <a:t>Morgenstern</a:t>
            </a:r>
            <a:r>
              <a:rPr lang="cs-CZ" dirty="0">
                <a:sym typeface="Symbol" pitchFamily="18" charset="2"/>
              </a:rPr>
              <a:t>), 50. léta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v biologii William </a:t>
            </a:r>
            <a:r>
              <a:rPr lang="cs-CZ" dirty="0" err="1">
                <a:sym typeface="Symbol" pitchFamily="18" charset="2"/>
              </a:rPr>
              <a:t>Hamilton</a:t>
            </a:r>
            <a:r>
              <a:rPr lang="cs-CZ" dirty="0">
                <a:sym typeface="Symbol" pitchFamily="18" charset="2"/>
              </a:rPr>
              <a:t> (1967), 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dirty="0" err="1">
                <a:solidFill>
                  <a:srgbClr val="000099"/>
                </a:solidFill>
                <a:sym typeface="Symbol" pitchFamily="18" charset="2"/>
              </a:rPr>
              <a:t>ohn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ekonomie, aplikovaná matematika, politologie, filozofie, informatika,... 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8 odborníků na teorii her získalo Nobelovu cenu</a:t>
            </a:r>
            <a:endParaRPr lang="en-US" dirty="0">
              <a:sym typeface="Symbol" pitchFamily="18" charset="2"/>
            </a:endParaRPr>
          </a:p>
          <a:p>
            <a:r>
              <a:rPr lang="cs-CZ" dirty="0">
                <a:sym typeface="Symbol" pitchFamily="18" charset="2"/>
              </a:rPr>
              <a:t>biologie: J. </a:t>
            </a:r>
            <a:r>
              <a:rPr lang="cs-CZ" dirty="0" err="1">
                <a:sym typeface="Symbol" pitchFamily="18" charset="2"/>
              </a:rPr>
              <a:t>Maynard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Smith</a:t>
            </a:r>
            <a:r>
              <a:rPr lang="en-US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dirty="0" err="1">
                <a:sym typeface="Symbol" pitchFamily="18" charset="2"/>
              </a:rPr>
              <a:t>Crafoord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Prize</a:t>
            </a:r>
            <a:r>
              <a:rPr lang="cs-CZ" dirty="0">
                <a:sym typeface="Symbol" pitchFamily="18" charset="2"/>
              </a:rPr>
              <a:t>)</a:t>
            </a:r>
            <a:endParaRPr lang="cs-CZ" dirty="0"/>
          </a:p>
        </p:txBody>
      </p:sp>
      <p:pic>
        <p:nvPicPr>
          <p:cNvPr id="23554" name="Picture 2" descr="http://upload.wikimedia.org/wikipedia/commons/e/e2/John_Maynard_Smith.jpg"/>
          <p:cNvPicPr>
            <a:picLocks noChangeAspect="1" noChangeArrowheads="1"/>
          </p:cNvPicPr>
          <p:nvPr/>
        </p:nvPicPr>
        <p:blipFill>
          <a:blip r:embed="rId3" cstate="print"/>
          <a:srcRect l="13531" r="8287"/>
          <a:stretch>
            <a:fillRect/>
          </a:stretch>
        </p:blipFill>
        <p:spPr bwMode="auto">
          <a:xfrm>
            <a:off x="6343135" y="3177189"/>
            <a:ext cx="2365908" cy="297974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5" name="Obdélník 4"/>
          <p:cNvSpPr/>
          <p:nvPr/>
        </p:nvSpPr>
        <p:spPr>
          <a:xfrm>
            <a:off x="4641715" y="5729952"/>
            <a:ext cx="178286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J</a:t>
            </a:r>
            <a:r>
              <a:rPr lang="en-US" sz="1600" dirty="0">
                <a:solidFill>
                  <a:srgbClr val="000099"/>
                </a:solidFill>
                <a:sym typeface="Symbol" pitchFamily="18" charset="2"/>
              </a:rPr>
              <a:t>.</a:t>
            </a:r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sz="1600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sz="1600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endParaRPr lang="cs-CZ" sz="1600" dirty="0"/>
          </a:p>
        </p:txBody>
      </p:sp>
      <p:sp>
        <p:nvSpPr>
          <p:cNvPr id="6" name="TextovéPole 5"/>
          <p:cNvSpPr txBox="1"/>
          <p:nvPr/>
        </p:nvSpPr>
        <p:spPr>
          <a:xfrm>
            <a:off x="3173505" y="292100"/>
            <a:ext cx="17863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dirty="0">
                <a:solidFill>
                  <a:srgbClr val="E80000"/>
                </a:solidFill>
              </a:rPr>
              <a:t>Teorie her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778" name="Picture 2" descr="https://timcourtois.files.wordpress.com/2010/11/p648029-sperm_fertilizing_egg-spl1.jpg"/>
          <p:cNvPicPr>
            <a:picLocks noChangeAspect="1" noChangeArrowheads="1"/>
          </p:cNvPicPr>
          <p:nvPr/>
        </p:nvPicPr>
        <p:blipFill>
          <a:blip r:embed="rId3" cstate="print"/>
          <a:srcRect l="17806" b="26133"/>
          <a:stretch>
            <a:fillRect/>
          </a:stretch>
        </p:blipFill>
        <p:spPr bwMode="auto">
          <a:xfrm>
            <a:off x="2727789" y="1552364"/>
            <a:ext cx="3726799" cy="276151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47490" name="Text Box 34"/>
          <p:cNvSpPr txBox="1">
            <a:spLocks noChangeArrowheads="1"/>
          </p:cNvSpPr>
          <p:nvPr/>
        </p:nvSpPr>
        <p:spPr bwMode="auto">
          <a:xfrm>
            <a:off x="439738" y="292100"/>
            <a:ext cx="8361584" cy="959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Primární příčina pohlavního výběru </a:t>
            </a:r>
            <a:r>
              <a:rPr lang="cs-CZ" sz="2400" dirty="0">
                <a:solidFill>
                  <a:srgbClr val="E80000"/>
                </a:solidFill>
              </a:rPr>
              <a:t>= rozdílné rodičovské investice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levné spermie  nákladná vajíčka</a:t>
            </a:r>
          </a:p>
        </p:txBody>
      </p:sp>
      <p:sp>
        <p:nvSpPr>
          <p:cNvPr id="10" name="Obdélníkový popisek 9"/>
          <p:cNvSpPr/>
          <p:nvPr/>
        </p:nvSpPr>
        <p:spPr bwMode="auto">
          <a:xfrm>
            <a:off x="4610381" y="2440787"/>
            <a:ext cx="1093144" cy="655767"/>
          </a:xfrm>
          <a:prstGeom prst="wedgeRectCallout">
            <a:avLst>
              <a:gd name="adj1" fmla="val -103224"/>
              <a:gd name="adj2" fmla="val 40326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levná spermie</a:t>
            </a:r>
          </a:p>
        </p:txBody>
      </p:sp>
      <p:sp>
        <p:nvSpPr>
          <p:cNvPr id="11" name="Obdélníkový popisek 10"/>
          <p:cNvSpPr/>
          <p:nvPr/>
        </p:nvSpPr>
        <p:spPr bwMode="auto">
          <a:xfrm>
            <a:off x="1235096" y="3159890"/>
            <a:ext cx="1291024" cy="680395"/>
          </a:xfrm>
          <a:prstGeom prst="wedgeRectCallout">
            <a:avLst>
              <a:gd name="adj1" fmla="val 82120"/>
              <a:gd name="adj2" fmla="val -31045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/>
              <a:t>nákladné vajíčko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8" y="4874858"/>
            <a:ext cx="849831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operační poměr pohlaví = počet samců a samic, kteří se rozmnožují 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vychýlený ve prospěch samců, protože samci kopulují častěji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 pro samce limitujícím faktorem počet samic, pro samice počet 	vajíček nebo mláďat 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konflikt reprodukčních zájmů </a:t>
            </a:r>
            <a:r>
              <a:rPr lang="cs-CZ" dirty="0">
                <a:sym typeface="Symbol" pitchFamily="18" charset="2"/>
              </a:rPr>
              <a:t>(</a:t>
            </a:r>
            <a:r>
              <a:rPr lang="cs-CZ" dirty="0" err="1">
                <a:sym typeface="Symbol" pitchFamily="18" charset="2"/>
              </a:rPr>
              <a:t>Trivers</a:t>
            </a:r>
            <a:r>
              <a:rPr lang="cs-CZ" dirty="0">
                <a:sym typeface="Symbol" pitchFamily="18" charset="2"/>
              </a:rPr>
              <a:t> 1972)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439738" y="5256077"/>
            <a:ext cx="8201754" cy="1328569"/>
          </a:xfrm>
          <a:prstGeom prst="rect">
            <a:avLst/>
          </a:prstGeom>
          <a:solidFill>
            <a:srgbClr val="FFFF99"/>
          </a:solidFill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Závěr: mezi pohlavími rozdíly v rozmnožovacím chování: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	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samci</a:t>
            </a:r>
            <a:r>
              <a:rPr lang="cs-CZ" sz="2400" dirty="0">
                <a:sym typeface="Symbol" pitchFamily="18" charset="2"/>
              </a:rPr>
              <a:t> jsou (většinou)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kompetitivní</a:t>
            </a:r>
            <a:br>
              <a:rPr lang="cs-CZ" sz="2400" dirty="0">
                <a:sym typeface="Symbol" pitchFamily="18" charset="2"/>
              </a:rPr>
            </a:br>
            <a:r>
              <a:rPr lang="cs-CZ" sz="2400" dirty="0">
                <a:sym typeface="Symbol" pitchFamily="18" charset="2"/>
              </a:rPr>
              <a:t>	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samice</a:t>
            </a:r>
            <a:r>
              <a:rPr lang="cs-CZ" sz="2400" dirty="0">
                <a:sym typeface="Symbol" pitchFamily="18" charset="2"/>
              </a:rPr>
              <a:t> jsou (většinou) 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vybíravé</a:t>
            </a:r>
          </a:p>
        </p:txBody>
      </p:sp>
      <p:sp>
        <p:nvSpPr>
          <p:cNvPr id="8" name="Obdélník 7"/>
          <p:cNvSpPr/>
          <p:nvPr/>
        </p:nvSpPr>
        <p:spPr>
          <a:xfrm>
            <a:off x="439737" y="292100"/>
            <a:ext cx="812334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rozpětí rozmnožovací úspěšnosti </a:t>
            </a:r>
            <a:r>
              <a:rPr lang="cs-CZ" sz="2400" u="sng" dirty="0">
                <a:sym typeface="Symbol" pitchFamily="18" charset="2"/>
              </a:rPr>
              <a:t>u samců</a:t>
            </a:r>
            <a:r>
              <a:rPr lang="cs-CZ" sz="2400" dirty="0">
                <a:sym typeface="Symbol" pitchFamily="18" charset="2"/>
              </a:rPr>
              <a:t> téměř vždy 	</a:t>
            </a:r>
            <a:r>
              <a:rPr lang="cs-CZ" sz="2400" u="sng" dirty="0">
                <a:sym typeface="Symbol" pitchFamily="18" charset="2"/>
              </a:rPr>
              <a:t>vyšší</a:t>
            </a:r>
            <a:r>
              <a:rPr lang="cs-CZ" sz="2400" dirty="0">
                <a:sym typeface="Symbol" pitchFamily="18" charset="2"/>
              </a:rPr>
              <a:t> než u samic</a:t>
            </a:r>
          </a:p>
        </p:txBody>
      </p:sp>
      <p:pic>
        <p:nvPicPr>
          <p:cNvPr id="206854" name="Picture 6" descr="http://www.unique-canvas.com/media/images/popup/rowlandson-thomas--der-harem-793069.jpg"/>
          <p:cNvPicPr>
            <a:picLocks noChangeAspect="1" noChangeArrowheads="1"/>
          </p:cNvPicPr>
          <p:nvPr/>
        </p:nvPicPr>
        <p:blipFill>
          <a:blip r:embed="rId3" cstate="print"/>
          <a:srcRect l="2783" t="3627" r="3788" b="4043"/>
          <a:stretch>
            <a:fillRect/>
          </a:stretch>
        </p:blipFill>
        <p:spPr bwMode="auto">
          <a:xfrm>
            <a:off x="6002767" y="2702571"/>
            <a:ext cx="2947595" cy="236821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6" name="Picture 8" descr="http://cdn1.arkive.org/media/11/11A0C3D5-71CD-48B6-B781-E09D444632DE/Presentation.Large/White-tailed-deer-mating-with-second-male-attempting-to-moun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70494" y="763793"/>
            <a:ext cx="3003123" cy="201440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06857" name="Picture 9"/>
          <p:cNvPicPr>
            <a:picLocks noChangeAspect="1" noChangeArrowheads="1"/>
          </p:cNvPicPr>
          <p:nvPr/>
        </p:nvPicPr>
        <p:blipFill>
          <a:blip r:embed="rId5" cstate="print">
            <a:lum contrast="40000"/>
          </a:blip>
          <a:srcRect/>
          <a:stretch>
            <a:fillRect/>
          </a:stretch>
        </p:blipFill>
        <p:spPr bwMode="auto">
          <a:xfrm rot="16200000">
            <a:off x="1307396" y="604053"/>
            <a:ext cx="3311349" cy="5046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400" name="Picture 8" descr="http://www.gorilla-safari.net/wp-content/uploads/2012/11/gorilla-family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3151" y="4001845"/>
            <a:ext cx="4562583" cy="209774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150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207422" cy="355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Síla pohlavního výběru není u všech druhů stejná: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monogamní druhy</a:t>
            </a:r>
            <a:r>
              <a:rPr lang="cs-CZ" dirty="0"/>
              <a:t>: slabá selekce, nevýrazný dimorfismus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polygamní druhy</a:t>
            </a:r>
            <a:r>
              <a:rPr lang="cs-CZ" dirty="0"/>
              <a:t>: silná selekce, výrazný </a:t>
            </a:r>
            <a:r>
              <a:rPr lang="cs-CZ" u="sng" dirty="0"/>
              <a:t>pohlavní dimorfismus</a:t>
            </a:r>
            <a:br>
              <a:rPr lang="cs-CZ" dirty="0">
                <a:solidFill>
                  <a:srgbClr val="E80000"/>
                </a:solidFill>
              </a:rPr>
            </a:br>
            <a:br>
              <a:rPr lang="cs-CZ" dirty="0">
                <a:solidFill>
                  <a:srgbClr val="E80000"/>
                </a:solidFill>
              </a:rPr>
            </a:br>
            <a:r>
              <a:rPr lang="cs-CZ" dirty="0"/>
              <a:t>	polygynie</a:t>
            </a:r>
            <a:br>
              <a:rPr lang="cs-CZ" dirty="0"/>
            </a:br>
            <a:br>
              <a:rPr lang="cs-CZ" dirty="0"/>
            </a:br>
            <a:r>
              <a:rPr lang="cs-CZ" dirty="0"/>
              <a:t>	polyandrie</a:t>
            </a:r>
            <a:br>
              <a:rPr lang="cs-CZ" dirty="0"/>
            </a:br>
            <a:br>
              <a:rPr lang="cs-CZ" dirty="0"/>
            </a:br>
            <a:r>
              <a:rPr lang="cs-CZ" dirty="0">
                <a:solidFill>
                  <a:srgbClr val="E80000"/>
                </a:solidFill>
              </a:rPr>
              <a:t>	</a:t>
            </a:r>
            <a:r>
              <a:rPr lang="cs-CZ" dirty="0"/>
              <a:t>promiskuita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</a:t>
            </a:r>
            <a:r>
              <a:rPr lang="cs-CZ" dirty="0" err="1"/>
              <a:t>polygynandrie</a:t>
            </a:r>
            <a:endParaRPr lang="cs-CZ" dirty="0"/>
          </a:p>
        </p:txBody>
      </p:sp>
      <p:pic>
        <p:nvPicPr>
          <p:cNvPr id="2150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3731" y="1691976"/>
            <a:ext cx="3790950" cy="2128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1509" name="AutoShape 9"/>
          <p:cNvSpPr>
            <a:spLocks noChangeArrowheads="1"/>
          </p:cNvSpPr>
          <p:nvPr/>
        </p:nvSpPr>
        <p:spPr bwMode="auto">
          <a:xfrm>
            <a:off x="1790719" y="6194501"/>
            <a:ext cx="1838325" cy="530225"/>
          </a:xfrm>
          <a:prstGeom prst="wedgeRectCallout">
            <a:avLst>
              <a:gd name="adj1" fmla="val 26365"/>
              <a:gd name="adj2" fmla="val -1139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gorila: polygynní</a:t>
            </a:r>
          </a:p>
        </p:txBody>
      </p:sp>
      <p:sp>
        <p:nvSpPr>
          <p:cNvPr id="21510" name="AutoShape 10"/>
          <p:cNvSpPr>
            <a:spLocks noChangeArrowheads="1"/>
          </p:cNvSpPr>
          <p:nvPr/>
        </p:nvSpPr>
        <p:spPr bwMode="auto">
          <a:xfrm>
            <a:off x="7014621" y="3426106"/>
            <a:ext cx="1978025" cy="530225"/>
          </a:xfrm>
          <a:prstGeom prst="wedgeRectCallout">
            <a:avLst>
              <a:gd name="adj1" fmla="val -18748"/>
              <a:gd name="adj2" fmla="val -1138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gibon: monogamní</a:t>
            </a:r>
          </a:p>
        </p:txBody>
      </p:sp>
      <p:sp>
        <p:nvSpPr>
          <p:cNvPr id="172045" name="Text Box 13"/>
          <p:cNvSpPr txBox="1">
            <a:spLocks noChangeArrowheads="1"/>
          </p:cNvSpPr>
          <p:nvPr/>
        </p:nvSpPr>
        <p:spPr bwMode="auto">
          <a:xfrm>
            <a:off x="4230669" y="6226884"/>
            <a:ext cx="1581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… a člověk?</a:t>
            </a:r>
          </a:p>
        </p:txBody>
      </p:sp>
      <p:grpSp>
        <p:nvGrpSpPr>
          <p:cNvPr id="25" name="Skupina 24"/>
          <p:cNvGrpSpPr/>
          <p:nvPr/>
        </p:nvGrpSpPr>
        <p:grpSpPr>
          <a:xfrm>
            <a:off x="7578354" y="680766"/>
            <a:ext cx="806030" cy="541813"/>
            <a:chOff x="7492293" y="583948"/>
            <a:chExt cx="806030" cy="541813"/>
          </a:xfrm>
        </p:grpSpPr>
        <p:pic>
          <p:nvPicPr>
            <p:cNvPr id="18739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492293" y="668618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87396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7890323" y="583948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4" name="Skupina 23"/>
          <p:cNvGrpSpPr/>
          <p:nvPr/>
        </p:nvGrpSpPr>
        <p:grpSpPr>
          <a:xfrm>
            <a:off x="2155239" y="1713810"/>
            <a:ext cx="1198740" cy="542458"/>
            <a:chOff x="2155239" y="1713810"/>
            <a:chExt cx="1198740" cy="542458"/>
          </a:xfrm>
        </p:grpSpPr>
        <p:pic>
          <p:nvPicPr>
            <p:cNvPr id="14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547949" y="1798480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5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945979" y="1713810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8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155239" y="1799125"/>
              <a:ext cx="301714" cy="457143"/>
            </a:xfrm>
            <a:prstGeom prst="rect">
              <a:avLst/>
            </a:prstGeom>
            <a:noFill/>
          </p:spPr>
        </p:pic>
      </p:grpSp>
      <p:grpSp>
        <p:nvGrpSpPr>
          <p:cNvPr id="23" name="Skupina 22"/>
          <p:cNvGrpSpPr/>
          <p:nvPr/>
        </p:nvGrpSpPr>
        <p:grpSpPr>
          <a:xfrm>
            <a:off x="2386726" y="2351145"/>
            <a:ext cx="1222859" cy="542317"/>
            <a:chOff x="2386726" y="2351145"/>
            <a:chExt cx="1222859" cy="542317"/>
          </a:xfrm>
        </p:grpSpPr>
        <p:pic>
          <p:nvPicPr>
            <p:cNvPr id="12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386726" y="2436319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3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84756" y="2351649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20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201585" y="2351145"/>
              <a:ext cx="408000" cy="410159"/>
            </a:xfrm>
            <a:prstGeom prst="rect">
              <a:avLst/>
            </a:prstGeom>
            <a:noFill/>
          </p:spPr>
        </p:pic>
      </p:grpSp>
      <p:grpSp>
        <p:nvGrpSpPr>
          <p:cNvPr id="22" name="Skupina 21"/>
          <p:cNvGrpSpPr/>
          <p:nvPr/>
        </p:nvGrpSpPr>
        <p:grpSpPr>
          <a:xfrm>
            <a:off x="2568792" y="3135165"/>
            <a:ext cx="1629859" cy="541952"/>
            <a:chOff x="2644095" y="2984558"/>
            <a:chExt cx="1629859" cy="541952"/>
          </a:xfrm>
        </p:grpSpPr>
        <p:pic>
          <p:nvPicPr>
            <p:cNvPr id="16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040420" y="3069367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17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438450" y="2984697"/>
              <a:ext cx="408000" cy="410159"/>
            </a:xfrm>
            <a:prstGeom prst="rect">
              <a:avLst/>
            </a:prstGeom>
            <a:noFill/>
          </p:spPr>
        </p:pic>
        <p:pic>
          <p:nvPicPr>
            <p:cNvPr id="19" name="Picture 2" descr="http://fsymbols.com/images/female.pn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2644095" y="3054492"/>
              <a:ext cx="301714" cy="457143"/>
            </a:xfrm>
            <a:prstGeom prst="rect">
              <a:avLst/>
            </a:prstGeom>
            <a:noFill/>
          </p:spPr>
        </p:pic>
        <p:pic>
          <p:nvPicPr>
            <p:cNvPr id="21" name="Picture 4" descr="http://fsymbols.com/images/male.pn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3865954" y="2984558"/>
              <a:ext cx="408000" cy="410159"/>
            </a:xfrm>
            <a:prstGeom prst="rect">
              <a:avLst/>
            </a:prstGeom>
            <a:noFill/>
          </p:spPr>
        </p:pic>
      </p:grpSp>
      <p:pic>
        <p:nvPicPr>
          <p:cNvPr id="187398" name="Picture 6" descr="http://www.chimpanzeefacts.org/wp-content/uploads/chimpanzee-3.jpg"/>
          <p:cNvPicPr>
            <a:picLocks noChangeAspect="1" noChangeArrowheads="1"/>
          </p:cNvPicPr>
          <p:nvPr/>
        </p:nvPicPr>
        <p:blipFill>
          <a:blip r:embed="rId7" cstate="print"/>
          <a:srcRect l="12545"/>
          <a:stretch>
            <a:fillRect/>
          </a:stretch>
        </p:blipFill>
        <p:spPr bwMode="auto">
          <a:xfrm>
            <a:off x="6024281" y="4184725"/>
            <a:ext cx="2965033" cy="2413934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8" name="AutoShape 10"/>
          <p:cNvSpPr>
            <a:spLocks noChangeArrowheads="1"/>
          </p:cNvSpPr>
          <p:nvPr/>
        </p:nvSpPr>
        <p:spPr bwMode="auto">
          <a:xfrm>
            <a:off x="4832612" y="4256238"/>
            <a:ext cx="1428339" cy="724553"/>
          </a:xfrm>
          <a:prstGeom prst="wedgeRectCallout">
            <a:avLst>
              <a:gd name="adj1" fmla="val 68618"/>
              <a:gd name="adj2" fmla="val 2572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šimpanz: promiskuitní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ýsledek obrázku pro Red phalarope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635"/>
          <a:stretch/>
        </p:blipFill>
        <p:spPr bwMode="auto">
          <a:xfrm>
            <a:off x="5629524" y="524549"/>
            <a:ext cx="3106951" cy="337185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ýsledek obrázku pro Red phalarop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8189" y="3981843"/>
            <a:ext cx="3502270" cy="2640173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Výsledek obrázku pro Red-necked phalarope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88"/>
          <a:stretch/>
        </p:blipFill>
        <p:spPr bwMode="auto">
          <a:xfrm>
            <a:off x="439738" y="846255"/>
            <a:ext cx="3155577" cy="3220271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d-necked Phalaropes mating - Stock Imag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281"/>
          <a:stretch/>
        </p:blipFill>
        <p:spPr bwMode="auto">
          <a:xfrm>
            <a:off x="1864018" y="3599329"/>
            <a:ext cx="2521822" cy="3110056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51267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Někdy pestřejší samice, např. </a:t>
            </a:r>
            <a:r>
              <a:rPr lang="cs-CZ" dirty="0" err="1"/>
              <a:t>lyskonohové</a:t>
            </a:r>
            <a:r>
              <a:rPr lang="cs-CZ" dirty="0"/>
              <a:t>:</a:t>
            </a:r>
          </a:p>
        </p:txBody>
      </p:sp>
      <p:sp>
        <p:nvSpPr>
          <p:cNvPr id="7" name="Obdélníkový popisek 9"/>
          <p:cNvSpPr/>
          <p:nvPr/>
        </p:nvSpPr>
        <p:spPr bwMode="auto">
          <a:xfrm>
            <a:off x="3525794" y="2692143"/>
            <a:ext cx="1381466" cy="655767"/>
          </a:xfrm>
          <a:prstGeom prst="wedgeRectCallout">
            <a:avLst>
              <a:gd name="adj1" fmla="val -80511"/>
              <a:gd name="adj2" fmla="val 1161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lyskonoh</a:t>
            </a:r>
            <a:r>
              <a:rPr lang="cs-CZ" sz="1800" dirty="0"/>
              <a:t> úzkozobý</a:t>
            </a:r>
          </a:p>
        </p:txBody>
      </p:sp>
      <p:sp>
        <p:nvSpPr>
          <p:cNvPr id="8" name="Obdélníkový popisek 9"/>
          <p:cNvSpPr/>
          <p:nvPr/>
        </p:nvSpPr>
        <p:spPr bwMode="auto">
          <a:xfrm>
            <a:off x="4348245" y="1692690"/>
            <a:ext cx="1381466" cy="655767"/>
          </a:xfrm>
          <a:prstGeom prst="wedgeRectCallout">
            <a:avLst>
              <a:gd name="adj1" fmla="val 84640"/>
              <a:gd name="adj2" fmla="val 48528"/>
            </a:avLst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1800" dirty="0" err="1"/>
              <a:t>lyskonoh</a:t>
            </a:r>
            <a:r>
              <a:rPr lang="cs-CZ" sz="1800" dirty="0"/>
              <a:t> ploskozobý</a:t>
            </a:r>
          </a:p>
        </p:txBody>
      </p:sp>
    </p:spTree>
    <p:extLst>
      <p:ext uri="{BB962C8B-B14F-4D97-AF65-F5344CB8AC3E}">
        <p14:creationId xmlns:p14="http://schemas.microsoft.com/office/powerpoint/2010/main" val="1852810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Intrasexu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</a:p>
        </p:txBody>
      </p:sp>
      <p:sp>
        <p:nvSpPr>
          <p:cNvPr id="3" name="Text Box 2"/>
          <p:cNvSpPr txBox="1">
            <a:spLocks noChangeArrowheads="1"/>
          </p:cNvSpPr>
          <p:nvPr/>
        </p:nvSpPr>
        <p:spPr bwMode="auto">
          <a:xfrm>
            <a:off x="439738" y="914400"/>
            <a:ext cx="416492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pPr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přímý souboj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 l="13231" t="8118" r="7486" b="2109"/>
          <a:stretch>
            <a:fillRect/>
          </a:stretch>
        </p:blipFill>
        <p:spPr bwMode="auto">
          <a:xfrm>
            <a:off x="2827090" y="1441392"/>
            <a:ext cx="20764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5" name="Picture 2" descr="http://stockfresh.com/files/c/cquigley/m/46/493185_stock-photo-wild-goats-play-fighti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83061" y="1162359"/>
            <a:ext cx="3878624" cy="227869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6" name="Picture 4" descr="http://i.ytimg.com/vi/60SZ7Hk0wdQ/hqdefaul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72398" y="3582100"/>
            <a:ext cx="3948487" cy="296136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" name="Picture 6" descr="http://www.thehindu.com/multimedia/dynamic/00005/IN28-SNAKE6_5940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34688" y="3810564"/>
            <a:ext cx="3226251" cy="2779241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4276812" cy="190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200"/>
              </a:spcAft>
            </a:pPr>
            <a:r>
              <a:rPr lang="cs-CZ" sz="2400" b="1" dirty="0">
                <a:solidFill>
                  <a:srgbClr val="E80000"/>
                </a:solidFill>
              </a:rPr>
              <a:t>Samci </a:t>
            </a:r>
            <a:r>
              <a:rPr lang="cs-CZ" sz="2400" b="1" dirty="0" err="1">
                <a:solidFill>
                  <a:srgbClr val="E80000"/>
                </a:solidFill>
              </a:rPr>
              <a:t>kompetují</a:t>
            </a:r>
            <a:r>
              <a:rPr lang="cs-CZ" sz="2400" b="1" dirty="0">
                <a:solidFill>
                  <a:srgbClr val="E80000"/>
                </a:solidFill>
              </a:rPr>
              <a:t> – přímo ...</a:t>
            </a:r>
          </a:p>
          <a:p>
            <a:pPr defTabSz="360000">
              <a:spcAft>
                <a:spcPts val="1200"/>
              </a:spcAft>
            </a:pPr>
            <a:r>
              <a:rPr lang="cs-CZ" sz="2400" dirty="0">
                <a:solidFill>
                  <a:srgbClr val="E80000"/>
                </a:solidFill>
              </a:rPr>
              <a:t>předvádění</a:t>
            </a:r>
            <a:br>
              <a:rPr lang="cs-CZ" sz="1800" dirty="0"/>
            </a:br>
            <a:r>
              <a:rPr lang="cs-CZ" sz="1800" dirty="0"/>
              <a:t>	</a:t>
            </a:r>
            <a:r>
              <a:rPr lang="cs-CZ" dirty="0"/>
              <a:t>např. tok, hromadný tok (lek)</a:t>
            </a:r>
            <a:br>
              <a:rPr lang="cs-CZ" dirty="0"/>
            </a:br>
            <a:r>
              <a:rPr lang="cs-CZ" dirty="0"/>
              <a:t>	tance </a:t>
            </a:r>
            <a:r>
              <a:rPr lang="cs-CZ" dirty="0" err="1"/>
              <a:t>pipulek</a:t>
            </a:r>
            <a:br>
              <a:rPr lang="cs-CZ" dirty="0"/>
            </a:br>
            <a:r>
              <a:rPr lang="cs-CZ" dirty="0"/>
              <a:t>	loubí lemčíků atd</a:t>
            </a:r>
            <a:r>
              <a:rPr lang="cs-CZ" sz="1800" dirty="0"/>
              <a:t>.</a:t>
            </a:r>
            <a:endParaRPr lang="cs-CZ" b="1" dirty="0">
              <a:solidFill>
                <a:srgbClr val="E80000"/>
              </a:solidFill>
            </a:endParaRPr>
          </a:p>
        </p:txBody>
      </p:sp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25174" y="3661738"/>
            <a:ext cx="2268219" cy="2268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4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762" y="292100"/>
            <a:ext cx="3700631" cy="2425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6" name="Picture 13" descr="1138709748"/>
          <p:cNvPicPr>
            <a:picLocks noChangeAspect="1" noChangeArrowheads="1"/>
          </p:cNvPicPr>
          <p:nvPr/>
        </p:nvPicPr>
        <p:blipFill>
          <a:blip r:embed="rId5" cstate="print"/>
          <a:srcRect l="7166"/>
          <a:stretch>
            <a:fillRect/>
          </a:stretch>
        </p:blipFill>
        <p:spPr bwMode="auto">
          <a:xfrm>
            <a:off x="310646" y="2391915"/>
            <a:ext cx="3065357" cy="2029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7" name="Picture 15" descr="32154075_b242c23aa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9130" y="4539726"/>
            <a:ext cx="2701495" cy="202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2538" name="Picture 7"/>
          <p:cNvPicPr>
            <a:picLocks noChangeAspect="1" noChangeArrowheads="1"/>
          </p:cNvPicPr>
          <p:nvPr/>
        </p:nvPicPr>
        <p:blipFill>
          <a:blip r:embed="rId7" cstate="print"/>
          <a:srcRect l="17110"/>
          <a:stretch>
            <a:fillRect/>
          </a:stretch>
        </p:blipFill>
        <p:spPr bwMode="auto">
          <a:xfrm>
            <a:off x="3753706" y="1757501"/>
            <a:ext cx="2501900" cy="201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08898" name="Picture 2" descr="http://www.birdforum.net/opus/images/thumb/f/f8/Long-tailed-Manakin_V0A0192.jpg/550px-Long-tailed-Manakin_V0A0192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423812" y="4064363"/>
            <a:ext cx="3253553" cy="21118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AE45B6B2-A9AB-443E-B3E4-0911EB76EAB6}"/>
              </a:ext>
            </a:extLst>
          </p:cNvPr>
          <p:cNvSpPr txBox="1"/>
          <p:nvPr/>
        </p:nvSpPr>
        <p:spPr>
          <a:xfrm>
            <a:off x="6139007" y="2639831"/>
            <a:ext cx="28296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/>
              <a:t>tetřívek pelyňkový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Centrocercus</a:t>
            </a:r>
            <a:r>
              <a:rPr lang="cs-CZ" sz="1600" i="1" dirty="0"/>
              <a:t> </a:t>
            </a:r>
            <a:r>
              <a:rPr lang="cs-CZ" sz="1600" i="1" dirty="0" err="1"/>
              <a:t>urophasianus</a:t>
            </a:r>
            <a:r>
              <a:rPr lang="cs-CZ" sz="1600" dirty="0"/>
              <a:t>)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8891C42D-EA61-4FC4-AFA5-B7864FE486B2}"/>
              </a:ext>
            </a:extLst>
          </p:cNvPr>
          <p:cNvSpPr txBox="1"/>
          <p:nvPr/>
        </p:nvSpPr>
        <p:spPr>
          <a:xfrm>
            <a:off x="7252386" y="5870308"/>
            <a:ext cx="12137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/>
              <a:t>drop velký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Otis</a:t>
            </a:r>
            <a:r>
              <a:rPr lang="cs-CZ" sz="1600" i="1" dirty="0"/>
              <a:t> </a:t>
            </a:r>
            <a:r>
              <a:rPr lang="cs-CZ" sz="1600" i="1" dirty="0" err="1"/>
              <a:t>tarda</a:t>
            </a:r>
            <a:r>
              <a:rPr lang="cs-CZ" sz="1600" dirty="0"/>
              <a:t>)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DD83D89-D91E-465B-B4AA-D6C401C0A45E}"/>
              </a:ext>
            </a:extLst>
          </p:cNvPr>
          <p:cNvSpPr txBox="1"/>
          <p:nvPr/>
        </p:nvSpPr>
        <p:spPr>
          <a:xfrm>
            <a:off x="4025307" y="6059600"/>
            <a:ext cx="20505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1600" dirty="0" err="1"/>
              <a:t>pipulka</a:t>
            </a:r>
            <a:r>
              <a:rPr lang="cs-CZ" sz="1600" dirty="0"/>
              <a:t> dlouhoocasá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Chiroxiphia</a:t>
            </a:r>
            <a:r>
              <a:rPr lang="cs-CZ" sz="1600" i="1" dirty="0"/>
              <a:t> </a:t>
            </a:r>
            <a:r>
              <a:rPr lang="cs-CZ" sz="1600" i="1" dirty="0" err="1"/>
              <a:t>linearis</a:t>
            </a:r>
            <a:r>
              <a:rPr lang="cs-CZ" sz="1600" dirty="0"/>
              <a:t>)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258992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Alternativní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leguán mořský: rychlý přenos zásoby spermatu během krátké kopulace</a:t>
            </a:r>
            <a:br>
              <a:rPr lang="cs-CZ" dirty="0"/>
            </a:br>
            <a:r>
              <a:rPr lang="cs-CZ" dirty="0"/>
              <a:t>	subordinovaných samců</a:t>
            </a:r>
          </a:p>
        </p:txBody>
      </p:sp>
      <p:pic>
        <p:nvPicPr>
          <p:cNvPr id="23555" name="Picture 12" descr="display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56935" y="4204633"/>
            <a:ext cx="3130506" cy="1985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56" name="Text Box 13"/>
          <p:cNvSpPr txBox="1">
            <a:spLocks noChangeArrowheads="1"/>
          </p:cNvSpPr>
          <p:nvPr/>
        </p:nvSpPr>
        <p:spPr bwMode="auto">
          <a:xfrm>
            <a:off x="1214323" y="6171239"/>
            <a:ext cx="347691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i="1" dirty="0" err="1"/>
              <a:t>Lamprologus</a:t>
            </a:r>
            <a:r>
              <a:rPr lang="en-US" sz="1600" i="1" dirty="0"/>
              <a:t> </a:t>
            </a:r>
            <a:r>
              <a:rPr lang="en-US" sz="1600" i="1" dirty="0" err="1"/>
              <a:t>callipterus</a:t>
            </a:r>
            <a:r>
              <a:rPr lang="en-US" sz="1600" dirty="0"/>
              <a:t> (</a:t>
            </a:r>
            <a:r>
              <a:rPr lang="en-US" sz="1600" dirty="0" err="1"/>
              <a:t>Tanganika</a:t>
            </a:r>
            <a:r>
              <a:rPr lang="en-US" sz="1600" dirty="0"/>
              <a:t>)</a:t>
            </a:r>
            <a:endParaRPr lang="cs-CZ" sz="1600" dirty="0"/>
          </a:p>
        </p:txBody>
      </p:sp>
      <p:sp>
        <p:nvSpPr>
          <p:cNvPr id="23558" name="AutoShape 17"/>
          <p:cNvSpPr>
            <a:spLocks noChangeArrowheads="1"/>
          </p:cNvSpPr>
          <p:nvPr/>
        </p:nvSpPr>
        <p:spPr bwMode="auto">
          <a:xfrm>
            <a:off x="744539" y="5732521"/>
            <a:ext cx="1097515" cy="373456"/>
          </a:xfrm>
          <a:prstGeom prst="wedgeRectCallout">
            <a:avLst>
              <a:gd name="adj1" fmla="val 87698"/>
              <a:gd name="adj2" fmla="val -239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i="1" dirty="0" err="1"/>
              <a:t>sneakers</a:t>
            </a:r>
            <a:endParaRPr lang="cs-CZ" sz="1600" i="1" dirty="0"/>
          </a:p>
        </p:txBody>
      </p:sp>
      <p:pic>
        <p:nvPicPr>
          <p:cNvPr id="23564" name="Picture 14" descr="0406-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86553" y="4235824"/>
            <a:ext cx="2731372" cy="19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5" name="Text Box 22"/>
          <p:cNvSpPr txBox="1">
            <a:spLocks noChangeArrowheads="1"/>
          </p:cNvSpPr>
          <p:nvPr/>
        </p:nvSpPr>
        <p:spPr bwMode="auto">
          <a:xfrm>
            <a:off x="5926896" y="6141467"/>
            <a:ext cx="90646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hořavka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8" y="3237958"/>
            <a:ext cx="839946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neteritoriální samci – „kradení“ kopulací („</a:t>
            </a:r>
            <a:r>
              <a:rPr lang="cs-CZ" i="1" dirty="0" err="1"/>
              <a:t>sneakers</a:t>
            </a:r>
            <a:r>
              <a:rPr lang="cs-CZ" dirty="0"/>
              <a:t>“): leguánek pestrý 	(</a:t>
            </a:r>
            <a:r>
              <a:rPr lang="cs-CZ" i="1" dirty="0" err="1"/>
              <a:t>Uta</a:t>
            </a:r>
            <a:r>
              <a:rPr lang="cs-CZ" i="1" dirty="0"/>
              <a:t> </a:t>
            </a:r>
            <a:r>
              <a:rPr lang="cs-CZ" i="1" dirty="0" err="1"/>
              <a:t>stansburiana</a:t>
            </a:r>
            <a:r>
              <a:rPr lang="cs-CZ" dirty="0"/>
              <a:t>), lososi, slunečnice, </a:t>
            </a:r>
            <a:r>
              <a:rPr lang="cs-CZ" dirty="0" err="1"/>
              <a:t>cichlidy</a:t>
            </a:r>
            <a:r>
              <a:rPr lang="cs-CZ" dirty="0"/>
              <a:t>, hořavka duhová</a:t>
            </a:r>
          </a:p>
        </p:txBody>
      </p:sp>
      <p:pic>
        <p:nvPicPr>
          <p:cNvPr id="185346" name="Picture 2" descr="http://www.tethys.cz/gal/_obr_k_clankum/r2013galapagy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73335" y="1248445"/>
            <a:ext cx="2499920" cy="1653794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84" name="Text Box 16"/>
          <p:cNvSpPr txBox="1">
            <a:spLocks noChangeArrowheads="1"/>
          </p:cNvSpPr>
          <p:nvPr/>
        </p:nvSpPr>
        <p:spPr bwMode="auto">
          <a:xfrm>
            <a:off x="439738" y="4345288"/>
            <a:ext cx="8225329" cy="1764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důsledky existence neteritoriálních samců:</a:t>
            </a:r>
          </a:p>
          <a:p>
            <a:pPr defTabSz="360000">
              <a:spcAft>
                <a:spcPts val="1000"/>
              </a:spcAft>
            </a:pPr>
            <a:r>
              <a:rPr lang="cs-CZ" sz="1800" dirty="0"/>
              <a:t>pro teritoriální (dominantní) samce negativní</a:t>
            </a:r>
          </a:p>
          <a:p>
            <a:pPr defTabSz="360000">
              <a:spcAft>
                <a:spcPts val="1000"/>
              </a:spcAft>
            </a:pPr>
            <a:r>
              <a:rPr lang="cs-CZ" sz="1800" dirty="0"/>
              <a:t>pro samice negativní (snížení fitness potomstva), ambivalentní, ale i pozitivní</a:t>
            </a:r>
            <a:br>
              <a:rPr lang="cs-CZ" sz="1800" dirty="0"/>
            </a:br>
            <a:r>
              <a:rPr lang="cs-CZ" sz="1800" dirty="0"/>
              <a:t>	(zvýšení počtu oplozených vajíček, zvýšení variability potomstva, zvýšení</a:t>
            </a:r>
            <a:br>
              <a:rPr lang="cs-CZ" sz="1800" dirty="0"/>
            </a:br>
            <a:r>
              <a:rPr lang="cs-CZ" sz="1800" dirty="0"/>
              <a:t>	genetické kompatibility)</a:t>
            </a:r>
            <a:endParaRPr lang="cs-CZ" dirty="0"/>
          </a:p>
        </p:txBody>
      </p:sp>
      <p:pic>
        <p:nvPicPr>
          <p:cNvPr id="23559" name="Picture 18" descr="mimic2"/>
          <p:cNvPicPr>
            <a:picLocks noChangeArrowheads="1"/>
          </p:cNvPicPr>
          <p:nvPr/>
        </p:nvPicPr>
        <p:blipFill>
          <a:blip r:embed="rId3" cstate="print"/>
          <a:srcRect l="3902" t="1448" r="4631" b="4169"/>
          <a:stretch>
            <a:fillRect/>
          </a:stretch>
        </p:blipFill>
        <p:spPr bwMode="auto">
          <a:xfrm>
            <a:off x="1869990" y="864973"/>
            <a:ext cx="4400979" cy="2278620"/>
          </a:xfrm>
          <a:prstGeom prst="rect">
            <a:avLst/>
          </a:prstGeom>
          <a:noFill/>
          <a:ln w="38100">
            <a:solidFill>
              <a:schemeClr val="bg2"/>
            </a:solidFill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3560" name="Text Box 19"/>
          <p:cNvSpPr txBox="1">
            <a:spLocks noChangeArrowheads="1"/>
          </p:cNvSpPr>
          <p:nvPr/>
        </p:nvSpPr>
        <p:spPr bwMode="auto">
          <a:xfrm>
            <a:off x="1960604" y="3198255"/>
            <a:ext cx="426881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1600" dirty="0"/>
              <a:t>slunečnice</a:t>
            </a:r>
            <a:r>
              <a:rPr lang="cs-CZ" sz="1600" i="1" dirty="0"/>
              <a:t> obecná </a:t>
            </a:r>
            <a:r>
              <a:rPr lang="cs-CZ" sz="1600" dirty="0"/>
              <a:t>(</a:t>
            </a:r>
            <a:r>
              <a:rPr lang="en-US" sz="1600" i="1" dirty="0"/>
              <a:t>L</a:t>
            </a:r>
            <a:r>
              <a:rPr lang="cs-CZ" sz="1600" i="1" dirty="0" err="1"/>
              <a:t>epomis</a:t>
            </a:r>
            <a:r>
              <a:rPr lang="cs-CZ" sz="1600" i="1" dirty="0"/>
              <a:t> </a:t>
            </a:r>
            <a:r>
              <a:rPr lang="cs-CZ" sz="1600" i="1" dirty="0" err="1"/>
              <a:t>macrochirus</a:t>
            </a:r>
            <a:r>
              <a:rPr lang="cs-CZ" sz="1600" dirty="0"/>
              <a:t>,</a:t>
            </a:r>
            <a:r>
              <a:rPr lang="en-US" sz="1600" dirty="0"/>
              <a:t> </a:t>
            </a:r>
            <a:endParaRPr lang="cs-CZ" sz="1600" dirty="0"/>
          </a:p>
          <a:p>
            <a:pPr algn="ctr"/>
            <a:r>
              <a:rPr lang="cs-CZ" sz="1600" dirty="0" err="1"/>
              <a:t>okounkovití</a:t>
            </a:r>
            <a:r>
              <a:rPr lang="cs-CZ" sz="1600" dirty="0"/>
              <a:t>, S Amerika)</a:t>
            </a:r>
          </a:p>
        </p:txBody>
      </p:sp>
      <p:sp>
        <p:nvSpPr>
          <p:cNvPr id="23561" name="AutoShape 20"/>
          <p:cNvSpPr>
            <a:spLocks noChangeArrowheads="1"/>
          </p:cNvSpPr>
          <p:nvPr/>
        </p:nvSpPr>
        <p:spPr bwMode="auto">
          <a:xfrm>
            <a:off x="5705262" y="1375719"/>
            <a:ext cx="1156858" cy="590851"/>
          </a:xfrm>
          <a:prstGeom prst="wedgeRectCallout">
            <a:avLst>
              <a:gd name="adj1" fmla="val -129058"/>
              <a:gd name="adj2" fmla="val 7828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satelitní samec</a:t>
            </a:r>
          </a:p>
        </p:txBody>
      </p:sp>
      <p:sp>
        <p:nvSpPr>
          <p:cNvPr id="23562" name="AutoShape 21"/>
          <p:cNvSpPr>
            <a:spLocks noChangeArrowheads="1"/>
          </p:cNvSpPr>
          <p:nvPr/>
        </p:nvSpPr>
        <p:spPr bwMode="auto">
          <a:xfrm>
            <a:off x="4341341" y="2782845"/>
            <a:ext cx="992745" cy="396961"/>
          </a:xfrm>
          <a:prstGeom prst="wedgeRectCallout">
            <a:avLst>
              <a:gd name="adj1" fmla="val -40988"/>
              <a:gd name="adj2" fmla="val -8347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samice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439737" y="292100"/>
            <a:ext cx="82594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často napodobování samic (menší velikost, zbarvení): </a:t>
            </a:r>
            <a:r>
              <a:rPr lang="cs-CZ" dirty="0" err="1"/>
              <a:t>cichlidy</a:t>
            </a:r>
            <a:r>
              <a:rPr lang="cs-CZ" dirty="0"/>
              <a:t>, lososi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638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012911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hlídání samice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kopulační zátky (hlodavci, hmyz, štíři)</a:t>
            </a:r>
          </a:p>
        </p:txBody>
      </p:sp>
      <p:pic>
        <p:nvPicPr>
          <p:cNvPr id="211970" name="Picture 2" descr="http://www.neoperceptions.com/snakesandfrogs.com/scbirds/images/mallard_duck-male-female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38659" y="464222"/>
            <a:ext cx="2852171" cy="213912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1972" name="Picture 4" descr="http://www.thefunmouse.com/info/images/plug.jpg"/>
          <p:cNvPicPr>
            <a:picLocks noChangeAspect="1" noChangeArrowheads="1"/>
          </p:cNvPicPr>
          <p:nvPr/>
        </p:nvPicPr>
        <p:blipFill>
          <a:blip r:embed="rId4" cstate="print"/>
          <a:srcRect l="3560" t="3687" r="3156" b="2845"/>
          <a:stretch>
            <a:fillRect/>
          </a:stretch>
        </p:blipFill>
        <p:spPr bwMode="auto">
          <a:xfrm>
            <a:off x="677732" y="2463501"/>
            <a:ext cx="2807746" cy="2323652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84322" name="Picture 2" descr="https://c2.staticflickr.com/6/5252/5402342800_1f63063bbc_b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40347" y="3270324"/>
            <a:ext cx="4065771" cy="271183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TextovéPole 6"/>
          <p:cNvSpPr txBox="1"/>
          <p:nvPr/>
        </p:nvSpPr>
        <p:spPr>
          <a:xfrm>
            <a:off x="5550947" y="5916705"/>
            <a:ext cx="2112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i="1" dirty="0" err="1"/>
              <a:t>Vaejovis</a:t>
            </a:r>
            <a:r>
              <a:rPr lang="cs-CZ" sz="1800" i="1" dirty="0"/>
              <a:t> </a:t>
            </a:r>
            <a:r>
              <a:rPr lang="cs-CZ" sz="1800" i="1" dirty="0" err="1"/>
              <a:t>punctatus</a:t>
            </a:r>
            <a:endParaRPr lang="cs-CZ" sz="1800" i="1" dirty="0"/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2896068" y="5314277"/>
            <a:ext cx="1417748" cy="1028368"/>
          </a:xfrm>
          <a:prstGeom prst="wedgeRectCallout">
            <a:avLst>
              <a:gd name="adj1" fmla="val 86181"/>
              <a:gd name="adj2" fmla="val -511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zátky se zpětnými háčky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391271" cy="59349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zalamování kopulačního orgánu v traktu samice (pavouci):</a:t>
            </a:r>
            <a:br>
              <a:rPr lang="cs-CZ" dirty="0"/>
            </a:br>
            <a:r>
              <a:rPr lang="cs-CZ" dirty="0"/>
              <a:t>	např. pavouk </a:t>
            </a:r>
            <a:r>
              <a:rPr lang="cs-CZ" i="1" dirty="0" err="1"/>
              <a:t>Tidarren</a:t>
            </a:r>
            <a:r>
              <a:rPr lang="cs-CZ" i="1" dirty="0"/>
              <a:t> </a:t>
            </a:r>
            <a:r>
              <a:rPr lang="cs-CZ" i="1" dirty="0" err="1"/>
              <a:t>argo</a:t>
            </a:r>
            <a:r>
              <a:rPr lang="cs-CZ" dirty="0"/>
              <a:t> odlomení pedipalpy, přichycení k </a:t>
            </a:r>
            <a:r>
              <a:rPr lang="cs-CZ" dirty="0" err="1"/>
              <a:t>epigyne</a:t>
            </a:r>
            <a:br>
              <a:rPr lang="cs-CZ" dirty="0"/>
            </a:br>
            <a:r>
              <a:rPr lang="cs-CZ" dirty="0"/>
              <a:t>	samice </a:t>
            </a:r>
            <a:r>
              <a:rPr lang="cs-CZ" dirty="0">
                <a:sym typeface="Symbol"/>
              </a:rPr>
              <a:t> 4 h</a:t>
            </a: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chemické repelenty ve spermatu (</a:t>
            </a:r>
            <a:r>
              <a:rPr lang="cs-CZ" i="1" dirty="0" err="1"/>
              <a:t>Drosophila</a:t>
            </a:r>
            <a:r>
              <a:rPr lang="cs-CZ" dirty="0"/>
              <a:t>, hadi)</a:t>
            </a:r>
          </a:p>
        </p:txBody>
      </p:sp>
      <p:pic>
        <p:nvPicPr>
          <p:cNvPr id="211974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7397" y="4834290"/>
            <a:ext cx="2571173" cy="166612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4018" name="Picture 2" descr="http://rsbl.royalsocietypublishing.org/content/8/4/512/F1.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06242" y="2467904"/>
            <a:ext cx="2953482" cy="1792856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7" name="Obdélník 6"/>
          <p:cNvSpPr/>
          <p:nvPr/>
        </p:nvSpPr>
        <p:spPr>
          <a:xfrm>
            <a:off x="6304876" y="4311881"/>
            <a:ext cx="258596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1600" i="1" dirty="0" err="1"/>
              <a:t>Nephilengys</a:t>
            </a:r>
            <a:r>
              <a:rPr lang="cs-CZ" sz="1600" i="1" dirty="0"/>
              <a:t> </a:t>
            </a:r>
            <a:r>
              <a:rPr lang="cs-CZ" sz="1600" i="1" dirty="0" err="1"/>
              <a:t>malabarensis</a:t>
            </a:r>
            <a:endParaRPr lang="cs-CZ" sz="1600" dirty="0"/>
          </a:p>
        </p:txBody>
      </p:sp>
      <p:pic>
        <p:nvPicPr>
          <p:cNvPr id="1026" name="Picture 2" descr="A Tidarren spider that has voluntarily removed one of its pedipalps">
            <a:extLst>
              <a:ext uri="{FF2B5EF4-FFF2-40B4-BE49-F238E27FC236}">
                <a16:creationId xmlns:a16="http://schemas.microsoft.com/office/drawing/2014/main" id="{F3E23347-455C-46EF-AB9D-5F891B492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564" y="2747121"/>
            <a:ext cx="2953990" cy="2779620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g.18d (517) Tidarren argo MF Jemen Khamis Bani Sad 24.8.1999.jpg">
            <a:extLst>
              <a:ext uri="{FF2B5EF4-FFF2-40B4-BE49-F238E27FC236}">
                <a16:creationId xmlns:a16="http://schemas.microsoft.com/office/drawing/2014/main" id="{6CCD3186-C322-4C39-9C06-B8296D8834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750" y="2175523"/>
            <a:ext cx="3183031" cy="2658767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Přímá spojovací šipka 8"/>
          <p:cNvCxnSpPr>
            <a:cxnSpLocks/>
          </p:cNvCxnSpPr>
          <p:nvPr/>
        </p:nvCxnSpPr>
        <p:spPr bwMode="auto">
          <a:xfrm flipH="1">
            <a:off x="4086059" y="2384612"/>
            <a:ext cx="252804" cy="5243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Přímá spojovací šipka 8">
            <a:extLst>
              <a:ext uri="{FF2B5EF4-FFF2-40B4-BE49-F238E27FC236}">
                <a16:creationId xmlns:a16="http://schemas.microsoft.com/office/drawing/2014/main" id="{84478C99-1798-45F8-9BD3-10CCE08C5A13}"/>
              </a:ext>
            </a:extLst>
          </p:cNvPr>
          <p:cNvCxnSpPr>
            <a:cxnSpLocks/>
          </p:cNvCxnSpPr>
          <p:nvPr/>
        </p:nvCxnSpPr>
        <p:spPr bwMode="auto">
          <a:xfrm flipH="1">
            <a:off x="7815377" y="2126355"/>
            <a:ext cx="252804" cy="524356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8656216" cy="509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en-US" sz="2400" dirty="0">
                <a:solidFill>
                  <a:srgbClr val="E80000"/>
                </a:solidFill>
                <a:sym typeface="Symbol" pitchFamily="18" charset="2"/>
              </a:rPr>
              <a:t>E</a:t>
            </a:r>
            <a:r>
              <a:rPr lang="cs-CZ" sz="2400" dirty="0" err="1">
                <a:solidFill>
                  <a:srgbClr val="E80000"/>
                </a:solidFill>
                <a:sym typeface="Symbol" pitchFamily="18" charset="2"/>
              </a:rPr>
              <a:t>voluční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 teorie her: </a:t>
            </a:r>
            <a:br>
              <a:rPr lang="en-US" dirty="0">
                <a:sym typeface="Symbol" pitchFamily="18" charset="2"/>
              </a:rPr>
            </a:br>
            <a:br>
              <a:rPr lang="en-US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fenotyp, ne příslušné geny</a:t>
            </a:r>
            <a:endParaRPr lang="en-US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předpoklad: asexuální populace, pominutí biologie druhu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proti jiným oborům (např. ekonomii) jasná výhoda v tom, že prospěch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ve formě většího počtu kopií genů v dalších generacích,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tj. strategie zvyšující fitness hráče</a:t>
            </a:r>
            <a:r>
              <a:rPr lang="en-US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se bude v populaci šířit v důsledku </a:t>
            </a:r>
            <a:br>
              <a:rPr lang="en-US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přírodního výběru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strategie </a:t>
            </a:r>
            <a:r>
              <a:rPr lang="cs-CZ" sz="2400" dirty="0">
                <a:sym typeface="Symbol" pitchFamily="18" charset="2"/>
              </a:rPr>
              <a:t>= </a:t>
            </a:r>
            <a:r>
              <a:rPr lang="cs-CZ" sz="2400" u="sng" dirty="0">
                <a:sym typeface="Symbol" pitchFamily="18" charset="2"/>
              </a:rPr>
              <a:t>fenotyp</a:t>
            </a:r>
            <a:br>
              <a:rPr lang="cs-CZ" b="1" dirty="0">
                <a:sym typeface="Symbol" pitchFamily="18" charset="2"/>
              </a:rPr>
            </a:b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např. velikost těla, tempo růstu, chování, růst v různých prostředích atd.</a:t>
            </a:r>
            <a:br>
              <a:rPr lang="cs-CZ" dirty="0">
                <a:sym typeface="Symbol" pitchFamily="18" charset="2"/>
              </a:rPr>
            </a:br>
            <a:endParaRPr lang="cs-CZ" dirty="0">
              <a:solidFill>
                <a:srgbClr val="E80000"/>
              </a:solidFill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matice zisků</a:t>
            </a:r>
            <a:r>
              <a:rPr lang="cs-CZ" sz="2400" dirty="0">
                <a:sym typeface="Symbol" pitchFamily="18" charset="2"/>
              </a:rPr>
              <a:t> (</a:t>
            </a:r>
            <a:r>
              <a:rPr lang="cs-CZ" sz="2400" i="1" dirty="0" err="1">
                <a:sym typeface="Symbol" pitchFamily="18" charset="2"/>
              </a:rPr>
              <a:t>payoff</a:t>
            </a:r>
            <a:r>
              <a:rPr lang="cs-CZ" sz="2400" i="1" dirty="0">
                <a:sym typeface="Symbol" pitchFamily="18" charset="2"/>
              </a:rPr>
              <a:t> matrix</a:t>
            </a:r>
            <a:r>
              <a:rPr lang="cs-CZ" sz="2400" dirty="0">
                <a:sym typeface="Symbol" pitchFamily="18" charset="2"/>
              </a:rPr>
              <a:t>)</a:t>
            </a:r>
            <a:r>
              <a:rPr lang="cs-CZ" dirty="0">
                <a:sym typeface="Symbol" pitchFamily="18" charset="2"/>
              </a:rPr>
              <a:t>, které ze strategie plynou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(zisk = více potomků = vyšší fitness)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42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258" name="Picture 2"/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1933015" y="1228613"/>
            <a:ext cx="3771900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6" descr="https://c2.staticflickr.com/4/3009/2992496261_c8b0ff209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8568" y="292101"/>
            <a:ext cx="2105829" cy="1364578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4" name="AutoShape 17"/>
          <p:cNvSpPr>
            <a:spLocks noChangeArrowheads="1"/>
          </p:cNvSpPr>
          <p:nvPr/>
        </p:nvSpPr>
        <p:spPr bwMode="auto">
          <a:xfrm>
            <a:off x="1131813" y="1215614"/>
            <a:ext cx="1579113" cy="656217"/>
          </a:xfrm>
          <a:prstGeom prst="wedgeRectCallout">
            <a:avLst>
              <a:gd name="adj1" fmla="val 28956"/>
              <a:gd name="adj2" fmla="val 8165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4 </a:t>
            </a:r>
            <a:r>
              <a:rPr lang="cs-CZ" sz="1800" dirty="0" err="1"/>
              <a:t>transgenní</a:t>
            </a:r>
            <a:r>
              <a:rPr lang="cs-CZ" sz="1800" dirty="0"/>
              <a:t> linie</a:t>
            </a:r>
          </a:p>
        </p:txBody>
      </p:sp>
      <p:sp>
        <p:nvSpPr>
          <p:cNvPr id="5" name="AutoShape 17"/>
          <p:cNvSpPr>
            <a:spLocks noChangeArrowheads="1"/>
          </p:cNvSpPr>
          <p:nvPr/>
        </p:nvSpPr>
        <p:spPr bwMode="auto">
          <a:xfrm>
            <a:off x="6738340" y="1789205"/>
            <a:ext cx="1579113" cy="656217"/>
          </a:xfrm>
          <a:prstGeom prst="wedgeRectCallout">
            <a:avLst>
              <a:gd name="adj1" fmla="val -75956"/>
              <a:gd name="adj2" fmla="val 71814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1 a 2:</a:t>
            </a:r>
          </a:p>
          <a:p>
            <a:pPr algn="ctr"/>
            <a:r>
              <a:rPr lang="cs-CZ" sz="1600" dirty="0"/>
              <a:t>žádné sperma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439738" y="292100"/>
            <a:ext cx="62436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i="1" dirty="0" err="1"/>
              <a:t>Drosophila</a:t>
            </a:r>
            <a:r>
              <a:rPr lang="cs-CZ" dirty="0"/>
              <a:t>: proteiny přídatných žláz ve spermatu </a:t>
            </a:r>
            <a:r>
              <a:rPr lang="cs-CZ" dirty="0">
                <a:sym typeface="Symbol"/>
              </a:rPr>
              <a:t> 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zvýšení produkce vajíček, zátka, repelentní účinky</a:t>
            </a:r>
            <a:endParaRPr lang="cs-CZ" dirty="0"/>
          </a:p>
        </p:txBody>
      </p:sp>
      <p:sp>
        <p:nvSpPr>
          <p:cNvPr id="7" name="AutoShape 17"/>
          <p:cNvSpPr>
            <a:spLocks noChangeArrowheads="1"/>
          </p:cNvSpPr>
          <p:nvPr/>
        </p:nvSpPr>
        <p:spPr bwMode="auto">
          <a:xfrm>
            <a:off x="6740133" y="2587064"/>
            <a:ext cx="1579113" cy="656217"/>
          </a:xfrm>
          <a:prstGeom prst="wedgeRectCallout">
            <a:avLst>
              <a:gd name="adj1" fmla="val -77319"/>
              <a:gd name="adj2" fmla="val -35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3: sperma, kopulace</a:t>
            </a:r>
          </a:p>
        </p:txBody>
      </p:sp>
      <p:sp>
        <p:nvSpPr>
          <p:cNvPr id="8" name="AutoShape 17"/>
          <p:cNvSpPr>
            <a:spLocks noChangeArrowheads="1"/>
          </p:cNvSpPr>
          <p:nvPr/>
        </p:nvSpPr>
        <p:spPr bwMode="auto">
          <a:xfrm>
            <a:off x="1531639" y="4281543"/>
            <a:ext cx="2265811" cy="1034527"/>
          </a:xfrm>
          <a:prstGeom prst="wedgeRectCallout">
            <a:avLst>
              <a:gd name="adj1" fmla="val 65989"/>
              <a:gd name="adj2" fmla="val -2129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účinek semenných proteinů snižuje přežívání samic</a:t>
            </a:r>
          </a:p>
        </p:txBody>
      </p:sp>
      <p:sp>
        <p:nvSpPr>
          <p:cNvPr id="9" name="AutoShape 17"/>
          <p:cNvSpPr>
            <a:spLocks noChangeArrowheads="1"/>
          </p:cNvSpPr>
          <p:nvPr/>
        </p:nvSpPr>
        <p:spPr bwMode="auto">
          <a:xfrm>
            <a:off x="6171769" y="3417196"/>
            <a:ext cx="1724342" cy="656217"/>
          </a:xfrm>
          <a:prstGeom prst="wedgeRectCallout">
            <a:avLst>
              <a:gd name="adj1" fmla="val -43063"/>
              <a:gd name="adj2" fmla="val -10031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 err="1"/>
              <a:t>Tr</a:t>
            </a:r>
            <a:r>
              <a:rPr lang="cs-CZ" sz="1600" dirty="0"/>
              <a:t>. 4: sperma, žádná kopulace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1441524" y="6024282"/>
            <a:ext cx="63963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konflikt reprodukčních zájmů samců a samic!!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  <p:bldP spid="8" grpId="0" animBg="1"/>
      <p:bldP spid="9" grpId="0" animBg="1"/>
      <p:bldP spid="10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52" name="Picture 4" descr="http://i.ytimg.com/vi/aVjg2Olw_W4/maxresdefaul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9738" y="2150075"/>
            <a:ext cx="3876889" cy="2180751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39738" y="292100"/>
            <a:ext cx="5657318" cy="1831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zamezení oplodnění jiným samcem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prodloužené spojení po kopulaci (psovité šelmy)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odstranění spermatu předchůdce</a:t>
            </a:r>
            <a:endParaRPr lang="cs-CZ" sz="2400" b="1" dirty="0">
              <a:solidFill>
                <a:srgbClr val="E80000"/>
              </a:solidFill>
            </a:endParaRPr>
          </a:p>
        </p:txBody>
      </p:sp>
      <p:grpSp>
        <p:nvGrpSpPr>
          <p:cNvPr id="15" name="Skupina 14"/>
          <p:cNvGrpSpPr/>
          <p:nvPr/>
        </p:nvGrpSpPr>
        <p:grpSpPr>
          <a:xfrm>
            <a:off x="5025167" y="292100"/>
            <a:ext cx="3761898" cy="6352575"/>
            <a:chOff x="5124021" y="300338"/>
            <a:chExt cx="3761898" cy="6352575"/>
          </a:xfrm>
        </p:grpSpPr>
        <p:pic>
          <p:nvPicPr>
            <p:cNvPr id="188433" name="Picture 17" descr="Sperm"/>
            <p:cNvPicPr>
              <a:picLocks noChangeAspect="1" noChangeArrowheads="1"/>
            </p:cNvPicPr>
            <p:nvPr/>
          </p:nvPicPr>
          <p:blipFill>
            <a:blip r:embed="rId4" cstate="print"/>
            <a:srcRect t="32509"/>
            <a:stretch>
              <a:fillRect/>
            </a:stretch>
          </p:blipFill>
          <p:spPr bwMode="auto">
            <a:xfrm>
              <a:off x="5124021" y="3441401"/>
              <a:ext cx="1939925" cy="32115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88437" name="Picture 21" descr="26_EVOW_CH20"/>
            <p:cNvPicPr>
              <a:picLocks noChangeAspect="1" noChangeArrowheads="1"/>
            </p:cNvPicPr>
            <p:nvPr/>
          </p:nvPicPr>
          <p:blipFill>
            <a:blip r:embed="rId5" cstate="print"/>
            <a:srcRect l="31535" t="2905" r="33783" b="34381"/>
            <a:stretch>
              <a:fillRect/>
            </a:stretch>
          </p:blipFill>
          <p:spPr bwMode="auto">
            <a:xfrm>
              <a:off x="7018637" y="950945"/>
              <a:ext cx="1775727" cy="55068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38" name="Text Box 22"/>
            <p:cNvSpPr txBox="1">
              <a:spLocks noChangeArrowheads="1"/>
            </p:cNvSpPr>
            <p:nvPr/>
          </p:nvSpPr>
          <p:spPr bwMode="auto">
            <a:xfrm>
              <a:off x="6790474" y="300338"/>
              <a:ext cx="2095445" cy="646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cs-CZ" sz="1800" dirty="0"/>
                <a:t>kopulační orgán</a:t>
              </a:r>
              <a:br>
                <a:rPr lang="cs-CZ" sz="1800" dirty="0"/>
              </a:br>
              <a:r>
                <a:rPr lang="cs-CZ" sz="1800" dirty="0"/>
                <a:t>motýlic rodu </a:t>
              </a:r>
              <a:r>
                <a:rPr lang="cs-CZ" sz="1800" i="1" dirty="0" err="1"/>
                <a:t>Argia</a:t>
              </a:r>
              <a:r>
                <a:rPr lang="cs-CZ" sz="1800" dirty="0"/>
                <a:t>:</a:t>
              </a:r>
            </a:p>
          </p:txBody>
        </p:sp>
      </p:grpSp>
      <p:pic>
        <p:nvPicPr>
          <p:cNvPr id="181250" name="Picture 2" descr="http://s3.amazonaws.com/pik.pikcam.com/780/original.jpg?136833993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40195" y="1711624"/>
            <a:ext cx="1696994" cy="1696994"/>
          </a:xfrm>
          <a:prstGeom prst="rect">
            <a:avLst/>
          </a:prstGeom>
          <a:noFill/>
          <a:effectLst>
            <a:softEdge rad="63500"/>
          </a:effectLst>
        </p:spPr>
      </p:pic>
      <p:grpSp>
        <p:nvGrpSpPr>
          <p:cNvPr id="19" name="Skupina 18"/>
          <p:cNvGrpSpPr/>
          <p:nvPr/>
        </p:nvGrpSpPr>
        <p:grpSpPr>
          <a:xfrm>
            <a:off x="809968" y="4391712"/>
            <a:ext cx="3616325" cy="2270125"/>
            <a:chOff x="809968" y="4391712"/>
            <a:chExt cx="3616325" cy="2270125"/>
          </a:xfrm>
        </p:grpSpPr>
        <p:grpSp>
          <p:nvGrpSpPr>
            <p:cNvPr id="24580" name="Group 23"/>
            <p:cNvGrpSpPr>
              <a:grpSpLocks/>
            </p:cNvGrpSpPr>
            <p:nvPr/>
          </p:nvGrpSpPr>
          <p:grpSpPr bwMode="auto">
            <a:xfrm>
              <a:off x="809968" y="4391712"/>
              <a:ext cx="3616325" cy="2270125"/>
              <a:chOff x="3374" y="380"/>
              <a:chExt cx="2278" cy="1430"/>
            </a:xfrm>
          </p:grpSpPr>
          <p:pic>
            <p:nvPicPr>
              <p:cNvPr id="24584" name="Picture 18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374" y="385"/>
                <a:ext cx="2089" cy="1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softEdge rad="127000"/>
              </a:effectLst>
            </p:spPr>
          </p:pic>
          <p:sp>
            <p:nvSpPr>
              <p:cNvPr id="24585" name="AutoShape 19"/>
              <p:cNvSpPr>
                <a:spLocks noChangeArrowheads="1"/>
              </p:cNvSpPr>
              <p:nvPr/>
            </p:nvSpPr>
            <p:spPr bwMode="auto">
              <a:xfrm>
                <a:off x="3623" y="380"/>
                <a:ext cx="589" cy="246"/>
              </a:xfrm>
              <a:prstGeom prst="wedgeRectCallout">
                <a:avLst>
                  <a:gd name="adj1" fmla="val 47282"/>
                  <a:gd name="adj2" fmla="val 143177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 dirty="0"/>
                  <a:t>samec</a:t>
                </a:r>
              </a:p>
            </p:txBody>
          </p:sp>
          <p:sp>
            <p:nvSpPr>
              <p:cNvPr id="24586" name="AutoShape 20"/>
              <p:cNvSpPr>
                <a:spLocks noChangeArrowheads="1"/>
              </p:cNvSpPr>
              <p:nvPr/>
            </p:nvSpPr>
            <p:spPr bwMode="auto">
              <a:xfrm>
                <a:off x="5063" y="1137"/>
                <a:ext cx="589" cy="246"/>
              </a:xfrm>
              <a:prstGeom prst="wedgeRectCallout">
                <a:avLst>
                  <a:gd name="adj1" fmla="val -74787"/>
                  <a:gd name="adj2" fmla="val -37398"/>
                </a:avLst>
              </a:prstGeom>
              <a:solidFill>
                <a:schemeClr val="bg1">
                  <a:lumMod val="95000"/>
                </a:schemeClr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anchor="ctr"/>
              <a:lstStyle/>
              <a:p>
                <a:pPr algn="ctr"/>
                <a:r>
                  <a:rPr lang="cs-CZ" sz="1600"/>
                  <a:t>samice</a:t>
                </a:r>
              </a:p>
            </p:txBody>
          </p:sp>
        </p:grpSp>
        <p:sp>
          <p:nvSpPr>
            <p:cNvPr id="188440" name="Oval 24"/>
            <p:cNvSpPr>
              <a:spLocks noChangeArrowheads="1"/>
            </p:cNvSpPr>
            <p:nvPr/>
          </p:nvSpPr>
          <p:spPr bwMode="auto">
            <a:xfrm>
              <a:off x="1538702" y="5459927"/>
              <a:ext cx="400050" cy="398463"/>
            </a:xfrm>
            <a:prstGeom prst="ellipse">
              <a:avLst/>
            </a:prstGeom>
            <a:noFill/>
            <a:ln w="38100">
              <a:solidFill>
                <a:srgbClr val="FF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cs-CZ"/>
            </a:p>
          </p:txBody>
        </p:sp>
        <p:cxnSp>
          <p:nvCxnSpPr>
            <p:cNvPr id="16" name="Přímá spojovací šipka 15"/>
            <p:cNvCxnSpPr/>
            <p:nvPr/>
          </p:nvCxnSpPr>
          <p:spPr bwMode="auto">
            <a:xfrm flipH="1" flipV="1">
              <a:off x="1807286" y="5927465"/>
              <a:ext cx="118333" cy="451820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8" grpId="0" uiExpand="1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154" name="Picture 2" descr="http://www.dontdodumbthings.com/wp-content/uploads/2010/04/gorilla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648919" y="4410634"/>
            <a:ext cx="2365989" cy="1688952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3995004" cy="21646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 err="1">
                <a:solidFill>
                  <a:srgbClr val="E80000"/>
                </a:solidFill>
              </a:rPr>
              <a:t>kompetice</a:t>
            </a:r>
            <a:r>
              <a:rPr lang="cs-CZ" sz="2400" dirty="0">
                <a:solidFill>
                  <a:srgbClr val="E80000"/>
                </a:solidFill>
              </a:rPr>
              <a:t> spermií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600"/>
              </a:spcAft>
            </a:pPr>
            <a:r>
              <a:rPr lang="cs-CZ" dirty="0"/>
              <a:t>delší kopulace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větší ejakulát </a:t>
            </a:r>
            <a:r>
              <a:rPr lang="cs-CZ" dirty="0">
                <a:sym typeface="Symbol" pitchFamily="18" charset="2"/>
              </a:rPr>
              <a:t> větší </a:t>
            </a:r>
            <a:r>
              <a:rPr lang="cs-CZ" dirty="0" err="1">
                <a:sym typeface="Symbol" pitchFamily="18" charset="2"/>
              </a:rPr>
              <a:t>testes</a:t>
            </a:r>
            <a:r>
              <a:rPr lang="cs-CZ" dirty="0">
                <a:sym typeface="Symbol" pitchFamily="18" charset="2"/>
              </a:rPr>
              <a:t>:</a:t>
            </a:r>
            <a:endParaRPr lang="cs-CZ" sz="1800" dirty="0">
              <a:sym typeface="Symbol" pitchFamily="18" charset="2"/>
            </a:endParaRP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šimpanz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cs-CZ" dirty="0">
                <a:sym typeface="Symbol" pitchFamily="18" charset="2"/>
              </a:rPr>
              <a:t>člověk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gorila</a:t>
            </a:r>
            <a:r>
              <a:rPr lang="en-US" dirty="0">
                <a:sym typeface="Symbol" pitchFamily="18" charset="2"/>
              </a:rPr>
              <a:t> &gt; </a:t>
            </a:r>
            <a:r>
              <a:rPr lang="en-US" dirty="0" err="1">
                <a:sym typeface="Symbol" pitchFamily="18" charset="2"/>
              </a:rPr>
              <a:t>gibon</a:t>
            </a:r>
            <a:endParaRPr lang="cs-CZ" b="1" dirty="0">
              <a:solidFill>
                <a:srgbClr val="E80000"/>
              </a:solidFill>
            </a:endParaRPr>
          </a:p>
        </p:txBody>
      </p:sp>
      <p:sp>
        <p:nvSpPr>
          <p:cNvPr id="25604" name="AutoShape 11"/>
          <p:cNvSpPr>
            <a:spLocks noChangeArrowheads="1"/>
          </p:cNvSpPr>
          <p:nvPr/>
        </p:nvSpPr>
        <p:spPr bwMode="auto">
          <a:xfrm>
            <a:off x="3368115" y="3044041"/>
            <a:ext cx="1795463" cy="625475"/>
          </a:xfrm>
          <a:prstGeom prst="wedgeRectCallout">
            <a:avLst>
              <a:gd name="adj1" fmla="val 35359"/>
              <a:gd name="adj2" fmla="val 11068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promiskuitní primáti (</a:t>
            </a:r>
            <a:r>
              <a:rPr lang="en-US" sz="1400"/>
              <a:t>modr</a:t>
            </a:r>
            <a:r>
              <a:rPr lang="cs-CZ" sz="1400"/>
              <a:t>á)</a:t>
            </a:r>
          </a:p>
        </p:txBody>
      </p:sp>
      <p:sp>
        <p:nvSpPr>
          <p:cNvPr id="25605" name="AutoShape 12"/>
          <p:cNvSpPr>
            <a:spLocks noChangeArrowheads="1"/>
          </p:cNvSpPr>
          <p:nvPr/>
        </p:nvSpPr>
        <p:spPr bwMode="auto">
          <a:xfrm>
            <a:off x="647346" y="5612130"/>
            <a:ext cx="1720850" cy="595313"/>
          </a:xfrm>
          <a:prstGeom prst="wedgeRectCallout">
            <a:avLst>
              <a:gd name="adj1" fmla="val 178843"/>
              <a:gd name="adj2" fmla="val -112139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 dirty="0"/>
              <a:t>monogamní primáti</a:t>
            </a:r>
          </a:p>
          <a:p>
            <a:pPr algn="ctr"/>
            <a:r>
              <a:rPr lang="cs-CZ" sz="1400" dirty="0"/>
              <a:t>(červená)</a:t>
            </a:r>
          </a:p>
        </p:txBody>
      </p:sp>
      <p:sp>
        <p:nvSpPr>
          <p:cNvPr id="25606" name="AutoShape 13"/>
          <p:cNvSpPr>
            <a:spLocks noChangeArrowheads="1"/>
          </p:cNvSpPr>
          <p:nvPr/>
        </p:nvSpPr>
        <p:spPr bwMode="auto">
          <a:xfrm>
            <a:off x="6905738" y="3681637"/>
            <a:ext cx="1570038" cy="627062"/>
          </a:xfrm>
          <a:prstGeom prst="wedgeRectCallout">
            <a:avLst>
              <a:gd name="adj1" fmla="val -71542"/>
              <a:gd name="adj2" fmla="val 5744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polygynní primáti</a:t>
            </a:r>
          </a:p>
          <a:p>
            <a:pPr algn="ctr"/>
            <a:r>
              <a:rPr lang="cs-CZ" sz="1400"/>
              <a:t>(zelená)</a:t>
            </a:r>
          </a:p>
        </p:txBody>
      </p:sp>
      <p:sp>
        <p:nvSpPr>
          <p:cNvPr id="25607" name="AutoShape 14"/>
          <p:cNvSpPr>
            <a:spLocks noChangeArrowheads="1"/>
          </p:cNvSpPr>
          <p:nvPr/>
        </p:nvSpPr>
        <p:spPr bwMode="auto">
          <a:xfrm>
            <a:off x="6112549" y="3127357"/>
            <a:ext cx="914400" cy="454025"/>
          </a:xfrm>
          <a:prstGeom prst="wedgeRectCallout">
            <a:avLst>
              <a:gd name="adj1" fmla="val -53110"/>
              <a:gd name="adj2" fmla="val 15539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400"/>
              <a:t>člověk</a:t>
            </a:r>
          </a:p>
        </p:txBody>
      </p:sp>
      <p:pic>
        <p:nvPicPr>
          <p:cNvPr id="177156" name="Picture 4" descr="http://cdn.phys.org/newman/gfx/news/hires/2014/largetesticl.jpg"/>
          <p:cNvPicPr>
            <a:picLocks noChangeAspect="1" noChangeArrowheads="1"/>
          </p:cNvPicPr>
          <p:nvPr/>
        </p:nvPicPr>
        <p:blipFill>
          <a:blip r:embed="rId4" cstate="print"/>
          <a:srcRect l="23549"/>
          <a:stretch>
            <a:fillRect/>
          </a:stretch>
        </p:blipFill>
        <p:spPr bwMode="auto">
          <a:xfrm>
            <a:off x="4442908" y="232651"/>
            <a:ext cx="2220465" cy="2532065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7158" name="Picture 6" descr="https://wilkma11.files.wordpress.com/2014/02/female-monogam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728498" y="710004"/>
            <a:ext cx="2224586" cy="1630231"/>
          </a:xfrm>
          <a:prstGeom prst="rect">
            <a:avLst/>
          </a:prstGeom>
          <a:noFill/>
          <a:effectLst>
            <a:softEdge rad="63500"/>
          </a:effectLst>
        </p:spPr>
      </p:pic>
      <p:sp>
        <p:nvSpPr>
          <p:cNvPr id="177160" name="AutoShape 8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77162" name="AutoShape 10" descr="Výsledek obrázku pro gibbon teste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77164" name="Picture 12" descr="https://c1.staticflickr.com/1/53/115454013_7d47534cbc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16906" y="2934705"/>
            <a:ext cx="2232660" cy="1674495"/>
          </a:xfrm>
          <a:prstGeom prst="rect">
            <a:avLst/>
          </a:prstGeom>
          <a:noFill/>
          <a:effectLst>
            <a:softEdge rad="127000"/>
          </a:effectLst>
        </p:spPr>
      </p:pic>
      <p:grpSp>
        <p:nvGrpSpPr>
          <p:cNvPr id="15" name="Skupina 14"/>
          <p:cNvGrpSpPr/>
          <p:nvPr/>
        </p:nvGrpSpPr>
        <p:grpSpPr>
          <a:xfrm>
            <a:off x="2453734" y="3189605"/>
            <a:ext cx="4295775" cy="3470275"/>
            <a:chOff x="2442976" y="3006725"/>
            <a:chExt cx="4295775" cy="3470275"/>
          </a:xfrm>
        </p:grpSpPr>
        <p:pic>
          <p:nvPicPr>
            <p:cNvPr id="25602" name="Obrázek 7" descr="III.14_final.tif"/>
            <p:cNvPicPr>
              <a:picLocks noChangeAspect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442976" y="3006725"/>
              <a:ext cx="4295775" cy="34702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5938838" y="3990976"/>
              <a:ext cx="119906" cy="121612"/>
            </a:xfrm>
            <a:prstGeom prst="ellipse">
              <a:avLst/>
            </a:prstGeom>
            <a:solidFill>
              <a:srgbClr val="FF00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cxnSp>
        <p:nvCxnSpPr>
          <p:cNvPr id="18" name="Přímá spojovací šipka 17"/>
          <p:cNvCxnSpPr/>
          <p:nvPr/>
        </p:nvCxnSpPr>
        <p:spPr bwMode="auto">
          <a:xfrm flipV="1">
            <a:off x="961792" y="4569868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1" name="Přímá spojovací šipka 20"/>
          <p:cNvCxnSpPr/>
          <p:nvPr/>
        </p:nvCxnSpPr>
        <p:spPr bwMode="auto">
          <a:xfrm flipV="1">
            <a:off x="5660315" y="2519083"/>
            <a:ext cx="0" cy="559397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Text Box 3"/>
          <p:cNvSpPr txBox="1">
            <a:spLocks noChangeArrowheads="1"/>
          </p:cNvSpPr>
          <p:nvPr/>
        </p:nvSpPr>
        <p:spPr bwMode="auto">
          <a:xfrm>
            <a:off x="439738" y="292100"/>
            <a:ext cx="8481809" cy="59708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b="1" dirty="0">
                <a:solidFill>
                  <a:srgbClr val="E80000"/>
                </a:solidFill>
              </a:rPr>
              <a:t>… i nepřímo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infanticida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zabíjení mláďat: kočkovité šelmy (lev, kočka domácí)</a:t>
            </a: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br>
              <a:rPr lang="cs-CZ" dirty="0"/>
            </a:br>
            <a:r>
              <a:rPr lang="cs-CZ" dirty="0"/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hlodavci (myš, potkan, lumíci, křečci, hraboš pensylvánský): 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efekt </a:t>
            </a:r>
            <a:r>
              <a:rPr lang="cs-CZ" sz="2400" dirty="0" err="1">
                <a:solidFill>
                  <a:srgbClr val="E80000"/>
                </a:solidFill>
              </a:rPr>
              <a:t>Bruceové</a:t>
            </a:r>
            <a:r>
              <a:rPr lang="cs-CZ" sz="2400" dirty="0"/>
              <a:t> </a:t>
            </a:r>
            <a:r>
              <a:rPr lang="cs-CZ" dirty="0"/>
              <a:t>= abort vyvolaný pachem cizího samce </a:t>
            </a:r>
          </a:p>
          <a:p>
            <a:pPr defTabSz="360000">
              <a:spcAft>
                <a:spcPts val="1000"/>
              </a:spcAft>
            </a:pP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i když prospěch samce je jasný, jde o strategii samice, která se tím brání </a:t>
            </a:r>
            <a:br>
              <a:rPr lang="cs-CZ" dirty="0"/>
            </a:br>
            <a:r>
              <a:rPr lang="cs-CZ" dirty="0"/>
              <a:t>pravděpodobné budoucí infanticidě (zbytečná investice)</a:t>
            </a:r>
          </a:p>
        </p:txBody>
      </p:sp>
      <p:pic>
        <p:nvPicPr>
          <p:cNvPr id="26627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6528" y="1726300"/>
            <a:ext cx="3204938" cy="19642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6628" name="Picture 5"/>
          <p:cNvPicPr>
            <a:picLocks noChangeAspect="1" noChangeArrowheads="1"/>
          </p:cNvPicPr>
          <p:nvPr/>
        </p:nvPicPr>
        <p:blipFill>
          <a:blip r:embed="rId4" cstate="print"/>
          <a:srcRect b="19650"/>
          <a:stretch>
            <a:fillRect/>
          </a:stretch>
        </p:blipFill>
        <p:spPr bwMode="auto">
          <a:xfrm>
            <a:off x="6650594" y="99906"/>
            <a:ext cx="1587243" cy="19227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7" name="Skupina 6"/>
          <p:cNvGrpSpPr/>
          <p:nvPr/>
        </p:nvGrpSpPr>
        <p:grpSpPr>
          <a:xfrm>
            <a:off x="3568419" y="2108800"/>
            <a:ext cx="5446884" cy="1866808"/>
            <a:chOff x="3568419" y="2108800"/>
            <a:chExt cx="5446884" cy="1866808"/>
          </a:xfrm>
        </p:grpSpPr>
        <p:pic>
          <p:nvPicPr>
            <p:cNvPr id="177154" name="Picture 2" descr="http://fc05.deviantart.net/fs71/f/2011/115/d/a/angry_lemming_5_by_lekkim-d3eu8ek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568419" y="2108800"/>
              <a:ext cx="2486392" cy="1819210"/>
            </a:xfrm>
            <a:prstGeom prst="rect">
              <a:avLst/>
            </a:prstGeom>
            <a:noFill/>
            <a:effectLst>
              <a:softEdge rad="127000"/>
            </a:effectLst>
          </p:spPr>
        </p:pic>
        <p:pic>
          <p:nvPicPr>
            <p:cNvPr id="177156" name="Picture 4" descr="http://m6.i.pbase.com/o4/07/866907/1/114565276.gdDs0jBJ.MeadowvoleMicrotuspennsylvanicus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04238" y="2108887"/>
              <a:ext cx="2911065" cy="1866721"/>
            </a:xfrm>
            <a:prstGeom prst="rect">
              <a:avLst/>
            </a:prstGeom>
            <a:noFill/>
            <a:effectLst>
              <a:softEdge rad="127000"/>
            </a:effec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3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347" grpId="0" uiExpand="1" build="p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978716"/>
            <a:ext cx="4029949" cy="361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b="1" dirty="0">
                <a:solidFill>
                  <a:srgbClr val="E80000"/>
                </a:solidFill>
              </a:rPr>
              <a:t>Samice si vybírají ...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sz="2400" b="1" dirty="0">
              <a:solidFill>
                <a:srgbClr val="E80000"/>
              </a:solidFill>
            </a:endParaRPr>
          </a:p>
          <a:p>
            <a:r>
              <a:rPr lang="cs-CZ" sz="2400" b="1" dirty="0">
                <a:solidFill>
                  <a:srgbClr val="E80000"/>
                </a:solidFill>
              </a:rPr>
              <a:t>… ale na základě čeho?</a:t>
            </a:r>
            <a:br>
              <a:rPr lang="cs-CZ" sz="2400" b="1" dirty="0">
                <a:solidFill>
                  <a:srgbClr val="E80000"/>
                </a:solidFill>
              </a:rPr>
            </a:br>
            <a:endParaRPr lang="cs-CZ" b="1" dirty="0">
              <a:solidFill>
                <a:srgbClr val="E80000"/>
              </a:solidFill>
            </a:endParaRPr>
          </a:p>
          <a:p>
            <a:r>
              <a:rPr lang="cs-CZ" sz="2400" dirty="0">
                <a:solidFill>
                  <a:srgbClr val="E80000"/>
                </a:solidFill>
              </a:rPr>
              <a:t> 1. přímý užitek</a:t>
            </a:r>
            <a:br>
              <a:rPr lang="cs-CZ" b="1" dirty="0">
                <a:solidFill>
                  <a:srgbClr val="E80000"/>
                </a:solidFill>
              </a:rPr>
            </a:br>
            <a:endParaRPr lang="cs-CZ" sz="1800" dirty="0"/>
          </a:p>
          <a:p>
            <a:pPr defTabSz="360000">
              <a:spcAft>
                <a:spcPts val="600"/>
              </a:spcAft>
            </a:pPr>
            <a:r>
              <a:rPr lang="cs-CZ" dirty="0"/>
              <a:t>samčí péče o potomstvo:</a:t>
            </a:r>
          </a:p>
          <a:p>
            <a:pPr defTabSz="360000">
              <a:spcAft>
                <a:spcPts val="600"/>
              </a:spcAft>
            </a:pPr>
            <a:r>
              <a:rPr lang="cs-CZ" dirty="0"/>
              <a:t>	větší teritorium (</a:t>
            </a:r>
            <a:r>
              <a:rPr lang="cs-CZ" dirty="0">
                <a:sym typeface="Symbol" pitchFamily="18" charset="2"/>
              </a:rPr>
              <a:t> více zdrojů)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přinášení potravy</a:t>
            </a:r>
          </a:p>
          <a:p>
            <a:pPr defTabSz="360000">
              <a:spcAft>
                <a:spcPts val="600"/>
              </a:spcAft>
            </a:pPr>
            <a:r>
              <a:rPr lang="cs-CZ" dirty="0">
                <a:sym typeface="Symbol" pitchFamily="18" charset="2"/>
              </a:rPr>
              <a:t>	stavba hnízda</a:t>
            </a:r>
            <a:endParaRPr lang="cs-CZ" dirty="0">
              <a:solidFill>
                <a:srgbClr val="E80000"/>
              </a:solidFill>
              <a:sym typeface="Symbol" pitchFamily="18" charset="2"/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553730" y="292100"/>
            <a:ext cx="4151870" cy="523220"/>
          </a:xfrm>
          <a:prstGeom prst="rect">
            <a:avLst/>
          </a:prstGeom>
          <a:solidFill>
            <a:srgbClr val="FFFF66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Int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rsexu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á</a:t>
            </a:r>
            <a:r>
              <a:rPr lang="en-US" sz="2800" b="1" dirty="0" err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ln</a:t>
            </a:r>
            <a:r>
              <a:rPr lang="cs-CZ" sz="28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í selekce</a:t>
            </a:r>
          </a:p>
        </p:txBody>
      </p:sp>
      <p:pic>
        <p:nvPicPr>
          <p:cNvPr id="176130" name="Picture 2" descr="http://www.naturesavannah.org/wp-content/uploads/2013/07/CourtingRoyalTerns-wFish1-929x484.jpg"/>
          <p:cNvPicPr>
            <a:picLocks noChangeAspect="1" noChangeArrowheads="1"/>
          </p:cNvPicPr>
          <p:nvPr/>
        </p:nvPicPr>
        <p:blipFill>
          <a:blip r:embed="rId3" cstate="print"/>
          <a:srcRect l="19467"/>
          <a:stretch>
            <a:fillRect/>
          </a:stretch>
        </p:blipFill>
        <p:spPr bwMode="auto">
          <a:xfrm>
            <a:off x="2614107" y="4508533"/>
            <a:ext cx="3324113" cy="21504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2" name="Picture 4" descr="http://www.birdphoto.cz/photos/8803_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79125" y="218456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4" name="Picture 6" descr="http://www.zvirenaprodej.cz/images/blog/zvireci_architekti_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35040" y="4062736"/>
            <a:ext cx="2953236" cy="265003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6136" name="Picture 8" descr="http://davidkanigan.files.wordpress.com/2014/03/bird-singing.jpg"/>
          <p:cNvPicPr>
            <a:picLocks noChangeAspect="1" noChangeArrowheads="1"/>
          </p:cNvPicPr>
          <p:nvPr/>
        </p:nvPicPr>
        <p:blipFill>
          <a:blip r:embed="rId6" cstate="print"/>
          <a:srcRect l="19176"/>
          <a:stretch>
            <a:fillRect/>
          </a:stretch>
        </p:blipFill>
        <p:spPr bwMode="auto">
          <a:xfrm>
            <a:off x="7094702" y="163008"/>
            <a:ext cx="1920206" cy="237579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07" name="Text Box 11"/>
          <p:cNvSpPr txBox="1">
            <a:spLocks noChangeArrowheads="1"/>
          </p:cNvSpPr>
          <p:nvPr/>
        </p:nvSpPr>
        <p:spPr bwMode="auto">
          <a:xfrm>
            <a:off x="439738" y="292100"/>
            <a:ext cx="8367675" cy="5488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ym typeface="Symbol" pitchFamily="18" charset="2"/>
              </a:rPr>
              <a:t>Jak si zajistit péči o potomstvo ze strany samce?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 oddalování kopulace – „</a:t>
            </a:r>
            <a:r>
              <a:rPr lang="cs-CZ" i="1" dirty="0" err="1">
                <a:sym typeface="Symbol" pitchFamily="18" charset="2"/>
              </a:rPr>
              <a:t>the</a:t>
            </a:r>
            <a:r>
              <a:rPr lang="cs-CZ" i="1" dirty="0">
                <a:sym typeface="Symbol" pitchFamily="18" charset="2"/>
              </a:rPr>
              <a:t> Concord </a:t>
            </a:r>
            <a:r>
              <a:rPr lang="cs-CZ" i="1" dirty="0" err="1">
                <a:sym typeface="Symbol" pitchFamily="18" charset="2"/>
              </a:rPr>
              <a:t>fallacy</a:t>
            </a:r>
            <a:r>
              <a:rPr lang="cs-CZ" dirty="0">
                <a:sym typeface="Symbol" pitchFamily="18" charset="2"/>
              </a:rPr>
              <a:t>“ </a:t>
            </a:r>
            <a:r>
              <a:rPr lang="cs-CZ" baseline="30000" dirty="0">
                <a:sym typeface="Symbol" pitchFamily="18" charset="2"/>
              </a:rPr>
              <a:t>*)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(u nás = „temelínský trik“)</a:t>
            </a: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endParaRPr lang="cs-CZ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3 možné samčí strategie: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</a:t>
            </a:r>
            <a:r>
              <a:rPr lang="cs-CZ" dirty="0" err="1">
                <a:sym typeface="Symbol" pitchFamily="18" charset="2"/>
              </a:rPr>
              <a:t>tatík</a:t>
            </a:r>
            <a:r>
              <a:rPr lang="cs-CZ" dirty="0">
                <a:sym typeface="Symbol" pitchFamily="18" charset="2"/>
              </a:rPr>
              <a:t>“ – zůstává se samicí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„není ta, bude jiná“ – odlétá před kopulací, hledání povolnější samice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	„frajer“ – po kopulaci odlétá</a:t>
            </a:r>
          </a:p>
        </p:txBody>
      </p:sp>
      <p:pic>
        <p:nvPicPr>
          <p:cNvPr id="174082" name="Picture 2" descr="http://static.planetminecraft.com/files/resource_media/screenshot/1237/concord-crash-jul-25-17_356443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87701" y="828339"/>
            <a:ext cx="1978341" cy="1420009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74084" name="Picture 4" descr="http://img.ihned.cz/attachment.php/890/32263890/aiovBCDFJMNOjlPQWbefghpqrx0TUw9m/_MG_039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23360" y="1473798"/>
            <a:ext cx="2815822" cy="1586247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0" name="Picture 4" descr="http://www.birdphoto.cz/photos/8803_v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313" y="1592896"/>
            <a:ext cx="3050991" cy="2032430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9" name="AutoShape 13"/>
          <p:cNvSpPr>
            <a:spLocks noChangeArrowheads="1"/>
          </p:cNvSpPr>
          <p:nvPr/>
        </p:nvSpPr>
        <p:spPr bwMode="auto">
          <a:xfrm>
            <a:off x="3398745" y="3205779"/>
            <a:ext cx="1140982" cy="715645"/>
          </a:xfrm>
          <a:prstGeom prst="wedgeRectCallout">
            <a:avLst>
              <a:gd name="adj1" fmla="val -70599"/>
              <a:gd name="adj2" fmla="val -10339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schování vajíček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650097" y="3205779"/>
            <a:ext cx="32159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aseline="30000" dirty="0"/>
              <a:t>*)</a:t>
            </a:r>
            <a:r>
              <a:rPr lang="cs-CZ" sz="1600" dirty="0"/>
              <a:t> </a:t>
            </a:r>
            <a:r>
              <a:rPr lang="cs-CZ" sz="1600" i="1" dirty="0" err="1"/>
              <a:t>fallacy</a:t>
            </a:r>
            <a:r>
              <a:rPr lang="cs-CZ" sz="1600" dirty="0"/>
              <a:t> = klamná představa, trik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7991290" cy="253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2. senzorická úchylka (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sensory</a:t>
            </a:r>
            <a:r>
              <a:rPr lang="cs-CZ" sz="2400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sz="2400" i="1" dirty="0" err="1">
                <a:solidFill>
                  <a:srgbClr val="E80000"/>
                </a:solidFill>
                <a:sym typeface="Symbol" pitchFamily="18" charset="2"/>
              </a:rPr>
              <a:t>bias</a:t>
            </a: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)</a:t>
            </a:r>
            <a:br>
              <a:rPr lang="cs-CZ" b="1" dirty="0">
                <a:solidFill>
                  <a:srgbClr val="E80000"/>
                </a:solidFill>
                <a:sym typeface="Symbol" pitchFamily="18" charset="2"/>
              </a:rPr>
            </a:br>
            <a:r>
              <a:rPr lang="cs-CZ" sz="1800" dirty="0">
                <a:solidFill>
                  <a:srgbClr val="E80000"/>
                </a:solidFill>
                <a:sym typeface="Symbol" pitchFamily="18" charset="2"/>
              </a:rPr>
              <a:t>  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= existence preference před vznikem samčího znaku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např. větší odezva na nadnormální podněty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Př.: mečovky rodu </a:t>
            </a:r>
            <a:r>
              <a:rPr lang="cs-CZ" i="1" dirty="0" err="1">
                <a:sym typeface="Symbol" pitchFamily="18" charset="2"/>
              </a:rPr>
              <a:t>Xiphophorus</a:t>
            </a:r>
            <a:r>
              <a:rPr lang="cs-CZ" dirty="0">
                <a:sym typeface="Symbol" pitchFamily="18" charset="2"/>
              </a:rPr>
              <a:t>: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samice „nemečových“ druhů preferují samce s „mečíkem“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preference samic rodu </a:t>
            </a:r>
            <a:r>
              <a:rPr lang="cs-CZ" i="1" dirty="0" err="1">
                <a:sym typeface="Symbol" pitchFamily="18" charset="2"/>
              </a:rPr>
              <a:t>Priapella</a:t>
            </a:r>
            <a:r>
              <a:rPr lang="cs-CZ" dirty="0">
                <a:sym typeface="Symbol" pitchFamily="18" charset="2"/>
              </a:rPr>
              <a:t> silnější než u samic vlastního druhu</a:t>
            </a:r>
          </a:p>
        </p:txBody>
      </p:sp>
      <p:pic>
        <p:nvPicPr>
          <p:cNvPr id="28675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5479" y="3225597"/>
            <a:ext cx="2352600" cy="23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8676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51149" y="3238051"/>
            <a:ext cx="3699257" cy="239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28677" name="Text Box 10"/>
          <p:cNvSpPr txBox="1">
            <a:spLocks noChangeArrowheads="1"/>
          </p:cNvSpPr>
          <p:nvPr/>
        </p:nvSpPr>
        <p:spPr bwMode="auto">
          <a:xfrm>
            <a:off x="1875025" y="5533913"/>
            <a:ext cx="215956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Xiphophorus</a:t>
            </a:r>
            <a:r>
              <a:rPr lang="cs-CZ" sz="1800" i="1" dirty="0"/>
              <a:t> </a:t>
            </a:r>
            <a:r>
              <a:rPr lang="cs-CZ" sz="1800" i="1" dirty="0" err="1"/>
              <a:t>helleri</a:t>
            </a:r>
            <a:endParaRPr lang="cs-CZ" sz="1800" i="1" dirty="0"/>
          </a:p>
        </p:txBody>
      </p:sp>
      <p:sp>
        <p:nvSpPr>
          <p:cNvPr id="28678" name="Text Box 11"/>
          <p:cNvSpPr txBox="1">
            <a:spLocks noChangeArrowheads="1"/>
          </p:cNvSpPr>
          <p:nvPr/>
        </p:nvSpPr>
        <p:spPr bwMode="auto">
          <a:xfrm>
            <a:off x="5355179" y="5533913"/>
            <a:ext cx="222368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800" i="1" dirty="0" err="1"/>
              <a:t>Priapella</a:t>
            </a:r>
            <a:r>
              <a:rPr lang="cs-CZ" sz="1800" i="1" dirty="0"/>
              <a:t> intermedia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7"/>
          <p:cNvSpPr txBox="1">
            <a:spLocks noChangeArrowheads="1"/>
          </p:cNvSpPr>
          <p:nvPr/>
        </p:nvSpPr>
        <p:spPr bwMode="auto">
          <a:xfrm>
            <a:off x="439738" y="292100"/>
            <a:ext cx="407034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ym typeface="Symbol" pitchFamily="18" charset="2"/>
              </a:rPr>
              <a:t>Př. hvízdalky rodu </a:t>
            </a:r>
            <a:r>
              <a:rPr lang="cs-CZ" i="1" dirty="0" err="1"/>
              <a:t>Engystomops</a:t>
            </a:r>
            <a:r>
              <a:rPr lang="cs-CZ" dirty="0"/>
              <a:t>:</a:t>
            </a:r>
            <a:r>
              <a:rPr lang="cs-CZ" dirty="0">
                <a:sym typeface="Symbol" pitchFamily="18" charset="2"/>
              </a:rPr>
              <a:t>  </a:t>
            </a:r>
          </a:p>
        </p:txBody>
      </p:sp>
      <p:pic>
        <p:nvPicPr>
          <p:cNvPr id="29699" name="Obrázek 11" descr="II.15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4343" y="1212726"/>
            <a:ext cx="4775238" cy="486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9700" name="Skupina 14"/>
          <p:cNvGrpSpPr>
            <a:grpSpLocks/>
          </p:cNvGrpSpPr>
          <p:nvPr/>
        </p:nvGrpSpPr>
        <p:grpSpPr bwMode="auto">
          <a:xfrm>
            <a:off x="5330004" y="668336"/>
            <a:ext cx="3633022" cy="2784867"/>
            <a:chOff x="5836694" y="4487862"/>
            <a:chExt cx="3167607" cy="2424514"/>
          </a:xfrm>
        </p:grpSpPr>
        <p:pic>
          <p:nvPicPr>
            <p:cNvPr id="29701" name="Picture 37"/>
            <p:cNvPicPr>
              <a:picLocks noChangeAspect="1" noChangeArrowheads="1"/>
            </p:cNvPicPr>
            <p:nvPr/>
          </p:nvPicPr>
          <p:blipFill>
            <a:blip r:embed="rId4" cstate="print"/>
            <a:srcRect l="29079" b="9389"/>
            <a:stretch>
              <a:fillRect/>
            </a:stretch>
          </p:blipFill>
          <p:spPr bwMode="auto">
            <a:xfrm>
              <a:off x="6301650" y="4487862"/>
              <a:ext cx="2702651" cy="24245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softEdge rad="127000"/>
            </a:effectLst>
          </p:spPr>
        </p:pic>
        <p:sp>
          <p:nvSpPr>
            <p:cNvPr id="29702" name="AutoShape 43"/>
            <p:cNvSpPr>
              <a:spLocks noChangeArrowheads="1"/>
            </p:cNvSpPr>
            <p:nvPr/>
          </p:nvSpPr>
          <p:spPr bwMode="auto">
            <a:xfrm>
              <a:off x="5836694" y="5792936"/>
              <a:ext cx="1108075" cy="344488"/>
            </a:xfrm>
            <a:prstGeom prst="wedgeEllipseCallout">
              <a:avLst>
                <a:gd name="adj1" fmla="val 32815"/>
                <a:gd name="adj2" fmla="val 88708"/>
              </a:avLst>
            </a:prstGeom>
            <a:solidFill>
              <a:srgbClr val="CCFF99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cs-CZ" sz="1400"/>
                <a:t>hvízd!</a:t>
              </a:r>
            </a:p>
          </p:txBody>
        </p:sp>
      </p:grp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8119530" cy="3062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3. nepřímý užitek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samčí příspěvek = pouze geny</a:t>
            </a:r>
            <a:br>
              <a:rPr lang="cs-CZ" dirty="0">
                <a:sym typeface="Symbol" pitchFamily="18" charset="2"/>
              </a:rPr>
            </a:br>
            <a:br>
              <a:rPr lang="cs-CZ" dirty="0">
                <a:sym typeface="Symbol" pitchFamily="18" charset="2"/>
              </a:rPr>
            </a:b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hypotéza „sexy synů“: 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R. A. </a:t>
            </a:r>
            <a:r>
              <a:rPr lang="cs-CZ" dirty="0" err="1">
                <a:solidFill>
                  <a:srgbClr val="003399"/>
                </a:solidFill>
                <a:sym typeface="Symbol" pitchFamily="18" charset="2"/>
              </a:rPr>
              <a:t>Fisher</a:t>
            </a:r>
            <a:r>
              <a:rPr lang="cs-CZ" dirty="0">
                <a:solidFill>
                  <a:srgbClr val="003399"/>
                </a:solidFill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(1915, 1930):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neřízený pohlavní výběr (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runaway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sexual</a:t>
            </a:r>
            <a:r>
              <a:rPr lang="cs-CZ" i="1" dirty="0">
                <a:solidFill>
                  <a:srgbClr val="E80000"/>
                </a:solidFill>
                <a:sym typeface="Symbol" pitchFamily="18" charset="2"/>
              </a:rPr>
              <a:t> </a:t>
            </a:r>
            <a:r>
              <a:rPr lang="cs-CZ" i="1" dirty="0" err="1">
                <a:solidFill>
                  <a:srgbClr val="E80000"/>
                </a:solidFill>
                <a:sym typeface="Symbol" pitchFamily="18" charset="2"/>
              </a:rPr>
              <a:t>selection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samčí znak nemusí přinášet jedinci výhodu, ale je z nějakého důvodu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samicemi preferován  je výhodné mít potomky s tímto samcem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(synové sexuálně přitažliví pro ostatní samice)</a:t>
            </a:r>
          </a:p>
        </p:txBody>
      </p:sp>
      <p:pic>
        <p:nvPicPr>
          <p:cNvPr id="167938" name="Picture 2" descr="http://coachingpositivity.com/wp-content/uploads/2010/01/bright-colored-love-bird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6638" y="3735827"/>
            <a:ext cx="3792481" cy="2654737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67940" name="AutoShape 4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67942" name="AutoShape 6" descr="data:image/jpeg;base64,/9j/4AAQSkZJRgABAQAAAQABAAD/2wCEAAkGBxQTEhUUEhQWFBUWGBQVFBgXFRgVFRcUFRQXFxUUFRcYHSggGBolHhYUIjEhJSkrLi4uFx8zODMsNygtLisBCgoKDg0OGhAQGywkICQsLCwsLCwsLCwsLCwsLCwsLCwsLCwsLCwsLCwsLCwsLCwsLCwsLCwsLCwsLCwsLCwsLP/AABEIALcBEwMBEQACEQEDEQH/xAAbAAACAwEBAQAAAAAAAAAAAAACAwEEBQAGB//EAEUQAAIBAgQDBQUFBwIDCAMAAAECEQADBBIhMQVBURMiYXGBBjJCkaEjscHR8AcUUmJyguGi8RUzU0Njc3SSo8LSFiQ0/8QAGwEAAgMBAQEAAAAAAAAAAAAAAQIAAwQFBgf/xAA2EQACAgEDAgQFAgQGAwEAAAAAAQIRAwQSITFBBRNRYSIycYGRocEUQrHRBiMzUuHwFXKCFv/aAAwDAQACEQMRAD8A86Gry50CYqBs6oAMNQoJxehREAXo0Gzg1SgNhFqlBsGiSyQKAbCBqUCyc1Am4ICgFMnLQsILLRQADRBZwFQlkVAWSKhCRUBYVQazpqC2EtBkCilsgLUUK2KYU4EKIpggEUUQkCiFEGoEiiQ6KArYMUQWARRQyAinCXwtZyHVCAURQiaAwBamISBQIdFQUIUA0GBQsNMYtKwokpQsNEZKNkoNVpWydBoWlsILLRTJYAt0dwq5C7OpY20U60yYGgVWjZEMC0rZKJiogpAEVAUGtBho5jUQKQpjToR0AaKFQFEJBFELR0VB0gWFFCsWKYSw1NQRsmgBMRcp0WJipphrL7XBVCiMAblHaSjg9FoWgi9KkEWGp6BQ1WpGQKgRHA1KGQU0BghQAFmoUEkNQIGDQolE56lESA7WjtCF2lBxAcbtRRCmLZqZIDZKmoyDFpGQIigQUwp0Bgg0QJhGgFoU1Mitog0UBA0RkCag51EgLCihKBy0bEaJqWRRILVA0LuGaZEoQaclBXWNCKQ+5CcxqykDcGGNLSJYQJoOgNjUWlbAh9uq2EeBVdjJ8HZKlks46VBrOBqCuQQFSyJhBKFliBeaiI+BetPwLuJAoNhOZalkBmjRGTQK2EtAKQ1TSlhOahQCanQlEZKlkoYFoEAZalgoU4p0yUKYU4OgNEYMLS2GrIK0USgaIro6oKxTmnFQJFFDCytGycFrs5qvcBws4YcUN7CoHdgKm9gcSVsio5slDOxpdwdpy2qjkBocqUlhUQqAaAcUUSjkSo2HaPVKSybSStQaiMgqWybSOyFHcybSAlSw0AwopgYo26eyUSiUGybRwSl3BUSStCyMiKlgJFQKZLGoG0DNQQhjRRGLamQnIpqZE5IFEKYc0tFiFM1MkSQs05QyaALYEUwtsNEpWxuTuyqbiUcjVGi9qg81CgAl6NACRqDREPD1XQSQ4qUMkiS9SggEmmUb4EkFlPTSt+HwrVZVcYOvfgqefHH+Y4MOo+f5U8/B9TFW0vyPjyxyOkNtXlOmYfX8qwZNLOHWvydDHoNRNWov8UMKk+6VPkw/OqEvUefh+oguYibuZfeBHmCKKimYpwyR6pkdtU2i2QblRIFgdpTbQWF2lDaTdRwuVKBvJFyhRN4YNBoNgO1FIRyo621FoCkOakLOoBqASImmQQXNFEK7mnQSFaiBBE0o7FmnQrYJaiI6JFARhAUAEk1KIBno0GisLpq3ajoyhGhivStGWXDDilEsmYqEI7WptA2Gt2htBvDV9ydANSToAOprVo9Dl1WTZjX1fZIqz6qOGNy+y9S1wDAX8cxXCW5UaG6wK21O+rfgJPhXstHpfD9DC38UvXr+EcTNl1Ool6L0X7nrrP7Mp/8A6MWSTEratwPEZ2bUf2irp+MXxGK+5X5Oz+Y17H7O8GBBW63i10z/AKYrn588s/zGjTazNp3eNlK9+zOyfduXV9Q33iuTLQxfQ9Fi/wAW6qKqSTMniv7NbyDNYuZ+qsMreJBG/kYqqega6HR0n+LoydZ417rkyMVwbG4VSXQsnxZTnA8SD/tWTLoJdaOrj8Z8O1b2Nq/fgz1xVtxr3G6jVD4np6fKsTxyj7k1XgkZrdhCe0Rv6EagjqDzpDzmbBkxPbNUIZaZMoolVqCtEZqlC0MQUGKrGTSD2QTRRW+WcpioxkqGTSlyQJNREFinEthGoGwCtSwNtEUURME0RwCDTC0xZoiklqlAOV6jQLCmhQUztKI1lQCrDTvIzRRoqk7HJcpGgElqArZKpNRsA0W6kU5NJAlSVsnhnBrnEL37vaJSzbP/AOxeyyoMTkG2Y9B6navWOePQ4Vhj1fzP1fp9jiLdln5sv/lei9fufaeC4S3hrK2LIyW1Gg5nqxPMneuW88skvYtrai/bcVtxx4Mk5cllGFWiINXHWox1QRuCgFyRXvwRBqxIrb7o+NftC9nDhrvb2R9i+rqP+zcnVgP4TofAzy252r0v8yPZeAeOOKWLIzzeD4hl0Oqnl+I6freuTPDZ63PHFqY7ZIsriQdv81S8TR5XWaSenl6r1GB6ro57kSq0G6EXI9RSNjuPBJNAQECiA4pUsFtHTUB5jRIepRYslkE0RkATRIc1QlC3pkGhaNTNFiQeehQbQlxNMmVyICUbKicoFSxlE4moBo7LUBQPY+NHcaNot7VFSBto62lRsCLCJVbYGiwCBSASFX8TkVnG6qxX+vKQn+oit/hsV/ERb7c/gy6x/wCU168H1T2e4cuEwtrDqNVUNdPN7zCbjE8+9I8gKmr1Ty5OSiGOkWMVi8oLH3VBZv6VEk1s0qU2kivJHg+YX/2yX2YizYQCYtqVzswmBmIYHMRyArrxljimmnZnend9VR9Mw/HCLIvX7b2RlDNswUmBl0MkySIA5VVkyQjG3wLg02TJPbDkzsT7b2U2Fxj0yRp11O351z3r8fa2d/T/AOHdRk+ZpFC37fFp+zCLyzOCfXTSqJeIyXyxs6n/AOYxRXM7F2vb0sYFo3OpQGPSfxipHxDLw5JIEv8ADOGr3V9TSscRt4tCjEKTujupbzgGurg1OLPGrPO6vwvUaSW9K16o+Y+2ns++CuBlBNm4e6f4TuV/LwFU6jS7eUdXwzxhyjtk+UeefGRrO2oNY1ivqdjUaxPHUuUbfCeJJeEaBxuOviKxanTSx/Euh55SUnwaapWJsOzkdNIWJBCIoB2KhZuQaarK3SO7QVKIlYWhocjeUqBZBRTK3jLGDwJYgtKpBYmOQ008SdBR3xXUsWOT6F/hXAzcYGC6ScsCC8bkdF8aVT3ZFjj1HUKg5SM7HWmV2DiD9B0A8IpnadC4+VZm3watjQdooA01oLJM0BeAxUEsgt4VKAyNagFZIWpY3UMVCUVu1NPRpirODVKFl1JWgxKGhqWg7ThcqbQME2y1ywMjOnbW3uACR2aOCcx2AJB3/hro6SFY5S71wYc8JSkq6I+t3cQZjnz868vqtTOMnFGzFgTVkWGymQdaz4dfqMM98GaJaTHNUzKxKWlu9p2VrtObBAG9Tz9a6n/mdXkXb8DQ8KxMyOPcRe5BZjI0UToDHICNd9oP1p8WTLkdzdnW0unx4VUYmGb6gT3GJ10vIpk8++YBP9Glatr9zZuk+jf4Iw9lWM9lbZjzGIssR4klyn+kU0k06sDnKuZcf+rGX8NbJ+2xBH8gu2yB6h2APoKrcppfDH9CQzyj8sb96Yq6lof8u8qkRBZ85HiDlAB8qMJTXMk/sjTDNKS+OL/H/JpYfigay2HxjriLD6B0V3vW2+FsoXvgHXry12rraTxDjy5xf1PMeJ+DSeR6jBw12o8Zxr2Su21GQdppPc7wdZgXLR+JT3dNwSR0nc8PNx5RyZapShtkqZh8C4bdu3R2cqBBL6gAeY5nWKTI4qNSKIv4uD6WnD5ywSe73jG7aDQcuZivOaiG1/Cb4SsE8PeY5dTVG6uo3Ia4CBq3oBSb0H4qKWKwhGo7w8Pyq2EkyllXtBT7WBSofbHMg/KllFotWQ2OGYUFWZoAZSoJHuqTD3PONB1J8DWbJOnx/wB9i/Ficz0GD4d2sZx2drTKmzOEHdDdFA1jckmssslXXL/oXzqPwxNNlA8IECNIj8PCsUW1d3Y8eUq6GDxDgBuXBdBlSy9qAe+FJGZkn3jHLfzrqaPMpKpvoZ9RFxfwI89xzh3YXWT3lkm222dOR89gfGticZP4HaKI7kviXIvEcPdEW4V7je641U+E8jodPA9KeWOSV9gKcW6M241RIjiIfEovvMB5kCrFjk+iK7S6iG4zYH/aL99WLS5n/KL5kfU5OL2ToHB8gfyqPS5V1QVNS4Rat3Qw0M1U4OPUbldQc1Qlh5QaFstd9iTaAobmK7IgU1ixkwDULrLfC+GNefKO6o1djsq9fOtGDE8kqKJN3SLnGWtXBks38y2lyhQGAGo+Ijvda68IQ21jZ6DSXixbckOvcs+zfH2INq6e+gBRj8SCBlJ/iGnmPKvPeKeHfF5kF9V+5k1GH+Hmn/K+nsaWK40yjY1yoaRNmjFji1dmViOIu/6n6Vtx6dI1RSiis7HdiQIO4y6rroe0XNy2OkHadd2PEkiqWVIsjMe6svGcOoVLsgN/D2pcH+qTV2wq81dXwVLeIJzLbNy1l95BgUJHi4D/AFgU2yP3LuUrkr97GWkcgMl+4V/it4ZWQf1qIj61Vs56f1C5R6Nflv8AQkWrjazh746taWf/AGZK/wB0VQ4peq+5bHJCPqibdq0ZBtW1J0OW6CJ8efoDSPeu7NKnNq1K/sMu4XKsJmyasAozBHI1dI7yHroQeY5jRp9fki6bOdqNBgy22qbJ4a4uKzMoW7mIulRlFwwIuR8JMmR1zHnXQyahZKZwM+ieCVLlepp4VwDOYTtWDJkUgRxtdRt25OoE+Mz8qyZMd9BylcRj4UuPTNq5cFU8voJtoJ173rpWmEccGUuTkWruJC+6qgwNgAdtNhW+WWCjwilQlZSa8XMDvE8q5+bUqjVhxc8HseFcMgIXAzCIHwg9fMD5V555J5cmzH3Z1JZNmOmUvaH2lFniWGwkQWDG4xMZTcUmyv8Apkz/ABr0Nd5eHTx6GbfzdfsjlxzKWdehs3rRY6kmdT+Hzrzs4y69TrwkorgPHJGHunKznKSFQgOSNghOzaaVr0UEnFS9TLnk306mNdVOJYEXLXcYlihuDVXRyjBwOsGY8DWxwem1DU+nsV3vjcTzvsHib163jsBiBkZIgR7jMWUkT0ZVYHnJ611dVswwhOLuL6maP+Y2mqaPN4z2duNh/wB4zsJVbTJmIy4lbnZ3CDuVi3daP5hyrb5ungrSKf8AObpmNa9nF3uMT11qiWuf8qLVhSXJdtcHsjZQfPWk83UT6WJN4orqiwllRsgHpVU1k/msSGWPZoYPCqn7l26+hBB6VCWDaajIu8xJlhVBqtuiboskp0qWT6Gvwn2YvXwHylLRMdodjvOQfFtvt41t0mjyZ5cdDPm1XlrjlnpL+Bs2rJtgEJ8TEwWPIltPDwr0MMGLBDaizQvJLIp1b9KPK8S4lhlXs1+SjMzEdWPLymqHkxY1UT0TjlT35Go/X+3UwcU5ujKtkIvVoDHx11n5DwrBl1UV3KsmrwOHlu37v9kLTHYm2ipcGdFnv6u0TsfKsjxYckt0XTMOmzLE2r47F3DYoOBqCNJiB9RPhprS+XtdGt6hNGzbcRvAhjIHSO9pJZdTPvCGBITcXpcFCk2VbzL3M5AcDTMVdSrMF7vayty0dY+00gxEECNdzXBNWuxGIN1TlR7iXLffVcpIZZ97D55ZSNZTUab0rquSyCjL5lw/f+oq5hHut2/aJmO5Km0CdvtIjIeWb3T1mq5TdW/06mhShBbK/PP4GXLFq20YmzcsudQZLA+KXF73zDjyqq9ye18hc5yVwaa/71RdNrMudSuMtDTvR+8W/DMPe/WgrM38W13F/oyQnTp/C/boyHKhR2Xe/lBAdR/QT3v7StSKbl8a+/YeWSXVmE/E2S6QSdR8S5Y8p7wrf5KcE0cPWahOW1Gvg7gOpMzVOPGnKqMEptLll4YwD0/GugtGktyMr1Fuhlu8H51mnilJ0g/D6g9ooO9GOkk2RzUUStm0/vOwJ8o+6r3povhsq3l/h/B1Ddy4yk7GAWPgukTVuPQYU7ktwJZJV8Lo977OcDS0O1uNcdoPeuwABGuVY005nxrX5eKP+nBL6FUVP+aTf1Pg7cS/fuN9svu3L5ZP/CtpCacjkRfU1m8Qfl6ad+ho0kd2aNH26wsj9b14jG7XB2pumU+M4ghsPbTe5eCx/IiM9wnwAUerCt2mwrI5SfRIzPJskkWbeFSyhRBGZ7jf3XbjXG+81XmyeZLn2X4GxRoyeH4JVxOKvDQ3Gt2/D7JAG+pj+01r1lLBhxqXMua9OeCnTybnkk1wu/qVrfDxcwjrl/5jXbqeDFma2Z8fuY10M88Wk1uPHVpKKl9e5lxRnqdJKd03e39jzh9lC0doiIDr9pqwHXIst4bV7py0UI/5cE/seRX8W3/mSa+5X/8AxmwM5llVDla80W7StrKqqkvdubdwRHMiubqdXGCtLabMOOU+G7JfGWkAW0naZRAe8ASfEW17q+smuFqPFZy4il9WdbB4cquRmX7hJkx6AAfSuVKTm7Z08eGlSFZ/ChQ+xAFKaxHjYxVJ2pW6BsGW4DDMe7IzeU6/Sh24HVo0+O+1uIuHLafs7SgKgCLsNOe3Kt+m1eXHj22Oo4IPdtt+5ghnuGbj3Lh/mY0uXUTfc1w8QypbYJRXsNCRooA8hFZXNvqyuUt3MnyELeo60LKtinwWcY6WbTSZusCIHwKRDa/xbjw1G9Pii5STXQ34dA4rdL8HnPZbAlrpB0BkKJ16beorpZ8ipV1M0NNOLe5cHsLqRoBLBoA1HfQ58quNUY2ycrDcAqZgRWnZrUKXt+wtvdLmcqg55UxNwqbwa38MhkIZe6XtEiM1I5GmC5Ue79P79/uStgjPay9+133s/A40+1wzb22YFWAGk6RqBU6tIDk0t/r3/Zr9Cv2xdS9i8VIIDdprbaR3GcMD2TnVZMqSD3hoCjUV15HkqaU1+Oq/uK4fxTErcNplRoInDuAg0ju251RumvzmDVlw42t3K9x3hjs3RfPqW7bKbmZL1y2TI7K4uW5PNNRlb+kgzGmsgVSUlGnFP37EU7jtav3KfE+GKT2hfs55undaNyurID5sAOgqzFmfypX9O37izyOMGmeZNkXLpyyUBIUmBz1MgmR0gxXewRShzG5ei6HjtTNynadI9DhbgUADb9bmr1psqXyP8FHnwTpyQ24x32H1ro4fBsk1c+DDk8SipVBWLtux90mddNjHXyrqafwbT4uquzHm12SXXgK67jdvu0+mtX/+H076JoSOuyPgSmLad5GvIiDy8643iXh+PD8rN2n1UpOpI0k4uUA1Mjx1Hy2rzdJS4Z0Hkao2MF7R3sRNjtWVLgYMXYuoQgyDmOxGm9XYYzcqfQOTIlBuuhh/s+4Ui4y5cDZt0w4MBmU+/eKj3F0gdRPhXN8bnLJDyodO7N3h0dsfMnw+yPr1q3ArzcY7Ub5Ssqph/tDdaM+U20H/AE7ZgsAebsQCx5AAcpNmTVKGLZDv1KI425XIUbuZsx2GieM7vHTp4A9aqUkqbNSi10E2nRYUrnEEsDoDmJkv/Uc2g3JOwki7BnTyPPkXEen17IWWJqHlR79TmxXKAPAQB5ADQDasmXUyyNuXW7NMNMoRpGDwriCnCF7jNbtWWe1euDuvce3ca2liwSZNxlClrnwhoXKcxX6DHNtwRm/RP9DxuXAvOfHc8lxXipvMCQEVe7btppbtpyRB955muHnzTyy3M6WnwqH1EKedZWdLHjVWSl0TUcXQG6dDuyFJuYBCJO9O3Q9U6Z0AbGoGo+oL3BFFRZVaBkEUeUNJxaH21gUjdkUopFnDWM55DrSN0WQ+IpcS4ioLW7AECQ1zck66A9N/D7z1dD4fLL8c/wAHQWbDpIbmrkzExFlm3JJn616KGgjGHCOXLxGU59S3wrENbEAHWA7bMxMgW0jXnvvz0gVx9bpJQZ3dJljNfG+KPQYm/aZFsiDL2rVyBlC/a9pmWNwMzqD4seYrnwtfcs8mVufarX9i9YtFb6qSIUZCeX2eDw3aK45qMobztnrTbvhS+hjaqG5de354ZW4JilvXJErcsZkQ/E+HPdQPB7xSInnI5waGZbXx0C90MdS6Pn6MO/gwH7oUC8hdf4VuklbuHf8A7pypH8rZYgiapWeufTh/3+xa05R5fyv9OzMfht4XA1q+gbspGo+2tIDuG0ZkU/DIjyGlmW01KL6/hljUVzF0/wBP+sjiOFuaC4U2BtXTeQFk6kmO0WOcBht4A45xr4fuq7/sLHLGD3dPVGZf41eDC3bxCQ2jMAjkx1JkFYgevKupofC8Wacd/F9Ls894n4nJtrGuCcNZt2+reZ5noNgPAV73S+H6fTrjk8dmzZcr54LSXJHdAHntXQjCK6Izba6sF7smBy+VNHl0NtpWR+8keA5n86aThHqHyrHWOHX7pypbdj5Zekkk+Y+Y61ztT4ljgmocv9DRDCly+C6nspjZ71sKBp/zEBPjLMDHkK5OKWHJJz1Lv2V0WNqP+n+R59nb6jQYYR1vKD6loH1NWPUaeH+ljX4E8qcvmkzDxfAMfee5btIGCQLnY3bbKSwkLOYF9IkCQNJFcrVTy55XKv6HQwRx4o8dy/7IriOGs7fueIa4xAeMO5XINlDRA1kyPwrk6vQyzx29Dfgzpcnq737WLKkLdwt+0T/EFn5MVJrhZ/BNQ4/C1+Ga8eoh1ZpYD2swuI0t3RJHuMCjR/dofQmuHn8M1WLmUePY6GLNilxZdu3ydvny9OtZoQ/3/g1pX8ojtPzPUnqTVk5OXToXQxKP1FtfpFAu2nybG8Vul3tZvs7V/ElFgQGe6SzHq2u55aV9C00Yyxw3dKX9Dw2rUo5ZOPqwE4iw1IB6mI+cU+bw7DPlOirHqskeGauE4haYANKsep7vzrmZfC8q+Rpm2Gtp8o9F2uGtqDlV2jkZ/Gq5444VUoty/Qt85ZHwU7nEJMhBFYm+ehZ8XqUAhjWhasunKwW2orqVStIrBgDtVlDY77nYhzyFSKXcfJF9jsOjtsY86MnGImPFKQvHYtkGTNqd43C7adJrRpcKnJSo24YRxvdk6IXh8MTtoNoj5eHj/tXqdPio42r1KyTb7FkYX8p9YkV1Y411MscyborOJG3XXxj6QAPnVGTApyZ1NPqJY1dhIuyLpNwQdtIcQPVTXD13h63Oa9DvaLxPlJ9DbwHG8iMz94tbuXATE63xZPmSq/6fGuE8E3JfX9i/O1PmC4/5ItqMNat3R7xC3EJMAns1Z7Z8HQ3B5otJB+Y5Rf0E1k972x7BXMcDcZBGU/b2g2guWb4Bv2/5e8Mw/hKt0qPFcU/s/ZroyqE6dd/7dAMdw9sQ4v2LnZXbEDEOdCF0Fu/HNiCFI5mPM3aLDKbeKXyvlenuv7GLWalYo2eOxnEGZ2QDKjN3k3QXJhntgibc9OUkbbdGOmUXXddzkZdXOas+nftGAfgWCuXEDOeyBcCClzJDdPeyuCOsVviuJJ+hhSaprufOeBs9xSIJCR3o67AnmfCu54Tq5Tjsm+F3Zj1eJRe5dz1ln2avkhWGQQWMgnKJAggcyTEeB6V05+KYYqo8mJY22blj2StqAALhOssXA2jXKq6Df4uW9cqXiuW3VIu/h93U2uG8Gs2SG7JXYagmSRqdFmYgEVhyamWR8yLPKrobX/EjstpEHhr68qzbl6j+XZRv3nY6geg18oH68RTeauwPJpiDhvDoPdnx5tHoAfxo+f7ligCuFEaqDuxlC0kmSe9AP12HnQeYZYy3ZtQI2/p7mvhGnoATQ81NDKDXRgYi7cgKXcg/C7dpM8ovhmb+1PrpUuDLk2Y+K9lcJefPcwtsMDJNsGyGPMXbatk15kMra+7FKtoHuMbH+yT2GL8KuXLVwAk4S6S6XQBJFh2gOwGptsA48NJxanR486qaT/qacOpnj5TJ9nPalcUCjjsr6TnQyBpoSs6+YOoryOu8MlpnujzH+h6TR6yOfh9S7fuQayRjaOtBcHn/AGZ9mbOMvY5XZ0uW7yupUiMl3OYII6r9a93oYKeCP0PBeKylh1Dr1MP2i4McLdNstnGhB0Bg9ROhpsqcHVlOHIsiuuSlatTVPmGnamOWxG2lB5L6h8tdi2ruBvQ3Q/2r8B8tlzEXAdFH1rgQi11Orklja4QmyhbQz86sbS5Exx39ERftNyNSMl3BPJKD4FpZuR7wpnOF9Cp5csurR37sw1Z6KnFukiJzfcw1xQdyTuToegGw+QrsYoqCoTJmk+DW4XekfKOvlXV0szmZoXwaKMTo3PkPrXb0slJ0cfUb8fKJvYeZjSZHrA/KPWtObHzaNvh+pcoKDfNpv6Xz/UU9rXXTmOoh99PBiaxZ4JqqO9ppPbfvT/BVe3CldSdQOcAOTA12lfrPOuZLTpyjL0Z3ceSo0n1QziHETctpbOqoLQEjY27eUgerN9Kw4NBCGSU33saHWypj7ivaQT37QAHUqxJMeRg/3msTw+Xlkq4YM8oqNs9NbutZ4Hdv3WPaYm5bsWDALtatvmgn+Hu3dddxWvT4IY4t17/2PJ58s8uTrwj5tbUs2VfeYgD+onSglbJwkffP2sYu3heFrhu7muGAuhYSxZmAOwmdR1q9PmU39DOk0ox+54v9jVwA4iTr9mVG8HvAsB5Ea+HlVCnQckbo+mXCPpr6aeuvP9FnlEWNAhhVTyDqBEgdRPjv+VHzSbBRPr6fTaleQO0AMP1/trSeYNtBLDw+Q+RoPLQdhGcetVvPQVjGjFQP86H05/dVb1SQ3lnG4DoOe42X+4CC3rUjrUN5Y0XQIA00gRGg6DkB4aDqY0p/42JPLZQxiB5BE7bH3SCCCDKxHKMpXdez957YatMV4zy3tZw4gjHW0VsRYh7pOnbWfda5cCxLpKhmGWVYEgGQNE8UMsHGXRlcM08U04BJiUv2u1skFZysAQxRokgkbjoRv868lqtG9Jm8tu12fqez8O10dRj54fc72NwV1Mfeu5GWzcsICzCFNwOmUCfe7qtt18RXpPC5bcPJ5zx+MXne3noaPtPwe3e7zasNuQPnWnN8SOVg+E89Z4LaCkkAEciWE+WtZtvw2zXvM24QNkUeZb86wvUP0L0pMqm+f+kh9H/+1Tzy7yGW7FoK0nvDzgfTesEpOS9C2Lp/Fyhj4bM3dG+sLJgUqnSEv/aDbsAcz+vOo5th7DVsgTDfT6Uu72Dtiu5X4mhFm4dPcbnrty11q7TtPLH6gk6TPD221/XOu8Y16nqeH2lCO8kDMs5jGoJlQByggz4DrVmG99roNNxa6cjrN4R4nU7aEzpXd0mRJWcTXY3J0WLWIB0Pjp411Y5IvhnLjvxy3RIuP3pHn4EyI/LyJqrPFyprsd3wvVxW6E+/QpOp018enJQQfRT8zWOWJ7T0OLVRTpvoA1rXQQP1tWecXFG6OoT5F4fAPfu28PajtLrBFOwG5LE9AAT6VglHc7ZzNdq962o3P2ucRTtLGCsyLWDtIg3ALsBLRz7oTXxalyfDGu75+3Y5GOW7k857B8MOJ4hh7a7dojttoiMGY6+A+tV4+tjz6Hu/298QVr62oM21t6htBmzsQV6xlq3hYPq7Kk7zV7GJ+yW5Fy8ddVUfy777+9r9axTlRc42fTjiPLYdJ5/4rLPLt6k2inxFJ5tjbBRxXiPvEUn8QkMoCzjB6+n1quWqiFYxZxo61Q9YhvLYp8b+pqmesvoOsQtsZWZ6mUi1YRZxutV7p2WLEiG4hH4ev308nJsZYw7OPhZnf9a/fUg5XRJwQi1xMlt9Oc/rxOv46U9zi+pPLVB4zj62wGWCwlgvJu6c1thqMjDuEawGnXKpru6XVWqZzcuG2ed4XhFwxd0ASzeuMMmaXFosezzdY+E9NDvXSenw6/TSwUlkXMX6+wuHUZNJqIZLuPSX9ytxq7ca/hbXaOLbM5YLcZUdFykg5TpoGHrpXE0LeOE5PqvXsd/xdRnKCguqs18bxlyxyqpA5wcvoOlCWuyN3wYMfh/qZeM4gT/zG36CPvquebJkNMNHjj15KL3l2A8d9Y8YpFF9zUoRS4Qj958frT7WPcR6qw8COU/50NI6OalKKsajMNR6a6/KlaTFdrqhwZiMp116zypaiuUVTtrgnJpAU/PbT7qFr1KoxbfCA4nbuG02YAd07kg6DYddqfA4LKqNM8UlG+DyfCeEvdbujTXXlOUkbenzrtSmlwZkqPRHg7WkuG6jgwREyAxW32ZUDcTIJ8KfG6fPQedOkjGw+JDiBofqWJ7p+grbizpLaZsuO3dexZt341aOcjyPPpXVwZ1t5OdqNMqtFi3xCfTw2Pj8q1rVpqjCtM07Da4D3vnr9R46Cm38XRowze7bfY69cG2/8PPxoTUZctGjFqpwhtTPT4LBnhuDfF3ELYq8uS0pELZtudSeYZhy8DyrkzqTtdEDzW3TZ8vx+ILszMZLElj4nnWCUrfJshGlwfVv2H8EVRcxtwwAGRTsAo99p9PpVkF8P1Muoyc7T597bcZXFYp7qrBd2YnckbJr4KBUzyVqK7FuCElyz1H7PxksOT8R6dK4uozVM1xi2elucR0iZNcvLnc+hfHEJ/f+dJDJJMLgBe4j40kpSbHWMrXOIc5pfLb6jKAtcbNF4izYS+N0qLCFRFNjv8VYsA6Qq3jZMep8Y/D9eVjxUEG7i5NFQK3kom7ijG+n6/xTxwspeVGViOKGYX8qtjg4tjb93Q5cYAftP/kBptB51YoSS4RYsMfmkzRs8XZ0ZVbMraMDrM6RrqPnQh5+N/DKimaxfK1aGYXDXLpIQZ2USQOQPPXaYHypPLyZrf5Lnq4wilXThCFaZznUGIJI1+XOqHDa6LY6i0COI213w4aZE9pdEx6/hWqMIpdCr45y60ThbwvNlt4Tke6LupA3gO1WRhcvhBOc4J7mPxPGbttigw9tcsCGtoWGnMkH76vuS4oyb4vncyj+5Np9opGnPTXY6a7+Fc/eulGlOV8hLaiZZZO28baQPlSuSfYl23ZZVwsEwdSO9oJByidPWq2m+EV2t19gb13OZBAE/wBp8DzBoxio/MU576Jns/Z7h1vse2xAUECLZf3W8g3M6DbrFdPS6WGGPmyfX17FE9RKclCun6nkeEcIFi87Lc7hJ7OOcGQpBAO2k/dtVepzRa3RfBe4tdUevxdqziUyXNZyroSpAzDu6bTtTYM6kuoiuDPn3tB7P9i7MBBUTCju66kiPGR6V0IpIO+zz1vESTJ/qNXwzNcCOKbBt4nKdOf3/o1ZHUbHZTLEpDlxJGo+W0dfvrStW5Mzy0ySvuek9hcML+I7R2VLeHy3rswZCkkAT/T+poS1LcdpXPFT3FH2q9srmLdy0Ksk21EaCIEkb6eMTMVX5qS2gjgd2YXCOEticRbspMuwGgmF+Jt+QkxWeMbZsnkUUfWfazEW+H8NOGsPAXKssslyxDMpkCGYEtqIgMK1qlHcc1J5MnJ8asWGvXCQIk8hoCdh4CubmyqK3M68I8Uj3vDh2VtUBOn38z864GSblJs0xjQTXz41WomhCbmKI2pljTGoQ+Lp1iLVFUAcT+vyp1jJSQKYmAabyrFfIs40xTLEFVQJxBbQAsTvAmm2UBuiWxOTUsoPQnU+g2Hn51FDcLOM2vQjDcTQ+8TPKAI26zTPFRlat9QWx6lpcMwjQBggHgevoaNNDrDH1FfvCTop+m8b6NJ/zQ2vuzdHJjitqiVrmHQ6m4wP9B19datTkui/UqySxS46GnwvAORmVmKxO8jbSV0nWqssm+qEl5K4TN4Iptgu2IBHvBLSACD4ny5c6bHHF1bb+hXLnhKP3ZZxWOtJa7iI7QB9otu6Tp8WW4rDzE1ty5cEMdJX9Uc9Ysrny/wZ3DuL2Lcg4YNPvEZH35TcQtl8MxquGpxJU4l0sGWXyyLA4zhNc2FsGSNRbGgnmGUSfCaZarEuNiBLDm27tzRct3uHka2rQP8A5e6PoGI+tP8AxOm9vwUXl9X+TIuYMAsDctaTOWXmYggBZY78x7pnlPCU20nT/ob90d1/oPvYa3ELqwJliCqtodg2o68/pSRnPdz0NKx4nFtLkVkUk+BzAe98pEHbxo210FeNX7D+zWICAiQSQpQhTzlQMsdCOlKm75Y7jCUUmv2JxN83F1OZl0DlsxEDUHM+VRA28B41ZulJ/FyJi08FP2KisQgIbU+QOnUTy+ekaVGk5VRryqCibWA4g65VTK4EOQQJnoT70bbeO1LHPPEvuZ56WHTuzZxaWMZbKM2WdFAYK69Y57jyMV1cGpjJW31OdLHPFLlHjMZ7AXO3YW3GSMwndlO4naQdP7hW2EbYsskdt9zA457M3bNwqua4FXNIU8twRG/1+VCc1u2oeOPdDeY7FgYbQ6EzpoQCZ6GiplclXU2MLdy2TYLC32jFroIaQlvYPGssYgaACDOtSU6qkLHC7cr/AODIwmCa9dFu0ssxOVZ9TqeQ61dRU3Ss+mYU4fg1nMSHxbKIA7x7wgd2RKgydNYMa00ppKija5M8DjL2JxjBsQ73PeKEt3VLMWKxuBqdtvSKyZNSkqbNePDXKRtYCytpQADI36eIkfr7hys0pZWaYxostiV0038/SqfKaHTLNjBXHXRMi8maAOsw2vPpy0rTHSyq3S+vBPNSK2MwYQGLmc9FQLOv8RIHyqSWNdJWyyEpSfSineFsAS2s/E4AjnESSfpUT44T/Bfz3ozsRjkTaWJPwsNPEmCfrVsccpdeCvLJR6Oytc4qDsnzJI+RqyOGurK1qEuxFm9cumEgdTkXT6aCpLZBXL+pbjjPO6h0LbZrWheZ8IJ/GqE1k5SOqoYsSW7llJlLHb8fxq60kYM8p5W/QbawpkCPlM0HNFEcSvqXUsDaIPPUgT5f4qhz7miUUlRYscOO5WfXX61XLMZpJI2UsAI7QqlFZvdmCqlgYAOaCAY+/Y3aZyvlcGaST7lGxhFRQAup1YnViTJ3HnWbJqJyb5O7h0+KCTrkr3cUxckrlW3oCsgAxOYsNQY51bjW2PwvlmLWbXLlKyMVczd8ySTHIerTq2kUE3dMWOnjstS+xGIQIoYupJO4L6ee9CMnOTVExN9Yk4XGA6MQRt3dz65dPlRyY66Ey+ZtaaQwXB/P6ARSbGZNn1NW4hUDvKSZMqx0I+JiydOlZk7ff/v3LK7oRmSYLTOWMpMHqSSoj/NO064JfPUO7ezMBvAjXXWZ0K6/70iVKySlXQG5i2Mqc3dnTWAJ0+6ma7i37iSWHursZOkGOq+hplT6sfFKO1xn1HDEBWAJjWQeQPSOn5mglL5kWqScaY/D3WtwQQygaQNY100/3quajk9mRZLfsWrNxXHdMt3fBhE6/wCaVYn6glma4aLOE4u6d0d+NpJPeP6O8VrhnyYu9maeOEu1Fv8A4xbdh2iZf9anqCN60w11u5KhHhpcMx8dgMC9wvLhxDKygACCDEEa+Z/GKaWtjfCY0YSS7FT2ja1eVY0ydAAWAGg55RBOgBHSKaOsTkntYI4puDgmVfZTEYbCvcuAnOQRblgNGGoYkSdenryjT/Fu/kZRPTNLllTi2MtvBksx3ZiCZ2GXkIED0FJOc58KNBxwhH5mV14ginQR6CJ1/m8foKzPDN8mjfiQdviSzoF58g246UPKmieZAB+IMQoDREQTOkREE+Q+VTY7t2HzIdkWsRxG+5l9T1zMJERqSajlCT5QFjkl8Jl4vO55R0zZvvNWJwXRUWxx5erErhXPwT5D8qO+PqWKM+8Rh4U5gZCCdto8ppfPiu5a8cZ8VQVngTNIJCmYgmWPkBNCWqS6E/g8b78mlcw4w9vKo77GNwTmA5yTArPueady6I03HBCodSgbTGC2/PWau3JdDPKTyO5D7Vk81/xNVymuzDSSL9rCoT+dZ5ZJAVrmi0eHiND9PxqrzvVAlk9ixw/BEHYkdQ35ikyZl2ElTXKLHEbRym2O6SBuoPMyjeGoPoKtxyUVubJp47slVwRfsggaNp4gx0jTaKzxnydPLOcF8KsygskAZiZ3Bgnw8BArZvaON58nO2OxOQrAF1D4sHQxzAgc6SLd3x+5b5zfwzfAh8LBBAbLHe1Pe66TtTrL+SmcE5JxbSKq4QKZCjWdunLnTvI2qbGuWRclq3ZMD3fUTVbnyNtj6B3EIAncmdY08hQu3wVZJ0vQ5brGYUEHQwII8QaFLuwJN9EEkjkSOoGojxoOmOsEnzQ3td5JPMzv4T86RoWcYMUzTEz1250yVC7U3QVm6oJDRPn+BpmunBbDFkd1+pfsXUXXLnHPdT56b1dHOqqXK9+pU8Tg+eGU+IPbPuBhzjn8xTPyXW3gsi59+TN7Btw7IeRmT607q64Zf5lqnHoSGuqZYhx1K/7Uygr5VGdxTXwlC/iAToWHWHJHyM1ZsiR45LqiMQ4cAAn1A+UgUIxphjDatwzhvDmLElVfoCubbp0q6Le5JGbIwbllSYyIG6Rl+8VJ5JJ8kWPgZb4SN2lOncBXbmRS4ssZOrFlBrlDLns7lVS/ZCfdM7z41bXPDImvR/gi7w6ysKSQeqtmUn0rPvmpuLfBfw42kHw61DQCzLtlMFT+VZ8rUuOLLIS29Uy1e4YPiWOkHlRhmxJU27A55b+Hp7j8P7NZxNppYbqWj5VWsznk2RV+5ZF/Dc+DrnBbtuBdsyJ0OYmafNjnBX0HxZcT4Tsq3bxT4Ragx7st8zVMUpd7Nex9kivZtKSW1JPM/fTyk0qKHCXcvJh12/Caoc2CVotWEXSJB68jVTlIEp0uEW1sSQNCP1ypLYiyuqHnAkmFOUUFJN0hLdcjr1khMquNQRIOoBBEjxp4TjG/htk2K+ZcFTDqFhASPEkknqT1JpMjbds6eFpqkI4hdPuyAo0MHU89RTYorqVazLFfCmIuYNMsrIH9WvyqxZJ9zlzx2xSAExMR16Uz9QrC+5LXnU/DA6/SgoxY6iAcbqSApzbnaPIU3ll3FWV3vpOoJ8Z3qxQZW5ioIMQPPc0bTVlTTTpjDI1nWl6hxuMW7OFwjc6fOpSGnlfYAYk7CfpTbEUqVjxhbhBYGB5zSPJBOmWdFbBXCMdYGp8vmKZ5IpFsZuS4Zq3MCgRXdyW2KgECNomsvnXLbFcBSkr3icoUGFknUMTqKa3J8hg/5kIbvQWMxNXQlGL5Qd8mqRWe2N1dvI7Ve83ZF0Mba5RUxbdQCDvpVscjL8ekjki+eR2DTLDqBO0HYg8qKyxumZsmHtZYxGHKAlQUnXuvmX5NqPSrVOK6MzSxbuvIFq1ddDmylR/6tehrLlyQsWKUJUjT4Q7IwRcrrPxyTVKzxhLewzipq+jG8fwpOVQqkufeAyxHIjnWrJlhsUkgYYS3W2VLfAWWJykESBWTPm2lkZwm+B2Fw2Ud1RE6jyrNObl1HU9rsbfwx3WI6UkciumX8TF4fQ+PLwp5N9USWLb7mhcuPlgO3qZH1qfxOSSpvgzvDBO6K9u2QO8oYVXKd/K6L4w44OfAo2qjKPCgs0o9SRc11F/8NAOhNHz2yKSfUN7JXczQ3WB7WixafkBr40j4FUPQsvaZwAxgjpVakoy4DKFxplC5g2Qwuvia1XuVszcw6CrblW7wzHbU/d0qOpItx5JxfAGIBDHOBDe7G89KaFVwTJHJLqVUvb93l+vWrHErcHHlisUGtyxEjnrTQqfA8ZyauijdxTXNR3R0rQscYdRZW10CV8o5HntSvlkxrmn0F5/5RR2lzx4j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67944" name="Picture 8" descr="http://news.xinhuanet.com/english/photo/2012-03/19/131475775_101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1363" y="3743662"/>
            <a:ext cx="3908992" cy="2598756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067" name="Picture 3" descr="http://riverbanktales.com/wp-content/uploads/2012/07/male-and-female-stickleback-three-spinne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70605" y="903924"/>
            <a:ext cx="2200350" cy="1571678"/>
          </a:xfrm>
          <a:prstGeom prst="rect">
            <a:avLst/>
          </a:prstGeom>
          <a:noFill/>
        </p:spPr>
      </p:pic>
      <p:sp>
        <p:nvSpPr>
          <p:cNvPr id="182278" name="Text Box 6"/>
          <p:cNvSpPr txBox="1">
            <a:spLocks noChangeArrowheads="1"/>
          </p:cNvSpPr>
          <p:nvPr/>
        </p:nvSpPr>
        <p:spPr bwMode="auto">
          <a:xfrm>
            <a:off x="439738" y="292100"/>
            <a:ext cx="770435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základem silná vazba mezi genem pro samičí preferenci a genem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pro samčí znak (oba geny u obou pohlaví, odlišná exprese)</a:t>
            </a:r>
          </a:p>
        </p:txBody>
      </p:sp>
      <p:pic>
        <p:nvPicPr>
          <p:cNvPr id="30723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078" y="2324153"/>
            <a:ext cx="1796526" cy="3900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5" cstate="print">
            <a:lum bright="-10000" contrast="40000"/>
          </a:blip>
          <a:srcRect/>
          <a:stretch>
            <a:fillRect/>
          </a:stretch>
        </p:blipFill>
        <p:spPr bwMode="auto">
          <a:xfrm rot="5400000">
            <a:off x="855081" y="854879"/>
            <a:ext cx="3403139" cy="4233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Obdélník 6"/>
          <p:cNvSpPr/>
          <p:nvPr/>
        </p:nvSpPr>
        <p:spPr>
          <a:xfrm>
            <a:off x="439738" y="4970304"/>
            <a:ext cx="6821674" cy="1451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„efekt sněhové koule“ – neřízený („</a:t>
            </a:r>
            <a:r>
              <a:rPr lang="cs-CZ" i="1" dirty="0" err="1">
                <a:sym typeface="Symbol" pitchFamily="18" charset="2"/>
              </a:rPr>
              <a:t>runaway</a:t>
            </a:r>
            <a:r>
              <a:rPr lang="cs-CZ" dirty="0">
                <a:sym typeface="Symbol" pitchFamily="18" charset="2"/>
              </a:rPr>
              <a:t>“) proces 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vznik extravagantních struktur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tento proces se zastaví ve stavu rovnováhy mezi selekcí 	ze strany samic a normální selekcí ze strany prostředí</a:t>
            </a: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4277847" y="2614108"/>
            <a:ext cx="2800686" cy="1419262"/>
          </a:xfrm>
          <a:prstGeom prst="wedgeRectCallout">
            <a:avLst>
              <a:gd name="adj1" fmla="val -63598"/>
              <a:gd name="adj2" fmla="val -1902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korelace intenzity červeného zbarvení a preference červené u koljušky tříostné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10"/>
          <p:cNvSpPr txBox="1">
            <a:spLocks noChangeArrowheads="1"/>
          </p:cNvSpPr>
          <p:nvPr/>
        </p:nvSpPr>
        <p:spPr bwMode="auto">
          <a:xfrm>
            <a:off x="439738" y="3069030"/>
            <a:ext cx="3539752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strategie:</a:t>
            </a:r>
          </a:p>
          <a:p>
            <a:pPr>
              <a:spcAft>
                <a:spcPts val="1000"/>
              </a:spcAft>
            </a:pPr>
            <a:r>
              <a:rPr lang="cs-CZ" dirty="0">
                <a:solidFill>
                  <a:srgbClr val="E80000"/>
                </a:solidFill>
              </a:rPr>
              <a:t>čistá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pouze 1 typ chování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smíšená</a:t>
            </a:r>
            <a:r>
              <a:rPr lang="cs-CZ" dirty="0">
                <a:sym typeface="Symbol" pitchFamily="18" charset="2"/>
              </a:rPr>
              <a:t>  více typů chování</a:t>
            </a:r>
          </a:p>
        </p:txBody>
      </p:sp>
      <p:sp>
        <p:nvSpPr>
          <p:cNvPr id="145429" name="Text Box 21"/>
          <p:cNvSpPr txBox="1">
            <a:spLocks noChangeArrowheads="1"/>
          </p:cNvSpPr>
          <p:nvPr/>
        </p:nvSpPr>
        <p:spPr bwMode="auto">
          <a:xfrm>
            <a:off x="439738" y="4527127"/>
            <a:ext cx="3898824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/>
              <a:t>hry:</a:t>
            </a:r>
          </a:p>
          <a:p>
            <a:pPr>
              <a:spcAft>
                <a:spcPts val="1000"/>
              </a:spcAft>
            </a:pPr>
            <a:r>
              <a:rPr lang="en-US" dirty="0">
                <a:solidFill>
                  <a:srgbClr val="E80000"/>
                </a:solidFill>
              </a:rPr>
              <a:t>s</a:t>
            </a:r>
            <a:r>
              <a:rPr lang="cs-CZ" dirty="0" err="1">
                <a:solidFill>
                  <a:srgbClr val="E80000"/>
                </a:solidFill>
              </a:rPr>
              <a:t>ymetrické</a:t>
            </a:r>
            <a:r>
              <a:rPr lang="cs-CZ" dirty="0"/>
              <a:t> </a:t>
            </a:r>
            <a:r>
              <a:rPr lang="cs-CZ" dirty="0">
                <a:sym typeface="Symbol" pitchFamily="18" charset="2"/>
              </a:rPr>
              <a:t> všichni hráči stejní</a:t>
            </a:r>
            <a:br>
              <a:rPr lang="cs-CZ" dirty="0">
                <a:sym typeface="Symbol" pitchFamily="18" charset="2"/>
              </a:rPr>
            </a:br>
            <a:r>
              <a:rPr lang="en-US" dirty="0">
                <a:solidFill>
                  <a:srgbClr val="E80000"/>
                </a:solidFill>
                <a:sym typeface="Symbol" pitchFamily="18" charset="2"/>
              </a:rPr>
              <a:t>a</a:t>
            </a:r>
            <a:r>
              <a:rPr lang="cs-CZ" dirty="0">
                <a:solidFill>
                  <a:srgbClr val="E80000"/>
                </a:solidFill>
                <a:sym typeface="Symbol" pitchFamily="18" charset="2"/>
              </a:rPr>
              <a:t>symetrické</a:t>
            </a:r>
            <a:r>
              <a:rPr lang="cs-CZ" dirty="0">
                <a:sym typeface="Symbol" pitchFamily="18" charset="2"/>
              </a:rPr>
              <a:t>  hráči se liší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39738" y="292100"/>
            <a:ext cx="8218230" cy="22570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John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Maynard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Smith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,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George</a:t>
            </a:r>
            <a:r>
              <a:rPr lang="cs-CZ" dirty="0">
                <a:solidFill>
                  <a:srgbClr val="000099"/>
                </a:solidFill>
                <a:sym typeface="Symbol" pitchFamily="18" charset="2"/>
              </a:rPr>
              <a:t> </a:t>
            </a:r>
            <a:r>
              <a:rPr lang="cs-CZ" dirty="0" err="1">
                <a:solidFill>
                  <a:srgbClr val="000099"/>
                </a:solidFill>
                <a:sym typeface="Symbol" pitchFamily="18" charset="2"/>
              </a:rPr>
              <a:t>Price</a:t>
            </a:r>
            <a:r>
              <a:rPr lang="cs-CZ" dirty="0">
                <a:sym typeface="Symbol" pitchFamily="18" charset="2"/>
              </a:rPr>
              <a:t> (1973):</a:t>
            </a: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evolučně stabilní strategie (ESS)</a:t>
            </a:r>
            <a:r>
              <a:rPr lang="cs-CZ" sz="2400" dirty="0">
                <a:sym typeface="Symbol" pitchFamily="18" charset="2"/>
              </a:rPr>
              <a:t> </a:t>
            </a:r>
            <a:r>
              <a:rPr lang="cs-CZ" dirty="0">
                <a:sym typeface="Symbol" pitchFamily="18" charset="2"/>
              </a:rPr>
              <a:t>= strategie, která je-li v </a:t>
            </a: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populaci fixována, nemůže do ní vlivem selekce proniknout strategie </a:t>
            </a:r>
            <a:r>
              <a:rPr lang="en-US" dirty="0">
                <a:sym typeface="Symbol" pitchFamily="18" charset="2"/>
              </a:rPr>
              <a:t>	</a:t>
            </a:r>
            <a:r>
              <a:rPr lang="cs-CZ" dirty="0">
                <a:sym typeface="Symbol" pitchFamily="18" charset="2"/>
              </a:rPr>
              <a:t>jiná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možná existence více ESS </a:t>
            </a:r>
            <a:r>
              <a:rPr lang="cs-CZ" dirty="0">
                <a:sym typeface="Symbol"/>
              </a:rPr>
              <a:t> vývoj populace ke konkrétní ESS bude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záviset na počátečních podmínkách</a:t>
            </a:r>
            <a:endParaRPr lang="cs-CZ" dirty="0"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/>
      <p:bldP spid="145429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19"/>
          <p:cNvSpPr txBox="1">
            <a:spLocks noChangeArrowheads="1"/>
          </p:cNvSpPr>
          <p:nvPr/>
        </p:nvSpPr>
        <p:spPr bwMode="auto">
          <a:xfrm>
            <a:off x="439738" y="292100"/>
            <a:ext cx="7910179" cy="133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hypotéza „dobrých genů“:</a:t>
            </a:r>
            <a:endParaRPr lang="cs-CZ" b="1" dirty="0">
              <a:solidFill>
                <a:srgbClr val="E80000"/>
              </a:solidFill>
            </a:endParaRPr>
          </a:p>
          <a:p>
            <a:pPr defTabSz="360000">
              <a:spcAft>
                <a:spcPts val="1000"/>
              </a:spcAft>
            </a:pPr>
            <a:r>
              <a:rPr lang="cs-CZ" dirty="0"/>
              <a:t>preferovaný znak naznačuje vysokou genetickou kvalitu</a:t>
            </a:r>
            <a:r>
              <a:rPr lang="en-US" dirty="0"/>
              <a:t> </a:t>
            </a:r>
            <a:r>
              <a:rPr lang="cs-CZ" dirty="0"/>
              <a:t>potomstva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Př.: koljuška tříostná, sýkora koňadra, hýl rudý, vlaštovka obecná</a:t>
            </a:r>
          </a:p>
        </p:txBody>
      </p:sp>
      <p:pic>
        <p:nvPicPr>
          <p:cNvPr id="31747" name="Picture 2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58759" y="2175619"/>
            <a:ext cx="2812017" cy="24962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8" name="Picture 23"/>
          <p:cNvPicPr>
            <a:picLocks noChangeAspect="1" noChangeArrowheads="1"/>
          </p:cNvPicPr>
          <p:nvPr/>
        </p:nvPicPr>
        <p:blipFill>
          <a:blip r:embed="rId4" cstate="print"/>
          <a:srcRect l="14056" t="13066" r="8167" b="13066"/>
          <a:stretch>
            <a:fillRect/>
          </a:stretch>
        </p:blipFill>
        <p:spPr bwMode="auto">
          <a:xfrm>
            <a:off x="2713650" y="2841529"/>
            <a:ext cx="2404620" cy="22928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49" name="Picture 24"/>
          <p:cNvPicPr>
            <a:picLocks noChangeAspect="1" noChangeArrowheads="1"/>
          </p:cNvPicPr>
          <p:nvPr/>
        </p:nvPicPr>
        <p:blipFill>
          <a:blip r:embed="rId5" cstate="print"/>
          <a:srcRect l="4272" t="20647" r="34227" b="11884"/>
          <a:stretch>
            <a:fillRect/>
          </a:stretch>
        </p:blipFill>
        <p:spPr bwMode="auto">
          <a:xfrm>
            <a:off x="439738" y="2579460"/>
            <a:ext cx="2049108" cy="271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1752" name="Picture 2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88812" y="4926926"/>
            <a:ext cx="3983215" cy="1369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1753" name="AutoShape 30"/>
          <p:cNvSpPr>
            <a:spLocks noChangeArrowheads="1"/>
          </p:cNvSpPr>
          <p:nvPr/>
        </p:nvSpPr>
        <p:spPr bwMode="auto">
          <a:xfrm>
            <a:off x="6294269" y="3360867"/>
            <a:ext cx="601663" cy="322262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4" name="AutoShape 31"/>
          <p:cNvSpPr>
            <a:spLocks noChangeArrowheads="1"/>
          </p:cNvSpPr>
          <p:nvPr/>
        </p:nvSpPr>
        <p:spPr bwMode="auto">
          <a:xfrm rot="-5400000">
            <a:off x="5629229" y="5956889"/>
            <a:ext cx="333375" cy="322262"/>
          </a:xfrm>
          <a:prstGeom prst="rightArrow">
            <a:avLst>
              <a:gd name="adj1" fmla="val 50000"/>
              <a:gd name="adj2" fmla="val 25862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5" name="AutoShape 32"/>
          <p:cNvSpPr>
            <a:spLocks noChangeArrowheads="1"/>
          </p:cNvSpPr>
          <p:nvPr/>
        </p:nvSpPr>
        <p:spPr bwMode="auto">
          <a:xfrm flipH="1">
            <a:off x="1911649" y="3024466"/>
            <a:ext cx="471488" cy="300037"/>
          </a:xfrm>
          <a:prstGeom prst="rightArrow">
            <a:avLst>
              <a:gd name="adj1" fmla="val 50000"/>
              <a:gd name="adj2" fmla="val 39286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31756" name="AutoShape 33"/>
          <p:cNvSpPr>
            <a:spLocks noChangeArrowheads="1"/>
          </p:cNvSpPr>
          <p:nvPr/>
        </p:nvSpPr>
        <p:spPr bwMode="auto">
          <a:xfrm>
            <a:off x="2692701" y="3517556"/>
            <a:ext cx="354013" cy="282155"/>
          </a:xfrm>
          <a:prstGeom prst="rightArrow">
            <a:avLst>
              <a:gd name="adj1" fmla="val 50000"/>
              <a:gd name="adj2" fmla="val 34414"/>
            </a:avLst>
          </a:prstGeom>
          <a:solidFill>
            <a:srgbClr val="E80000"/>
          </a:solidFill>
          <a:ln w="31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782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/>
            <a:r>
              <a:rPr lang="cs-CZ" dirty="0"/>
              <a:t>páv (</a:t>
            </a:r>
            <a:r>
              <a:rPr lang="cs-CZ" i="1" dirty="0" err="1"/>
              <a:t>Pavo</a:t>
            </a:r>
            <a:r>
              <a:rPr lang="cs-CZ" i="1" dirty="0"/>
              <a:t> </a:t>
            </a:r>
            <a:r>
              <a:rPr lang="cs-CZ" i="1" dirty="0" err="1"/>
              <a:t>cristatus</a:t>
            </a:r>
            <a:r>
              <a:rPr lang="cs-CZ" dirty="0"/>
              <a:t>): korelace mezi velikostí a počtem „ok“ a fitness</a:t>
            </a:r>
            <a:br>
              <a:rPr lang="cs-CZ" dirty="0"/>
            </a:br>
            <a:r>
              <a:rPr lang="cs-CZ" dirty="0"/>
              <a:t>	potomků </a:t>
            </a:r>
          </a:p>
        </p:txBody>
      </p:sp>
      <p:grpSp>
        <p:nvGrpSpPr>
          <p:cNvPr id="20" name="Skupina 19"/>
          <p:cNvGrpSpPr>
            <a:grpSpLocks noChangeAspect="1"/>
          </p:cNvGrpSpPr>
          <p:nvPr/>
        </p:nvGrpSpPr>
        <p:grpSpPr>
          <a:xfrm>
            <a:off x="1272808" y="3055171"/>
            <a:ext cx="6786076" cy="3334872"/>
            <a:chOff x="1722508" y="1678192"/>
            <a:chExt cx="6282587" cy="3087443"/>
          </a:xfrm>
        </p:grpSpPr>
        <p:pic>
          <p:nvPicPr>
            <p:cNvPr id="204802" name="Picture 2"/>
            <p:cNvPicPr>
              <a:picLocks noChangeAspect="1" noChangeArrowheads="1"/>
            </p:cNvPicPr>
            <p:nvPr/>
          </p:nvPicPr>
          <p:blipFill>
            <a:blip r:embed="rId2" cstate="print">
              <a:lum bright="-10000" contrast="40000"/>
            </a:blip>
            <a:srcRect/>
            <a:stretch>
              <a:fillRect/>
            </a:stretch>
          </p:blipFill>
          <p:spPr bwMode="auto">
            <a:xfrm rot="16200000">
              <a:off x="3320080" y="80620"/>
              <a:ext cx="3087443" cy="6282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Elipsa 3"/>
            <p:cNvSpPr>
              <a:spLocks noChangeAspect="1"/>
            </p:cNvSpPr>
            <p:nvPr/>
          </p:nvSpPr>
          <p:spPr bwMode="auto">
            <a:xfrm>
              <a:off x="2805338" y="368302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5" name="Elipsa 4"/>
            <p:cNvSpPr>
              <a:spLocks noChangeAspect="1"/>
            </p:cNvSpPr>
            <p:nvPr/>
          </p:nvSpPr>
          <p:spPr bwMode="auto">
            <a:xfrm>
              <a:off x="3191100" y="31781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6" name="Elipsa 5"/>
            <p:cNvSpPr>
              <a:spLocks noChangeAspect="1"/>
            </p:cNvSpPr>
            <p:nvPr/>
          </p:nvSpPr>
          <p:spPr bwMode="auto">
            <a:xfrm>
              <a:off x="3393507" y="3523477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7" name="Elipsa 6"/>
            <p:cNvSpPr>
              <a:spLocks noChangeAspect="1"/>
            </p:cNvSpPr>
            <p:nvPr/>
          </p:nvSpPr>
          <p:spPr bwMode="auto">
            <a:xfrm>
              <a:off x="3624488" y="320200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8" name="Elipsa 7"/>
            <p:cNvSpPr>
              <a:spLocks noChangeAspect="1"/>
            </p:cNvSpPr>
            <p:nvPr/>
          </p:nvSpPr>
          <p:spPr bwMode="auto">
            <a:xfrm>
              <a:off x="4298382" y="276624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9" name="Elipsa 8"/>
            <p:cNvSpPr>
              <a:spLocks noChangeAspect="1"/>
            </p:cNvSpPr>
            <p:nvPr/>
          </p:nvSpPr>
          <p:spPr bwMode="auto">
            <a:xfrm>
              <a:off x="4334101" y="280672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0" name="Elipsa 9"/>
            <p:cNvSpPr>
              <a:spLocks noChangeAspect="1"/>
            </p:cNvSpPr>
            <p:nvPr/>
          </p:nvSpPr>
          <p:spPr bwMode="auto">
            <a:xfrm>
              <a:off x="4365057" y="28519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1" name="Elipsa 10"/>
            <p:cNvSpPr>
              <a:spLocks noChangeAspect="1"/>
            </p:cNvSpPr>
            <p:nvPr/>
          </p:nvSpPr>
          <p:spPr bwMode="auto">
            <a:xfrm>
              <a:off x="3693544" y="239476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2" name="Elipsa 11"/>
            <p:cNvSpPr>
              <a:spLocks noChangeAspect="1"/>
            </p:cNvSpPr>
            <p:nvPr/>
          </p:nvSpPr>
          <p:spPr bwMode="auto">
            <a:xfrm>
              <a:off x="5498532" y="3525858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3" name="Elipsa 12"/>
            <p:cNvSpPr>
              <a:spLocks noChangeAspect="1"/>
            </p:cNvSpPr>
            <p:nvPr/>
          </p:nvSpPr>
          <p:spPr bwMode="auto">
            <a:xfrm>
              <a:off x="6005738" y="3816370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4" name="Elipsa 13"/>
            <p:cNvSpPr>
              <a:spLocks noChangeAspect="1"/>
            </p:cNvSpPr>
            <p:nvPr/>
          </p:nvSpPr>
          <p:spPr bwMode="auto">
            <a:xfrm>
              <a:off x="6305776" y="326868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5" name="Elipsa 14"/>
            <p:cNvSpPr>
              <a:spLocks noChangeAspect="1"/>
            </p:cNvSpPr>
            <p:nvPr/>
          </p:nvSpPr>
          <p:spPr bwMode="auto">
            <a:xfrm>
              <a:off x="6636769" y="327344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6" name="Elipsa 15"/>
            <p:cNvSpPr>
              <a:spLocks noChangeAspect="1"/>
            </p:cNvSpPr>
            <p:nvPr/>
          </p:nvSpPr>
          <p:spPr bwMode="auto">
            <a:xfrm>
              <a:off x="6717732" y="2720995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7" name="Elipsa 16"/>
            <p:cNvSpPr>
              <a:spLocks noChangeAspect="1"/>
            </p:cNvSpPr>
            <p:nvPr/>
          </p:nvSpPr>
          <p:spPr bwMode="auto">
            <a:xfrm>
              <a:off x="7646419" y="3004363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7605938" y="2728139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7589269" y="2180451"/>
              <a:ext cx="106932" cy="106932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pic>
        <p:nvPicPr>
          <p:cNvPr id="163842" name="Picture 2" descr="http://imgc.allpostersimages.com/images/P-473-488-90/21/2142/NMRED00Z/posters/ashok-jain-close-up-of-the-eye-of-a-peacock-feather-pavo-cristatu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93544" y="849856"/>
            <a:ext cx="2752018" cy="2065468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163844" name="Picture 4" descr="http://previews.123rf.com/images/enjoylife25/enjoylife250804/enjoylife25080400174/2919700-beautiful-male-indian-peacock-showing-its-feathers-Pavo-cristatus--Stock-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51528" y="796028"/>
            <a:ext cx="2909981" cy="1947449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25"/>
          <p:cNvPicPr>
            <a:picLocks noChangeAspect="1" noChangeArrowheads="1"/>
          </p:cNvPicPr>
          <p:nvPr/>
        </p:nvPicPr>
        <p:blipFill>
          <a:blip r:embed="rId3" cstate="print"/>
          <a:srcRect l="22118" t="8472" r="17291" b="2431"/>
          <a:stretch>
            <a:fillRect/>
          </a:stretch>
        </p:blipFill>
        <p:spPr bwMode="auto">
          <a:xfrm>
            <a:off x="7186108" y="292100"/>
            <a:ext cx="1826895" cy="2014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grpSp>
        <p:nvGrpSpPr>
          <p:cNvPr id="26" name="Skupina 25"/>
          <p:cNvGrpSpPr/>
          <p:nvPr/>
        </p:nvGrpSpPr>
        <p:grpSpPr>
          <a:xfrm rot="60000">
            <a:off x="439738" y="2110145"/>
            <a:ext cx="7251804" cy="2506532"/>
            <a:chOff x="439738" y="1850315"/>
            <a:chExt cx="7251804" cy="2506532"/>
          </a:xfrm>
        </p:grpSpPr>
        <p:pic>
          <p:nvPicPr>
            <p:cNvPr id="31751" name="Picture 26" descr="Swallow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39738" y="1850315"/>
              <a:ext cx="7251804" cy="25065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Elipsa 17"/>
            <p:cNvSpPr>
              <a:spLocks noChangeAspect="1"/>
            </p:cNvSpPr>
            <p:nvPr/>
          </p:nvSpPr>
          <p:spPr bwMode="auto">
            <a:xfrm>
              <a:off x="1071369" y="3114440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19" name="Elipsa 18"/>
            <p:cNvSpPr>
              <a:spLocks noChangeAspect="1"/>
            </p:cNvSpPr>
            <p:nvPr/>
          </p:nvSpPr>
          <p:spPr bwMode="auto">
            <a:xfrm>
              <a:off x="1438042" y="3466164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0" name="Elipsa 19"/>
            <p:cNvSpPr>
              <a:spLocks noChangeAspect="1"/>
            </p:cNvSpPr>
            <p:nvPr/>
          </p:nvSpPr>
          <p:spPr bwMode="auto">
            <a:xfrm>
              <a:off x="1816759" y="341882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1" name="Elipsa 20"/>
            <p:cNvSpPr>
              <a:spLocks noChangeAspect="1"/>
            </p:cNvSpPr>
            <p:nvPr/>
          </p:nvSpPr>
          <p:spPr bwMode="auto">
            <a:xfrm>
              <a:off x="2207933" y="3717811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2" name="Elipsa 21"/>
            <p:cNvSpPr>
              <a:spLocks noChangeAspect="1"/>
            </p:cNvSpPr>
            <p:nvPr/>
          </p:nvSpPr>
          <p:spPr bwMode="auto">
            <a:xfrm>
              <a:off x="5990525" y="3426715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3" name="Elipsa 22"/>
            <p:cNvSpPr>
              <a:spLocks noChangeAspect="1"/>
            </p:cNvSpPr>
            <p:nvPr/>
          </p:nvSpPr>
          <p:spPr bwMode="auto">
            <a:xfrm>
              <a:off x="6379623" y="3197907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4" name="Elipsa 23"/>
            <p:cNvSpPr>
              <a:spLocks noChangeAspect="1"/>
            </p:cNvSpPr>
            <p:nvPr/>
          </p:nvSpPr>
          <p:spPr bwMode="auto">
            <a:xfrm>
              <a:off x="6773288" y="3168008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sp>
          <p:nvSpPr>
            <p:cNvPr id="25" name="Elipsa 24"/>
            <p:cNvSpPr>
              <a:spLocks noChangeAspect="1"/>
            </p:cNvSpPr>
            <p:nvPr/>
          </p:nvSpPr>
          <p:spPr bwMode="auto">
            <a:xfrm>
              <a:off x="7144529" y="2739462"/>
              <a:ext cx="66400" cy="64781"/>
            </a:xfrm>
            <a:prstGeom prst="ellipse">
              <a:avLst/>
            </a:prstGeom>
            <a:solidFill>
              <a:srgbClr val="E80000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0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</p:grpSp>
      <p:sp>
        <p:nvSpPr>
          <p:cNvPr id="31757" name="AutoShape 34"/>
          <p:cNvSpPr>
            <a:spLocks noChangeArrowheads="1"/>
          </p:cNvSpPr>
          <p:nvPr/>
        </p:nvSpPr>
        <p:spPr bwMode="auto">
          <a:xfrm rot="-1904323">
            <a:off x="7903154" y="2050939"/>
            <a:ext cx="601662" cy="322263"/>
          </a:xfrm>
          <a:prstGeom prst="rightArrow">
            <a:avLst>
              <a:gd name="adj1" fmla="val 50000"/>
              <a:gd name="adj2" fmla="val 46675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sp>
        <p:nvSpPr>
          <p:cNvPr id="14" name="TextovéPole 13"/>
          <p:cNvSpPr txBox="1"/>
          <p:nvPr/>
        </p:nvSpPr>
        <p:spPr>
          <a:xfrm>
            <a:off x="439738" y="292100"/>
            <a:ext cx="65389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3399"/>
                </a:solidFill>
              </a:rPr>
              <a:t>Anders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Pape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Møller</a:t>
            </a:r>
            <a:r>
              <a:rPr lang="cs-CZ" dirty="0"/>
              <a:t>: vlaštovka obecná (</a:t>
            </a:r>
            <a:r>
              <a:rPr lang="cs-CZ" i="1" dirty="0" err="1"/>
              <a:t>Hirundo</a:t>
            </a:r>
            <a:r>
              <a:rPr lang="cs-CZ" i="1" dirty="0"/>
              <a:t> </a:t>
            </a:r>
            <a:r>
              <a:rPr lang="cs-CZ" i="1" dirty="0" err="1"/>
              <a:t>rustica</a:t>
            </a:r>
            <a:r>
              <a:rPr lang="cs-CZ" dirty="0"/>
              <a:t>)</a:t>
            </a:r>
          </a:p>
        </p:txBody>
      </p:sp>
      <p:sp>
        <p:nvSpPr>
          <p:cNvPr id="15" name="AutoShape 50"/>
          <p:cNvSpPr>
            <a:spLocks noChangeArrowheads="1"/>
          </p:cNvSpPr>
          <p:nvPr/>
        </p:nvSpPr>
        <p:spPr bwMode="auto">
          <a:xfrm>
            <a:off x="439740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kratší před-kopulační fáze</a:t>
            </a:r>
          </a:p>
        </p:txBody>
      </p:sp>
      <p:sp>
        <p:nvSpPr>
          <p:cNvPr id="16" name="AutoShape 50"/>
          <p:cNvSpPr>
            <a:spLocks noChangeArrowheads="1"/>
          </p:cNvSpPr>
          <p:nvPr/>
        </p:nvSpPr>
        <p:spPr bwMode="auto">
          <a:xfrm>
            <a:off x="3023369" y="5079255"/>
            <a:ext cx="1714163" cy="839096"/>
          </a:xfrm>
          <a:prstGeom prst="wedgeRectCallout">
            <a:avLst>
              <a:gd name="adj1" fmla="val 25881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více druhých snůšek</a:t>
            </a:r>
          </a:p>
        </p:txBody>
      </p:sp>
      <p:sp>
        <p:nvSpPr>
          <p:cNvPr id="17" name="AutoShape 50"/>
          <p:cNvSpPr>
            <a:spLocks noChangeArrowheads="1"/>
          </p:cNvSpPr>
          <p:nvPr/>
        </p:nvSpPr>
        <p:spPr bwMode="auto">
          <a:xfrm>
            <a:off x="6080445" y="5079255"/>
            <a:ext cx="1518621" cy="839096"/>
          </a:xfrm>
          <a:prstGeom prst="wedgeRectCallout">
            <a:avLst>
              <a:gd name="adj1" fmla="val -14497"/>
              <a:gd name="adj2" fmla="val -9457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více potomstva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9" name="Picture 49" descr="Melamine_Plat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8977890" flipH="1">
            <a:off x="979527" y="3095662"/>
            <a:ext cx="1828800" cy="1828800"/>
          </a:xfrm>
          <a:prstGeom prst="ellipse">
            <a:avLst/>
          </a:prstGeom>
          <a:noFill/>
        </p:spPr>
      </p:pic>
      <p:pic>
        <p:nvPicPr>
          <p:cNvPr id="32771" name="Picture 45"/>
          <p:cNvPicPr>
            <a:picLocks noChangeAspect="1" noChangeArrowheads="1"/>
          </p:cNvPicPr>
          <p:nvPr/>
        </p:nvPicPr>
        <p:blipFill>
          <a:blip r:embed="rId4" cstate="print"/>
          <a:srcRect r="26433" b="15022"/>
          <a:stretch>
            <a:fillRect/>
          </a:stretch>
        </p:blipFill>
        <p:spPr bwMode="auto">
          <a:xfrm>
            <a:off x="6204518" y="755123"/>
            <a:ext cx="2513013" cy="2176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5933034" cy="240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model: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 err="1">
                <a:solidFill>
                  <a:srgbClr val="003399"/>
                </a:solidFill>
              </a:rPr>
              <a:t>Amotz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Zahavi</a:t>
            </a:r>
            <a:r>
              <a:rPr lang="cs-CZ" dirty="0">
                <a:solidFill>
                  <a:srgbClr val="003399"/>
                </a:solidFill>
              </a:rPr>
              <a:t> (1975)</a:t>
            </a:r>
            <a:br>
              <a:rPr lang="cs-CZ" dirty="0">
                <a:solidFill>
                  <a:schemeClr val="accent2"/>
                </a:solidFill>
              </a:rPr>
            </a:br>
            <a:br>
              <a:rPr lang="cs-CZ" sz="1800" dirty="0">
                <a:solidFill>
                  <a:schemeClr val="accent2"/>
                </a:solidFill>
              </a:rPr>
            </a:br>
            <a:r>
              <a:rPr lang="cs-CZ" dirty="0"/>
              <a:t>indikace vysoké životaschopnost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cs-CZ" dirty="0"/>
              <a:t>(„dobrých genů“)</a:t>
            </a:r>
            <a:br>
              <a:rPr lang="cs-CZ" dirty="0"/>
            </a:br>
            <a:r>
              <a:rPr lang="cs-CZ" dirty="0"/>
              <a:t>	 navzdory handicapu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handicap nutný, aby informace byla spolehlivá,</a:t>
            </a:r>
            <a:br>
              <a:rPr lang="cs-CZ" dirty="0"/>
            </a:br>
            <a:r>
              <a:rPr lang="cs-CZ" dirty="0"/>
              <a:t>	tj. aby samec nemohl „lhát“</a:t>
            </a:r>
          </a:p>
        </p:txBody>
      </p:sp>
      <p:sp>
        <p:nvSpPr>
          <p:cNvPr id="32773" name="Text Box 47"/>
          <p:cNvSpPr txBox="1">
            <a:spLocks noChangeArrowheads="1"/>
          </p:cNvSpPr>
          <p:nvPr/>
        </p:nvSpPr>
        <p:spPr bwMode="auto">
          <a:xfrm>
            <a:off x="6752241" y="2902319"/>
            <a:ext cx="14255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 dirty="0" err="1">
                <a:solidFill>
                  <a:srgbClr val="003399"/>
                </a:solidFill>
              </a:rPr>
              <a:t>Amotz</a:t>
            </a:r>
            <a:r>
              <a:rPr lang="cs-CZ" sz="1600" dirty="0">
                <a:solidFill>
                  <a:srgbClr val="003399"/>
                </a:solidFill>
              </a:rPr>
              <a:t> </a:t>
            </a:r>
            <a:r>
              <a:rPr lang="cs-CZ" sz="1600" dirty="0" err="1">
                <a:solidFill>
                  <a:srgbClr val="003399"/>
                </a:solidFill>
              </a:rPr>
              <a:t>Zahavi</a:t>
            </a:r>
            <a:endParaRPr lang="cs-CZ" sz="1600" dirty="0">
              <a:solidFill>
                <a:srgbClr val="003399"/>
              </a:solidFill>
            </a:endParaRPr>
          </a:p>
        </p:txBody>
      </p:sp>
      <p:sp>
        <p:nvSpPr>
          <p:cNvPr id="32774" name="AutoShape 48"/>
          <p:cNvSpPr>
            <a:spLocks noChangeArrowheads="1"/>
          </p:cNvSpPr>
          <p:nvPr/>
        </p:nvSpPr>
        <p:spPr bwMode="auto">
          <a:xfrm>
            <a:off x="7992932" y="903642"/>
            <a:ext cx="940454" cy="453522"/>
          </a:xfrm>
          <a:prstGeom prst="wedgeRectCallout">
            <a:avLst>
              <a:gd name="adj1" fmla="val -23602"/>
              <a:gd name="adj2" fmla="val 18853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timálie</a:t>
            </a:r>
          </a:p>
        </p:txBody>
      </p:sp>
      <p:pic>
        <p:nvPicPr>
          <p:cNvPr id="32775" name="Picture 52"/>
          <p:cNvPicPr>
            <a:picLocks noChangeAspect="1" noChangeArrowheads="1"/>
          </p:cNvPicPr>
          <p:nvPr/>
        </p:nvPicPr>
        <p:blipFill>
          <a:blip r:embed="rId5" cstate="print"/>
          <a:srcRect l="6917" t="12006" r="12563" b="17422"/>
          <a:stretch>
            <a:fillRect/>
          </a:stretch>
        </p:blipFill>
        <p:spPr bwMode="auto">
          <a:xfrm>
            <a:off x="5797438" y="3688379"/>
            <a:ext cx="2862263" cy="2006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9" name="Text Box 55"/>
          <p:cNvSpPr txBox="1">
            <a:spLocks noChangeArrowheads="1"/>
          </p:cNvSpPr>
          <p:nvPr/>
        </p:nvSpPr>
        <p:spPr bwMode="auto">
          <a:xfrm>
            <a:off x="6096595" y="5725142"/>
            <a:ext cx="236872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timálie šedá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Turdoides</a:t>
            </a:r>
            <a:r>
              <a:rPr lang="cs-CZ" sz="1600" i="1" dirty="0"/>
              <a:t> </a:t>
            </a:r>
            <a:r>
              <a:rPr lang="cs-CZ" sz="1600" i="1" dirty="0" err="1"/>
              <a:t>squamiceps</a:t>
            </a:r>
            <a:r>
              <a:rPr lang="cs-CZ" sz="1600" dirty="0"/>
              <a:t>)</a:t>
            </a:r>
          </a:p>
        </p:txBody>
      </p:sp>
      <p:sp>
        <p:nvSpPr>
          <p:cNvPr id="32781" name="Elipsa 15"/>
          <p:cNvSpPr>
            <a:spLocks noChangeArrowheads="1"/>
          </p:cNvSpPr>
          <p:nvPr/>
        </p:nvSpPr>
        <p:spPr bwMode="auto">
          <a:xfrm>
            <a:off x="2465495" y="3694861"/>
            <a:ext cx="377825" cy="376238"/>
          </a:xfrm>
          <a:prstGeom prst="ellipse">
            <a:avLst/>
          </a:prstGeom>
          <a:noFill/>
          <a:ln w="38100" algn="ctr">
            <a:solidFill>
              <a:srgbClr val="E80000"/>
            </a:solidFill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32782" name="AutoShape 50"/>
          <p:cNvSpPr>
            <a:spLocks noChangeArrowheads="1"/>
          </p:cNvSpPr>
          <p:nvPr/>
        </p:nvSpPr>
        <p:spPr bwMode="auto">
          <a:xfrm>
            <a:off x="2986928" y="4421394"/>
            <a:ext cx="2043113" cy="1107290"/>
          </a:xfrm>
          <a:prstGeom prst="wedgeRectCallout">
            <a:avLst>
              <a:gd name="adj1" fmla="val -54401"/>
              <a:gd name="adj2" fmla="val -8035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/>
              <a:t>díky ornamentu snadno odhalíme kaz</a:t>
            </a:r>
          </a:p>
        </p:txBody>
      </p:sp>
      <p:cxnSp>
        <p:nvCxnSpPr>
          <p:cNvPr id="16" name="Přímá spojovací šipka 15"/>
          <p:cNvCxnSpPr/>
          <p:nvPr/>
        </p:nvCxnSpPr>
        <p:spPr bwMode="auto">
          <a:xfrm flipH="1">
            <a:off x="2915326" y="3593054"/>
            <a:ext cx="892881" cy="21515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E8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27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82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Text Box 46"/>
          <p:cNvSpPr txBox="1">
            <a:spLocks noChangeArrowheads="1"/>
          </p:cNvSpPr>
          <p:nvPr/>
        </p:nvSpPr>
        <p:spPr bwMode="auto">
          <a:xfrm>
            <a:off x="439738" y="292100"/>
            <a:ext cx="6838923" cy="1205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pestré zbarvení, složitá </a:t>
            </a:r>
            <a:r>
              <a:rPr lang="cs-CZ" dirty="0" err="1"/>
              <a:t>ornamentace</a:t>
            </a:r>
            <a:r>
              <a:rPr lang="cs-CZ" dirty="0"/>
              <a:t>, prokrvené struktury, </a:t>
            </a:r>
            <a:br>
              <a:rPr lang="cs-CZ" dirty="0"/>
            </a:br>
            <a:r>
              <a:rPr lang="cs-CZ" dirty="0"/>
              <a:t>	toxická podstata chemických signálů atd.  </a:t>
            </a:r>
            <a:endParaRPr lang="cs-CZ" sz="2400" dirty="0"/>
          </a:p>
        </p:txBody>
      </p:sp>
      <p:pic>
        <p:nvPicPr>
          <p:cNvPr id="32776" name="Picture 53"/>
          <p:cNvPicPr>
            <a:picLocks noChangeAspect="1" noChangeArrowheads="1"/>
          </p:cNvPicPr>
          <p:nvPr/>
        </p:nvPicPr>
        <p:blipFill>
          <a:blip r:embed="rId3" cstate="print"/>
          <a:srcRect l="24847" t="6380" r="21181"/>
          <a:stretch>
            <a:fillRect/>
          </a:stretch>
        </p:blipFill>
        <p:spPr bwMode="auto">
          <a:xfrm>
            <a:off x="266420" y="2161579"/>
            <a:ext cx="2829318" cy="3271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2778" name="Text Box 54"/>
          <p:cNvSpPr txBox="1">
            <a:spLocks noChangeArrowheads="1"/>
          </p:cNvSpPr>
          <p:nvPr/>
        </p:nvSpPr>
        <p:spPr bwMode="auto">
          <a:xfrm>
            <a:off x="439738" y="5440679"/>
            <a:ext cx="231505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voduška velká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Kobus</a:t>
            </a:r>
            <a:r>
              <a:rPr lang="cs-CZ" sz="1600" i="1" dirty="0"/>
              <a:t> </a:t>
            </a:r>
            <a:r>
              <a:rPr lang="cs-CZ" sz="1600" i="1" dirty="0" err="1"/>
              <a:t>ellipsiprymnus</a:t>
            </a:r>
            <a:r>
              <a:rPr lang="cs-CZ" sz="1600" dirty="0"/>
              <a:t>) </a:t>
            </a:r>
          </a:p>
        </p:txBody>
      </p:sp>
      <p:sp>
        <p:nvSpPr>
          <p:cNvPr id="32780" name="AutoShape 56"/>
          <p:cNvSpPr>
            <a:spLocks noChangeArrowheads="1"/>
          </p:cNvSpPr>
          <p:nvPr/>
        </p:nvSpPr>
        <p:spPr bwMode="auto">
          <a:xfrm rot="2274604">
            <a:off x="2560675" y="4468291"/>
            <a:ext cx="536575" cy="452437"/>
          </a:xfrm>
          <a:prstGeom prst="leftArrow">
            <a:avLst>
              <a:gd name="adj1" fmla="val 50000"/>
              <a:gd name="adj2" fmla="val 29649"/>
            </a:avLst>
          </a:prstGeom>
          <a:solidFill>
            <a:srgbClr val="E8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cs-CZ"/>
          </a:p>
        </p:txBody>
      </p:sp>
      <p:pic>
        <p:nvPicPr>
          <p:cNvPr id="221186" name="Picture 2" descr="http://upload.wikimedia.org/wikipedia/commons/a/a1/Namibie_Etosha_Leopard_01edi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73232" y="1545664"/>
            <a:ext cx="3516788" cy="2337846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88" name="Picture 4" descr="http://img.photobucket.com/albums/v714/tileman/Canon%20XSL/IMG_4149.jpg"/>
          <p:cNvPicPr>
            <a:picLocks noChangeAspect="1" noChangeArrowheads="1"/>
          </p:cNvPicPr>
          <p:nvPr/>
        </p:nvPicPr>
        <p:blipFill>
          <a:blip r:embed="rId5" cstate="print"/>
          <a:srcRect l="5161" t="15083" r="16913" b="8704"/>
          <a:stretch>
            <a:fillRect/>
          </a:stretch>
        </p:blipFill>
        <p:spPr bwMode="auto">
          <a:xfrm>
            <a:off x="3270325" y="4195481"/>
            <a:ext cx="2737577" cy="178577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21194" name="Picture 10" descr="http://www.themoviescene.co.uk/reviews/_img/721-2.jpg"/>
          <p:cNvPicPr>
            <a:picLocks noChangeAspect="1" noChangeArrowheads="1"/>
          </p:cNvPicPr>
          <p:nvPr/>
        </p:nvPicPr>
        <p:blipFill>
          <a:blip r:embed="rId6" cstate="print"/>
          <a:srcRect l="19657" r="14865"/>
          <a:stretch>
            <a:fillRect/>
          </a:stretch>
        </p:blipFill>
        <p:spPr bwMode="auto">
          <a:xfrm>
            <a:off x="6099587" y="4054626"/>
            <a:ext cx="2710927" cy="2587638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439738" y="292100"/>
            <a:ext cx="58531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003399"/>
                </a:solidFill>
              </a:rPr>
              <a:t>Malte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Andersson</a:t>
            </a:r>
            <a:r>
              <a:rPr lang="cs-CZ" dirty="0"/>
              <a:t>: vida kohoutí (</a:t>
            </a:r>
            <a:r>
              <a:rPr lang="cs-CZ" i="1" dirty="0" err="1"/>
              <a:t>Euplectes</a:t>
            </a:r>
            <a:r>
              <a:rPr lang="cs-CZ" i="1" dirty="0"/>
              <a:t> </a:t>
            </a:r>
            <a:r>
              <a:rPr lang="cs-CZ" i="1" dirty="0" err="1"/>
              <a:t>progne</a:t>
            </a:r>
            <a:r>
              <a:rPr lang="cs-CZ" dirty="0"/>
              <a:t>)</a:t>
            </a:r>
          </a:p>
        </p:txBody>
      </p:sp>
      <p:pic>
        <p:nvPicPr>
          <p:cNvPr id="219138" name="Picture 2" descr="http://www.hlasek.com/foto/euplectes_progne_bb1151.jpg"/>
          <p:cNvPicPr>
            <a:picLocks noChangeAspect="1" noChangeArrowheads="1"/>
          </p:cNvPicPr>
          <p:nvPr/>
        </p:nvPicPr>
        <p:blipFill>
          <a:blip r:embed="rId2" cstate="print"/>
          <a:srcRect l="24517" t="12536" r="1168" b="44998"/>
          <a:stretch>
            <a:fillRect/>
          </a:stretch>
        </p:blipFill>
        <p:spPr bwMode="auto">
          <a:xfrm>
            <a:off x="6164131" y="462579"/>
            <a:ext cx="2818503" cy="1610573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219139" name="Picture 3"/>
          <p:cNvPicPr>
            <a:picLocks noChangeAspect="1" noChangeArrowheads="1"/>
          </p:cNvPicPr>
          <p:nvPr/>
        </p:nvPicPr>
        <p:blipFill>
          <a:blip r:embed="rId3" cstate="print">
            <a:lum contrast="40000"/>
          </a:blip>
          <a:srcRect/>
          <a:stretch>
            <a:fillRect/>
          </a:stretch>
        </p:blipFill>
        <p:spPr bwMode="auto">
          <a:xfrm rot="16200000">
            <a:off x="327292" y="1543887"/>
            <a:ext cx="3098511" cy="28736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9140" name="Picture 4"/>
          <p:cNvPicPr>
            <a:picLocks noChangeAspect="1" noChangeArrowheads="1"/>
          </p:cNvPicPr>
          <p:nvPr/>
        </p:nvPicPr>
        <p:blipFill>
          <a:blip r:embed="rId4" cstate="print">
            <a:lum contrast="40000"/>
          </a:blip>
          <a:srcRect/>
          <a:stretch>
            <a:fillRect/>
          </a:stretch>
        </p:blipFill>
        <p:spPr bwMode="auto">
          <a:xfrm rot="5400000">
            <a:off x="3504270" y="3411585"/>
            <a:ext cx="3181350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AutoShape 50"/>
          <p:cNvSpPr>
            <a:spLocks noChangeArrowheads="1"/>
          </p:cNvSpPr>
          <p:nvPr/>
        </p:nvSpPr>
        <p:spPr bwMode="auto">
          <a:xfrm>
            <a:off x="3320416" y="1258646"/>
            <a:ext cx="2553260" cy="1204855"/>
          </a:xfrm>
          <a:prstGeom prst="wedgeRectCallout">
            <a:avLst>
              <a:gd name="adj1" fmla="val -65593"/>
              <a:gd name="adj2" fmla="val 26118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nejvyšší reprodukční úspěšnost samců s prodlouženými ocasními pery</a:t>
            </a:r>
          </a:p>
        </p:txBody>
      </p:sp>
      <p:sp>
        <p:nvSpPr>
          <p:cNvPr id="7" name="AutoShape 50"/>
          <p:cNvSpPr>
            <a:spLocks noChangeArrowheads="1"/>
          </p:cNvSpPr>
          <p:nvPr/>
        </p:nvSpPr>
        <p:spPr bwMode="auto">
          <a:xfrm>
            <a:off x="7141176" y="4132730"/>
            <a:ext cx="1088426" cy="697453"/>
          </a:xfrm>
          <a:prstGeom prst="wedgeRectCallout">
            <a:avLst>
              <a:gd name="adj1" fmla="val -65593"/>
              <a:gd name="adj2" fmla="val -81852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rostoucí fitness</a:t>
            </a:r>
          </a:p>
        </p:txBody>
      </p:sp>
      <p:sp>
        <p:nvSpPr>
          <p:cNvPr id="8" name="AutoShape 50"/>
          <p:cNvSpPr>
            <a:spLocks noChangeArrowheads="1"/>
          </p:cNvSpPr>
          <p:nvPr/>
        </p:nvSpPr>
        <p:spPr bwMode="auto">
          <a:xfrm>
            <a:off x="6558467" y="2334413"/>
            <a:ext cx="2284319" cy="989702"/>
          </a:xfrm>
          <a:prstGeom prst="wedgeRectCallout">
            <a:avLst>
              <a:gd name="adj1" fmla="val -70103"/>
              <a:gd name="adj2" fmla="val 6307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relativně nižší zátěž pro geneticky kvalitnější samce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8114722" cy="330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handicapový model – vliv </a:t>
            </a:r>
            <a:r>
              <a:rPr lang="cs-CZ" sz="2400" dirty="0" err="1">
                <a:solidFill>
                  <a:srgbClr val="E80000"/>
                </a:solidFill>
              </a:rPr>
              <a:t>parazitace</a:t>
            </a:r>
            <a:r>
              <a:rPr lang="cs-CZ" sz="2400" dirty="0">
                <a:solidFill>
                  <a:srgbClr val="E80000"/>
                </a:solidFill>
              </a:rPr>
              <a:t> </a:t>
            </a:r>
            <a:br>
              <a:rPr lang="cs-CZ" dirty="0">
                <a:solidFill>
                  <a:srgbClr val="E80000"/>
                </a:solidFill>
              </a:rPr>
            </a:br>
            <a:r>
              <a:rPr lang="cs-CZ" dirty="0">
                <a:solidFill>
                  <a:srgbClr val="E80000"/>
                </a:solidFill>
              </a:rPr>
              <a:t>  </a:t>
            </a:r>
            <a:r>
              <a:rPr lang="cs-CZ" dirty="0">
                <a:solidFill>
                  <a:srgbClr val="003399"/>
                </a:solidFill>
              </a:rPr>
              <a:t>William </a:t>
            </a:r>
            <a:r>
              <a:rPr lang="cs-CZ" dirty="0" err="1">
                <a:solidFill>
                  <a:srgbClr val="003399"/>
                </a:solidFill>
              </a:rPr>
              <a:t>Hamilton</a:t>
            </a:r>
            <a:r>
              <a:rPr lang="cs-CZ" dirty="0">
                <a:solidFill>
                  <a:srgbClr val="003399"/>
                </a:solidFill>
              </a:rPr>
              <a:t> a </a:t>
            </a:r>
            <a:r>
              <a:rPr lang="cs-CZ" dirty="0" err="1">
                <a:solidFill>
                  <a:srgbClr val="003399"/>
                </a:solidFill>
              </a:rPr>
              <a:t>Marlene</a:t>
            </a:r>
            <a:r>
              <a:rPr lang="cs-CZ" dirty="0">
                <a:solidFill>
                  <a:srgbClr val="003399"/>
                </a:solidFill>
              </a:rPr>
              <a:t> </a:t>
            </a:r>
            <a:r>
              <a:rPr lang="cs-CZ" dirty="0" err="1">
                <a:solidFill>
                  <a:srgbClr val="003399"/>
                </a:solidFill>
              </a:rPr>
              <a:t>Zuk</a:t>
            </a:r>
            <a:r>
              <a:rPr lang="cs-CZ" dirty="0">
                <a:solidFill>
                  <a:srgbClr val="003399"/>
                </a:solidFill>
              </a:rPr>
              <a:t> (1982):</a:t>
            </a:r>
            <a:br>
              <a:rPr lang="cs-CZ" dirty="0">
                <a:solidFill>
                  <a:schemeClr val="accent2"/>
                </a:solidFill>
              </a:rPr>
            </a:br>
            <a:br>
              <a:rPr lang="cs-CZ" dirty="0">
                <a:solidFill>
                  <a:schemeClr val="accent2"/>
                </a:solidFill>
              </a:rPr>
            </a:br>
            <a:r>
              <a:rPr lang="cs-CZ" dirty="0"/>
              <a:t>problém opakované preference pro určitý znak </a:t>
            </a:r>
            <a:r>
              <a:rPr lang="cs-CZ" dirty="0">
                <a:sym typeface="Symbol"/>
              </a:rPr>
              <a:t> vyčerpání variability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= „</a:t>
            </a:r>
            <a:r>
              <a:rPr lang="cs-CZ" i="1" dirty="0">
                <a:sym typeface="Symbol"/>
              </a:rPr>
              <a:t>lek paradox</a:t>
            </a:r>
            <a:r>
              <a:rPr lang="cs-CZ" dirty="0">
                <a:sym typeface="Symbol"/>
              </a:rPr>
              <a:t>“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řešením proměnlivost selekčního optima – např. patogeny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pohlavní výběr bude zvýhodňovat znaky, které „férově“ signalizují</a:t>
            </a:r>
            <a:br>
              <a:rPr lang="cs-CZ" dirty="0"/>
            </a:br>
            <a:r>
              <a:rPr lang="cs-CZ" dirty="0"/>
              <a:t>	zdravotní stav, tj. schopnost vypořádat se s parazity a patogeny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zvířata se „špatnými geny“ nemohou účinně bojovat proti </a:t>
            </a:r>
            <a:r>
              <a:rPr lang="cs-CZ" dirty="0" err="1"/>
              <a:t>infenkci</a:t>
            </a:r>
            <a:endParaRPr lang="cs-CZ" dirty="0"/>
          </a:p>
        </p:txBody>
      </p:sp>
      <p:pic>
        <p:nvPicPr>
          <p:cNvPr id="6" name="Picture 1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4559" y="4209360"/>
            <a:ext cx="3297238" cy="2198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7" name="Picture 16"/>
          <p:cNvPicPr>
            <a:picLocks noChangeAspect="1" noChangeArrowheads="1"/>
          </p:cNvPicPr>
          <p:nvPr/>
        </p:nvPicPr>
        <p:blipFill>
          <a:blip r:embed="rId4" cstate="print"/>
          <a:srcRect l="28999" r="8833" b="8128"/>
          <a:stretch>
            <a:fillRect/>
          </a:stretch>
        </p:blipFill>
        <p:spPr bwMode="auto">
          <a:xfrm>
            <a:off x="193694" y="3816275"/>
            <a:ext cx="2501900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8" name="Picture 1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52284" y="4054494"/>
            <a:ext cx="2690813" cy="196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6" name="Text Box 18"/>
          <p:cNvSpPr txBox="1">
            <a:spLocks noChangeArrowheads="1"/>
          </p:cNvSpPr>
          <p:nvPr/>
        </p:nvSpPr>
        <p:spPr bwMode="auto">
          <a:xfrm>
            <a:off x="439738" y="292100"/>
            <a:ext cx="7832593" cy="14516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hypotéza: samci více parazitovaných druhů budou obecně pestřejší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 pitchFamily="18" charset="2"/>
              </a:rPr>
              <a:t> některé druhy pěvců</a:t>
            </a:r>
          </a:p>
          <a:p>
            <a:r>
              <a:rPr lang="cs-CZ" dirty="0">
                <a:sym typeface="Symbol" pitchFamily="18" charset="2"/>
              </a:rPr>
              <a:t>Př.:  </a:t>
            </a:r>
            <a:r>
              <a:rPr lang="cs-CZ" dirty="0" err="1">
                <a:sym typeface="Symbol" pitchFamily="18" charset="2"/>
              </a:rPr>
              <a:t>uakari</a:t>
            </a:r>
            <a:r>
              <a:rPr lang="cs-CZ" dirty="0">
                <a:sym typeface="Symbol" pitchFamily="18" charset="2"/>
              </a:rPr>
              <a:t> </a:t>
            </a:r>
            <a:r>
              <a:rPr lang="cs-CZ" dirty="0" err="1">
                <a:sym typeface="Symbol" pitchFamily="18" charset="2"/>
              </a:rPr>
              <a:t>šarlatolící</a:t>
            </a:r>
            <a:r>
              <a:rPr lang="cs-CZ" dirty="0">
                <a:sym typeface="Symbol" pitchFamily="18" charset="2"/>
              </a:rPr>
              <a:t> (</a:t>
            </a:r>
            <a:r>
              <a:rPr lang="cs-CZ" i="1" dirty="0" err="1">
                <a:sym typeface="Symbol" pitchFamily="18" charset="2"/>
              </a:rPr>
              <a:t>Cacajao</a:t>
            </a:r>
            <a:r>
              <a:rPr lang="cs-CZ" i="1" dirty="0">
                <a:sym typeface="Symbol" pitchFamily="18" charset="2"/>
              </a:rPr>
              <a:t> </a:t>
            </a:r>
            <a:r>
              <a:rPr lang="cs-CZ" i="1" dirty="0" err="1">
                <a:sym typeface="Symbol" pitchFamily="18" charset="2"/>
              </a:rPr>
              <a:t>calvus</a:t>
            </a:r>
            <a:r>
              <a:rPr lang="cs-CZ" dirty="0">
                <a:sym typeface="Symbol" pitchFamily="18" charset="2"/>
              </a:rPr>
              <a:t>)</a:t>
            </a:r>
            <a:br>
              <a:rPr lang="cs-CZ" dirty="0">
                <a:sym typeface="Symbol" pitchFamily="18" charset="2"/>
              </a:rPr>
            </a:br>
            <a:endParaRPr lang="cs-CZ" dirty="0">
              <a:sym typeface="Symbol" pitchFamily="18" charset="2"/>
            </a:endParaRPr>
          </a:p>
        </p:txBody>
      </p:sp>
      <p:pic>
        <p:nvPicPr>
          <p:cNvPr id="6" name="Picture 17"/>
          <p:cNvPicPr>
            <a:picLocks noChangeAspect="1" noChangeArrowheads="1"/>
          </p:cNvPicPr>
          <p:nvPr/>
        </p:nvPicPr>
        <p:blipFill>
          <a:blip r:embed="rId3" cstate="print"/>
          <a:srcRect l="4784" t="3026" r="4274" b="5125"/>
          <a:stretch>
            <a:fillRect/>
          </a:stretch>
        </p:blipFill>
        <p:spPr bwMode="auto">
          <a:xfrm>
            <a:off x="5985478" y="1087288"/>
            <a:ext cx="2844757" cy="40225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160770" name="Picture 2" descr="http://cdn2.arkive.org/media/D1/D11C4A5B-2326-4309-8A0E-783414A030E3/Presentation.Small/Bald-headed-uakari-male---sick-with-malaria-loss-of-red-face-colour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25731" y="1976456"/>
            <a:ext cx="2095500" cy="1400175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0" name="AutoShape 20"/>
          <p:cNvSpPr>
            <a:spLocks noChangeArrowheads="1"/>
          </p:cNvSpPr>
          <p:nvPr/>
        </p:nvSpPr>
        <p:spPr bwMode="auto">
          <a:xfrm>
            <a:off x="4221256" y="1602852"/>
            <a:ext cx="1836738" cy="1034564"/>
          </a:xfrm>
          <a:prstGeom prst="wedgeRectCallout">
            <a:avLst>
              <a:gd name="adj1" fmla="val 96173"/>
              <a:gd name="adj2" fmla="val 33375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zdravých jedinců červená barva</a:t>
            </a:r>
          </a:p>
        </p:txBody>
      </p:sp>
      <p:sp>
        <p:nvSpPr>
          <p:cNvPr id="7" name="AutoShape 20"/>
          <p:cNvSpPr>
            <a:spLocks noChangeArrowheads="1"/>
          </p:cNvSpPr>
          <p:nvPr/>
        </p:nvSpPr>
        <p:spPr bwMode="auto">
          <a:xfrm>
            <a:off x="927624" y="3483647"/>
            <a:ext cx="1836738" cy="1034564"/>
          </a:xfrm>
          <a:prstGeom prst="wedgeRectCallout">
            <a:avLst>
              <a:gd name="adj1" fmla="val 14176"/>
              <a:gd name="adj2" fmla="val -94523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jedinců s malárií nažloutlá barva</a:t>
            </a:r>
          </a:p>
        </p:txBody>
      </p:sp>
      <p:pic>
        <p:nvPicPr>
          <p:cNvPr id="160772" name="Picture 4" descr="https://encrypted-tbn3.gstatic.com/images?q=tbn:ANd9GcTNWtfaejHjnNu3VmGiLtf007Zv79Ksf3VQSOr-sVEBuXjztGmQMw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1052" y="3030197"/>
            <a:ext cx="2168077" cy="3490973"/>
          </a:xfrm>
          <a:prstGeom prst="rect">
            <a:avLst/>
          </a:prstGeom>
          <a:noFill/>
          <a:effectLst>
            <a:softEdge rad="127000"/>
          </a:effectLst>
        </p:spPr>
      </p:pic>
      <p:sp>
        <p:nvSpPr>
          <p:cNvPr id="12" name="AutoShape 20"/>
          <p:cNvSpPr>
            <a:spLocks noChangeArrowheads="1"/>
          </p:cNvSpPr>
          <p:nvPr/>
        </p:nvSpPr>
        <p:spPr bwMode="auto">
          <a:xfrm>
            <a:off x="1716517" y="4702847"/>
            <a:ext cx="1836738" cy="1289162"/>
          </a:xfrm>
          <a:prstGeom prst="wedgeRectCallout">
            <a:avLst>
              <a:gd name="adj1" fmla="val 78017"/>
              <a:gd name="adj2" fmla="val -38389"/>
            </a:avLst>
          </a:prstGeom>
          <a:solidFill>
            <a:srgbClr val="EAEAEA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u druhů z </a:t>
            </a:r>
            <a:r>
              <a:rPr lang="cs-CZ" sz="1800" dirty="0" err="1"/>
              <a:t>nemalarických</a:t>
            </a:r>
            <a:r>
              <a:rPr lang="cs-CZ" sz="1800" dirty="0"/>
              <a:t> oblastí tmavé zbarvení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7" grpId="0" animBg="1"/>
      <p:bldP spid="1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7"/>
          <p:cNvSpPr txBox="1">
            <a:spLocks noChangeArrowheads="1"/>
          </p:cNvSpPr>
          <p:nvPr/>
        </p:nvSpPr>
        <p:spPr bwMode="auto">
          <a:xfrm>
            <a:off x="947726" y="292100"/>
            <a:ext cx="6942926" cy="892552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2800" dirty="0" err="1">
                <a:solidFill>
                  <a:srgbClr val="E80000"/>
                </a:solidFill>
              </a:rPr>
              <a:t>Mimopárová</a:t>
            </a:r>
            <a:r>
              <a:rPr lang="cs-CZ" sz="2800" dirty="0">
                <a:solidFill>
                  <a:srgbClr val="E80000"/>
                </a:solidFill>
              </a:rPr>
              <a:t> paternita</a:t>
            </a:r>
          </a:p>
          <a:p>
            <a:pPr algn="ctr"/>
            <a:r>
              <a:rPr lang="cs-CZ" sz="2400" dirty="0">
                <a:solidFill>
                  <a:srgbClr val="E80000"/>
                </a:solidFill>
              </a:rPr>
              <a:t>(</a:t>
            </a:r>
            <a:r>
              <a:rPr lang="cs-CZ" sz="2400" i="1" dirty="0">
                <a:solidFill>
                  <a:srgbClr val="E80000"/>
                </a:solidFill>
              </a:rPr>
              <a:t>extra-pair </a:t>
            </a:r>
            <a:r>
              <a:rPr lang="cs-CZ" sz="2400" i="1" dirty="0" err="1">
                <a:solidFill>
                  <a:srgbClr val="E80000"/>
                </a:solidFill>
              </a:rPr>
              <a:t>copulations</a:t>
            </a:r>
            <a:r>
              <a:rPr lang="cs-CZ" sz="2400" dirty="0">
                <a:solidFill>
                  <a:srgbClr val="E80000"/>
                </a:solidFill>
              </a:rPr>
              <a:t>, EPC; </a:t>
            </a:r>
            <a:r>
              <a:rPr lang="cs-CZ" sz="2400" i="1" dirty="0">
                <a:solidFill>
                  <a:srgbClr val="E80000"/>
                </a:solidFill>
              </a:rPr>
              <a:t>e-p paternity</a:t>
            </a:r>
            <a:r>
              <a:rPr lang="cs-CZ" sz="2400" dirty="0">
                <a:solidFill>
                  <a:srgbClr val="E80000"/>
                </a:solidFill>
              </a:rPr>
              <a:t>, EPP)</a:t>
            </a:r>
          </a:p>
        </p:txBody>
      </p:sp>
      <p:pic>
        <p:nvPicPr>
          <p:cNvPr id="35843" name="Picture 8"/>
          <p:cNvPicPr>
            <a:picLocks noChangeAspect="1" noChangeArrowheads="1"/>
          </p:cNvPicPr>
          <p:nvPr/>
        </p:nvPicPr>
        <p:blipFill>
          <a:blip r:embed="rId3" cstate="print"/>
          <a:srcRect l="21603" t="23106" r="28418" b="29268"/>
          <a:stretch>
            <a:fillRect/>
          </a:stretch>
        </p:blipFill>
        <p:spPr bwMode="auto">
          <a:xfrm>
            <a:off x="1161827" y="3208300"/>
            <a:ext cx="3377900" cy="278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4" name="Picture 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74889" y="3002766"/>
            <a:ext cx="1979407" cy="3084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1499291"/>
            <a:ext cx="6878486" cy="114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samci: zvýšení počtu oplozených samic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samice: zvýšení kvality potomstva pářením se samcem</a:t>
            </a:r>
            <a:br>
              <a:rPr lang="cs-CZ" dirty="0"/>
            </a:br>
            <a:r>
              <a:rPr lang="cs-CZ" dirty="0"/>
              <a:t>	s lepšími geny než partner </a:t>
            </a:r>
            <a:r>
              <a:rPr lang="cs-CZ" dirty="0">
                <a:sym typeface="Symbol" pitchFamily="18" charset="2"/>
              </a:rPr>
              <a:t> zvýšení fitness potomstva</a:t>
            </a:r>
            <a:endParaRPr lang="cs-CZ" sz="1800" dirty="0">
              <a:sym typeface="Symbol" pitchFamily="18" charset="2"/>
            </a:endParaRP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10"/>
          <p:cNvPicPr>
            <a:picLocks noChangeAspect="1" noChangeArrowheads="1"/>
          </p:cNvPicPr>
          <p:nvPr/>
        </p:nvPicPr>
        <p:blipFill>
          <a:blip r:embed="rId3" cstate="print"/>
          <a:srcRect l="19461" t="6004" r="10077"/>
          <a:stretch>
            <a:fillRect/>
          </a:stretch>
        </p:blipFill>
        <p:spPr bwMode="auto">
          <a:xfrm>
            <a:off x="787773" y="2153341"/>
            <a:ext cx="2842496" cy="25262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127000"/>
          </a:effectLst>
        </p:spPr>
      </p:pic>
      <p:pic>
        <p:nvPicPr>
          <p:cNvPr id="35846" name="Picture 11" descr="34_EVOW_CH20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46123" t="3473" r="9959" b="42580"/>
          <a:stretch>
            <a:fillRect/>
          </a:stretch>
        </p:blipFill>
        <p:spPr bwMode="auto">
          <a:xfrm>
            <a:off x="4442870" y="2060519"/>
            <a:ext cx="3067050" cy="302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7" name="Text Box 12"/>
          <p:cNvSpPr txBox="1">
            <a:spLocks noChangeArrowheads="1"/>
          </p:cNvSpPr>
          <p:nvPr/>
        </p:nvSpPr>
        <p:spPr bwMode="auto">
          <a:xfrm>
            <a:off x="439738" y="292100"/>
            <a:ext cx="8555547" cy="1579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Př.: rákosník velký: šířka zpěvního repertoáru korelována s fitness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 u všech pozorovaných EPP měli biologičtí otcové širší repertoár zpěvu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než partner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nepřímý prospěch samice v podobě vyšší fitness potomků</a:t>
            </a:r>
          </a:p>
        </p:txBody>
      </p:sp>
      <p:sp>
        <p:nvSpPr>
          <p:cNvPr id="35848" name="Text Box 13"/>
          <p:cNvSpPr txBox="1">
            <a:spLocks noChangeArrowheads="1"/>
          </p:cNvSpPr>
          <p:nvPr/>
        </p:nvSpPr>
        <p:spPr bwMode="auto">
          <a:xfrm>
            <a:off x="819104" y="4613722"/>
            <a:ext cx="285046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600" dirty="0"/>
              <a:t>rákosník velký</a:t>
            </a:r>
          </a:p>
          <a:p>
            <a:pPr algn="ctr"/>
            <a:r>
              <a:rPr lang="cs-CZ" sz="1600" dirty="0"/>
              <a:t>(</a:t>
            </a:r>
            <a:r>
              <a:rPr lang="cs-CZ" sz="1600" i="1" dirty="0" err="1"/>
              <a:t>Acrocephalus</a:t>
            </a:r>
            <a:r>
              <a:rPr lang="cs-CZ" sz="1600" i="1" dirty="0"/>
              <a:t> </a:t>
            </a:r>
            <a:r>
              <a:rPr lang="cs-CZ" sz="1600" i="1" dirty="0" err="1"/>
              <a:t>arundinaceus</a:t>
            </a:r>
            <a:r>
              <a:rPr lang="cs-CZ" sz="1600" dirty="0"/>
              <a:t>)</a:t>
            </a:r>
          </a:p>
        </p:txBody>
      </p:sp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1" name="TextovéPole 10"/>
          <p:cNvSpPr txBox="1"/>
          <p:nvPr/>
        </p:nvSpPr>
        <p:spPr>
          <a:xfrm>
            <a:off x="439738" y="5690796"/>
            <a:ext cx="56525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získání dobrých, nebo komplementárních genů?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431" name="Picture 23" descr="skenovat0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504" y="2156425"/>
            <a:ext cx="4029075" cy="379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5432" name="Text Box 24"/>
          <p:cNvSpPr txBox="1">
            <a:spLocks noChangeArrowheads="1"/>
          </p:cNvSpPr>
          <p:nvPr/>
        </p:nvSpPr>
        <p:spPr bwMode="auto">
          <a:xfrm>
            <a:off x="439738" y="1097280"/>
            <a:ext cx="6957840" cy="1523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400" dirty="0" err="1"/>
              <a:t>Ritualizace</a:t>
            </a:r>
            <a:r>
              <a:rPr lang="cs-CZ" sz="2400" dirty="0"/>
              <a:t>:</a:t>
            </a:r>
            <a:br>
              <a:rPr lang="cs-CZ" sz="2400" dirty="0"/>
            </a:br>
            <a:br>
              <a:rPr lang="cs-CZ" sz="2400" dirty="0"/>
            </a:br>
            <a:r>
              <a:rPr lang="cs-CZ" dirty="0"/>
              <a:t>tradiční vysvětlení </a:t>
            </a:r>
            <a:r>
              <a:rPr lang="cs-CZ" dirty="0" err="1"/>
              <a:t>ritualizace</a:t>
            </a:r>
            <a:r>
              <a:rPr lang="cs-CZ" dirty="0"/>
              <a:t> jako výhoda pro druh</a:t>
            </a:r>
          </a:p>
          <a:p>
            <a:pPr>
              <a:spcAft>
                <a:spcPts val="600"/>
              </a:spcAft>
            </a:pPr>
            <a:r>
              <a:rPr lang="cs-CZ" dirty="0"/>
              <a:t>výhoda pro jedince?</a:t>
            </a:r>
          </a:p>
        </p:txBody>
      </p:sp>
      <p:sp>
        <p:nvSpPr>
          <p:cNvPr id="145433" name="AutoShape 25"/>
          <p:cNvSpPr>
            <a:spLocks noChangeArrowheads="1"/>
          </p:cNvSpPr>
          <p:nvPr/>
        </p:nvSpPr>
        <p:spPr bwMode="auto">
          <a:xfrm>
            <a:off x="7607693" y="1572071"/>
            <a:ext cx="1367824" cy="685414"/>
          </a:xfrm>
          <a:prstGeom prst="wedgeRectCallout">
            <a:avLst>
              <a:gd name="adj1" fmla="val -22237"/>
              <a:gd name="adj2" fmla="val 14200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dominantní samec</a:t>
            </a:r>
          </a:p>
        </p:txBody>
      </p:sp>
      <p:sp>
        <p:nvSpPr>
          <p:cNvPr id="145434" name="AutoShape 26"/>
          <p:cNvSpPr>
            <a:spLocks noChangeArrowheads="1"/>
          </p:cNvSpPr>
          <p:nvPr/>
        </p:nvSpPr>
        <p:spPr bwMode="auto">
          <a:xfrm>
            <a:off x="3441641" y="2806086"/>
            <a:ext cx="1268413" cy="633412"/>
          </a:xfrm>
          <a:prstGeom prst="wedgeRectCallout">
            <a:avLst>
              <a:gd name="adj1" fmla="val 78587"/>
              <a:gd name="adj2" fmla="val 2918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podřízený  samec</a:t>
            </a:r>
          </a:p>
        </p:txBody>
      </p:sp>
      <p:sp>
        <p:nvSpPr>
          <p:cNvPr id="145435" name="AutoShape 27"/>
          <p:cNvSpPr>
            <a:spLocks noChangeArrowheads="1"/>
          </p:cNvSpPr>
          <p:nvPr/>
        </p:nvSpPr>
        <p:spPr bwMode="auto">
          <a:xfrm>
            <a:off x="2870473" y="4467043"/>
            <a:ext cx="1504950" cy="633413"/>
          </a:xfrm>
          <a:prstGeom prst="wedgeRectCallout">
            <a:avLst>
              <a:gd name="adj1" fmla="val 80452"/>
              <a:gd name="adj2" fmla="val -1316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zesílený výraz podřízenosti</a:t>
            </a:r>
          </a:p>
        </p:txBody>
      </p:sp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39738" y="5852383"/>
            <a:ext cx="48413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Proč samci nezabíjejí jiné samce?</a:t>
            </a:r>
          </a:p>
        </p:txBody>
      </p:sp>
      <p:sp>
        <p:nvSpPr>
          <p:cNvPr id="8" name="Text Box 86"/>
          <p:cNvSpPr txBox="1">
            <a:spLocks noChangeArrowheads="1"/>
          </p:cNvSpPr>
          <p:nvPr/>
        </p:nvSpPr>
        <p:spPr bwMode="auto">
          <a:xfrm>
            <a:off x="1670538" y="292100"/>
            <a:ext cx="5848627" cy="52322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 Black" pitchFamily="34" charset="0"/>
              </a:rPr>
              <a:t>AGRESIVITA A ALTRUISMUS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10" name="TextovéPole 9"/>
          <p:cNvSpPr txBox="1"/>
          <p:nvPr/>
        </p:nvSpPr>
        <p:spPr>
          <a:xfrm>
            <a:off x="439738" y="292100"/>
            <a:ext cx="8621271" cy="43704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EPC u člověka:</a:t>
            </a:r>
          </a:p>
          <a:p>
            <a:pPr defTabSz="360000">
              <a:spcAft>
                <a:spcPts val="1000"/>
              </a:spcAft>
            </a:pPr>
            <a:r>
              <a:rPr lang="cs-CZ" dirty="0" err="1"/>
              <a:t>Univ</a:t>
            </a:r>
            <a:r>
              <a:rPr lang="cs-CZ" dirty="0"/>
              <a:t>. </a:t>
            </a:r>
            <a:r>
              <a:rPr lang="cs-CZ" dirty="0" err="1"/>
              <a:t>of</a:t>
            </a:r>
            <a:r>
              <a:rPr lang="cs-CZ" dirty="0"/>
              <a:t> Western </a:t>
            </a:r>
            <a:r>
              <a:rPr lang="cs-CZ" dirty="0" err="1"/>
              <a:t>Australia</a:t>
            </a:r>
            <a:r>
              <a:rPr lang="cs-CZ" dirty="0"/>
              <a:t>: 28 % mužů, 22 % žen – mimomanželský sex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Francie, Velká Británie, USA: 5–52 %</a:t>
            </a:r>
            <a:br>
              <a:rPr lang="cs-CZ" dirty="0"/>
            </a:br>
            <a:br>
              <a:rPr lang="cs-CZ" dirty="0"/>
            </a:br>
            <a:r>
              <a:rPr lang="cs-CZ" sz="2400" dirty="0">
                <a:solidFill>
                  <a:srgbClr val="E80000"/>
                </a:solidFill>
              </a:rPr>
              <a:t>EPP: </a:t>
            </a:r>
            <a:r>
              <a:rPr lang="cs-CZ" dirty="0"/>
              <a:t>obtížný odhad, </a:t>
            </a:r>
            <a:r>
              <a:rPr lang="cs-CZ" dirty="0">
                <a:sym typeface="Symbol"/>
              </a:rPr>
              <a:t>2 %, </a:t>
            </a:r>
            <a:r>
              <a:rPr lang="cs-CZ" dirty="0" err="1">
                <a:sym typeface="Symbol"/>
              </a:rPr>
              <a:t>Janomamové</a:t>
            </a:r>
            <a:r>
              <a:rPr lang="cs-CZ" dirty="0">
                <a:sym typeface="Symbol"/>
              </a:rPr>
              <a:t> 10 %, </a:t>
            </a:r>
            <a:r>
              <a:rPr lang="cs-CZ" dirty="0" err="1">
                <a:sym typeface="Symbol"/>
              </a:rPr>
              <a:t>Himba</a:t>
            </a:r>
            <a:r>
              <a:rPr lang="cs-CZ" dirty="0">
                <a:sym typeface="Symbol"/>
              </a:rPr>
              <a:t> (Namibie) 17 %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etnické rozdíly: např. Michigan</a:t>
            </a:r>
            <a:r>
              <a:rPr lang="cs-CZ">
                <a:sym typeface="Symbol"/>
              </a:rPr>
              <a:t>: 1,4 </a:t>
            </a:r>
            <a:r>
              <a:rPr lang="cs-CZ" dirty="0">
                <a:sym typeface="Symbol"/>
              </a:rPr>
              <a:t>% u bělochů</a:t>
            </a:r>
            <a:r>
              <a:rPr lang="cs-CZ">
                <a:sym typeface="Symbol"/>
              </a:rPr>
              <a:t>, 10,1 </a:t>
            </a:r>
            <a:r>
              <a:rPr lang="cs-CZ" dirty="0">
                <a:sym typeface="Symbol"/>
              </a:rPr>
              <a:t>% u černochů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jihoameričtí indiáni (</a:t>
            </a:r>
            <a:r>
              <a:rPr lang="cs-CZ" sz="1800" dirty="0">
                <a:sym typeface="Symbol"/>
              </a:rPr>
              <a:t>např. </a:t>
            </a:r>
            <a:r>
              <a:rPr lang="cs-CZ" sz="1800" dirty="0" err="1">
                <a:sym typeface="Symbol"/>
              </a:rPr>
              <a:t>Mehinaku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Kaingang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Araweté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Curripaco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Tapirapé</a:t>
            </a:r>
            <a:r>
              <a:rPr lang="cs-CZ" sz="1800" dirty="0">
                <a:sym typeface="Symbol"/>
              </a:rPr>
              <a:t>,</a:t>
            </a:r>
            <a:br>
              <a:rPr lang="cs-CZ" sz="1800" dirty="0">
                <a:sym typeface="Symbol"/>
              </a:rPr>
            </a:br>
            <a:r>
              <a:rPr lang="cs-CZ" sz="1800" dirty="0">
                <a:sym typeface="Symbol"/>
              </a:rPr>
              <a:t>	</a:t>
            </a:r>
            <a:r>
              <a:rPr lang="cs-CZ" sz="1800" dirty="0" err="1">
                <a:sym typeface="Symbol"/>
              </a:rPr>
              <a:t>Janomamo</a:t>
            </a:r>
            <a:r>
              <a:rPr lang="cs-CZ" sz="1800" dirty="0">
                <a:sym typeface="Symbol"/>
              </a:rPr>
              <a:t>, Bari, </a:t>
            </a:r>
            <a:r>
              <a:rPr lang="cs-CZ" sz="1800" dirty="0" err="1">
                <a:sym typeface="Symbol"/>
              </a:rPr>
              <a:t>Matis</a:t>
            </a:r>
            <a:r>
              <a:rPr lang="cs-CZ" sz="1800" dirty="0">
                <a:sym typeface="Symbol"/>
              </a:rPr>
              <a:t>, </a:t>
            </a:r>
            <a:r>
              <a:rPr lang="cs-CZ" sz="1800" dirty="0" err="1">
                <a:sym typeface="Symbol"/>
              </a:rPr>
              <a:t>Aché</a:t>
            </a:r>
            <a:r>
              <a:rPr lang="cs-CZ" dirty="0">
                <a:sym typeface="Symbol"/>
              </a:rPr>
              <a:t>): rozdělitelná paternita (</a:t>
            </a:r>
            <a:r>
              <a:rPr lang="cs-CZ" i="1" dirty="0" err="1">
                <a:sym typeface="Symbol"/>
              </a:rPr>
              <a:t>partible</a:t>
            </a:r>
            <a:r>
              <a:rPr lang="cs-CZ" i="1" dirty="0">
                <a:sym typeface="Symbol"/>
              </a:rPr>
              <a:t> paternity</a:t>
            </a:r>
            <a:r>
              <a:rPr lang="cs-CZ" dirty="0">
                <a:sym typeface="Symbol"/>
              </a:rPr>
              <a:t>)</a:t>
            </a:r>
          </a:p>
          <a:p>
            <a:pPr defTabSz="360000">
              <a:spcAft>
                <a:spcPts val="1000"/>
              </a:spcAft>
            </a:pPr>
            <a:r>
              <a:rPr lang="cs-CZ" dirty="0" err="1">
                <a:sym typeface="Symbol"/>
              </a:rPr>
              <a:t>Canelové</a:t>
            </a:r>
            <a:r>
              <a:rPr lang="cs-CZ" dirty="0">
                <a:sym typeface="Symbol"/>
              </a:rPr>
              <a:t> (střední Brazílie): zpravidla více než 12 potenciálních otců</a:t>
            </a:r>
            <a:br>
              <a:rPr lang="cs-CZ" dirty="0">
                <a:sym typeface="Symbol"/>
              </a:rPr>
            </a:br>
            <a:r>
              <a:rPr lang="cs-CZ" dirty="0">
                <a:sym typeface="Symbol"/>
              </a:rPr>
              <a:t>	60 % mužů krátkodobě v polyandrickém svazku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/>
              </a:rPr>
              <a:t>soulož s více muži často součástí veřejného rituálu</a:t>
            </a:r>
            <a:endParaRPr lang="cs-CZ" dirty="0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9" name="Text Box 15"/>
          <p:cNvSpPr txBox="1">
            <a:spLocks noChangeArrowheads="1"/>
          </p:cNvSpPr>
          <p:nvPr/>
        </p:nvSpPr>
        <p:spPr bwMode="auto">
          <a:xfrm>
            <a:off x="3081338" y="6289675"/>
            <a:ext cx="184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cs-CZ"/>
          </a:p>
        </p:txBody>
      </p:sp>
      <p:sp>
        <p:nvSpPr>
          <p:cNvPr id="8" name="TextovéPole 7"/>
          <p:cNvSpPr txBox="1"/>
          <p:nvPr/>
        </p:nvSpPr>
        <p:spPr>
          <a:xfrm>
            <a:off x="439738" y="292100"/>
            <a:ext cx="6171561" cy="12054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rozdíly mezi pohlavími v žárlivosti:</a:t>
            </a:r>
          </a:p>
          <a:p>
            <a:pPr defTabSz="360000">
              <a:spcAft>
                <a:spcPts val="1000"/>
              </a:spcAft>
            </a:pPr>
            <a:r>
              <a:rPr lang="cs-CZ" dirty="0"/>
              <a:t>	muži: fyzická nevěra partnerky (riziko EPF)</a:t>
            </a:r>
            <a:br>
              <a:rPr lang="cs-CZ" dirty="0"/>
            </a:br>
            <a:r>
              <a:rPr lang="cs-CZ" dirty="0"/>
              <a:t>	</a:t>
            </a:r>
            <a:r>
              <a:rPr lang="cs-CZ" dirty="0">
                <a:sym typeface="Symbol"/>
              </a:rPr>
              <a:t>ženy: duševní spříznění (riziko odchodu partnera)</a:t>
            </a:r>
            <a:endParaRPr lang="cs-CZ" dirty="0"/>
          </a:p>
        </p:txBody>
      </p:sp>
      <p:pic>
        <p:nvPicPr>
          <p:cNvPr id="1026" name="Picture 2" descr="Výsledek obrázku pro jealous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360" y="3416448"/>
            <a:ext cx="5306052" cy="2985702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6306" name="Picture 2" descr="http://www.asset1.net/tv/pictures/show/shakespeare/Shakespeare-Othello-16x9-1.jpg"/>
          <p:cNvPicPr>
            <a:picLocks noChangeAspect="1" noChangeArrowheads="1"/>
          </p:cNvPicPr>
          <p:nvPr/>
        </p:nvPicPr>
        <p:blipFill rotWithShape="1">
          <a:blip r:embed="rId4" cstate="print"/>
          <a:srcRect l="11177" r="11091"/>
          <a:stretch/>
        </p:blipFill>
        <p:spPr bwMode="auto">
          <a:xfrm>
            <a:off x="439738" y="1843096"/>
            <a:ext cx="3761145" cy="2720665"/>
          </a:xfrm>
          <a:prstGeom prst="rect">
            <a:avLst/>
          </a:prstGeom>
          <a:noFill/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19462036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48"/>
          <p:cNvSpPr txBox="1">
            <a:spLocks noChangeArrowheads="1"/>
          </p:cNvSpPr>
          <p:nvPr/>
        </p:nvSpPr>
        <p:spPr bwMode="auto">
          <a:xfrm>
            <a:off x="439738" y="1104944"/>
            <a:ext cx="2792752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/>
              <a:t>jestřáb: vždy útočí</a:t>
            </a:r>
          </a:p>
          <a:p>
            <a:pPr>
              <a:spcAft>
                <a:spcPts val="600"/>
              </a:spcAft>
            </a:pPr>
            <a:r>
              <a:rPr lang="cs-CZ" dirty="0"/>
              <a:t>holubice: nikdy neútočí</a:t>
            </a:r>
          </a:p>
        </p:txBody>
      </p:sp>
      <p:graphicFrame>
        <p:nvGraphicFramePr>
          <p:cNvPr id="121972" name="Group 116"/>
          <p:cNvGraphicFramePr>
            <a:graphicFrameLocks noGrp="1"/>
          </p:cNvGraphicFramePr>
          <p:nvPr/>
        </p:nvGraphicFramePr>
        <p:xfrm>
          <a:off x="3732213" y="2657475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0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938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(V-C)/2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V/2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1973" name="AutoShape 117"/>
          <p:cNvSpPr>
            <a:spLocks noChangeArrowheads="1"/>
          </p:cNvSpPr>
          <p:nvPr/>
        </p:nvSpPr>
        <p:spPr bwMode="auto">
          <a:xfrm>
            <a:off x="3712862" y="1186249"/>
            <a:ext cx="2712651" cy="1304325"/>
          </a:xfrm>
          <a:prstGeom prst="wedgeRectCallout">
            <a:avLst>
              <a:gd name="adj1" fmla="val -9186"/>
              <a:gd name="adj2" fmla="val 106143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oba útočí, jeden prohrává (nulový zisk), u obou ztráta v podobě rizika zranění</a:t>
            </a:r>
          </a:p>
        </p:txBody>
      </p:sp>
      <p:sp>
        <p:nvSpPr>
          <p:cNvPr id="121974" name="AutoShape 118"/>
          <p:cNvSpPr>
            <a:spLocks noChangeArrowheads="1"/>
          </p:cNvSpPr>
          <p:nvPr/>
        </p:nvSpPr>
        <p:spPr bwMode="auto">
          <a:xfrm>
            <a:off x="6763265" y="1795849"/>
            <a:ext cx="1933575" cy="720512"/>
          </a:xfrm>
          <a:prstGeom prst="wedgeRectCallout">
            <a:avLst>
              <a:gd name="adj1" fmla="val -64380"/>
              <a:gd name="adj2" fmla="val 14685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jestřáb útočí (zisk)</a:t>
            </a:r>
          </a:p>
        </p:txBody>
      </p:sp>
      <p:sp>
        <p:nvSpPr>
          <p:cNvPr id="121975" name="AutoShape 119"/>
          <p:cNvSpPr>
            <a:spLocks noChangeArrowheads="1"/>
          </p:cNvSpPr>
          <p:nvPr/>
        </p:nvSpPr>
        <p:spPr bwMode="auto">
          <a:xfrm>
            <a:off x="5519352" y="4366655"/>
            <a:ext cx="3319849" cy="1136221"/>
          </a:xfrm>
          <a:prstGeom prst="wedgeRectCallout">
            <a:avLst>
              <a:gd name="adj1" fmla="val -24376"/>
              <a:gd name="adj2" fmla="val -88025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obě holubice vyčkávají, potom jedna z nich odlétá (nulový zisk), druhá získává (V)</a:t>
            </a:r>
          </a:p>
        </p:txBody>
      </p:sp>
      <p:sp>
        <p:nvSpPr>
          <p:cNvPr id="121976" name="AutoShape 120"/>
          <p:cNvSpPr>
            <a:spLocks noChangeArrowheads="1"/>
          </p:cNvSpPr>
          <p:nvPr/>
        </p:nvSpPr>
        <p:spPr bwMode="auto">
          <a:xfrm>
            <a:off x="2576856" y="4217773"/>
            <a:ext cx="2028095" cy="715105"/>
          </a:xfrm>
          <a:prstGeom prst="wedgeRectCallout">
            <a:avLst>
              <a:gd name="adj1" fmla="val 59512"/>
              <a:gd name="adj2" fmla="val -96641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holubice prchá </a:t>
            </a:r>
            <a:br>
              <a:rPr lang="cs-CZ" sz="1800" dirty="0"/>
            </a:br>
            <a:r>
              <a:rPr lang="cs-CZ" sz="1800" dirty="0"/>
              <a:t>(nulový zisk)</a:t>
            </a:r>
          </a:p>
        </p:txBody>
      </p:sp>
      <p:sp>
        <p:nvSpPr>
          <p:cNvPr id="121977" name="Text Box 121"/>
          <p:cNvSpPr txBox="1">
            <a:spLocks noChangeArrowheads="1"/>
          </p:cNvSpPr>
          <p:nvPr/>
        </p:nvSpPr>
        <p:spPr bwMode="auto">
          <a:xfrm>
            <a:off x="439738" y="5593878"/>
            <a:ext cx="44402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rgbClr val="E80000"/>
                </a:solidFill>
              </a:rPr>
              <a:t>Je jestřáb, nebo holubice ESS?</a:t>
            </a: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1622854" y="292100"/>
            <a:ext cx="605481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400" b="1" dirty="0">
                <a:solidFill>
                  <a:srgbClr val="E8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Symetrické modely – jestřáb a holubice</a:t>
            </a:r>
          </a:p>
        </p:txBody>
      </p:sp>
      <p:sp>
        <p:nvSpPr>
          <p:cNvPr id="10" name="Obdélník 9"/>
          <p:cNvSpPr/>
          <p:nvPr/>
        </p:nvSpPr>
        <p:spPr>
          <a:xfrm>
            <a:off x="1366661" y="2379091"/>
            <a:ext cx="17203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i="1" dirty="0" err="1"/>
              <a:t>payoff</a:t>
            </a:r>
            <a:r>
              <a:rPr lang="cs-CZ" i="1" dirty="0"/>
              <a:t> matrix</a:t>
            </a:r>
            <a:r>
              <a:rPr lang="cs-CZ" dirty="0"/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9" dur="500"/>
                                        <p:tgtEl>
                                          <p:spTgt spid="1219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219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12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12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1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1973" grpId="0" animBg="1"/>
      <p:bldP spid="121974" grpId="0" animBg="1"/>
      <p:bldP spid="121975" grpId="0" animBg="1"/>
      <p:bldP spid="121976" grpId="0" animBg="1"/>
      <p:bldP spid="121977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2938" name="Group 58"/>
          <p:cNvGraphicFramePr>
            <a:graphicFrameLocks noGrp="1"/>
          </p:cNvGraphicFramePr>
          <p:nvPr/>
        </p:nvGraphicFramePr>
        <p:xfrm>
          <a:off x="2818886" y="66767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-1/2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22923" name="Text Box 43"/>
          <p:cNvSpPr txBox="1">
            <a:spLocks noChangeArrowheads="1"/>
          </p:cNvSpPr>
          <p:nvPr/>
        </p:nvSpPr>
        <p:spPr bwMode="auto">
          <a:xfrm>
            <a:off x="439738" y="2795629"/>
            <a:ext cx="7754046" cy="95923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</a:rPr>
              <a:t>Závěr: ani jestřáb, ani holubice nejsou evolučně stabilní</a:t>
            </a:r>
          </a:p>
          <a:p>
            <a:pPr defTabSz="360000">
              <a:spcAft>
                <a:spcPts val="1000"/>
              </a:spcAft>
            </a:pPr>
            <a:r>
              <a:rPr lang="cs-CZ" sz="2400" dirty="0">
                <a:solidFill>
                  <a:srgbClr val="E80000"/>
                </a:solidFill>
                <a:sym typeface="Symbol" pitchFamily="18" charset="2"/>
              </a:rPr>
              <a:t>	</a:t>
            </a:r>
            <a:r>
              <a:rPr lang="cs-CZ" sz="2400" dirty="0">
                <a:sym typeface="Symbol" pitchFamily="18" charset="2"/>
              </a:rPr>
              <a:t> </a:t>
            </a:r>
            <a:r>
              <a:rPr lang="cs-CZ" sz="2400" dirty="0">
                <a:solidFill>
                  <a:srgbClr val="E80000"/>
                </a:solidFill>
              </a:rPr>
              <a:t>smíšená strategie</a:t>
            </a:r>
            <a:r>
              <a:rPr lang="cs-CZ" sz="2400" dirty="0"/>
              <a:t> (v tomto případě H : J = 1 : </a:t>
            </a:r>
            <a:r>
              <a:rPr lang="cs-CZ" sz="2400" dirty="0" err="1"/>
              <a:t>1</a:t>
            </a:r>
            <a:r>
              <a:rPr lang="cs-CZ" sz="2400" dirty="0"/>
              <a:t>)</a:t>
            </a:r>
            <a:endParaRPr lang="cs-CZ" dirty="0">
              <a:sym typeface="Symbol" pitchFamily="18" charset="2"/>
            </a:endParaRPr>
          </a:p>
        </p:txBody>
      </p:sp>
      <p:sp>
        <p:nvSpPr>
          <p:cNvPr id="8208" name="AutoShape 45"/>
          <p:cNvSpPr>
            <a:spLocks noChangeArrowheads="1"/>
          </p:cNvSpPr>
          <p:nvPr/>
        </p:nvSpPr>
        <p:spPr bwMode="auto">
          <a:xfrm>
            <a:off x="6381515" y="505609"/>
            <a:ext cx="2335255" cy="754063"/>
          </a:xfrm>
          <a:prstGeom prst="wedgeRectCallout">
            <a:avLst>
              <a:gd name="adj1" fmla="val -66493"/>
              <a:gd name="adj2" fmla="val 50710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J: </a:t>
            </a:r>
          </a:p>
          <a:p>
            <a:pPr algn="ctr"/>
            <a:r>
              <a:rPr lang="cs-CZ" sz="1800" dirty="0"/>
              <a:t>(1 – </a:t>
            </a:r>
            <a:r>
              <a:rPr lang="cs-CZ" sz="1800" dirty="0" err="1"/>
              <a:t>1</a:t>
            </a:r>
            <a:r>
              <a:rPr lang="cs-CZ" sz="1800" dirty="0"/>
              <a:t>/2)/2 = 1/4</a:t>
            </a:r>
          </a:p>
        </p:txBody>
      </p:sp>
      <p:sp>
        <p:nvSpPr>
          <p:cNvPr id="8209" name="Text Box 49"/>
          <p:cNvSpPr txBox="1">
            <a:spLocks noChangeArrowheads="1"/>
          </p:cNvSpPr>
          <p:nvPr/>
        </p:nvSpPr>
        <p:spPr bwMode="auto">
          <a:xfrm>
            <a:off x="439738" y="292100"/>
            <a:ext cx="2016899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/>
              <a:t>Př.: V = 1, C = 2</a:t>
            </a:r>
          </a:p>
          <a:p>
            <a:endParaRPr lang="cs-CZ" i="1" dirty="0"/>
          </a:p>
          <a:p>
            <a:r>
              <a:rPr lang="cs-CZ" i="1" dirty="0" err="1"/>
              <a:t>payoff</a:t>
            </a:r>
            <a:r>
              <a:rPr lang="cs-CZ" i="1" dirty="0"/>
              <a:t> matrix</a:t>
            </a:r>
            <a:r>
              <a:rPr lang="cs-CZ" dirty="0"/>
              <a:t>:</a:t>
            </a:r>
          </a:p>
        </p:txBody>
      </p:sp>
      <p:sp>
        <p:nvSpPr>
          <p:cNvPr id="8210" name="AutoShape 55"/>
          <p:cNvSpPr>
            <a:spLocks noChangeArrowheads="1"/>
          </p:cNvSpPr>
          <p:nvPr/>
        </p:nvSpPr>
        <p:spPr bwMode="auto">
          <a:xfrm>
            <a:off x="6466704" y="1689742"/>
            <a:ext cx="2172816" cy="772984"/>
          </a:xfrm>
          <a:prstGeom prst="wedgeRectCallout">
            <a:avLst>
              <a:gd name="adj1" fmla="val -72412"/>
              <a:gd name="adj2" fmla="val -44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800" dirty="0"/>
              <a:t>průměrný zisk H: </a:t>
            </a:r>
          </a:p>
          <a:p>
            <a:pPr algn="ctr"/>
            <a:r>
              <a:rPr lang="cs-CZ" sz="1800" dirty="0"/>
              <a:t> (1/2 – 0)/2 = 1/4</a:t>
            </a:r>
          </a:p>
        </p:txBody>
      </p:sp>
      <p:sp>
        <p:nvSpPr>
          <p:cNvPr id="9" name="Text Box 43"/>
          <p:cNvSpPr txBox="1">
            <a:spLocks noChangeArrowheads="1"/>
          </p:cNvSpPr>
          <p:nvPr/>
        </p:nvSpPr>
        <p:spPr bwMode="auto">
          <a:xfrm>
            <a:off x="439738" y="4322390"/>
            <a:ext cx="8356775" cy="1759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jestliže k interakci holubic přidáme u obou hráčů penalizaci -1/4 </a:t>
            </a:r>
            <a:br>
              <a:rPr lang="cs-CZ" dirty="0"/>
            </a:br>
            <a:r>
              <a:rPr lang="cs-CZ" dirty="0"/>
              <a:t>	za prodlení, bude průměrný zisk holubice (1/2 – 0 – 1/4)/2 = 1/8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 strategie jestřába bude výhodnější a její</a:t>
            </a:r>
            <a:r>
              <a:rPr lang="cs-CZ" dirty="0"/>
              <a:t> frekvence v populaci poroste</a:t>
            </a:r>
            <a:br>
              <a:rPr lang="cs-CZ" dirty="0"/>
            </a:br>
            <a:r>
              <a:rPr lang="en-US" dirty="0"/>
              <a:t>	</a:t>
            </a:r>
            <a:r>
              <a:rPr lang="cs-CZ" dirty="0">
                <a:sym typeface="Symbol" pitchFamily="18" charset="2"/>
              </a:rPr>
              <a:t> rovnováha smíšené strategie nebo polymorfismus H : J 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by v tomto případě byla 1 : 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3" grpId="0" animBg="1"/>
      <p:bldP spid="8208" grpId="0" animBg="1"/>
      <p:bldP spid="8210" grpId="0" animBg="1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36" name="Text Box 56"/>
          <p:cNvSpPr txBox="1">
            <a:spLocks noChangeArrowheads="1"/>
          </p:cNvSpPr>
          <p:nvPr/>
        </p:nvSpPr>
        <p:spPr bwMode="auto">
          <a:xfrm>
            <a:off x="439738" y="292100"/>
            <a:ext cx="8010206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</a:pPr>
            <a:r>
              <a:rPr lang="cs-CZ" dirty="0"/>
              <a:t>skupinová selekce (populace holubic): funguje pouze v případě </a:t>
            </a:r>
            <a:br>
              <a:rPr lang="cs-CZ" dirty="0"/>
            </a:br>
            <a:r>
              <a:rPr lang="cs-CZ" dirty="0"/>
              <a:t>	</a:t>
            </a:r>
            <a:r>
              <a:rPr lang="cs-CZ" u="sng" dirty="0"/>
              <a:t>vědomého chování </a:t>
            </a:r>
            <a:r>
              <a:rPr lang="cs-CZ" dirty="0"/>
              <a:t>(konspirace) – pouze u lidí a pouze </a:t>
            </a:r>
            <a:r>
              <a:rPr lang="cs-CZ" u="sng" dirty="0"/>
              <a:t>teoreticky</a:t>
            </a:r>
            <a:r>
              <a:rPr lang="cs-CZ" dirty="0"/>
              <a:t> </a:t>
            </a:r>
            <a:br>
              <a:rPr lang="cs-CZ" dirty="0"/>
            </a:br>
            <a:r>
              <a:rPr lang="cs-CZ" dirty="0"/>
              <a:t>	(v praxi zpravidla</a:t>
            </a:r>
            <a:r>
              <a:rPr lang="en-US" dirty="0"/>
              <a:t> </a:t>
            </a:r>
            <a:r>
              <a:rPr lang="cs-CZ" dirty="0"/>
              <a:t>neplatí)</a:t>
            </a:r>
          </a:p>
        </p:txBody>
      </p:sp>
      <p:sp>
        <p:nvSpPr>
          <p:cNvPr id="9" name="Text Box 58"/>
          <p:cNvSpPr txBox="1">
            <a:spLocks noChangeArrowheads="1"/>
          </p:cNvSpPr>
          <p:nvPr/>
        </p:nvSpPr>
        <p:spPr bwMode="auto">
          <a:xfrm>
            <a:off x="439738" y="1696179"/>
            <a:ext cx="3571812" cy="2759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360000">
              <a:spcAft>
                <a:spcPts val="1000"/>
              </a:spcAft>
              <a:buFont typeface="Symbol" pitchFamily="18" charset="2"/>
              <a:buChar char="Þ"/>
            </a:pPr>
            <a:r>
              <a:rPr lang="en-US" dirty="0"/>
              <a:t> </a:t>
            </a:r>
            <a:r>
              <a:rPr lang="cs-CZ" dirty="0"/>
              <a:t>holubice není </a:t>
            </a:r>
            <a:r>
              <a:rPr lang="cs-CZ" u="sng" dirty="0"/>
              <a:t>nikdy</a:t>
            </a:r>
            <a:r>
              <a:rPr lang="cs-CZ" dirty="0"/>
              <a:t> ESS ...</a:t>
            </a:r>
            <a:br>
              <a:rPr lang="cs-CZ" dirty="0"/>
            </a:br>
            <a:endParaRPr lang="cs-CZ" dirty="0"/>
          </a:p>
          <a:p>
            <a:pPr defTabSz="360000">
              <a:spcAft>
                <a:spcPts val="1000"/>
              </a:spcAft>
            </a:pPr>
            <a:r>
              <a:rPr lang="cs-CZ" dirty="0"/>
              <a:t>... a co jestřáb?</a:t>
            </a:r>
          </a:p>
          <a:p>
            <a:pPr defTabSz="360000">
              <a:spcAft>
                <a:spcPts val="1000"/>
              </a:spcAft>
            </a:pPr>
            <a:r>
              <a:rPr lang="cs-CZ" dirty="0">
                <a:sym typeface="Symbol" pitchFamily="18" charset="2"/>
              </a:rPr>
              <a:t> pouze v případě, že V </a:t>
            </a:r>
            <a:r>
              <a:rPr lang="en-US" dirty="0">
                <a:sym typeface="Symbol" pitchFamily="18" charset="2"/>
              </a:rPr>
              <a:t>&gt;</a:t>
            </a:r>
            <a:r>
              <a:rPr lang="cs-CZ" dirty="0">
                <a:sym typeface="Symbol" pitchFamily="18" charset="2"/>
              </a:rPr>
              <a:t> </a:t>
            </a:r>
            <a:r>
              <a:rPr lang="en-GB" dirty="0">
                <a:sym typeface="Symbol" pitchFamily="18" charset="2"/>
              </a:rPr>
              <a:t>C</a:t>
            </a:r>
            <a:br>
              <a:rPr lang="cs-CZ" dirty="0">
                <a:sym typeface="Symbol" pitchFamily="18" charset="2"/>
              </a:rPr>
            </a:br>
            <a:r>
              <a:rPr lang="cs-CZ" dirty="0">
                <a:sym typeface="Symbol" pitchFamily="18" charset="2"/>
              </a:rPr>
              <a:t>	např. V = 2, C = 1</a:t>
            </a:r>
          </a:p>
          <a:p>
            <a:pPr defTabSz="360000">
              <a:spcAft>
                <a:spcPts val="1000"/>
              </a:spcAft>
            </a:pPr>
            <a:endParaRPr lang="cs-CZ" i="1" dirty="0">
              <a:sym typeface="Symbol" pitchFamily="18" charset="2"/>
            </a:endParaRPr>
          </a:p>
          <a:p>
            <a:pPr defTabSz="360000">
              <a:spcAft>
                <a:spcPts val="1000"/>
              </a:spcAft>
            </a:pPr>
            <a:r>
              <a:rPr lang="cs-CZ" i="1" dirty="0" err="1">
                <a:sym typeface="Symbol" pitchFamily="18" charset="2"/>
              </a:rPr>
              <a:t>payoff</a:t>
            </a:r>
            <a:r>
              <a:rPr lang="cs-CZ" i="1" dirty="0">
                <a:sym typeface="Symbol" pitchFamily="18" charset="2"/>
              </a:rPr>
              <a:t> matrix</a:t>
            </a:r>
            <a:r>
              <a:rPr lang="cs-CZ" dirty="0">
                <a:sym typeface="Symbol" pitchFamily="18" charset="2"/>
              </a:rPr>
              <a:t>:</a:t>
            </a:r>
          </a:p>
        </p:txBody>
      </p:sp>
      <p:graphicFrame>
        <p:nvGraphicFramePr>
          <p:cNvPr id="10" name="Group 60"/>
          <p:cNvGraphicFramePr>
            <a:graphicFrameLocks noGrp="1"/>
          </p:cNvGraphicFramePr>
          <p:nvPr/>
        </p:nvGraphicFramePr>
        <p:xfrm>
          <a:off x="2813048" y="4205330"/>
          <a:ext cx="3308350" cy="1314451"/>
        </p:xfrm>
        <a:graphic>
          <a:graphicData uri="http://schemas.openxmlformats.org/drawingml/2006/table">
            <a:tbl>
              <a:tblPr/>
              <a:tblGrid>
                <a:gridCol w="5238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620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anchor="ctr" horzOverflow="overflow">
                    <a:lnL cap="flat"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540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J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1/2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2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21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H</a:t>
                      </a:r>
                    </a:p>
                  </a:txBody>
                  <a:tcPr anchor="ctr" horzOverflow="overflow">
                    <a:lnL cap="flat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1</a:t>
                      </a:r>
                    </a:p>
                  </a:txBody>
                  <a:tcPr anchor="ctr" horzOverflow="overflow">
                    <a:lnL>
                      <a:noFill/>
                    </a:lnL>
                    <a:lnR cap="flat">
                      <a:noFill/>
                    </a:lnR>
                    <a:lnT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1" name="AutoShape 55"/>
          <p:cNvSpPr>
            <a:spLocks noChangeArrowheads="1"/>
          </p:cNvSpPr>
          <p:nvPr/>
        </p:nvSpPr>
        <p:spPr bwMode="auto">
          <a:xfrm>
            <a:off x="6135301" y="3397765"/>
            <a:ext cx="1749425" cy="679450"/>
          </a:xfrm>
          <a:prstGeom prst="wedgeRectCallout">
            <a:avLst>
              <a:gd name="adj1" fmla="val -64792"/>
              <a:gd name="adj2" fmla="val 167056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 dirty="0"/>
              <a:t>průměrný zisk J: </a:t>
            </a:r>
          </a:p>
          <a:p>
            <a:pPr algn="ctr"/>
            <a:r>
              <a:rPr lang="cs-CZ" sz="1600" dirty="0"/>
              <a:t>(2 – 1/2)2 = 3/4</a:t>
            </a:r>
          </a:p>
        </p:txBody>
      </p:sp>
      <p:sp>
        <p:nvSpPr>
          <p:cNvPr id="12" name="AutoShape 57"/>
          <p:cNvSpPr>
            <a:spLocks noChangeArrowheads="1"/>
          </p:cNvSpPr>
          <p:nvPr/>
        </p:nvSpPr>
        <p:spPr bwMode="auto">
          <a:xfrm>
            <a:off x="6503430" y="5446713"/>
            <a:ext cx="1749425" cy="679450"/>
          </a:xfrm>
          <a:prstGeom prst="wedgeRectCallout">
            <a:avLst>
              <a:gd name="adj1" fmla="val -82882"/>
              <a:gd name="adj2" fmla="val -63347"/>
            </a:avLst>
          </a:prstGeom>
          <a:solidFill>
            <a:schemeClr val="bg1">
              <a:lumMod val="95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cs-CZ" sz="1600"/>
              <a:t>průměrný zisk H: </a:t>
            </a:r>
          </a:p>
          <a:p>
            <a:pPr algn="ctr"/>
            <a:r>
              <a:rPr lang="cs-CZ" sz="1600"/>
              <a:t> (1 – 0)/2 = 1/2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uiExpand="1" build="p"/>
      <p:bldP spid="11" grpId="0" animBg="1"/>
      <p:bldP spid="12" grpId="0" animBg="1"/>
    </p:bld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6839</TotalTime>
  <Words>1596</Words>
  <Application>Microsoft Office PowerPoint</Application>
  <PresentationFormat>Předvádění na obrazovce (4:3)</PresentationFormat>
  <Paragraphs>508</Paragraphs>
  <Slides>61</Slides>
  <Notes>54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7" baseType="lpstr">
      <vt:lpstr>ＭＳ Ｐゴシック</vt:lpstr>
      <vt:lpstr>Arial</vt:lpstr>
      <vt:lpstr>Arial Black</vt:lpstr>
      <vt:lpstr>Symbol</vt:lpstr>
      <vt:lpstr>Times New Roman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LGE ÚŽFG AV ČR Brno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Miloš</cp:lastModifiedBy>
  <cp:revision>284</cp:revision>
  <dcterms:created xsi:type="dcterms:W3CDTF">2002-02-28T16:27:36Z</dcterms:created>
  <dcterms:modified xsi:type="dcterms:W3CDTF">2018-11-03T10:25:12Z</dcterms:modified>
</cp:coreProperties>
</file>