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66" r:id="rId2"/>
    <p:sldId id="317" r:id="rId3"/>
    <p:sldId id="280" r:id="rId4"/>
    <p:sldId id="281" r:id="rId5"/>
    <p:sldId id="267" r:id="rId6"/>
    <p:sldId id="339" r:id="rId7"/>
    <p:sldId id="334" r:id="rId8"/>
    <p:sldId id="335" r:id="rId9"/>
    <p:sldId id="282" r:id="rId10"/>
    <p:sldId id="337" r:id="rId11"/>
    <p:sldId id="343" r:id="rId12"/>
    <p:sldId id="338" r:id="rId13"/>
    <p:sldId id="336" r:id="rId14"/>
    <p:sldId id="283" r:id="rId15"/>
    <p:sldId id="341" r:id="rId16"/>
    <p:sldId id="288" r:id="rId17"/>
    <p:sldId id="340" r:id="rId18"/>
    <p:sldId id="284" r:id="rId19"/>
    <p:sldId id="344" r:id="rId20"/>
    <p:sldId id="319" r:id="rId21"/>
    <p:sldId id="326" r:id="rId22"/>
    <p:sldId id="327" r:id="rId23"/>
    <p:sldId id="289" r:id="rId24"/>
    <p:sldId id="320" r:id="rId25"/>
    <p:sldId id="318" r:id="rId26"/>
    <p:sldId id="290" r:id="rId27"/>
    <p:sldId id="345" r:id="rId28"/>
    <p:sldId id="285" r:id="rId29"/>
    <p:sldId id="357" r:id="rId30"/>
    <p:sldId id="301" r:id="rId31"/>
    <p:sldId id="322" r:id="rId32"/>
    <p:sldId id="346" r:id="rId33"/>
    <p:sldId id="323" r:id="rId34"/>
    <p:sldId id="287" r:id="rId35"/>
    <p:sldId id="293" r:id="rId36"/>
    <p:sldId id="302" r:id="rId37"/>
    <p:sldId id="312" r:id="rId38"/>
    <p:sldId id="324" r:id="rId39"/>
    <p:sldId id="296" r:id="rId40"/>
    <p:sldId id="314" r:id="rId41"/>
    <p:sldId id="315" r:id="rId42"/>
    <p:sldId id="331" r:id="rId43"/>
    <p:sldId id="307" r:id="rId44"/>
    <p:sldId id="316" r:id="rId45"/>
    <p:sldId id="354" r:id="rId46"/>
    <p:sldId id="309" r:id="rId47"/>
    <p:sldId id="353" r:id="rId48"/>
    <p:sldId id="349" r:id="rId49"/>
    <p:sldId id="350" r:id="rId50"/>
    <p:sldId id="325" r:id="rId51"/>
    <p:sldId id="351" r:id="rId52"/>
    <p:sldId id="310" r:id="rId53"/>
    <p:sldId id="358" r:id="rId54"/>
    <p:sldId id="356" r:id="rId55"/>
    <p:sldId id="347" r:id="rId56"/>
    <p:sldId id="355" r:id="rId57"/>
    <p:sldId id="359" r:id="rId58"/>
    <p:sldId id="330" r:id="rId59"/>
    <p:sldId id="311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90" y="-114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62817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23982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7466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2179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57244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249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9897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10949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75403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6868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58482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90373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4940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8909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09070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67053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33549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27584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4687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9830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33765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48218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65730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7447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04871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50313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7954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360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629786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42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8468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42929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532852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1624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49663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43672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44077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342306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044613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02568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592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656810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658452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3759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684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1887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374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commons/1/14/Viola_tricolor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29691" y="219075"/>
            <a:ext cx="3272927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pohlavní dimorfismus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0" dirty="0" err="1"/>
              <a:t>rypohlavec</a:t>
            </a:r>
            <a:r>
              <a:rPr lang="cs-CZ" sz="1800" b="0" dirty="0"/>
              <a:t> zelený</a:t>
            </a:r>
          </a:p>
          <a:p>
            <a:pPr algn="ctr"/>
            <a:r>
              <a:rPr lang="cs-CZ" sz="1800" b="0" dirty="0"/>
              <a:t>(</a:t>
            </a:r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r>
              <a:rPr lang="cs-CZ" sz="1800" b="0"/>
              <a:t>)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ďas mořský</a:t>
            </a:r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polymorfismus, různá ontogenetická stadia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podvojné druhy (</a:t>
            </a:r>
            <a:r>
              <a:rPr lang="cs-CZ" b="0" i="1" dirty="0" err="1">
                <a:sym typeface="Symbol" pitchFamily="18" charset="2"/>
              </a:rPr>
              <a:t>sibling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), kryptické druhy (</a:t>
            </a:r>
            <a:r>
              <a:rPr lang="cs-CZ" b="0" i="1" dirty="0" err="1">
                <a:sym typeface="Symbol" pitchFamily="18" charset="2"/>
              </a:rPr>
              <a:t>cryptic</a:t>
            </a:r>
            <a:r>
              <a:rPr lang="cs-CZ" b="0" i="1" dirty="0">
                <a:sym typeface="Symbol" pitchFamily="18" charset="2"/>
              </a:rPr>
              <a:t> species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Typologický druh dodnes v </a:t>
            </a:r>
            <a:r>
              <a:rPr lang="cs-CZ" b="0" dirty="0" err="1">
                <a:sym typeface="Symbol" pitchFamily="18" charset="2"/>
              </a:rPr>
              <a:t>nomenklatorické</a:t>
            </a:r>
            <a:r>
              <a:rPr lang="cs-CZ" b="0" dirty="0">
                <a:sym typeface="Symbol" pitchFamily="18" charset="2"/>
              </a:rPr>
              <a:t> praxi: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typový exemplář = </a:t>
            </a:r>
            <a:r>
              <a:rPr lang="cs-CZ" b="0" u="sng" dirty="0">
                <a:sym typeface="Symbol" pitchFamily="18" charset="2"/>
              </a:rPr>
              <a:t>holotyp</a:t>
            </a:r>
            <a:r>
              <a:rPr lang="cs-CZ" b="0" dirty="0">
                <a:sym typeface="Symbol" pitchFamily="18" charset="2"/>
              </a:rPr>
              <a:t>, typová série, typová lokalita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/>
            </a:r>
            <a:br>
              <a:rPr lang="cs-CZ" b="0" dirty="0">
                <a:sym typeface="Symbol" pitchFamily="18" charset="2"/>
              </a:rPr>
            </a:br>
            <a:r>
              <a:rPr lang="cs-CZ" b="0" i="1" dirty="0" err="1">
                <a:sym typeface="Symbol" pitchFamily="18" charset="2"/>
              </a:rPr>
              <a:t>barcoding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3295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>
                <a:solidFill>
                  <a:srgbClr val="F00000"/>
                </a:solidFill>
              </a:rPr>
              <a:t>Biologický druh (</a:t>
            </a:r>
            <a:r>
              <a:rPr lang="cs-CZ" sz="2800" b="0" i="1" dirty="0" err="1">
                <a:solidFill>
                  <a:srgbClr val="F00000"/>
                </a:solidFill>
              </a:rPr>
              <a:t>Biological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i="1" dirty="0">
                <a:solidFill>
                  <a:srgbClr val="F00000"/>
                </a:solidFill>
              </a:rPr>
              <a:t> </a:t>
            </a:r>
            <a:r>
              <a:rPr lang="cs-CZ" sz="2800" b="0" dirty="0">
                <a:solidFill>
                  <a:srgbClr val="F00000"/>
                </a:solidFill>
              </a:rPr>
              <a:t>= 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 dirty="0">
                <a:solidFill>
                  <a:srgbClr val="003399"/>
                </a:solidFill>
              </a:rPr>
              <a:t>T. </a:t>
            </a:r>
            <a:r>
              <a:rPr lang="cs-CZ" b="0" dirty="0" err="1">
                <a:solidFill>
                  <a:srgbClr val="003399"/>
                </a:solidFill>
              </a:rPr>
              <a:t>Dobzhansky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H. </a:t>
            </a:r>
            <a:r>
              <a:rPr lang="cs-CZ" b="0" dirty="0" err="1">
                <a:solidFill>
                  <a:srgbClr val="003399"/>
                </a:solidFill>
              </a:rPr>
              <a:t>Muller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J. </a:t>
            </a:r>
            <a:r>
              <a:rPr lang="cs-CZ" b="0" dirty="0" err="1">
                <a:solidFill>
                  <a:srgbClr val="003399"/>
                </a:solidFill>
              </a:rPr>
              <a:t>Huxley</a:t>
            </a:r>
            <a:r>
              <a:rPr lang="cs-CZ" b="0" dirty="0"/>
              <a:t>, </a:t>
            </a:r>
            <a:r>
              <a:rPr lang="cs-CZ" b="0" dirty="0">
                <a:solidFill>
                  <a:srgbClr val="003399"/>
                </a:solidFill>
              </a:rPr>
              <a:t>E.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druhy jako společný genofond (gene pool), reprodukční společenství</a:t>
            </a:r>
            <a:br>
              <a:rPr lang="cs-CZ" b="0" dirty="0"/>
            </a:br>
            <a:r>
              <a:rPr lang="cs-CZ" b="0" dirty="0"/>
              <a:t>     reprodukčně oddělené od ostatních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neexistují neměnné, „esenciální“ vlastnosti</a:t>
            </a: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b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volné páření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4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sz="1600" b="0" dirty="0"/>
                <a:t>reprodukční </a:t>
              </a:r>
              <a:r>
                <a:rPr lang="cs-CZ" sz="1600" b="0" dirty="0" smtClean="0"/>
                <a:t>bariéra</a:t>
              </a:r>
              <a:r>
                <a:rPr lang="en-US" sz="1600" b="0" dirty="0" smtClean="0"/>
                <a:t>!</a:t>
              </a:r>
              <a:endParaRPr lang="cs-CZ" sz="1600" b="0" dirty="0"/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i="1" dirty="0"/>
              <a:t>Druhy jsou </a:t>
            </a:r>
            <a:r>
              <a:rPr lang="en-US" b="0" i="1" dirty="0" err="1"/>
              <a:t>skupiny</a:t>
            </a:r>
            <a:r>
              <a:rPr lang="en-US" b="0" i="1" dirty="0"/>
              <a:t> </a:t>
            </a:r>
            <a:r>
              <a:rPr lang="cs-CZ" b="0" i="1" dirty="0"/>
              <a:t>skutečně, nebo potenciálně se křížících populací, </a:t>
            </a:r>
            <a:r>
              <a:rPr lang="en-US" b="0" i="1" dirty="0"/>
              <a:t/>
            </a:r>
            <a:br>
              <a:rPr lang="en-US" b="0" i="1" dirty="0"/>
            </a:br>
            <a:r>
              <a:rPr lang="en-US" b="0" i="1" dirty="0"/>
              <a:t>   </a:t>
            </a:r>
            <a:r>
              <a:rPr lang="cs-CZ" b="0" i="1" dirty="0"/>
              <a:t>které jsou </a:t>
            </a:r>
            <a:r>
              <a:rPr lang="cs-CZ" b="0" i="1" u="sng" dirty="0"/>
              <a:t>reprodukčně izolovány</a:t>
            </a:r>
            <a:r>
              <a:rPr lang="cs-CZ" b="0" i="1" dirty="0"/>
              <a:t> od jiných takových skupin</a:t>
            </a:r>
            <a:r>
              <a:rPr lang="cs-CZ" b="0" dirty="0"/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241359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2400" b="0" dirty="0">
                <a:solidFill>
                  <a:srgbClr val="F00000"/>
                </a:solidFill>
              </a:rPr>
              <a:t>Omezení a problémy biologického druhu: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b="0" dirty="0"/>
              <a:t>sexuální organismy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0"/>
              </a:spcAft>
            </a:pPr>
            <a:r>
              <a:rPr lang="cs-CZ" b="0" dirty="0"/>
              <a:t>problémy při alopatrii („potenciální“ křížení) </a:t>
            </a:r>
            <a:r>
              <a:rPr lang="cs-CZ" b="0" dirty="0">
                <a:sym typeface="Symbol" pitchFamily="18" charset="2"/>
              </a:rPr>
              <a:t> pomocná morfologická a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genetická kritéria (stupeň rozrůznění  stupni reprodukční izolace)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v paleontologii – populace nejsou současné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problémy z hlediska hybridizace mezi „dobrými“ druhy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bombina</a:t>
            </a:r>
            <a:r>
              <a:rPr lang="cs-CZ" b="0" dirty="0">
                <a:sym typeface="Symbol" pitchFamily="18" charset="2"/>
              </a:rPr>
              <a:t>  </a:t>
            </a:r>
            <a:r>
              <a:rPr lang="cs-CZ" b="0" i="1" dirty="0">
                <a:sym typeface="Symbol" pitchFamily="18" charset="2"/>
              </a:rPr>
              <a:t>B. </a:t>
            </a:r>
            <a:r>
              <a:rPr lang="cs-CZ" b="0" i="1" dirty="0" err="1">
                <a:sym typeface="Symbol" pitchFamily="18" charset="2"/>
              </a:rPr>
              <a:t>variegata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cs-CZ" b="0" dirty="0">
                <a:sym typeface="Symbol" pitchFamily="18" charset="2"/>
              </a:rPr>
              <a:t>pomocná kritéria (sekvence DNA)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99795" y="271463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F00000"/>
                </a:solidFill>
              </a:rPr>
              <a:t>R</a:t>
            </a:r>
            <a:r>
              <a:rPr lang="cs-CZ" sz="2400" b="0" dirty="0" err="1">
                <a:solidFill>
                  <a:srgbClr val="F00000"/>
                </a:solidFill>
              </a:rPr>
              <a:t>eprodukční</a:t>
            </a:r>
            <a:r>
              <a:rPr lang="cs-CZ" sz="2400" b="0" dirty="0">
                <a:solidFill>
                  <a:srgbClr val="F00000"/>
                </a:solidFill>
              </a:rPr>
              <a:t> bariéry </a:t>
            </a:r>
            <a:endParaRPr lang="en-US" sz="2400" b="0" dirty="0">
              <a:solidFill>
                <a:srgbClr val="F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22077" cy="33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nesetkají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sezónní </a:t>
            </a:r>
            <a:r>
              <a:rPr lang="cs-CZ" b="0" dirty="0"/>
              <a:t>(časové)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světlušky, cvrčci </a:t>
            </a:r>
            <a:r>
              <a:rPr lang="cs-CZ" b="0" i="1" dirty="0" err="1"/>
              <a:t>Gryllus</a:t>
            </a:r>
            <a:r>
              <a:rPr lang="cs-CZ" b="0" i="1" dirty="0"/>
              <a:t> </a:t>
            </a:r>
            <a:r>
              <a:rPr lang="cs-CZ" b="0" i="1" dirty="0" err="1"/>
              <a:t>pennsylvanicus</a:t>
            </a:r>
            <a:r>
              <a:rPr lang="cs-CZ" b="0" dirty="0"/>
              <a:t> (podzim) </a:t>
            </a:r>
            <a:r>
              <a:rPr lang="cs-CZ" b="0" dirty="0">
                <a:sym typeface="Symbol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G. </a:t>
            </a:r>
            <a:r>
              <a:rPr lang="cs-CZ" b="0" i="1" dirty="0" err="1"/>
              <a:t>veletis</a:t>
            </a:r>
            <a:r>
              <a:rPr lang="cs-CZ" b="0" dirty="0"/>
              <a:t> (jaro) 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dříve reprodukčně izolační mechanismy = RIM ... dnes nepoužíváme (implikuje „aby</a:t>
            </a:r>
            <a:r>
              <a:rPr lang="cs-CZ" b="0" dirty="0" smtClean="0"/>
              <a:t>“)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ekologické:</a:t>
            </a:r>
          </a:p>
          <a:p>
            <a:pPr defTabSz="360000">
              <a:spcAft>
                <a:spcPts val="1000"/>
              </a:spcAft>
            </a:pPr>
            <a:r>
              <a:rPr lang="cs-CZ" b="0" i="1" dirty="0"/>
              <a:t>Viola </a:t>
            </a:r>
            <a:r>
              <a:rPr lang="cs-CZ" b="0" i="1" dirty="0" err="1"/>
              <a:t>arvensis</a:t>
            </a:r>
            <a:r>
              <a:rPr lang="cs-CZ" b="0" dirty="0"/>
              <a:t> (křídové půdy) </a:t>
            </a:r>
            <a:r>
              <a:rPr lang="cs-CZ" b="0" dirty="0">
                <a:sym typeface="Symbol" pitchFamily="18" charset="2"/>
              </a:rPr>
              <a:t> </a:t>
            </a:r>
            <a:r>
              <a:rPr lang="cs-CZ" b="0" i="1" dirty="0">
                <a:sym typeface="Symbol" pitchFamily="18" charset="2"/>
              </a:rPr>
              <a:t>V. </a:t>
            </a:r>
            <a:r>
              <a:rPr lang="cs-CZ" b="0" i="1" dirty="0" err="1">
                <a:sym typeface="Symbol" pitchFamily="18" charset="2"/>
              </a:rPr>
              <a:t>tricolor</a:t>
            </a:r>
            <a:r>
              <a:rPr lang="cs-CZ" b="0" dirty="0">
                <a:sym typeface="Symbol" pitchFamily="18" charset="2"/>
              </a:rPr>
              <a:t> (kyselé půdy),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hybridi omezeni na neutrální nebo slabě kyselé půdy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040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Co je druh?</a:t>
            </a:r>
            <a: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/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Jak druhy vznikají?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194051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34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zlatoočka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82562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dráha světlušky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194051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předkopulační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partněři</a:t>
            </a:r>
            <a:r>
              <a:rPr lang="cs-CZ" b="0" u="sng" dirty="0"/>
              <a:t> se setkají, ale nedochází ke křížení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etologické, behaviorální, sexuální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03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/>
              <a:t>jeřáb mandžuský (</a:t>
            </a:r>
            <a:r>
              <a:rPr lang="cs-CZ" sz="1400" b="0" i="1" dirty="0" err="1"/>
              <a:t>Grus</a:t>
            </a:r>
            <a:r>
              <a:rPr lang="cs-CZ" sz="1400" b="0" i="1" dirty="0"/>
              <a:t>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664325" y="2830513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drop velký (</a:t>
            </a:r>
            <a:r>
              <a:rPr lang="cs-CZ" sz="1400" b="0" i="1"/>
              <a:t>Otis tarda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884488" y="2598738"/>
            <a:ext cx="317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jeřáb královský (</a:t>
            </a:r>
            <a:r>
              <a:rPr lang="cs-CZ" sz="1400" b="0" i="1"/>
              <a:t>Balearica regulorum</a:t>
            </a:r>
            <a:r>
              <a:rPr lang="cs-CZ" sz="1400" b="0"/>
              <a:t>)</a:t>
            </a:r>
            <a:endParaRPr lang="cs-CZ" sz="1400" b="0" i="1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45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/>
              <a:t>pisila karibská (</a:t>
            </a:r>
            <a:r>
              <a:rPr lang="cs-CZ" sz="1400" b="0" i="1"/>
              <a:t>Himantopus mexicanus</a:t>
            </a:r>
            <a:r>
              <a:rPr lang="cs-CZ" sz="1400" b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550" y="6203950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/>
              <a:t>potápka západní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Aechmophorus occidentalis</a:t>
            </a:r>
            <a:r>
              <a:rPr lang="cs-CZ" sz="1400" b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368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signály: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- zvukové</a:t>
            </a:r>
            <a:br>
              <a:rPr lang="cs-CZ" b="0" dirty="0"/>
            </a:br>
            <a:r>
              <a:rPr lang="cs-CZ" b="0" dirty="0"/>
              <a:t>- chemické</a:t>
            </a:r>
            <a:br>
              <a:rPr lang="cs-CZ" b="0" dirty="0"/>
            </a:br>
            <a:r>
              <a:rPr lang="cs-CZ" b="0" dirty="0"/>
              <a:t>- světelné</a:t>
            </a:r>
            <a:br>
              <a:rPr lang="cs-CZ" b="0" dirty="0"/>
            </a:br>
            <a:r>
              <a:rPr lang="cs-CZ" b="0" dirty="0"/>
              <a:t>- behaviorální (např. svatební tance) </a:t>
            </a:r>
            <a:br>
              <a:rPr lang="cs-CZ" b="0" dirty="0"/>
            </a:br>
            <a:r>
              <a:rPr lang="cs-CZ" b="0" dirty="0"/>
              <a:t>- různí opylovači u rostlin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6048451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ke křížení dochází, ale nedochází k přenosu gamet</a:t>
            </a:r>
            <a:r>
              <a:rPr lang="cs-CZ" b="0" dirty="0"/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mechanické: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- především rostliny, u živočichů tvar genitálií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96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norek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liška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kočka</a:t>
            </a:r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64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mrož (fosilní: 1,2 m a recentní: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mýval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7883890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Prezygotické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B) </a:t>
            </a:r>
            <a:r>
              <a:rPr lang="cs-CZ" b="0" dirty="0" err="1">
                <a:solidFill>
                  <a:srgbClr val="F00000"/>
                </a:solidFill>
              </a:rPr>
              <a:t>pokopulační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dochází k přenosu gamet, ale vajíčko není oplozeno</a:t>
            </a:r>
            <a:r>
              <a:rPr lang="cs-CZ" b="0" dirty="0"/>
              <a:t>: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>
                <a:solidFill>
                  <a:srgbClr val="F00000"/>
                </a:solidFill>
              </a:rPr>
              <a:t>	gametická inkompatibilita</a:t>
            </a: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>
                <a:solidFill>
                  <a:srgbClr val="FF0000"/>
                </a:solidFill>
              </a:rPr>
              <a:t/>
            </a:r>
            <a:br>
              <a:rPr lang="cs-CZ" b="0" dirty="0">
                <a:solidFill>
                  <a:srgbClr val="FF0000"/>
                </a:solidFill>
              </a:rPr>
            </a:br>
            <a:r>
              <a:rPr lang="cs-CZ" b="0" dirty="0"/>
              <a:t>vnější oplození: především mořští bezobratlí (měkkýši, ostnokožci)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vnitřní oplození: např. </a:t>
            </a:r>
            <a:r>
              <a:rPr lang="cs-CZ" b="0" i="1" dirty="0" err="1"/>
              <a:t>Drosophila</a:t>
            </a:r>
            <a:r>
              <a:rPr lang="cs-CZ" b="0" dirty="0"/>
              <a:t> – spermie nedokáže přežít </a:t>
            </a:r>
            <a:br>
              <a:rPr lang="cs-CZ" b="0" dirty="0"/>
            </a:br>
            <a:r>
              <a:rPr lang="cs-CZ" b="0" dirty="0"/>
              <a:t>	ve spermatéce samic jiných druhů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rostliny: prorůstání pylové láčky čnělkou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632373" y="86797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rgbClr val="F00000"/>
                </a:solidFill>
              </a:rPr>
              <a:t>R</a:t>
            </a:r>
            <a:r>
              <a:rPr lang="cs-CZ" sz="1800" b="0" dirty="0" err="1">
                <a:solidFill>
                  <a:srgbClr val="F00000"/>
                </a:solidFill>
              </a:rPr>
              <a:t>eprodukční</a:t>
            </a:r>
            <a:r>
              <a:rPr lang="cs-CZ" sz="1800" b="0" dirty="0">
                <a:solidFill>
                  <a:srgbClr val="F00000"/>
                </a:solidFill>
              </a:rPr>
              <a:t> bariéry </a:t>
            </a:r>
            <a:endParaRPr lang="en-US" sz="18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6694461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2. </a:t>
            </a:r>
            <a:r>
              <a:rPr lang="cs-CZ" sz="2400" b="0" dirty="0" err="1">
                <a:solidFill>
                  <a:srgbClr val="F00000"/>
                </a:solidFill>
              </a:rPr>
              <a:t>Postzygotické</a:t>
            </a: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neživotaschopnost (</a:t>
            </a:r>
            <a:r>
              <a:rPr lang="cs-CZ" b="0" dirty="0" err="1"/>
              <a:t>inviabilita</a:t>
            </a:r>
            <a:r>
              <a:rPr lang="cs-CZ" b="0" dirty="0"/>
              <a:t>)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sterilita F1 hybridů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snížená </a:t>
            </a:r>
            <a:r>
              <a:rPr lang="cs-CZ" b="0" dirty="0" err="1"/>
              <a:t>viabilita</a:t>
            </a:r>
            <a:r>
              <a:rPr lang="cs-CZ" b="0" dirty="0"/>
              <a:t> nebo fertilita F2 nebo zpětných kříženců </a:t>
            </a:r>
            <a:br>
              <a:rPr lang="cs-CZ" b="0" dirty="0"/>
            </a:br>
            <a:r>
              <a:rPr lang="cs-CZ" b="0" dirty="0"/>
              <a:t>	= hybridní dysgeneze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3081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Haldaneovo</a:t>
            </a:r>
            <a:r>
              <a:rPr lang="cs-CZ" sz="2400" b="0" dirty="0">
                <a:solidFill>
                  <a:srgbClr val="F00000"/>
                </a:solidFill>
              </a:rPr>
              <a:t> pravidlo: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632249" y="3883508"/>
            <a:ext cx="5005219" cy="2097741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Jestliže je u hybridů snížená fertilita nebo </a:t>
            </a:r>
            <a:r>
              <a:rPr lang="cs-CZ" b="0" dirty="0" err="1"/>
              <a:t>viabilita</a:t>
            </a:r>
            <a:r>
              <a:rPr lang="cs-CZ" b="0" dirty="0"/>
              <a:t>, jde většinou o </a:t>
            </a:r>
            <a:r>
              <a:rPr lang="cs-CZ" b="0" u="sng" dirty="0" err="1"/>
              <a:t>heterogametické</a:t>
            </a:r>
            <a:r>
              <a:rPr lang="cs-CZ" b="0" u="sng" dirty="0"/>
              <a:t> pohlaví</a:t>
            </a:r>
            <a:r>
              <a:rPr lang="cs-CZ" b="0" u="sng" baseline="30000" dirty="0"/>
              <a:t>*)</a:t>
            </a:r>
            <a:endParaRPr kumimoji="0" lang="cs-CZ" sz="20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samci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samice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Haldaneovo</a:t>
            </a:r>
            <a:r>
              <a:rPr lang="cs-CZ" b="0" dirty="0"/>
              <a:t> pravidlo vysvětluje </a:t>
            </a:r>
            <a:r>
              <a:rPr lang="cs-CZ" b="0" dirty="0">
                <a:solidFill>
                  <a:srgbClr val="F00000"/>
                </a:solidFill>
              </a:rPr>
              <a:t>Velký efekt chromozomu X </a:t>
            </a:r>
            <a:r>
              <a:rPr lang="cs-CZ" b="0" dirty="0"/>
              <a:t>(</a:t>
            </a:r>
            <a:r>
              <a:rPr lang="cs-CZ" b="0" i="1" dirty="0" err="1"/>
              <a:t>Large</a:t>
            </a:r>
            <a:r>
              <a:rPr lang="cs-CZ" b="0" i="1" dirty="0"/>
              <a:t> X 	</a:t>
            </a:r>
            <a:r>
              <a:rPr lang="cs-CZ" b="0" i="1" dirty="0" err="1"/>
              <a:t>Effect</a:t>
            </a:r>
            <a:r>
              <a:rPr lang="cs-CZ" b="0" dirty="0"/>
              <a:t>):</a:t>
            </a:r>
            <a:r>
              <a:rPr lang="cs-CZ" b="0" dirty="0">
                <a:solidFill>
                  <a:srgbClr val="F00000"/>
                </a:solidFill>
              </a:rPr>
              <a:t> </a:t>
            </a:r>
            <a:r>
              <a:rPr lang="cs-CZ" b="0" dirty="0"/>
              <a:t>geny mající velký účinek na </a:t>
            </a:r>
            <a:r>
              <a:rPr lang="cs-CZ" b="0" dirty="0" err="1"/>
              <a:t>postzygotickou</a:t>
            </a:r>
            <a:r>
              <a:rPr lang="cs-CZ" b="0" dirty="0"/>
              <a:t> reprodukční 	izolaci se	zpravidla nacházejí na chromozomu X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teorie dominance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(</a:t>
            </a:r>
            <a:r>
              <a:rPr lang="cs-CZ" b="0" dirty="0" err="1"/>
              <a:t>Muller</a:t>
            </a:r>
            <a:r>
              <a:rPr lang="cs-CZ" b="0" dirty="0"/>
              <a:t> 1940, 1942; </a:t>
            </a:r>
            <a:r>
              <a:rPr lang="cs-CZ" b="0" dirty="0" err="1"/>
              <a:t>Orr</a:t>
            </a:r>
            <a:r>
              <a:rPr lang="cs-CZ" b="0" dirty="0"/>
              <a:t> 1997):</a:t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samci – </a:t>
            </a:r>
            <a:r>
              <a:rPr lang="cs-CZ" b="0" u="sng" dirty="0"/>
              <a:t>dominantní</a:t>
            </a:r>
            <a:r>
              <a:rPr lang="cs-CZ" b="0" dirty="0"/>
              <a:t> i </a:t>
            </a:r>
            <a:r>
              <a:rPr lang="cs-CZ" b="0" u="sng" dirty="0"/>
              <a:t>recesivní</a:t>
            </a:r>
            <a:r>
              <a:rPr lang="cs-CZ" b="0" dirty="0"/>
              <a:t> alely </a:t>
            </a:r>
            <a:br>
              <a:rPr lang="cs-CZ" b="0" dirty="0"/>
            </a:br>
            <a:r>
              <a:rPr lang="cs-CZ" b="0" dirty="0"/>
              <a:t>	genů na X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samice – pouze </a:t>
            </a:r>
            <a:r>
              <a:rPr lang="cs-CZ" b="0" u="sng" dirty="0"/>
              <a:t>dominantní</a:t>
            </a:r>
            <a:r>
              <a:rPr lang="cs-CZ" b="0" dirty="0"/>
              <a:t>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8220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Mezi alopatrickými druhy vzniká </a:t>
            </a:r>
            <a:r>
              <a:rPr lang="cs-CZ" b="0" dirty="0" err="1"/>
              <a:t>pre</a:t>
            </a:r>
            <a:r>
              <a:rPr lang="cs-CZ" b="0" dirty="0"/>
              <a:t>- i </a:t>
            </a:r>
            <a:r>
              <a:rPr lang="cs-CZ" b="0" dirty="0" err="1"/>
              <a:t>postzygotická</a:t>
            </a:r>
            <a:r>
              <a:rPr lang="cs-CZ" b="0" dirty="0"/>
              <a:t> izolace podobným</a:t>
            </a:r>
          </a:p>
          <a:p>
            <a:r>
              <a:rPr lang="cs-CZ" b="0" dirty="0"/>
              <a:t>tempem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8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... mezi sympatrickými/</a:t>
            </a:r>
            <a:r>
              <a:rPr lang="cs-CZ" b="0" dirty="0" err="1"/>
              <a:t>parapatrickými</a:t>
            </a:r>
            <a:r>
              <a:rPr lang="cs-CZ" b="0" dirty="0"/>
              <a:t> druhy vzniká </a:t>
            </a:r>
            <a:r>
              <a:rPr lang="cs-CZ" b="0" dirty="0" err="1"/>
              <a:t>prezygotická</a:t>
            </a:r>
            <a:r>
              <a:rPr lang="cs-CZ" b="0" dirty="0"/>
              <a:t> izolace </a:t>
            </a:r>
            <a:br>
              <a:rPr lang="cs-CZ" b="0" dirty="0"/>
            </a:br>
            <a:r>
              <a:rPr lang="cs-CZ" b="0" dirty="0"/>
              <a:t>rychleji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sym</a:t>
            </a:r>
            <a:r>
              <a:rPr lang="cs-CZ" sz="1800" b="0" dirty="0"/>
              <a:t>- i alopatrické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3" y="1502978"/>
            <a:ext cx="1705985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sympatrické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2" y="3158357"/>
            <a:ext cx="1705985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alopatrické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00729" y="271463"/>
            <a:ext cx="7379746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Evoluční druh (</a:t>
            </a:r>
            <a:r>
              <a:rPr lang="cs-CZ" sz="2800" b="0" i="1" dirty="0" err="1">
                <a:solidFill>
                  <a:srgbClr val="F00000"/>
                </a:solidFill>
              </a:rPr>
              <a:t>Evolutionary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1713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snaha o vertikální chápání druhu</a:t>
            </a:r>
            <a:br>
              <a:rPr lang="cs-CZ" b="0" dirty="0"/>
            </a:b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>
                <a:solidFill>
                  <a:srgbClr val="003399"/>
                </a:solidFill>
              </a:rPr>
              <a:t>George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Gaylord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Simpson</a:t>
            </a:r>
            <a:r>
              <a:rPr lang="cs-CZ" b="0" dirty="0"/>
              <a:t> (1961): 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fyletická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, </a:t>
            </a:r>
            <a:r>
              <a:rPr lang="cs-CZ" b="0" dirty="0" err="1"/>
              <a:t>chronospecies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/>
              <a:t>asexuální organismy</a:t>
            </a:r>
          </a:p>
          <a:p>
            <a:pPr>
              <a:spcAft>
                <a:spcPts val="600"/>
              </a:spcAft>
            </a:pPr>
            <a:r>
              <a:rPr lang="cs-CZ" b="0" dirty="0"/>
              <a:t>časové hledisko</a:t>
            </a:r>
          </a:p>
          <a:p>
            <a:pPr>
              <a:spcAft>
                <a:spcPts val="600"/>
              </a:spcAft>
            </a:pPr>
            <a:r>
              <a:rPr lang="cs-CZ" b="0" dirty="0"/>
              <a:t>biologický druh jeho součástí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432117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Edward O. </a:t>
            </a:r>
            <a:r>
              <a:rPr lang="cs-CZ" b="0" dirty="0" err="1">
                <a:solidFill>
                  <a:srgbClr val="003399"/>
                </a:solidFill>
              </a:rPr>
              <a:t>Wiley</a:t>
            </a:r>
            <a:r>
              <a:rPr lang="cs-CZ" b="0" dirty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i="1" dirty="0"/>
              <a:t>Druh je jediná linie populací od předků k potomkům, která si zachovává </a:t>
            </a:r>
            <a:br>
              <a:rPr lang="cs-CZ" b="0" i="1" dirty="0"/>
            </a:br>
            <a:r>
              <a:rPr lang="cs-CZ" b="0" i="1" dirty="0"/>
              <a:t>	svou identitu od ostatních linií a která má svoje vlastní evoluční </a:t>
            </a:r>
            <a:br>
              <a:rPr lang="cs-CZ" b="0" i="1" dirty="0"/>
            </a:br>
            <a:r>
              <a:rPr lang="cs-CZ" b="0" i="1" dirty="0"/>
              <a:t>	tendence a historický osud</a:t>
            </a:r>
            <a:r>
              <a:rPr lang="cs-CZ" b="0" dirty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rozdíl od </a:t>
            </a:r>
            <a:r>
              <a:rPr lang="cs-CZ" b="0" dirty="0" err="1"/>
              <a:t>Simpsonova</a:t>
            </a:r>
            <a:r>
              <a:rPr lang="cs-CZ" b="0" dirty="0"/>
              <a:t> pojetí </a:t>
            </a:r>
            <a:r>
              <a:rPr lang="en-US" b="0" dirty="0"/>
              <a:t>u </a:t>
            </a:r>
            <a:r>
              <a:rPr lang="en-US" b="0" dirty="0" err="1"/>
              <a:t>Wileyho</a:t>
            </a:r>
            <a:r>
              <a:rPr lang="en-US" b="0" dirty="0"/>
              <a:t> </a:t>
            </a:r>
            <a:r>
              <a:rPr lang="cs-CZ" b="0" dirty="0"/>
              <a:t>pouze </a:t>
            </a:r>
            <a:r>
              <a:rPr lang="cs-CZ" b="0" dirty="0" err="1"/>
              <a:t>kladogeneze</a:t>
            </a:r>
            <a:r>
              <a:rPr lang="cs-CZ" b="0" dirty="0"/>
              <a:t>, </a:t>
            </a:r>
            <a:r>
              <a:rPr lang="en-US" b="0" dirty="0"/>
              <a:t/>
            </a:r>
            <a:br>
              <a:rPr lang="en-US" b="0" dirty="0"/>
            </a:br>
            <a:r>
              <a:rPr lang="cs-CZ" b="0" dirty="0"/>
              <a:t>	tj. štěpná </a:t>
            </a:r>
            <a:r>
              <a:rPr lang="cs-CZ" b="0" dirty="0" err="1"/>
              <a:t>speciace</a:t>
            </a:r>
            <a:endParaRPr lang="cs-CZ" b="0" dirty="0"/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323" y="1444047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3948059" y="30702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důraz na diagnostická kritéria </a:t>
            </a:r>
            <a:r>
              <a:rPr lang="cs-CZ" b="0" dirty="0">
                <a:sym typeface="Symbol"/>
              </a:rPr>
              <a:t> ale která to jsou?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 primární </a:t>
            </a:r>
            <a:r>
              <a:rPr lang="cs-CZ" b="0" dirty="0"/>
              <a:t>rekonstrukce fylogeneze (</a:t>
            </a:r>
            <a:r>
              <a:rPr lang="cs-CZ" b="0" dirty="0" err="1"/>
              <a:t>synapomorfie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Fylogenetický druh = nejmenší monofyletická skupina odlišená sdíleným odvozeným 	znakem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0" dirty="0">
                <a:solidFill>
                  <a:srgbClr val="F00000"/>
                </a:solidFill>
              </a:rPr>
              <a:t>Fylogenetický druh (</a:t>
            </a:r>
            <a:r>
              <a:rPr lang="cs-CZ" sz="2800" b="0" i="1" dirty="0" err="1">
                <a:solidFill>
                  <a:srgbClr val="F00000"/>
                </a:solidFill>
              </a:rPr>
              <a:t>Phylogenetic</a:t>
            </a:r>
            <a:r>
              <a:rPr lang="cs-CZ" sz="2800" b="0" i="1" dirty="0">
                <a:solidFill>
                  <a:srgbClr val="F00000"/>
                </a:solidFill>
              </a:rPr>
              <a:t> species </a:t>
            </a:r>
            <a:r>
              <a:rPr lang="cs-CZ" sz="2800" b="0" i="1" dirty="0" err="1">
                <a:solidFill>
                  <a:srgbClr val="F00000"/>
                </a:solidFill>
              </a:rPr>
              <a:t>concept</a:t>
            </a:r>
            <a:r>
              <a:rPr lang="cs-CZ" sz="2800" b="0" dirty="0">
                <a:solidFill>
                  <a:srgbClr val="F00000"/>
                </a:solidFill>
              </a:rPr>
              <a:t>)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59379" y="1592113"/>
            <a:ext cx="6284913" cy="3833812"/>
            <a:chOff x="716" y="1667"/>
            <a:chExt cx="3959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823" y="2911"/>
              <a:ext cx="1126" cy="459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reprodukční bariéry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146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716" y="1733"/>
              <a:ext cx="1146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biologický druh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vznik synapomorfie</a:t>
              </a:r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fylogenetický druh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fylogenetický druh B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1818042" y="271463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Vztah biologického a fylogenetického druhu: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06295" y="271463"/>
            <a:ext cx="219316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SPECIACE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97365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geografie:</a:t>
            </a:r>
            <a:r>
              <a:rPr lang="cs-CZ" dirty="0"/>
              <a:t>	</a:t>
            </a:r>
            <a:r>
              <a:rPr lang="cs-CZ" b="0" dirty="0"/>
              <a:t>alopatrická	</a:t>
            </a:r>
            <a:r>
              <a:rPr lang="cs-CZ" b="0" dirty="0" err="1"/>
              <a:t>alopatrická</a:t>
            </a:r>
            <a:endParaRPr lang="cs-CZ" b="0" dirty="0"/>
          </a:p>
          <a:p>
            <a:r>
              <a:rPr lang="cs-CZ" b="0" dirty="0"/>
              <a:t>		(izolace)	</a:t>
            </a:r>
            <a:r>
              <a:rPr lang="cs-CZ" b="0" dirty="0" err="1"/>
              <a:t>peripatrická</a:t>
            </a:r>
            <a:endParaRPr lang="cs-CZ" b="0" dirty="0"/>
          </a:p>
          <a:p>
            <a:r>
              <a:rPr lang="cs-CZ" b="0" dirty="0"/>
              <a:t>				</a:t>
            </a:r>
            <a:r>
              <a:rPr lang="cs-CZ" b="0" dirty="0" err="1"/>
              <a:t>alo</a:t>
            </a:r>
            <a:r>
              <a:rPr lang="cs-CZ" b="0" dirty="0"/>
              <a:t>-</a:t>
            </a:r>
            <a:r>
              <a:rPr lang="cs-CZ" b="0" dirty="0" err="1"/>
              <a:t>parapatrická</a:t>
            </a:r>
            <a:r>
              <a:rPr lang="cs-CZ" b="0" dirty="0"/>
              <a:t> (</a:t>
            </a:r>
            <a:r>
              <a:rPr lang="cs-CZ" b="0" i="1" dirty="0" err="1"/>
              <a:t>reinforcement</a:t>
            </a:r>
            <a:r>
              <a:rPr lang="cs-CZ" b="0" dirty="0"/>
              <a:t>)</a:t>
            </a:r>
          </a:p>
          <a:p>
            <a:r>
              <a:rPr lang="cs-CZ" b="0" dirty="0"/>
              <a:t>		sympatrická	</a:t>
            </a:r>
            <a:r>
              <a:rPr lang="cs-CZ" b="0" dirty="0" err="1"/>
              <a:t>parapatrická</a:t>
            </a:r>
            <a:endParaRPr lang="cs-CZ" b="0" dirty="0"/>
          </a:p>
          <a:p>
            <a:r>
              <a:rPr lang="cs-CZ" b="0" dirty="0"/>
              <a:t>		(bez izolace)	sympatrická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mechanismus:	</a:t>
            </a:r>
            <a:r>
              <a:rPr lang="cs-CZ" b="0" dirty="0"/>
              <a:t>drift</a:t>
            </a:r>
          </a:p>
          <a:p>
            <a:r>
              <a:rPr lang="cs-CZ" b="0" dirty="0"/>
              <a:t>		selekce</a:t>
            </a:r>
          </a:p>
          <a:p>
            <a:r>
              <a:rPr lang="cs-CZ" b="0" dirty="0"/>
              <a:t>		pohlavní výběr</a:t>
            </a:r>
          </a:p>
          <a:p>
            <a:r>
              <a:rPr lang="cs-CZ" b="0" dirty="0"/>
              <a:t>		hybridizace</a:t>
            </a:r>
          </a:p>
          <a:p>
            <a:r>
              <a:rPr lang="cs-CZ" b="0" dirty="0"/>
              <a:t>		</a:t>
            </a:r>
            <a:r>
              <a:rPr lang="cs-CZ" b="0" dirty="0" err="1"/>
              <a:t>polyploidizace</a:t>
            </a:r>
            <a:endParaRPr lang="cs-CZ" b="0" dirty="0"/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genetické elementy: </a:t>
            </a:r>
            <a:r>
              <a:rPr lang="cs-CZ" b="0" dirty="0"/>
              <a:t>geny </a:t>
            </a:r>
            <a:r>
              <a:rPr lang="cs-CZ" b="0" i="1" dirty="0"/>
              <a:t>vs</a:t>
            </a:r>
            <a:r>
              <a:rPr lang="cs-CZ" b="0" dirty="0"/>
              <a:t>. chromozomy (</a:t>
            </a:r>
            <a:r>
              <a:rPr lang="cs-CZ" b="0" dirty="0" err="1"/>
              <a:t>stazipatrická</a:t>
            </a:r>
            <a:r>
              <a:rPr lang="cs-CZ" b="0" dirty="0"/>
              <a:t> </a:t>
            </a:r>
            <a:r>
              <a:rPr lang="cs-CZ" b="0" dirty="0" err="1"/>
              <a:t>speciace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178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Alopatrická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026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geografická izolace </a:t>
            </a:r>
            <a:br>
              <a:rPr lang="cs-CZ" b="0"/>
            </a:br>
            <a:endParaRPr lang="cs-CZ" b="0"/>
          </a:p>
          <a:p>
            <a:r>
              <a:rPr lang="cs-CZ" b="0"/>
              <a:t>postupná divergence: mutace, drift, selekce, pohlavní výběr</a:t>
            </a:r>
            <a:br>
              <a:rPr lang="cs-CZ" b="0"/>
            </a:br>
            <a:endParaRPr lang="cs-CZ" b="0"/>
          </a:p>
          <a:p>
            <a:r>
              <a:rPr lang="cs-CZ" b="0"/>
              <a:t>reprodukční bariéry jako vedlejší produkt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/>
              <a:t>původní populace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895725" y="2187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/>
              <a:t>geografická</a:t>
            </a:r>
          </a:p>
          <a:p>
            <a:pPr algn="ctr" eaLnBrk="1" hangingPunct="1"/>
            <a:r>
              <a:rPr lang="cs-CZ" sz="1800" b="0"/>
              <a:t>bariéra</a:t>
            </a: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/>
              <a:t>mutace</a:t>
            </a:r>
          </a:p>
          <a:p>
            <a:pPr algn="ctr" eaLnBrk="1" hangingPunct="1"/>
            <a:r>
              <a:rPr lang="en-US" sz="1800" b="0"/>
              <a:t>drift</a:t>
            </a:r>
          </a:p>
          <a:p>
            <a:pPr algn="ctr" eaLnBrk="1" hangingPunct="1"/>
            <a:r>
              <a:rPr lang="en-US" sz="1800" b="0"/>
              <a:t>selekce</a:t>
            </a:r>
          </a:p>
          <a:p>
            <a:pPr algn="ctr" eaLnBrk="1" hangingPunct="1"/>
            <a:r>
              <a:rPr lang="en-US" sz="1800" b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1"/>
          <p:cNvGrpSpPr/>
          <p:nvPr/>
        </p:nvGrpSpPr>
        <p:grpSpPr>
          <a:xfrm>
            <a:off x="220599" y="4266200"/>
            <a:ext cx="8607124" cy="2329276"/>
            <a:chOff x="220599" y="4266200"/>
            <a:chExt cx="8607124" cy="23292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14738" y="5230813"/>
              <a:ext cx="1938337" cy="200025"/>
              <a:chOff x="2277" y="3436"/>
              <a:chExt cx="1221" cy="126"/>
            </a:xfrm>
          </p:grpSpPr>
          <p:sp>
            <p:nvSpPr>
              <p:cNvPr id="28696" name="AutoShape 9"/>
              <p:cNvSpPr>
                <a:spLocks noChangeArrowheads="1"/>
              </p:cNvSpPr>
              <p:nvPr/>
            </p:nvSpPr>
            <p:spPr bwMode="auto">
              <a:xfrm>
                <a:off x="2277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697" name="AutoShape 10"/>
              <p:cNvSpPr>
                <a:spLocks noChangeArrowheads="1"/>
              </p:cNvSpPr>
              <p:nvPr/>
            </p:nvSpPr>
            <p:spPr bwMode="auto">
              <a:xfrm flipH="1">
                <a:off x="3180" y="3436"/>
                <a:ext cx="318" cy="126"/>
              </a:xfrm>
              <a:prstGeom prst="rightArrow">
                <a:avLst>
                  <a:gd name="adj1" fmla="val 50000"/>
                  <a:gd name="adj2" fmla="val 63095"/>
                </a:avLst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15051" name="AutoShape 11"/>
            <p:cNvSpPr>
              <a:spLocks noChangeArrowheads="1"/>
            </p:cNvSpPr>
            <p:nvPr/>
          </p:nvSpPr>
          <p:spPr bwMode="auto">
            <a:xfrm flipH="1">
              <a:off x="4249738" y="4757738"/>
              <a:ext cx="914400" cy="922337"/>
            </a:xfrm>
            <a:prstGeom prst="lightningBol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5052" name="Text Box 12"/>
            <p:cNvSpPr txBox="1">
              <a:spLocks noChangeArrowheads="1"/>
            </p:cNvSpPr>
            <p:nvPr/>
          </p:nvSpPr>
          <p:spPr bwMode="auto">
            <a:xfrm>
              <a:off x="3736975" y="5815013"/>
              <a:ext cx="17954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b="0">
                  <a:solidFill>
                    <a:srgbClr val="F00000"/>
                  </a:solidFill>
                </a:rPr>
                <a:t>i</a:t>
              </a:r>
              <a:r>
                <a:rPr lang="cs-CZ" b="0">
                  <a:solidFill>
                    <a:srgbClr val="F00000"/>
                  </a:solidFill>
                </a:rPr>
                <a:t>nkompatibilita</a:t>
              </a:r>
            </a:p>
          </p:txBody>
        </p:sp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xmlns="" id="{DF11FA19-0308-4852-98D0-2F395A831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DEE363BA-55AC-47E0-AE79-43B947577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2283B501-62F4-4D66-8647-5FEAB69FBD4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Ã½sledek obrÃ¡zku pro babiÅ¡ fot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273" r="32159" b="22070"/>
            <a:stretch/>
          </p:blipFill>
          <p:spPr bwMode="auto">
            <a:xfrm>
              <a:off x="220599" y="4266200"/>
              <a:ext cx="2223230" cy="232927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VÃ½sledek obrÃ¡zku pro kalousek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267" r="30637"/>
            <a:stretch/>
          </p:blipFill>
          <p:spPr bwMode="auto">
            <a:xfrm>
              <a:off x="6970047" y="4276880"/>
              <a:ext cx="1857676" cy="231859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3" grpId="0" animBg="1" autoUpdateAnimBg="0"/>
      <p:bldP spid="21506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371725" y="30638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F00000"/>
                </a:solidFill>
              </a:rPr>
              <a:t>Dobzhanského-Mullerův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geny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nek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ilní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4513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velké populace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alopatrická </a:t>
            </a:r>
            <a:r>
              <a:rPr lang="cs-CZ" b="0" dirty="0" err="1"/>
              <a:t>speciace</a:t>
            </a:r>
            <a:r>
              <a:rPr lang="cs-CZ" b="0" dirty="0"/>
              <a:t> zpravidla pomalá (výjimky: pohlavní výběr, </a:t>
            </a:r>
            <a:br>
              <a:rPr lang="cs-CZ" b="0" dirty="0"/>
            </a:br>
            <a:r>
              <a:rPr lang="cs-CZ" b="0" dirty="0"/>
              <a:t>	genetický konflikt)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438150" y="2208549"/>
            <a:ext cx="8260062" cy="3077915"/>
            <a:chOff x="552450" y="316992"/>
            <a:chExt cx="826006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574861" y="1698445"/>
              <a:ext cx="1521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</a:t>
              </a:r>
            </a:p>
            <a:p>
              <a:pPr algn="ctr"/>
              <a:r>
                <a:rPr lang="en-US" sz="2000" b="0" dirty="0" err="1">
                  <a:latin typeface="Arial" pitchFamily="34" charset="0"/>
                  <a:cs typeface="Arial" pitchFamily="34" charset="0"/>
                </a:rPr>
                <a:t>ancestr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á</a:t>
              </a:r>
              <a:r>
                <a:rPr lang="en-US" sz="2000" b="0" dirty="0">
                  <a:latin typeface="Arial" pitchFamily="34" charset="0"/>
                  <a:cs typeface="Arial" pitchFamily="34" charset="0"/>
                </a:rPr>
                <a:t>l</a:t>
              </a:r>
              <a:r>
                <a:rPr lang="cs-CZ" sz="2000" b="0" dirty="0">
                  <a:latin typeface="Arial" pitchFamily="34" charset="0"/>
                  <a:cs typeface="Arial" pitchFamily="34" charset="0"/>
                </a:rPr>
                <a:t>ní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0" dirty="0">
                  <a:latin typeface="Arial" pitchFamily="34" charset="0"/>
                  <a:cs typeface="Arial" pitchFamily="34" charset="0"/>
                </a:rPr>
                <a:t>pop</a:t>
              </a:r>
              <a:r>
                <a:rPr lang="cs-CZ" sz="2000" b="0" dirty="0" err="1">
                  <a:latin typeface="Arial" pitchFamily="34" charset="0"/>
                  <a:cs typeface="Arial" pitchFamily="34" charset="0"/>
                </a:rPr>
                <a:t>ulaci</a:t>
              </a:r>
              <a:endParaRPr lang="en-US" sz="20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1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subpop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. 2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se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ku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nd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á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ní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 err="1">
                    <a:latin typeface="Arial" pitchFamily="34" charset="0"/>
                    <a:cs typeface="Arial" pitchFamily="34" charset="0"/>
                  </a:rPr>
                  <a:t>onta</a:t>
                </a:r>
                <a:r>
                  <a:rPr lang="cs-CZ" sz="2000" b="0" dirty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2000" b="0" dirty="0">
                    <a:latin typeface="Arial" pitchFamily="34" charset="0"/>
                    <a:cs typeface="Arial" pitchFamily="34" charset="0"/>
                  </a:rPr>
                  <a:t>t</a:t>
                </a:r>
                <a:endParaRPr lang="cs-CZ" sz="2000" b="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</a:t>
              </a:r>
              <a:r>
                <a:rPr lang="cs-CZ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kompatibilní</a:t>
              </a:r>
              <a:r>
                <a:rPr lang="en-US" sz="1800" b="0" dirty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!</a:t>
              </a:r>
              <a:endParaRPr lang="cs-CZ" sz="18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</a:t>
              </a:r>
              <a:r>
                <a:rPr lang="cs-CZ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ký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onfli</a:t>
              </a:r>
              <a:r>
                <a:rPr lang="cs-CZ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b="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t:</a:t>
              </a:r>
              <a:endParaRPr lang="cs-CZ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itchFamily="34" charset="0"/>
                  <a:cs typeface="Arial" pitchFamily="34" charset="0"/>
                </a:rPr>
                <a:t>pokračující</a:t>
              </a:r>
            </a:p>
            <a:p>
              <a:pPr algn="ctr"/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arms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race</a:t>
              </a:r>
              <a:endParaRPr lang="cs-CZ" sz="2000" b="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027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efekt zakladatele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ostrovní organismy, periferní </a:t>
            </a:r>
            <a:r>
              <a:rPr lang="cs-CZ" b="0" dirty="0" err="1"/>
              <a:t>izoláty</a:t>
            </a:r>
            <a:r>
              <a:rPr lang="cs-CZ" b="0" dirty="0"/>
              <a:t> (extinkce-rekolonizace)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282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 dirty="0" err="1"/>
              <a:t>brhl</a:t>
            </a:r>
            <a:r>
              <a:rPr lang="cs-CZ" sz="1400" b="0" dirty="0" err="1"/>
              <a:t>ík</a:t>
            </a:r>
            <a:r>
              <a:rPr lang="cs-CZ" sz="1400" b="0" dirty="0"/>
              <a:t> lesní (</a:t>
            </a:r>
            <a:r>
              <a:rPr lang="cs-CZ" sz="1400" b="0" i="1" dirty="0"/>
              <a:t>Sitta </a:t>
            </a:r>
            <a:r>
              <a:rPr lang="cs-CZ" sz="1400" b="0" i="1" dirty="0" err="1"/>
              <a:t>europea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391275" y="3076575"/>
            <a:ext cx="192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/>
              <a:t>šoupálek dlouhoprstý </a:t>
            </a:r>
            <a:br>
              <a:rPr lang="cs-CZ" sz="1400" b="0"/>
            </a:br>
            <a:r>
              <a:rPr lang="cs-CZ" sz="1400" b="0"/>
              <a:t>(</a:t>
            </a:r>
            <a:r>
              <a:rPr lang="cs-CZ" sz="1400" b="0" i="1"/>
              <a:t>Certhia familiaris</a:t>
            </a:r>
            <a:r>
              <a:rPr lang="cs-CZ" sz="1400" b="0"/>
              <a:t>)</a:t>
            </a:r>
            <a:endParaRPr lang="cs-CZ" sz="1400" b="0" i="1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59438" y="1142264"/>
            <a:ext cx="5950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52937" y="1989931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 dirty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2157413" y="5929313"/>
            <a:ext cx="516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>
                <a:solidFill>
                  <a:srgbClr val="DE0000"/>
                </a:solidFill>
              </a:rPr>
              <a:t>Mechanismy udržující integritu druhů</a:t>
            </a:r>
          </a:p>
        </p:txBody>
      </p:sp>
      <p:sp>
        <p:nvSpPr>
          <p:cNvPr id="2" name="Myšlenková bublina: obláček 1">
            <a:extLst>
              <a:ext uri="{FF2B5EF4-FFF2-40B4-BE49-F238E27FC236}">
                <a16:creationId xmlns:a16="http://schemas.microsoft.com/office/drawing/2014/main" xmlns="" id="{F4477835-12D0-47D6-B2EC-2A4FC46C4169}"/>
              </a:ext>
            </a:extLst>
          </p:cNvPr>
          <p:cNvSpPr/>
          <p:nvPr/>
        </p:nvSpPr>
        <p:spPr bwMode="auto">
          <a:xfrm>
            <a:off x="5573713" y="3859107"/>
            <a:ext cx="1780381" cy="905774"/>
          </a:xfrm>
          <a:prstGeom prst="cloudCallout">
            <a:avLst>
              <a:gd name="adj1" fmla="val -62018"/>
              <a:gd name="adj2" fmla="val -1940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„</a:t>
            </a:r>
            <a:r>
              <a:rPr lang="cs-CZ" b="0" dirty="0" err="1"/>
              <a:t>šoulík</a:t>
            </a:r>
            <a:r>
              <a:rPr lang="cs-CZ" b="0" dirty="0"/>
              <a:t>“?</a:t>
            </a:r>
          </a:p>
        </p:txBody>
      </p:sp>
      <p:sp>
        <p:nvSpPr>
          <p:cNvPr id="15" name="Myšlenková bublina: obláček 14">
            <a:extLst>
              <a:ext uri="{FF2B5EF4-FFF2-40B4-BE49-F238E27FC236}">
                <a16:creationId xmlns:a16="http://schemas.microsoft.com/office/drawing/2014/main" xmlns="" id="{BDE8DE91-7FC2-4D0D-B99A-D2B0E44DA4F0}"/>
              </a:ext>
            </a:extLst>
          </p:cNvPr>
          <p:cNvSpPr/>
          <p:nvPr/>
        </p:nvSpPr>
        <p:spPr bwMode="auto">
          <a:xfrm>
            <a:off x="1695634" y="3406220"/>
            <a:ext cx="2066741" cy="905774"/>
          </a:xfrm>
          <a:prstGeom prst="cloudCallout">
            <a:avLst>
              <a:gd name="adj1" fmla="val 75304"/>
              <a:gd name="adj2" fmla="val 1107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/>
              <a:t>„</a:t>
            </a:r>
            <a:r>
              <a:rPr lang="cs-CZ" b="0" dirty="0" err="1"/>
              <a:t>brhálek</a:t>
            </a:r>
            <a:r>
              <a:rPr lang="cs-CZ" b="0" dirty="0"/>
              <a:t>“?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  <p:bldP spid="2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genetická revoluce </a:t>
            </a:r>
            <a:r>
              <a:rPr lang="cs-CZ" b="0" dirty="0">
                <a:sym typeface="Symbol" pitchFamily="18" charset="2"/>
              </a:rPr>
              <a:t> rychlá </a:t>
            </a:r>
            <a:r>
              <a:rPr lang="cs-CZ" b="0" dirty="0" err="1">
                <a:sym typeface="Symbol" pitchFamily="18" charset="2"/>
              </a:rPr>
              <a:t>speciace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123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 dirty="0" err="1">
                <a:solidFill>
                  <a:srgbClr val="F00000"/>
                </a:solidFill>
              </a:rPr>
              <a:t>founder</a:t>
            </a:r>
            <a:r>
              <a:rPr lang="cs-CZ" b="0" i="1" dirty="0">
                <a:solidFill>
                  <a:srgbClr val="F00000"/>
                </a:solidFill>
              </a:rPr>
              <a:t>-flush</a:t>
            </a:r>
            <a:r>
              <a:rPr lang="cs-CZ" b="0" dirty="0">
                <a:solidFill>
                  <a:srgbClr val="F00000"/>
                </a:solidFill>
              </a:rPr>
              <a:t>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r>
              <a:rPr lang="cs-CZ" b="0" i="1" dirty="0"/>
              <a:t/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/>
              <a:t>kolonizace nového prostředí – absence selekce </a:t>
            </a:r>
            <a:r>
              <a:rPr lang="cs-CZ" b="0" dirty="0">
                <a:sym typeface="Symbol" pitchFamily="18" charset="2"/>
              </a:rPr>
              <a:t> rychlá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Alo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speciace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i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i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66640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počáteční geografická izolace</a:t>
            </a:r>
          </a:p>
          <a:p>
            <a:pPr>
              <a:spcAft>
                <a:spcPts val="600"/>
              </a:spcAft>
            </a:pPr>
            <a:r>
              <a:rPr lang="cs-CZ" b="0" dirty="0"/>
              <a:t>reprodukční izolace neúplná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sekundární hybridní zóna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sekundární hybridní zóna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6300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selekce proti hybridům  vznik </a:t>
            </a:r>
            <a:r>
              <a:rPr lang="cs-CZ" b="0" dirty="0" err="1">
                <a:sym typeface="Symbol" pitchFamily="18" charset="2"/>
              </a:rPr>
              <a:t>prezygotické</a:t>
            </a:r>
            <a:r>
              <a:rPr lang="cs-CZ" b="0" dirty="0">
                <a:sym typeface="Symbol" pitchFamily="18" charset="2"/>
              </a:rPr>
              <a:t> bariéry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 zesílení izolace (</a:t>
            </a:r>
            <a:r>
              <a:rPr lang="cs-CZ" b="0" i="1" dirty="0" err="1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cs-CZ" b="0" dirty="0">
                <a:sym typeface="Symbol" pitchFamily="18" charset="2"/>
              </a:rPr>
              <a:t>) = </a:t>
            </a:r>
            <a:r>
              <a:rPr lang="cs-CZ" b="0" dirty="0" err="1">
                <a:sym typeface="Symbol" pitchFamily="18" charset="2"/>
              </a:rPr>
              <a:t>Wallaceův</a:t>
            </a:r>
            <a:r>
              <a:rPr lang="cs-CZ" b="0" dirty="0">
                <a:sym typeface="Symbol" pitchFamily="18" charset="2"/>
              </a:rPr>
              <a:t> efekt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selekce proti hybridům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rychlejší izolace při kontaktu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44104"/>
              <a:gd name="adj2" fmla="val 995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alopatrické páry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1833767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sym</a:t>
            </a:r>
            <a:r>
              <a:rPr lang="cs-CZ" sz="1600" b="0" dirty="0"/>
              <a:t>/</a:t>
            </a:r>
            <a:r>
              <a:rPr lang="cs-CZ" sz="1600" b="0" dirty="0" err="1"/>
              <a:t>parapatrické</a:t>
            </a:r>
            <a:r>
              <a:rPr lang="cs-CZ" sz="1600" b="0" dirty="0"/>
              <a:t> i alopatrické páry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688" y="5958337"/>
            <a:ext cx="79496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  <a:cs typeface="Arial" pitchFamily="34" charset="0"/>
              </a:rPr>
              <a:t>Samičí i samčí preference vykazují 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zesílení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v centru zóny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prezygotická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bariéra se pravděpodobně podílí na reprodukční izolaci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Parapatrická speciace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438150" y="4331242"/>
            <a:ext cx="81407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gradient prostředí </a:t>
            </a:r>
            <a:r>
              <a:rPr lang="cs-CZ" b="0" dirty="0">
                <a:sym typeface="Symbol" pitchFamily="18" charset="2"/>
              </a:rPr>
              <a:t> genetický gradient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F00000"/>
                </a:solidFill>
              </a:rPr>
              <a:t>primární hybridní zón</a:t>
            </a:r>
            <a:r>
              <a:rPr lang="en-US" b="0" dirty="0">
                <a:solidFill>
                  <a:srgbClr val="F00000"/>
                </a:solidFill>
              </a:rPr>
              <a:t>a</a:t>
            </a:r>
            <a:r>
              <a:rPr lang="cs-CZ" b="0" dirty="0"/>
              <a:t/>
            </a:r>
            <a:br>
              <a:rPr lang="cs-CZ" b="0" dirty="0"/>
            </a:br>
            <a:endParaRPr lang="en-US" b="0" dirty="0"/>
          </a:p>
          <a:p>
            <a:r>
              <a:rPr lang="en-US" b="0" dirty="0"/>
              <a:t>r</a:t>
            </a:r>
            <a:r>
              <a:rPr lang="cs-CZ" b="0" dirty="0" err="1"/>
              <a:t>ůzná</a:t>
            </a:r>
            <a:r>
              <a:rPr lang="cs-CZ" b="0" dirty="0"/>
              <a:t> selekce v obou částech </a:t>
            </a:r>
            <a:r>
              <a:rPr lang="cs-CZ" b="0" dirty="0">
                <a:sym typeface="Symbol" pitchFamily="18" charset="2"/>
              </a:rPr>
              <a:t> genetická divergence i při toku genů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9556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ekoton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6910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Někdy obtížné odlišit alopatrickou a </a:t>
            </a:r>
            <a:r>
              <a:rPr lang="cs-CZ" b="0" dirty="0" err="1"/>
              <a:t>parapatrickou</a:t>
            </a:r>
            <a:r>
              <a:rPr lang="cs-CZ" b="0" dirty="0"/>
              <a:t> </a:t>
            </a:r>
            <a:r>
              <a:rPr lang="cs-CZ" b="0" dirty="0" err="1"/>
              <a:t>speciaci</a:t>
            </a:r>
            <a:r>
              <a:rPr lang="cs-CZ" b="0" dirty="0"/>
              <a:t>:</a:t>
            </a:r>
          </a:p>
          <a:p>
            <a:endParaRPr lang="cs-CZ" b="0" dirty="0"/>
          </a:p>
          <a:p>
            <a:r>
              <a:rPr lang="cs-CZ" b="0" dirty="0">
                <a:solidFill>
                  <a:srgbClr val="F00000"/>
                </a:solidFill>
              </a:rPr>
              <a:t>kruhové druhy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6741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racek stříbřitý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 r. žlutonohý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414187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1733550" y="219075"/>
            <a:ext cx="532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Jsou druhy reálně existující jednotky?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7738016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nominalisté:</a:t>
            </a: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sz="2400" b="0" dirty="0">
                <a:solidFill>
                  <a:srgbClr val="F00000"/>
                </a:solidFill>
              </a:rPr>
              <a:t/>
            </a: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b="0" dirty="0"/>
              <a:t>existuje jen jednotlivé, obecniny až dodatečně, jsou to pouze slova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</a:t>
            </a:r>
            <a:r>
              <a:rPr lang="cs-CZ" b="0" dirty="0">
                <a:solidFill>
                  <a:srgbClr val="003399"/>
                </a:solidFill>
              </a:rPr>
              <a:t>William </a:t>
            </a:r>
            <a:r>
              <a:rPr lang="cs-CZ" b="0" dirty="0" err="1">
                <a:solidFill>
                  <a:srgbClr val="003399"/>
                </a:solidFill>
              </a:rPr>
              <a:t>Ockham</a:t>
            </a:r>
            <a:r>
              <a:rPr lang="cs-CZ" b="0" dirty="0"/>
              <a:t>, </a:t>
            </a:r>
            <a:r>
              <a:rPr lang="cs-CZ" b="0" dirty="0">
                <a:sym typeface="Symbol" pitchFamily="18" charset="2"/>
              </a:rPr>
              <a:t>populární ve Francii 18. stol (mladý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a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cs-CZ" b="0" dirty="0">
                <a:sym typeface="Symbol" pitchFamily="18" charset="2"/>
              </a:rPr>
              <a:t>),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cs-CZ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76306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jsou lidské abstrakce, uměle rozdělující přírodní </a:t>
            </a:r>
            <a:br>
              <a:rPr lang="cs-CZ" sz="2400" b="0" dirty="0">
                <a:sym typeface="Symbol" pitchFamily="18" charset="2"/>
              </a:rPr>
            </a:br>
            <a:r>
              <a:rPr lang="cs-CZ" sz="2400" b="0" dirty="0">
                <a:sym typeface="Symbol" pitchFamily="18" charset="2"/>
              </a:rPr>
              <a:t>	kontinuum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8150" y="823595"/>
            <a:ext cx="5160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/>
              <a:t>budníček zelený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376682" y="271463"/>
            <a:ext cx="5471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err="1"/>
              <a:t>mlo</a:t>
            </a:r>
            <a:r>
              <a:rPr lang="cs-CZ" b="0" dirty="0" err="1"/>
              <a:t>čík</a:t>
            </a:r>
            <a:r>
              <a:rPr lang="cs-CZ" b="0" dirty="0"/>
              <a:t> </a:t>
            </a:r>
            <a:r>
              <a:rPr lang="cs-CZ" b="0" dirty="0" err="1"/>
              <a:t>Eschscholtzův</a:t>
            </a:r>
            <a:r>
              <a:rPr lang="cs-CZ" b="0" dirty="0"/>
              <a:t> (</a:t>
            </a:r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r>
              <a:rPr lang="cs-CZ" b="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kruhové druhy: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156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F00000"/>
                </a:solidFill>
              </a:rPr>
              <a:t>Polyploidizace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hybridi aneuploidní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6184" y="3781168"/>
            <a:ext cx="559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1" dirty="0" err="1"/>
              <a:t>Arabidopsis</a:t>
            </a:r>
            <a:r>
              <a:rPr lang="cs-CZ" b="0" i="1" dirty="0"/>
              <a:t> </a:t>
            </a:r>
            <a:r>
              <a:rPr lang="cs-CZ" b="0" i="1" dirty="0" err="1"/>
              <a:t>thaliana</a:t>
            </a:r>
            <a:r>
              <a:rPr lang="cs-CZ" b="0" i="1" dirty="0"/>
              <a:t> </a:t>
            </a:r>
            <a:r>
              <a:rPr lang="cs-CZ" b="0" dirty="0">
                <a:sym typeface="Symbol" panose="05050102010706020507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A. </a:t>
            </a:r>
            <a:r>
              <a:rPr lang="cs-CZ" b="0" i="1" dirty="0" err="1"/>
              <a:t>arenosa</a:t>
            </a:r>
            <a:r>
              <a:rPr lang="cs-CZ" b="0" dirty="0"/>
              <a:t> </a:t>
            </a:r>
            <a:r>
              <a:rPr lang="cs-CZ" b="0" dirty="0">
                <a:sym typeface="Symbol" panose="05050102010706020507" pitchFamily="18" charset="2"/>
              </a:rPr>
              <a:t> </a:t>
            </a:r>
            <a:r>
              <a:rPr lang="cs-CZ" b="0" i="1" dirty="0">
                <a:sym typeface="Symbol" panose="05050102010706020507" pitchFamily="18" charset="2"/>
              </a:rPr>
              <a:t>A. </a:t>
            </a:r>
            <a:r>
              <a:rPr lang="cs-CZ" b="0" i="1" dirty="0" err="1">
                <a:sym typeface="Symbol" panose="05050102010706020507" pitchFamily="18" charset="2"/>
              </a:rPr>
              <a:t>suecica</a:t>
            </a:r>
            <a:endParaRPr lang="cs-CZ" b="0" i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03962" y="4550526"/>
            <a:ext cx="8270428" cy="1692613"/>
            <a:chOff x="303962" y="4550526"/>
            <a:chExt cx="8270428" cy="1692613"/>
          </a:xfrm>
        </p:grpSpPr>
        <p:pic>
          <p:nvPicPr>
            <p:cNvPr id="2050" name="Picture 2" descr="VÃ½sledek obrÃ¡zku pro arabidopsis thaliana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62" y="4550526"/>
              <a:ext cx="2243266" cy="16824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Ã½sledek obrÃ¡zku pro arabidopsis arenosa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151" y="4550526"/>
              <a:ext cx="2253792" cy="168665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VÃ½sledek obrÃ¡zku pro arabidopsis suecica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866" y="4550526"/>
              <a:ext cx="2257524" cy="169261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42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3718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Sympatrická speciace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82052" y="1319591"/>
            <a:ext cx="2291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Posun hostitele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2555178"/>
            <a:ext cx="8809015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vrtule </a:t>
            </a:r>
            <a:r>
              <a:rPr lang="cs-CZ" b="0" i="1" dirty="0" err="1"/>
              <a:t>Rhagoletis</a:t>
            </a:r>
            <a:r>
              <a:rPr lang="cs-CZ" b="0" i="1" dirty="0"/>
              <a:t> </a:t>
            </a:r>
            <a:r>
              <a:rPr lang="cs-CZ" b="0" i="1" dirty="0" err="1"/>
              <a:t>pomonella</a:t>
            </a:r>
            <a:r>
              <a:rPr lang="cs-CZ" b="0" dirty="0"/>
              <a:t>: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hloh </a:t>
            </a:r>
            <a:r>
              <a:rPr lang="cs-CZ" b="0" dirty="0">
                <a:sym typeface="Symbol" pitchFamily="18" charset="2"/>
              </a:rPr>
              <a:t> 1866 jabloň  ca. 1960 třešeň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hrušeň, růže, švestka atd.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asortativní páření, genetické rozdíly, různá inkubační doba (sezónní izolace)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absence </a:t>
            </a:r>
            <a:r>
              <a:rPr lang="cs-CZ" b="0" dirty="0" err="1">
                <a:sym typeface="Symbol" pitchFamily="18" charset="2"/>
              </a:rPr>
              <a:t>postzygotických</a:t>
            </a:r>
            <a:r>
              <a:rPr lang="cs-CZ" b="0" dirty="0">
                <a:sym typeface="Symbol" pitchFamily="18" charset="2"/>
              </a:rPr>
              <a:t> mechanismů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5508434" y="1140306"/>
            <a:ext cx="3247506" cy="24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498454" y="3596489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</p:spTree>
    <p:extLst>
      <p:ext uri="{BB962C8B-B14F-4D97-AF65-F5344CB8AC3E}">
        <p14:creationId xmlns:p14="http://schemas.microsoft.com/office/powerpoint/2010/main" xmlns="" val="4840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7" grpId="0" build="p"/>
      <p:bldP spid="2314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947595" y="271463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/>
              <a:t>Závěrečný přehled: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162666" y="1258644"/>
            <a:ext cx="1450975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alopatrická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841" y="1163618"/>
            <a:ext cx="1450975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peripatrická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519186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Rychlost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  <a:p>
            <a:pPr defTabSz="360000"/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alopatrické </a:t>
            </a:r>
            <a:r>
              <a:rPr lang="cs-CZ" b="0" dirty="0" err="1"/>
              <a:t>speciace</a:t>
            </a:r>
            <a:r>
              <a:rPr lang="cs-CZ" b="0" dirty="0"/>
              <a:t> zpravidla pomalé</a:t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rychlé </a:t>
            </a:r>
            <a:r>
              <a:rPr lang="cs-CZ" b="0" dirty="0" err="1"/>
              <a:t>speciace</a:t>
            </a:r>
            <a:r>
              <a:rPr lang="cs-CZ" b="0" dirty="0"/>
              <a:t> a adaptivní radiace: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Darwinovy pěnkavy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octomilky	na Havaji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cichlidy</a:t>
            </a:r>
            <a:r>
              <a:rPr lang="cs-CZ" b="0" dirty="0"/>
              <a:t> v Afrických jezerech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967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Velká příkopová propadlina – Viktoriino </a:t>
            </a:r>
            <a:r>
              <a:rPr lang="cs-CZ" b="0" dirty="0" err="1"/>
              <a:t>j</a:t>
            </a:r>
            <a:r>
              <a:rPr lang="cs-CZ" b="0" dirty="0"/>
              <a:t>., Malawi, Tanganika;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Viktoriino </a:t>
            </a:r>
            <a:r>
              <a:rPr lang="cs-CZ" b="0" dirty="0" err="1"/>
              <a:t>j</a:t>
            </a:r>
            <a:r>
              <a:rPr lang="cs-CZ" b="0" dirty="0"/>
              <a:t>.: 400 000 let, 17 300 – vyschnutí, 14 700 opětovný vznik; </a:t>
            </a:r>
            <a:br>
              <a:rPr lang="cs-CZ" b="0" dirty="0"/>
            </a:br>
            <a:r>
              <a:rPr lang="cs-CZ" b="0" dirty="0"/>
              <a:t>	molekulární hodiny: předek </a:t>
            </a:r>
            <a:r>
              <a:rPr lang="cs-CZ" b="0" dirty="0" err="1"/>
              <a:t>cichlid</a:t>
            </a:r>
            <a:r>
              <a:rPr lang="cs-CZ" b="0" dirty="0"/>
              <a:t> – 100 000 let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05" b="22088"/>
          <a:stretch/>
        </p:blipFill>
        <p:spPr>
          <a:xfrm>
            <a:off x="2814152" y="1068487"/>
            <a:ext cx="4899276" cy="49245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ovéPole 2"/>
          <p:cNvSpPr txBox="1"/>
          <p:nvPr/>
        </p:nvSpPr>
        <p:spPr>
          <a:xfrm>
            <a:off x="598788" y="5993027"/>
            <a:ext cx="7537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</a:t>
            </a:r>
            <a:r>
              <a:rPr lang="cs-CZ" b="0" dirty="0" err="1"/>
              <a:t>Mweru</a:t>
            </a:r>
            <a:r>
              <a:rPr lang="cs-CZ" b="0" dirty="0"/>
              <a:t> vs. j. </a:t>
            </a:r>
            <a:r>
              <a:rPr lang="en-GB" b="0" dirty="0"/>
              <a:t>Bangweulu</a:t>
            </a:r>
            <a:r>
              <a:rPr lang="cs-CZ" b="0" dirty="0"/>
              <a:t>: úloha hybridizace </a:t>
            </a:r>
            <a:r>
              <a:rPr lang="cs-CZ" b="0"/>
              <a:t>pro adaptivní </a:t>
            </a:r>
            <a:r>
              <a:rPr lang="cs-CZ" b="0" dirty="0"/>
              <a:t>radiaci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8788" y="271463"/>
            <a:ext cx="711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j. Victoria: 5 kolonizujících linií, ale jen 1 </a:t>
            </a:r>
            <a:r>
              <a:rPr lang="cs-CZ" b="0" dirty="0">
                <a:sym typeface="Symbol" panose="05050102010706020507" pitchFamily="18" charset="2"/>
              </a:rPr>
              <a:t> adaptivní radiace </a:t>
            </a:r>
            <a:br>
              <a:rPr lang="cs-CZ" b="0" dirty="0">
                <a:sym typeface="Symbol" panose="05050102010706020507" pitchFamily="18" charset="2"/>
              </a:rPr>
            </a:br>
            <a:r>
              <a:rPr lang="cs-CZ" b="0" dirty="0">
                <a:sym typeface="Symbol" panose="05050102010706020507" pitchFamily="18" charset="2"/>
              </a:rPr>
              <a:t>	úloha hybridizace</a:t>
            </a:r>
            <a:endParaRPr lang="cs-CZ" b="0" dirty="0"/>
          </a:p>
        </p:txBody>
      </p:sp>
      <p:cxnSp>
        <p:nvCxnSpPr>
          <p:cNvPr id="7" name="Přímá spojovací šipka 6"/>
          <p:cNvCxnSpPr/>
          <p:nvPr/>
        </p:nvCxnSpPr>
        <p:spPr bwMode="auto">
          <a:xfrm flipV="1">
            <a:off x="1351005" y="4852086"/>
            <a:ext cx="2471352" cy="1178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Přímá spojovací šipka 7"/>
          <p:cNvCxnSpPr/>
          <p:nvPr/>
        </p:nvCxnSpPr>
        <p:spPr bwMode="auto">
          <a:xfrm flipV="1">
            <a:off x="3006811" y="5428735"/>
            <a:ext cx="1186248" cy="6178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4226011" y="2743201"/>
            <a:ext cx="856735" cy="219126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142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4787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Kamerun: </a:t>
            </a:r>
            <a:r>
              <a:rPr lang="cs-CZ" b="0" dirty="0" err="1"/>
              <a:t>Barombi</a:t>
            </a:r>
            <a:r>
              <a:rPr lang="cs-CZ" b="0" dirty="0"/>
              <a:t> </a:t>
            </a:r>
            <a:r>
              <a:rPr lang="cs-CZ" b="0" dirty="0" err="1"/>
              <a:t>Mbo</a:t>
            </a:r>
            <a:r>
              <a:rPr lang="cs-CZ" b="0" dirty="0"/>
              <a:t> (4,2 km</a:t>
            </a:r>
            <a:r>
              <a:rPr lang="cs-CZ" b="0" baseline="30000" dirty="0"/>
              <a:t>2</a:t>
            </a:r>
            <a:r>
              <a:rPr lang="cs-CZ" b="0" dirty="0"/>
              <a:t>) – 11 druhů, </a:t>
            </a:r>
            <a:r>
              <a:rPr lang="cs-CZ" b="0" dirty="0" err="1"/>
              <a:t>Bermin</a:t>
            </a:r>
            <a:r>
              <a:rPr lang="cs-CZ" b="0" dirty="0"/>
              <a:t> (0,6 km</a:t>
            </a:r>
            <a:r>
              <a:rPr lang="cs-CZ" b="0" baseline="30000" dirty="0"/>
              <a:t>2</a:t>
            </a:r>
            <a:r>
              <a:rPr lang="cs-CZ" b="0" dirty="0"/>
              <a:t>) – 9 druhů</a:t>
            </a:r>
            <a:br>
              <a:rPr lang="cs-CZ" b="0" dirty="0"/>
            </a:br>
            <a:r>
              <a:rPr lang="cs-CZ" b="0" dirty="0"/>
              <a:t>   </a:t>
            </a:r>
            <a:r>
              <a:rPr lang="cs-CZ" b="0" dirty="0" err="1"/>
              <a:t>cichlid</a:t>
            </a:r>
            <a:r>
              <a:rPr lang="cs-CZ" b="0" dirty="0"/>
              <a:t>, monofyletický původ, absolutní izolace, předek – </a:t>
            </a:r>
            <a:r>
              <a:rPr lang="cs-CZ" b="0" u="sng" dirty="0"/>
              <a:t>10 000</a:t>
            </a:r>
            <a:r>
              <a:rPr lang="cs-CZ" b="0" dirty="0"/>
              <a:t> let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Paralelní </a:t>
            </a:r>
            <a:r>
              <a:rPr lang="cs-CZ" sz="2400" b="0" dirty="0" err="1">
                <a:solidFill>
                  <a:srgbClr val="F00000"/>
                </a:solidFill>
              </a:rPr>
              <a:t>speciace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984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posun habitatu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přírodního výběru</a:t>
            </a:r>
            <a:br>
              <a:rPr lang="cs-CZ" b="0" dirty="0"/>
            </a:br>
            <a:endParaRPr lang="cs-CZ" b="0" dirty="0"/>
          </a:p>
          <a:p>
            <a:r>
              <a:rPr lang="cs-CZ" b="0" dirty="0"/>
              <a:t>role pohlavního výběru (</a:t>
            </a:r>
            <a:r>
              <a:rPr lang="cs-CZ" b="0" dirty="0" err="1"/>
              <a:t>cichlidy</a:t>
            </a:r>
            <a:r>
              <a:rPr lang="cs-CZ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032734" y="271463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třídění organismů je podle Darwina do značné míry arbitrární: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7701147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>realisté:</a:t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sz="2400" b="0" dirty="0">
                <a:solidFill>
                  <a:srgbClr val="F00000"/>
                </a:solidFill>
                <a:sym typeface="Symbol" pitchFamily="18" charset="2"/>
              </a:rPr>
              <a:t/>
            </a:r>
            <a:br>
              <a:rPr lang="cs-CZ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skutečné jsou jen obecniny (univerzálie), jednotlivé je odvozené,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nahodilé, proměnlivé a pomíjivé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např.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Platón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cs-CZ" sz="2400" b="0" dirty="0">
                <a:sym typeface="Symbol" pitchFamily="18" charset="2"/>
              </a:rPr>
              <a:t>druhy v přírodě reálně existují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8667757" cy="32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domorodci na Nové Guineji: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18" charset="2"/>
              </a:rPr>
              <a:t>Karamové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téměř stejné rozlišení druhů ptáků jako západní </a:t>
            </a:r>
            <a:r>
              <a:rPr lang="cs-CZ" b="0" dirty="0" err="1">
                <a:sym typeface="Symbol" pitchFamily="18" charset="2"/>
              </a:rPr>
              <a:t>taxonomové</a:t>
            </a:r>
            <a:r>
              <a:rPr lang="cs-CZ" b="0" dirty="0">
                <a:sym typeface="Symbol" pitchFamily="18" charset="2"/>
              </a:rPr>
              <a:t>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(ale netopýři považováni za ptáky)</a:t>
            </a:r>
          </a:p>
          <a:p>
            <a:pPr defTabSz="360000">
              <a:spcAft>
                <a:spcPts val="1800"/>
              </a:spcAft>
            </a:pPr>
            <a:r>
              <a:rPr lang="cs-CZ" b="0" dirty="0" err="1">
                <a:sym typeface="Symbol" pitchFamily="18" charset="2"/>
              </a:rPr>
              <a:t>Rufaifové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ym typeface="Symbol"/>
              </a:rPr>
              <a:t></a:t>
            </a:r>
            <a:r>
              <a:rPr lang="cs-CZ" b="0" dirty="0">
                <a:sym typeface="Symbol" pitchFamily="18" charset="2"/>
              </a:rPr>
              <a:t> jen dva pojmy pro savce (malí = </a:t>
            </a:r>
            <a:r>
              <a:rPr lang="cs-CZ" b="0" dirty="0" err="1">
                <a:sym typeface="Symbol" pitchFamily="18" charset="2"/>
              </a:rPr>
              <a:t>Hunembe</a:t>
            </a:r>
            <a:r>
              <a:rPr lang="cs-CZ" b="0" dirty="0">
                <a:sym typeface="Symbol" pitchFamily="18" charset="2"/>
              </a:rPr>
              <a:t>, velcí = </a:t>
            </a:r>
            <a:r>
              <a:rPr lang="cs-CZ" b="0" dirty="0" err="1">
                <a:sym typeface="Symbol" pitchFamily="18" charset="2"/>
              </a:rPr>
              <a:t>Hefa</a:t>
            </a:r>
            <a:r>
              <a:rPr lang="cs-CZ" b="0" dirty="0">
                <a:sym typeface="Symbol" pitchFamily="18" charset="2"/>
              </a:rPr>
              <a:t>);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kasuár</a:t>
            </a:r>
            <a:r>
              <a:rPr lang="cs-CZ" b="0" dirty="0">
                <a:sym typeface="Symbol" pitchFamily="18" charset="2"/>
              </a:rPr>
              <a:t> považován za savce</a:t>
            </a: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 lidský mozek stejně uzpůsobený u domorodců i profesionálních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</a:t>
            </a:r>
            <a:r>
              <a:rPr lang="cs-CZ" b="0" dirty="0" err="1">
                <a:sym typeface="Symbol" pitchFamily="18" charset="2"/>
              </a:rPr>
              <a:t>taxonomů</a:t>
            </a: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b="0" dirty="0">
                <a:sym typeface="Symbol" pitchFamily="18" charset="2"/>
              </a:rPr>
              <a:t>volné křížení v rámci druhu  řídké mezi druhy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262687" y="5195913"/>
            <a:ext cx="8744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Problém: definice by měla být současně </a:t>
            </a:r>
            <a:r>
              <a:rPr lang="cs-CZ" sz="2400" b="0" u="sng" dirty="0">
                <a:solidFill>
                  <a:srgbClr val="F00000"/>
                </a:solidFill>
              </a:rPr>
              <a:t>univerzální</a:t>
            </a:r>
            <a:r>
              <a:rPr lang="cs-CZ" sz="2400" b="0" dirty="0">
                <a:solidFill>
                  <a:srgbClr val="F00000"/>
                </a:solidFill>
              </a:rPr>
              <a:t> a </a:t>
            </a:r>
            <a:r>
              <a:rPr lang="cs-CZ" sz="2400" b="0" u="sng" dirty="0">
                <a:solidFill>
                  <a:srgbClr val="F00000"/>
                </a:solidFill>
              </a:rPr>
              <a:t>operační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9285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Typologické (</a:t>
            </a:r>
            <a:r>
              <a:rPr lang="cs-CZ" sz="2400" b="0" dirty="0" err="1">
                <a:solidFill>
                  <a:srgbClr val="F00000"/>
                </a:solidFill>
              </a:rPr>
              <a:t>esencialistické</a:t>
            </a:r>
            <a:r>
              <a:rPr lang="cs-CZ" sz="2400" b="0" dirty="0">
                <a:solidFill>
                  <a:srgbClr val="F00000"/>
                </a:solidFill>
              </a:rPr>
              <a:t>) pojetí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38358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Platónův svět idejí: předpoklad existence omezeného počtu typů</a:t>
            </a:r>
            <a:br>
              <a:rPr lang="cs-CZ" b="0" dirty="0"/>
            </a:br>
            <a:r>
              <a:rPr lang="cs-CZ" b="0" dirty="0"/>
              <a:t>	(univerzálií)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druh složen z jedinců majících stejnou podstatu (esenci)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proměnlivost silně omezená, výsledkem nedokonalého vyjádření ideje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každý druh oddělen ostrou hranicí od ostatních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 neměnný v čase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1030</Words>
  <Application>Microsoft Office PowerPoint</Application>
  <PresentationFormat>Předvádění na obrazovce (4:3)</PresentationFormat>
  <Paragraphs>370</Paragraphs>
  <Slides>59</Slides>
  <Notes>51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Zuzana Hiadlovská</cp:lastModifiedBy>
  <cp:revision>193</cp:revision>
  <dcterms:created xsi:type="dcterms:W3CDTF">2002-05-03T10:21:15Z</dcterms:created>
  <dcterms:modified xsi:type="dcterms:W3CDTF">2019-12-11T13:56:24Z</dcterms:modified>
</cp:coreProperties>
</file>