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27" r:id="rId23"/>
    <p:sldId id="343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293" r:id="rId38"/>
    <p:sldId id="294" r:id="rId39"/>
    <p:sldId id="273" r:id="rId40"/>
    <p:sldId id="292" r:id="rId41"/>
    <p:sldId id="345" r:id="rId42"/>
    <p:sldId id="274" r:id="rId43"/>
    <p:sldId id="315" r:id="rId44"/>
    <p:sldId id="317" r:id="rId45"/>
    <p:sldId id="316" r:id="rId46"/>
    <p:sldId id="319" r:id="rId47"/>
    <p:sldId id="346" r:id="rId48"/>
    <p:sldId id="275" r:id="rId49"/>
    <p:sldId id="301" r:id="rId50"/>
    <p:sldId id="347" r:id="rId51"/>
    <p:sldId id="276" r:id="rId52"/>
    <p:sldId id="269" r:id="rId53"/>
    <p:sldId id="340" r:id="rId54"/>
    <p:sldId id="268" r:id="rId55"/>
    <p:sldId id="320" r:id="rId56"/>
    <p:sldId id="321" r:id="rId57"/>
    <p:sldId id="288" r:id="rId58"/>
    <p:sldId id="277" r:id="rId59"/>
    <p:sldId id="341" r:id="rId60"/>
    <p:sldId id="308" r:id="rId61"/>
    <p:sldId id="342" r:id="rId62"/>
    <p:sldId id="296" r:id="rId63"/>
    <p:sldId id="348" r:id="rId64"/>
    <p:sldId id="295" r:id="rId65"/>
    <p:sldId id="278" r:id="rId6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0000FF"/>
    <a:srgbClr val="F00000"/>
    <a:srgbClr val="FFFF66"/>
    <a:srgbClr val="003399"/>
    <a:srgbClr val="0033CC"/>
    <a:srgbClr val="FF0066"/>
    <a:srgbClr val="00CC00"/>
    <a:srgbClr val="EAEAEA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2015" autoAdjust="0"/>
  </p:normalViewPr>
  <p:slideViewPr>
    <p:cSldViewPr snapToGrid="0" showGuides="1">
      <p:cViewPr varScale="1">
        <p:scale>
          <a:sx n="116" d="100"/>
          <a:sy n="116" d="100"/>
        </p:scale>
        <p:origin x="-1596" y="-114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21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387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9037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4866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Notched</a:t>
            </a:r>
            <a:r>
              <a:rPr lang="fr-FR" dirty="0"/>
              <a:t> = entaillé</a:t>
            </a:r>
          </a:p>
          <a:p>
            <a:r>
              <a:rPr lang="fr-FR" dirty="0" err="1"/>
              <a:t>Rounded</a:t>
            </a:r>
            <a:r>
              <a:rPr lang="fr-FR" dirty="0"/>
              <a:t> =</a:t>
            </a:r>
            <a:r>
              <a:rPr lang="fr-FR" baseline="0" dirty="0"/>
              <a:t> arrondie</a:t>
            </a:r>
          </a:p>
          <a:p>
            <a:r>
              <a:rPr lang="fr-FR" baseline="0" dirty="0" err="1"/>
              <a:t>Threaded</a:t>
            </a:r>
            <a:r>
              <a:rPr lang="fr-FR" baseline="0" dirty="0"/>
              <a:t>= lame effilée</a:t>
            </a:r>
          </a:p>
          <a:p>
            <a:r>
              <a:rPr lang="fr-FR" baseline="0" dirty="0" err="1"/>
              <a:t>Tapered</a:t>
            </a:r>
            <a:r>
              <a:rPr lang="fr-FR" baseline="0" dirty="0"/>
              <a:t> </a:t>
            </a:r>
            <a:r>
              <a:rPr lang="fr-FR" baseline="0" dirty="0" err="1"/>
              <a:t>shaft</a:t>
            </a:r>
            <a:r>
              <a:rPr lang="fr-FR" baseline="0" dirty="0"/>
              <a:t>= lame fuselée</a:t>
            </a:r>
          </a:p>
          <a:p>
            <a:r>
              <a:rPr lang="fr-FR" baseline="0" dirty="0" err="1"/>
              <a:t>Thick</a:t>
            </a:r>
            <a:r>
              <a:rPr lang="fr-FR" baseline="0" dirty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3540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9106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2976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9001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34259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42625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539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14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890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4982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2634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7315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14382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85815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8965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7436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0909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9256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5861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0250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94494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24744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42638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7460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7460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05702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/>
              <a:t>Ukázalo</a:t>
            </a:r>
            <a:r>
              <a:rPr lang="cs-CZ" baseline="0" dirty="0"/>
              <a:t> se, že extinkce savců alespoň v Severní Americe byla mnohem vážnější (93 % druhů, 86 % rodů) a zotavení rychlejší než se původně myslelo. Během 300 </a:t>
            </a:r>
            <a:r>
              <a:rPr lang="cs-CZ" baseline="0" dirty="0" err="1"/>
              <a:t>ky</a:t>
            </a:r>
            <a:r>
              <a:rPr lang="cs-CZ" baseline="0" dirty="0"/>
              <a:t> lokální </a:t>
            </a:r>
            <a:r>
              <a:rPr lang="cs-CZ" baseline="0" dirty="0" err="1"/>
              <a:t>diverzita</a:t>
            </a:r>
            <a:r>
              <a:rPr lang="cs-CZ" baseline="0" dirty="0"/>
              <a:t> na K úrovni, morfologická disparita dokonce vyšší; díky vysoké míře endemismu regionální </a:t>
            </a:r>
            <a:r>
              <a:rPr lang="cs-CZ" baseline="0" dirty="0" err="1"/>
              <a:t>diverzita</a:t>
            </a:r>
            <a:r>
              <a:rPr lang="cs-CZ" baseline="0" dirty="0"/>
              <a:t> dokonce 2X vyšší. Důvodem to, že extinkce se týkala především druhů s menším rozšířením, proto </a:t>
            </a:r>
            <a:r>
              <a:rPr lang="cs-CZ" baseline="0" dirty="0" err="1"/>
              <a:t>bias</a:t>
            </a:r>
            <a:r>
              <a:rPr lang="cs-CZ" baseline="0" dirty="0"/>
              <a:t> – ten se může týkat i dalších extinkcí.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95855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56589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4342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7012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03798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80475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937699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841097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425582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03309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703097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326010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32601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107141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7002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30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0590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969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1266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6373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og%C3%A9n" TargetMode="External"/><Relationship Id="rId13" Type="http://schemas.openxmlformats.org/officeDocument/2006/relationships/hyperlink" Target="http://cs.wikipedia.org/wiki/Trias" TargetMode="External"/><Relationship Id="rId18" Type="http://schemas.openxmlformats.org/officeDocument/2006/relationships/hyperlink" Target="http://cs.wikipedia.org/wiki/Silur" TargetMode="External"/><Relationship Id="rId3" Type="http://schemas.openxmlformats.org/officeDocument/2006/relationships/image" Target="../media/image26.png"/><Relationship Id="rId21" Type="http://schemas.openxmlformats.org/officeDocument/2006/relationships/hyperlink" Target="http://cs.wikipedia.org/wiki/Proterozoikum" TargetMode="External"/><Relationship Id="rId7" Type="http://schemas.openxmlformats.org/officeDocument/2006/relationships/hyperlink" Target="http://cs.wikipedia.org/wiki/Kvart%C3%A9r" TargetMode="External"/><Relationship Id="rId12" Type="http://schemas.openxmlformats.org/officeDocument/2006/relationships/hyperlink" Target="http://cs.wikipedia.org/wiki/Jura" TargetMode="External"/><Relationship Id="rId17" Type="http://schemas.openxmlformats.org/officeDocument/2006/relationships/hyperlink" Target="http://cs.wikipedia.org/wiki/Devon_(geologie)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s.wikipedia.org/wiki/Karbon" TargetMode="External"/><Relationship Id="rId20" Type="http://schemas.openxmlformats.org/officeDocument/2006/relationships/hyperlink" Target="http://cs.wikipedia.org/wiki/Kamb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Kenozoikum" TargetMode="External"/><Relationship Id="rId11" Type="http://schemas.openxmlformats.org/officeDocument/2006/relationships/hyperlink" Target="http://cs.wikipedia.org/wiki/K%C5%99%C3%ADda" TargetMode="External"/><Relationship Id="rId5" Type="http://schemas.openxmlformats.org/officeDocument/2006/relationships/hyperlink" Target="http://cs.wikipedia.org/wiki/Fanerozoikum" TargetMode="External"/><Relationship Id="rId15" Type="http://schemas.openxmlformats.org/officeDocument/2006/relationships/hyperlink" Target="http://cs.wikipedia.org/wiki/Perm" TargetMode="External"/><Relationship Id="rId23" Type="http://schemas.openxmlformats.org/officeDocument/2006/relationships/hyperlink" Target="http://cs.wikipedia.org/wiki/Hadaikum" TargetMode="External"/><Relationship Id="rId10" Type="http://schemas.openxmlformats.org/officeDocument/2006/relationships/hyperlink" Target="http://cs.wikipedia.org/wiki/Mezozoikum" TargetMode="External"/><Relationship Id="rId19" Type="http://schemas.openxmlformats.org/officeDocument/2006/relationships/hyperlink" Target="http://cs.wikipedia.org/wiki/Ordovik" TargetMode="External"/><Relationship Id="rId4" Type="http://schemas.openxmlformats.org/officeDocument/2006/relationships/hyperlink" Target="http://cs.wikipedia.org/wiki/Geologick%C3%BD_%C4%8Das" TargetMode="External"/><Relationship Id="rId9" Type="http://schemas.openxmlformats.org/officeDocument/2006/relationships/hyperlink" Target="http://cs.wikipedia.org/wiki/Paleog%C3%A9n" TargetMode="External"/><Relationship Id="rId14" Type="http://schemas.openxmlformats.org/officeDocument/2006/relationships/hyperlink" Target="http://cs.wikipedia.org/wiki/Paleozoikum" TargetMode="External"/><Relationship Id="rId22" Type="http://schemas.openxmlformats.org/officeDocument/2006/relationships/hyperlink" Target="http://cs.wikipedia.org/wiki/Archaik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19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gif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19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25.gif"/><Relationship Id="rId4" Type="http://schemas.openxmlformats.org/officeDocument/2006/relationships/image" Target="../media/image129.png"/><Relationship Id="rId9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3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jpe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1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33363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560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znaky: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cs-CZ" dirty="0" err="1" smtClean="0">
                <a:solidFill>
                  <a:srgbClr val="F00000"/>
                </a:solidFill>
              </a:rPr>
              <a:t>pleziomorfní</a:t>
            </a:r>
            <a:r>
              <a:rPr lang="cs-CZ" dirty="0" smtClean="0"/>
              <a:t> </a:t>
            </a:r>
            <a:r>
              <a:rPr lang="cs-CZ" dirty="0"/>
              <a:t>(= původní, „primitivní“)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 smtClean="0"/>
              <a:t>sympleziomorfní</a:t>
            </a:r>
            <a:r>
              <a:rPr lang="cs-CZ" dirty="0" smtClean="0"/>
              <a:t> </a:t>
            </a:r>
            <a:r>
              <a:rPr lang="cs-CZ" dirty="0"/>
              <a:t>(= sdílené původní)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	apomorfní</a:t>
            </a:r>
            <a:r>
              <a:rPr lang="cs-CZ" dirty="0"/>
              <a:t> (= odvozené)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synapomorfní</a:t>
            </a:r>
            <a:r>
              <a:rPr lang="cs-CZ" dirty="0"/>
              <a:t> (= sdílené odvozené)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autapomorfní</a:t>
            </a:r>
            <a:r>
              <a:rPr lang="cs-CZ" dirty="0"/>
              <a:t> (= specifické odvozené)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klady definovány pouze na základě </a:t>
            </a:r>
            <a:r>
              <a:rPr lang="cs-CZ" u="sng" dirty="0" err="1"/>
              <a:t>synapomorfií</a:t>
            </a:r>
            <a:endParaRPr lang="cs-CZ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 smtClean="0"/>
                <a:t>sympleziomorfie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Definice kladů a klasifikace vymřelých taxonů: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183386" cy="2860895"/>
            <a:chOff x="461963" y="3086882"/>
            <a:chExt cx="7332557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182649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arbitrární rozměr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400564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princip </a:t>
            </a:r>
            <a:r>
              <a:rPr lang="cs-CZ" dirty="0" err="1"/>
              <a:t>parsimonie</a:t>
            </a:r>
            <a:r>
              <a:rPr lang="cs-CZ" dirty="0"/>
              <a:t>: </a:t>
            </a:r>
            <a:r>
              <a:rPr lang="cs-CZ" dirty="0" err="1"/>
              <a:t>Occamova</a:t>
            </a:r>
            <a:r>
              <a:rPr lang="cs-CZ" dirty="0"/>
              <a:t> břitva </a:t>
            </a:r>
            <a:br>
              <a:rPr lang="cs-CZ" dirty="0"/>
            </a:br>
            <a:r>
              <a:rPr lang="cs-CZ" dirty="0"/>
              <a:t>	(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of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Ockham</a:t>
            </a:r>
            <a:r>
              <a:rPr lang="cs-CZ" dirty="0"/>
              <a:t>, 14. stol.)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kladogramy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338869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PhyloCode</a:t>
            </a:r>
            <a:r>
              <a:rPr lang="cs-CZ" dirty="0"/>
              <a:t> (</a:t>
            </a:r>
            <a:r>
              <a:rPr lang="cs-CZ" i="1" dirty="0" err="1"/>
              <a:t>International</a:t>
            </a:r>
            <a:r>
              <a:rPr lang="cs-CZ" i="1" dirty="0"/>
              <a:t> </a:t>
            </a:r>
            <a:r>
              <a:rPr lang="cs-CZ" i="1" dirty="0" err="1"/>
              <a:t>Code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Phylogenetic </a:t>
            </a:r>
            <a:r>
              <a:rPr lang="cs-CZ" i="1" dirty="0" err="1"/>
              <a:t>Nomenclature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	dosud poněkud kontroverzní a málo praktický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problémy: </a:t>
            </a:r>
            <a:r>
              <a:rPr lang="cs-CZ" dirty="0" err="1"/>
              <a:t>homoplazie</a:t>
            </a:r>
            <a:r>
              <a:rPr lang="cs-CZ" dirty="0"/>
              <a:t>, rychlá evoluce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>
                <a:latin typeface="Arial" pitchFamily="34" charset="0"/>
                <a:cs typeface="Arial" pitchFamily="34" charset="0"/>
              </a:rPr>
              <a:t> tvaru 	společného předka současných spojovacích materiálů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Mezi ostatními typy můžeme definovat 7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>
                <a:latin typeface="Arial" pitchFamily="34" charset="0"/>
                <a:cs typeface="Arial" pitchFamily="34" charset="0"/>
              </a:rPr>
              <a:t>(tj. 	neexistujících u nýtu):</a:t>
            </a:r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defTabSz="360000"/>
            <a:r>
              <a:rPr lang="fr-FR" dirty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>
                <a:latin typeface="Arial" pitchFamily="34" charset="0"/>
                <a:cs typeface="Arial" pitchFamily="34" charset="0"/>
              </a:rPr>
              <a:t>,  </a:t>
            </a:r>
            <a:r>
              <a:rPr lang="cs-CZ" dirty="0">
                <a:latin typeface="Arial" pitchFamily="34" charset="0"/>
                <a:cs typeface="Arial" pitchFamily="34" charset="0"/>
              </a:rPr>
              <a:t>	</a:t>
            </a:r>
            <a:r>
              <a:rPr lang="fr-FR" dirty="0">
                <a:latin typeface="Arial" pitchFamily="34" charset="0"/>
                <a:cs typeface="Arial" pitchFamily="34" charset="0"/>
              </a:rPr>
              <a:t>4) </a:t>
            </a:r>
            <a:r>
              <a:rPr lang="cs-CZ" dirty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>
                <a:latin typeface="Arial" pitchFamily="34" charset="0"/>
                <a:cs typeface="Arial" pitchFamily="34" charset="0"/>
              </a:rPr>
              <a:t>, 7) </a:t>
            </a:r>
            <a:r>
              <a:rPr lang="cs-CZ" dirty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348282" y="1153965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nýt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hřebík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vrut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šroub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plesiomorfní</a:t>
            </a:r>
            <a:r>
              <a:rPr lang="cs-CZ" dirty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>
                <a:latin typeface="Arial" pitchFamily="34" charset="0"/>
                <a:cs typeface="Arial" pitchFamily="34" charset="0"/>
              </a:rPr>
              <a:t>“) stav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	přístup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srovnáváme je navzájem počítáním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celkového počtu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sdílených stavů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ladisti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eneti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 na příkladu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„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ce““ spojovacích materiálů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kladistický 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přístup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srovnání je založeno pouze na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odvozených stavů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1963" y="5282212"/>
            <a:ext cx="4492809" cy="409303"/>
            <a:chOff x="461963" y="5548026"/>
            <a:chExt cx="4492809" cy="409303"/>
          </a:xfrm>
        </p:grpSpPr>
        <p:sp>
          <p:nvSpPr>
            <p:cNvPr id="19" name="Ellipse 18"/>
            <p:cNvSpPr/>
            <p:nvPr/>
          </p:nvSpPr>
          <p:spPr>
            <a:xfrm>
              <a:off x="3041413" y="5548026"/>
              <a:ext cx="1740022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4492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Např. šroub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vrut: 2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synapomorfie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23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Ellipse 12"/>
            <p:cNvSpPr/>
            <p:nvPr/>
          </p:nvSpPr>
          <p:spPr>
            <a:xfrm>
              <a:off x="3764851" y="195997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9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30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31" name="Ellipse 12"/>
          <p:cNvSpPr/>
          <p:nvPr/>
        </p:nvSpPr>
        <p:spPr>
          <a:xfrm>
            <a:off x="3966091" y="183573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2" name="Ellipse 12"/>
          <p:cNvSpPr/>
          <p:nvPr/>
        </p:nvSpPr>
        <p:spPr>
          <a:xfrm>
            <a:off x="4803246" y="211914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3" name="Ellipse 12"/>
          <p:cNvSpPr/>
          <p:nvPr/>
        </p:nvSpPr>
        <p:spPr>
          <a:xfrm>
            <a:off x="3966090" y="2653097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4" name="Ellipse 16"/>
          <p:cNvSpPr/>
          <p:nvPr/>
        </p:nvSpPr>
        <p:spPr>
          <a:xfrm>
            <a:off x="3009019" y="2911936"/>
            <a:ext cx="1399822" cy="314995"/>
          </a:xfrm>
          <a:prstGeom prst="ellipse">
            <a:avLst/>
          </a:prstGeom>
          <a:solidFill>
            <a:srgbClr val="FFFF00">
              <a:alpha val="23000"/>
            </a:srgb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5" name="Rectangle à coins arrondis 11"/>
          <p:cNvSpPr/>
          <p:nvPr/>
        </p:nvSpPr>
        <p:spPr>
          <a:xfrm>
            <a:off x="8280930" y="2884767"/>
            <a:ext cx="546709" cy="272360"/>
          </a:xfrm>
          <a:prstGeom prst="roundRect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Evoluční systematika - reakce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/>
              <a:t>fylogenetické vztahy + rozsah divergence </a:t>
            </a:r>
            <a:r>
              <a:rPr lang="cs-CZ" dirty="0">
                <a:sym typeface="Symbol" pitchFamily="18" charset="2"/>
              </a:rPr>
              <a:t> kombinace fenetického 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grad = </a:t>
            </a:r>
            <a:r>
              <a:rPr lang="cs-CZ" dirty="0"/>
              <a:t>skupina druhů, ze které vznikla jiná skupina, jejíž rozrůznění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           od </a:t>
            </a:r>
            <a:r>
              <a:rPr lang="cs-CZ" dirty="0" err="1"/>
              <a:t>ancestrální</a:t>
            </a:r>
            <a:r>
              <a:rPr lang="cs-CZ" dirty="0"/>
              <a:t> dosáhlo vysokého stupně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      (p</a:t>
            </a:r>
            <a:r>
              <a:rPr lang="en-US" dirty="0" err="1">
                <a:sym typeface="Symbol" pitchFamily="18" charset="2"/>
              </a:rPr>
              <a:t>lazi</a:t>
            </a:r>
            <a:r>
              <a:rPr lang="en-US" dirty="0">
                <a:sym typeface="Symbol" pitchFamily="18" charset="2"/>
              </a:rPr>
              <a:t>, je</a:t>
            </a:r>
            <a:r>
              <a:rPr lang="cs-CZ" dirty="0" err="1">
                <a:sym typeface="Symbol" pitchFamily="18" charset="2"/>
              </a:rPr>
              <a:t>štěři</a:t>
            </a:r>
            <a:r>
              <a:rPr lang="cs-CZ" dirty="0">
                <a:sym typeface="Symbol" pitchFamily="18" charset="2"/>
              </a:rPr>
              <a:t>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90462" y="233363"/>
            <a:ext cx="475162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systematika, paleontologie </a:t>
            </a:r>
            <a:r>
              <a:rPr lang="cs-CZ" dirty="0">
                <a:sym typeface="Symbol" pitchFamily="18" charset="2"/>
              </a:rPr>
              <a:t> historie evolučních změn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systematika</a:t>
            </a:r>
            <a:r>
              <a:rPr lang="cs-CZ" dirty="0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taxonomie</a:t>
            </a:r>
            <a:r>
              <a:rPr lang="cs-CZ" dirty="0">
                <a:sym typeface="Symbol" pitchFamily="18" charset="2"/>
              </a:rPr>
              <a:t> = teorie a praxe klasifikace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kategorie</a:t>
            </a:r>
            <a:r>
              <a:rPr lang="cs-CZ" dirty="0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 dirty="0">
                <a:sym typeface="Symbol" pitchFamily="18" charset="2"/>
              </a:rPr>
              <a:t>: </a:t>
            </a:r>
            <a:r>
              <a:rPr lang="cs-CZ" dirty="0" err="1">
                <a:sym typeface="Symbol" pitchFamily="18" charset="2"/>
              </a:rPr>
              <a:t>Mammalia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Primates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Hominidae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i="1" dirty="0">
                <a:sym typeface="Symbol" pitchFamily="18" charset="2"/>
              </a:rPr>
              <a:t>Homo sapiens</a:t>
            </a:r>
            <a:r>
              <a:rPr lang="cs-CZ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372230" y="233363"/>
            <a:ext cx="1394255" cy="628950"/>
          </a:xfrm>
          <a:prstGeom prst="wedgeRectCallout">
            <a:avLst>
              <a:gd name="adj1" fmla="val -19341"/>
              <a:gd name="adj2" fmla="val 15712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/>
              <a:t>4550 M </a:t>
            </a:r>
            <a:r>
              <a:rPr lang="cs-CZ" sz="1800" dirty="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490451" y="1175823"/>
            <a:ext cx="1863682" cy="735355"/>
          </a:xfrm>
          <a:prstGeom prst="wedgeRectCallout">
            <a:avLst>
              <a:gd name="adj1" fmla="val -55889"/>
              <a:gd name="adj2" fmla="val 8222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>
                <a:sym typeface="Symbol" pitchFamily="18" charset="2"/>
              </a:rPr>
              <a:t>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/>
              <a:t>4</a:t>
            </a:r>
            <a:r>
              <a:rPr lang="cs-CZ" sz="1800" dirty="0"/>
              <a:t>000</a:t>
            </a:r>
            <a:r>
              <a:rPr lang="en-US" sz="1800" dirty="0"/>
              <a:t> M </a:t>
            </a:r>
            <a:r>
              <a:rPr lang="cs-CZ" sz="1800" dirty="0"/>
              <a:t>konec bombardování</a:t>
            </a:r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5630563" y="5659395"/>
            <a:ext cx="2590800" cy="1077141"/>
          </a:xfrm>
          <a:prstGeom prst="wedgeRectCallout">
            <a:avLst>
              <a:gd name="adj1" fmla="val -83380"/>
              <a:gd name="adj2" fmla="val -442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>
                <a:sym typeface="Symbol" pitchFamily="18" charset="2"/>
              </a:rPr>
              <a:t>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/>
              <a:t>2300</a:t>
            </a:r>
            <a:r>
              <a:rPr lang="en-US" sz="1800" dirty="0"/>
              <a:t> M </a:t>
            </a:r>
            <a:r>
              <a:rPr lang="cs-CZ" sz="18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873633" y="6005384"/>
            <a:ext cx="1385330" cy="477108"/>
          </a:xfrm>
          <a:prstGeom prst="wedgeRectCallout">
            <a:avLst>
              <a:gd name="adj1" fmla="val 53005"/>
              <a:gd name="adj2" fmla="val -11467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>
                <a:sym typeface="Symbol" pitchFamily="18" charset="2"/>
              </a:rPr>
              <a:t>Eukaryota</a:t>
            </a:r>
            <a:endParaRPr lang="cs-CZ" sz="1800" dirty="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461963" y="4407244"/>
            <a:ext cx="1724025" cy="537820"/>
          </a:xfrm>
          <a:prstGeom prst="wedgeRectCallout">
            <a:avLst>
              <a:gd name="adj1" fmla="val 85258"/>
              <a:gd name="adj2" fmla="val -1213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mnohob</a:t>
            </a:r>
            <a:r>
              <a:rPr lang="en-US" sz="1800" dirty="0"/>
              <a:t>u</a:t>
            </a:r>
            <a:r>
              <a:rPr lang="cs-CZ" sz="1800" dirty="0" err="1"/>
              <a:t>něční</a:t>
            </a:r>
            <a:endParaRPr lang="cs-CZ" sz="1800" dirty="0"/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359737" y="1668825"/>
            <a:ext cx="1786118" cy="959045"/>
          </a:xfrm>
          <a:prstGeom prst="wedgeRectCallout">
            <a:avLst>
              <a:gd name="adj1" fmla="val 97830"/>
              <a:gd name="adj2" fmla="val -189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2573080" y="2712762"/>
          <a:ext cx="3636333" cy="3980009"/>
        </p:xfrm>
        <a:graphic>
          <a:graphicData uri="http://schemas.openxmlformats.org/drawingml/2006/table">
            <a:tbl>
              <a:tblPr/>
              <a:tblGrid>
                <a:gridCol w="1212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4" tooltip="Geologický čas"/>
                        </a:rPr>
                        <a:t>Geologický čas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688">
                <a:tc rowSpan="12"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05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5" tooltip="Fanerozoikum"/>
                        </a:rPr>
                        <a:t>fanerozoikum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9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u="non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baseline="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  <a:hlinkClick r:id="rId6" tooltip="Kenozoikum"/>
                        </a:rPr>
                        <a:t>kenozoikum</a:t>
                      </a:r>
                      <a:r>
                        <a:rPr lang="cs-CZ" sz="110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9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7" tooltip="Kvartér"/>
                        </a:rPr>
                        <a:t>kvartér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8" tooltip="Neogén"/>
                        </a:rPr>
                        <a:t>neogén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9" tooltip="Paleogén"/>
                        </a:rPr>
                        <a:t>paleogén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9A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0" tooltip="Mezozoikum"/>
                        </a:rPr>
                        <a:t>mezozoikum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(druhohory)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1" tooltip="Křída"/>
                        </a:rPr>
                        <a:t>křída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2" tooltip="Jura"/>
                        </a:rPr>
                        <a:t>jura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B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3" tooltip="Trias"/>
                        </a:rPr>
                        <a:t>trias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2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4" tooltip="Paleozoikum"/>
                        </a:rPr>
                        <a:t>paleozoikum</a:t>
                      </a:r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(prvohory)</a:t>
                      </a:r>
                      <a:endParaRPr lang="cs-CZ" sz="11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0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5" tooltip="Perm"/>
                        </a:rPr>
                        <a:t>perm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0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6" tooltip="Karbon"/>
                        </a:rPr>
                        <a:t>karbon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A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7" tooltip="Devon (geologie)"/>
                        </a:rPr>
                        <a:t>devon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8C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8" tooltip="Silur"/>
                        </a:rPr>
                        <a:t>silur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E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9" tooltip="Ordovik"/>
                        </a:rPr>
                        <a:t>ordovik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0" tooltip="Kambrium"/>
                        </a:rPr>
                        <a:t>kambrium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A0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1" tooltip="Proterozoikum"/>
                        </a:rPr>
                        <a:t>proterozoikum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3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2" tooltip="Archaikum"/>
                        </a:rPr>
                        <a:t>archaikum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04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3" tooltip="Hadaikum"/>
                        </a:rPr>
                        <a:t>hadaikum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02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Fanerozoikum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Ediakarsk</a:t>
              </a:r>
              <a:r>
                <a:rPr lang="cs-CZ" sz="1400" dirty="0">
                  <a:solidFill>
                    <a:srgbClr val="003399"/>
                  </a:solidFill>
                </a:rPr>
                <a:t>á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</a:rPr>
                <a:t>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Charnwood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Leicestershire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</a:t>
            </a:r>
            <a:r>
              <a:rPr lang="en-US" sz="1600" dirty="0">
                <a:sym typeface="Symbol"/>
              </a:rPr>
              <a:t>0</a:t>
            </a:r>
            <a:r>
              <a:rPr lang="cs-CZ" sz="1600" dirty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Mistaken Point,</a:t>
            </a:r>
          </a:p>
          <a:p>
            <a:pPr algn="ctr"/>
            <a:r>
              <a:rPr lang="en-US" sz="1600" dirty="0" err="1"/>
              <a:t>Newfounland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Ediacara</a:t>
            </a:r>
            <a:r>
              <a:rPr lang="en-US" sz="1600" dirty="0"/>
              <a:t> Hills,</a:t>
            </a:r>
          </a:p>
          <a:p>
            <a:pPr algn="ctr"/>
            <a:r>
              <a:rPr lang="en-US" sz="1600" dirty="0" err="1"/>
              <a:t>Austr</a:t>
            </a:r>
            <a:r>
              <a:rPr lang="cs-CZ" sz="1600" dirty="0"/>
              <a:t>á</a:t>
            </a:r>
            <a:r>
              <a:rPr lang="en-US" sz="1600" dirty="0"/>
              <a:t>lie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/>
              <a:t>Dickinsonia</a:t>
            </a:r>
            <a:endParaRPr lang="cs-CZ" sz="1800" dirty="0"/>
          </a:p>
          <a:p>
            <a:pPr algn="ctr"/>
            <a:r>
              <a:rPr lang="cs-CZ" sz="1800" dirty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Funisia</a:t>
            </a:r>
            <a:r>
              <a:rPr lang="cs-CZ" sz="1800" dirty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</a:t>
            </a:r>
            <a:r>
              <a:rPr lang="en-US" sz="1800" i="1" dirty="0"/>
              <a:t>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3399"/>
                  </a:solidFill>
                </a:rPr>
                <a:t>kambrická exploze</a:t>
              </a:r>
            </a:p>
            <a:p>
              <a:pPr algn="ctr"/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-520 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7879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516840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Burgessova</a:t>
            </a:r>
            <a:r>
              <a:rPr lang="cs-CZ" sz="2400" dirty="0">
                <a:solidFill>
                  <a:srgbClr val="F00000"/>
                </a:solidFill>
              </a:rPr>
              <a:t> břidlice (</a:t>
            </a:r>
            <a:r>
              <a:rPr lang="cs-CZ" sz="2400" i="1" dirty="0" err="1">
                <a:solidFill>
                  <a:srgbClr val="F00000"/>
                </a:solidFill>
              </a:rPr>
              <a:t>Burgess</a:t>
            </a:r>
            <a:r>
              <a:rPr lang="cs-CZ" sz="2400" i="1" dirty="0">
                <a:solidFill>
                  <a:srgbClr val="F00000"/>
                </a:solidFill>
              </a:rPr>
              <a:t> </a:t>
            </a:r>
            <a:r>
              <a:rPr lang="cs-CZ" sz="2400" i="1" dirty="0" err="1">
                <a:solidFill>
                  <a:srgbClr val="F00000"/>
                </a:solidFill>
              </a:rPr>
              <a:t>Shale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en-US" dirty="0"/>
              <a:t>~ 5</a:t>
            </a:r>
            <a:r>
              <a:rPr lang="cs-CZ" dirty="0"/>
              <a:t>42-520 </a:t>
            </a:r>
            <a:r>
              <a:rPr lang="en-US" dirty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Canadian</a:t>
            </a:r>
            <a:r>
              <a:rPr lang="cs-CZ" dirty="0"/>
              <a:t> </a:t>
            </a:r>
            <a:r>
              <a:rPr lang="cs-CZ" dirty="0" err="1"/>
              <a:t>Rockies</a:t>
            </a:r>
            <a:r>
              <a:rPr lang="cs-CZ" dirty="0"/>
              <a:t>, </a:t>
            </a:r>
            <a:r>
              <a:rPr lang="cs-CZ" dirty="0" err="1"/>
              <a:t>Yoho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Park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Předlinnéovská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včela medonosná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/>
              <a:t>ochlupená včela, s tmavě šedou hrudí, tmavohnědým zadečkem a holýma, </a:t>
            </a:r>
            <a:br>
              <a:rPr lang="cs-CZ" dirty="0"/>
            </a:br>
            <a:r>
              <a:rPr lang="cs-CZ" dirty="0"/>
              <a:t>po obou stranách obrvenýma zadníma nohama</a:t>
            </a:r>
            <a:r>
              <a:rPr lang="en-US" dirty="0">
                <a:sym typeface="Symbol" pitchFamily="18" charset="2"/>
              </a:rPr>
              <a:t>] 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br>
              <a:rPr lang="cs-CZ" i="1" dirty="0">
                <a:sym typeface="Symbol" pitchFamily="18" charset="2"/>
              </a:rPr>
            </a:br>
            <a:r>
              <a:rPr lang="cs-CZ" i="1" dirty="0">
                <a:sym typeface="Symbol" pitchFamily="18" charset="2"/>
              </a:rPr>
              <a:t>	</a:t>
            </a:r>
            <a:r>
              <a:rPr lang="cs-CZ" i="1" dirty="0" err="1">
                <a:sym typeface="Symbol" pitchFamily="18" charset="2"/>
              </a:rPr>
              <a:t>arbor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Americana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	</a:t>
            </a:r>
            <a:r>
              <a:rPr lang="cs-CZ" i="1" dirty="0" err="1">
                <a:sym typeface="Symbol" pitchFamily="18" charset="2"/>
              </a:rPr>
              <a:t>bivalvi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compressa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cati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americký trnitý strom poněkud připomínající akát, podobný </a:t>
            </a:r>
            <a:r>
              <a:rPr lang="cs-CZ" dirty="0" err="1">
                <a:sym typeface="Symbol" pitchFamily="18" charset="2"/>
              </a:rPr>
              <a:t>Veslingovu</a:t>
            </a:r>
            <a:r>
              <a:rPr lang="cs-CZ" dirty="0">
                <a:sym typeface="Symbol" pitchFamily="18" charset="2"/>
              </a:rPr>
              <a:t> 	</a:t>
            </a:r>
            <a:r>
              <a:rPr lang="cs-CZ" dirty="0" err="1">
                <a:sym typeface="Symbol" pitchFamily="18" charset="2"/>
              </a:rPr>
              <a:t>vrcholáku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Myrobalanus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chebulae</a:t>
            </a:r>
            <a:r>
              <a:rPr lang="cs-CZ" dirty="0">
                <a:sym typeface="Symbol" pitchFamily="18" charset="2"/>
              </a:rPr>
              <a:t>, s párovými listy rohovníku </a:t>
            </a:r>
            <a:r>
              <a:rPr lang="cs-CZ" i="1" dirty="0" err="1">
                <a:sym typeface="Symbol" pitchFamily="18" charset="2"/>
              </a:rPr>
              <a:t>Ceratonia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řapíku, stlačenou šešulí o dvou chlopních, zahnutou jako tykadla 	hlemýždě nebo rohy berana nebo jako kočičí drápy</a:t>
            </a:r>
            <a:r>
              <a:rPr lang="en-US" dirty="0">
                <a:sym typeface="Symbol" pitchFamily="18" charset="2"/>
              </a:rPr>
              <a:t>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Přechod z moře na souš?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371180" y="5522808"/>
            <a:ext cx="1598141" cy="724929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drápkovci</a:t>
            </a:r>
            <a:endParaRPr lang="cs-CZ" sz="1600" dirty="0"/>
          </a:p>
          <a:p>
            <a:pPr algn="ctr"/>
            <a:r>
              <a:rPr lang="cs-CZ" sz="1600" dirty="0"/>
              <a:t>(</a:t>
            </a:r>
            <a:r>
              <a:rPr lang="cs-CZ" sz="1600" dirty="0" err="1"/>
              <a:t>Onychophora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716895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diverzita</a:t>
            </a:r>
            <a:r>
              <a:rPr lang="cs-CZ" sz="2400" dirty="0">
                <a:solidFill>
                  <a:srgbClr val="F00000"/>
                </a:solidFill>
              </a:rPr>
              <a:t> a disparita: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interpretace </a:t>
            </a:r>
            <a:r>
              <a:rPr lang="cs-CZ" dirty="0" err="1"/>
              <a:t>burgesských</a:t>
            </a:r>
            <a:r>
              <a:rPr lang="cs-CZ" dirty="0"/>
              <a:t> nálezů</a:t>
            </a:r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 = počet druhů</a:t>
            </a:r>
          </a:p>
          <a:p>
            <a:r>
              <a:rPr lang="cs-CZ" dirty="0"/>
              <a:t>disparita = počet stavebních plánů (morfologická rozmanitost)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226616" y="233363"/>
            <a:ext cx="22701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Fanerozoikum</a:t>
            </a: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382588" y="727075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0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logistický model</a:t>
            </a:r>
          </a:p>
        </p:txBody>
      </p:sp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 dirty="0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746" y="617668"/>
            <a:ext cx="4002167" cy="30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3457750" y="91867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00000"/>
                </a:solidFill>
              </a:rPr>
              <a:t>bereme-li v úvahu nekompletnost </a:t>
            </a:r>
          </a:p>
          <a:p>
            <a:r>
              <a:rPr lang="cs-CZ" dirty="0">
                <a:solidFill>
                  <a:srgbClr val="F00000"/>
                </a:solidFill>
              </a:rPr>
              <a:t>fosilního záznamu </a:t>
            </a: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 žádný trend?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389438" y="3675063"/>
            <a:ext cx="3867150" cy="3086100"/>
            <a:chOff x="2765" y="2315"/>
            <a:chExt cx="2436" cy="194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65" y="2315"/>
              <a:ext cx="243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2315"/>
              <a:ext cx="2438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984039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Extinkce:</a:t>
            </a:r>
          </a:p>
          <a:p>
            <a:pPr defTabSz="360000">
              <a:spcAft>
                <a:spcPts val="1000"/>
              </a:spcAft>
            </a:pPr>
            <a:r>
              <a:rPr lang="cs-CZ" i="1" dirty="0"/>
              <a:t>background </a:t>
            </a:r>
            <a:r>
              <a:rPr lang="cs-CZ" i="1" dirty="0" err="1"/>
              <a:t>extinctions</a:t>
            </a:r>
            <a:r>
              <a:rPr lang="cs-CZ" i="1" dirty="0"/>
              <a:t> </a:t>
            </a:r>
            <a:r>
              <a:rPr lang="cs-CZ" dirty="0"/>
              <a:t>(„šum“)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masové extinkce </a:t>
            </a:r>
            <a:r>
              <a:rPr lang="cs-CZ" dirty="0">
                <a:sym typeface="Symbol" pitchFamily="18" charset="2"/>
              </a:rPr>
              <a:t> „Velká pětka“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Kambrium:</a:t>
            </a:r>
            <a:r>
              <a:rPr lang="cs-CZ" b="1" dirty="0"/>
              <a:t> </a:t>
            </a:r>
          </a:p>
          <a:p>
            <a:r>
              <a:rPr lang="cs-CZ" dirty="0"/>
              <a:t>jediný </a:t>
            </a:r>
            <a:r>
              <a:rPr lang="cs-CZ" dirty="0" err="1"/>
              <a:t>superkontinent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Proterozoikum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Ordovik:</a:t>
              </a:r>
              <a:r>
                <a:rPr lang="cs-CZ" b="1" dirty="0"/>
                <a:t> </a:t>
              </a:r>
            </a:p>
            <a:p>
              <a:r>
                <a:rPr lang="cs-CZ" dirty="0"/>
                <a:t>růst </a:t>
              </a:r>
              <a:r>
                <a:rPr lang="cs-CZ" dirty="0" err="1"/>
                <a:t>diverzity</a:t>
              </a:r>
              <a:r>
                <a:rPr lang="cs-CZ" dirty="0"/>
                <a:t> (mořské o.)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1. masová extinkce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Silur: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čelistnatci</a:t>
              </a:r>
              <a:endParaRPr lang="cs-CZ" dirty="0"/>
            </a:p>
            <a:p>
              <a:r>
                <a:rPr lang="cs-CZ" dirty="0"/>
                <a:t>první suchozemské o.</a:t>
              </a:r>
            </a:p>
            <a:p>
              <a:r>
                <a:rPr lang="cs-CZ" dirty="0"/>
                <a:t>(rostliny, štíři)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ym typeface="Symbol" pitchFamily="18" charset="2"/>
              </a:rPr>
              <a:t>zubr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</a:t>
            </a:r>
            <a:r>
              <a:rPr lang="en-US" dirty="0" err="1">
                <a:sym typeface="Symbol" pitchFamily="18" charset="2"/>
              </a:rPr>
              <a:t>Aristoteles</a:t>
            </a:r>
            <a:r>
              <a:rPr lang="en-US" dirty="0">
                <a:sym typeface="Symbol" pitchFamily="18" charset="2"/>
              </a:rPr>
              <a:t>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totéž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5395708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2. Karl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Linné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1735 </a:t>
            </a:r>
            <a:r>
              <a:rPr lang="cs-CZ" i="1" dirty="0" err="1">
                <a:sym typeface="Symbol" pitchFamily="18" charset="2"/>
              </a:rPr>
              <a:t>Systema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Naturae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binomická nomenklatura: rod + druh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hierarchická klasifikace</a:t>
            </a:r>
            <a:r>
              <a:rPr lang="en-US" dirty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říše, třída, řád, rod, druh, </a:t>
            </a:r>
            <a:r>
              <a:rPr lang="cs-CZ">
                <a:sym typeface="Symbol" pitchFamily="18" charset="2"/>
              </a:rPr>
              <a:t>(varieta/poddruh)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1028" name="Picture 4" descr="VÃ½sledek obrÃ¡zku pro amphibian evolution tiktaalik">
            <a:extLst>
              <a:ext uri="{FF2B5EF4-FFF2-40B4-BE49-F238E27FC236}">
                <a16:creationId xmlns:a16="http://schemas.microsoft.com/office/drawing/2014/main" xmlns="" id="{DD0ED5CB-5381-403F-ADEC-CA01BA501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50" b="7998"/>
          <a:stretch/>
        </p:blipFill>
        <p:spPr bwMode="auto">
          <a:xfrm>
            <a:off x="4829933" y="1989057"/>
            <a:ext cx="3840595" cy="45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0ACAF0E7-079C-4F8E-A891-804E2FFD87B9}"/>
              </a:ext>
            </a:extLst>
          </p:cNvPr>
          <p:cNvGrpSpPr/>
          <p:nvPr/>
        </p:nvGrpSpPr>
        <p:grpSpPr>
          <a:xfrm>
            <a:off x="461963" y="2263581"/>
            <a:ext cx="3973327" cy="4441166"/>
            <a:chOff x="461963" y="2263581"/>
            <a:chExt cx="3973327" cy="4441166"/>
          </a:xfrm>
        </p:grpSpPr>
        <p:pic>
          <p:nvPicPr>
            <p:cNvPr id="1030" name="Picture 6" descr="VÃ½sledek obrÃ¡zku pro amphibian evolution tiktaalik">
              <a:extLst>
                <a:ext uri="{FF2B5EF4-FFF2-40B4-BE49-F238E27FC236}">
                  <a16:creationId xmlns:a16="http://schemas.microsoft.com/office/drawing/2014/main" xmlns="" id="{5CEA38E8-D08F-42DF-B092-E65FB3582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2263581"/>
              <a:ext cx="3880287" cy="254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Ã½sledek obrÃ¡zku pro ichthyostega">
              <a:extLst>
                <a:ext uri="{FF2B5EF4-FFF2-40B4-BE49-F238E27FC236}">
                  <a16:creationId xmlns:a16="http://schemas.microsoft.com/office/drawing/2014/main" xmlns="" id="{82C07A88-1191-425F-B6D8-9B8570286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4" y="5123726"/>
              <a:ext cx="3719966" cy="111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xmlns="" id="{6EFA66B1-A15E-4BBA-901C-7B7E6E4DE82C}"/>
                </a:ext>
              </a:extLst>
            </p:cNvPr>
            <p:cNvSpPr txBox="1"/>
            <p:nvPr/>
          </p:nvSpPr>
          <p:spPr>
            <a:xfrm>
              <a:off x="2770188" y="6243082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/>
                <a:t>Ichthyostega</a:t>
              </a:r>
              <a:endParaRPr lang="cs-CZ" sz="1200" i="1" dirty="0"/>
            </a:p>
            <a:p>
              <a:pPr algn="ctr"/>
              <a:r>
                <a:rPr lang="cs-CZ" sz="1200" i="1" dirty="0"/>
                <a:t>365 </a:t>
              </a:r>
              <a:r>
                <a:rPr lang="cs-CZ" sz="1200" i="1" dirty="0" err="1"/>
                <a:t>Ma</a:t>
              </a:r>
              <a:endParaRPr lang="en-GB" sz="12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r>
                <a:rPr lang="cs-CZ" sz="1600" dirty="0"/>
                <a:t/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311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5381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Trias:</a:t>
            </a:r>
          </a:p>
          <a:p>
            <a:r>
              <a:rPr lang="cs-CZ" dirty="0"/>
              <a:t>motýli, </a:t>
            </a:r>
            <a:r>
              <a:rPr lang="cs-CZ" dirty="0" err="1"/>
              <a:t>dvojkřídlí</a:t>
            </a:r>
            <a:endParaRPr lang="cs-CZ" dirty="0"/>
          </a:p>
          <a:p>
            <a:r>
              <a:rPr lang="cs-CZ" dirty="0"/>
              <a:t>radiace plazů (želvy, </a:t>
            </a:r>
            <a:r>
              <a:rPr lang="cs-CZ" dirty="0" err="1"/>
              <a:t>ichthyosauři</a:t>
            </a:r>
            <a:r>
              <a:rPr lang="cs-CZ" dirty="0"/>
              <a:t>, </a:t>
            </a:r>
            <a:r>
              <a:rPr lang="cs-CZ" dirty="0" err="1"/>
              <a:t>plesiosauři</a:t>
            </a:r>
            <a:r>
              <a:rPr lang="cs-CZ" dirty="0"/>
              <a:t>,</a:t>
            </a:r>
          </a:p>
          <a:p>
            <a:r>
              <a:rPr lang="cs-CZ" dirty="0"/>
              <a:t>pterosauři)</a:t>
            </a:r>
          </a:p>
          <a:p>
            <a:r>
              <a:rPr lang="cs-CZ" dirty="0"/>
              <a:t>konec triasu: dinosauři, savci, </a:t>
            </a:r>
            <a:r>
              <a:rPr lang="cs-CZ" dirty="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277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ichthyosauři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303962" cy="4165600"/>
            <a:chOff x="137" y="1551"/>
            <a:chExt cx="3971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cynodont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9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primitivní savec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synapsidní</a:t>
              </a:r>
              <a:r>
                <a:rPr lang="cs-CZ" sz="1600" dirty="0"/>
                <a:t> plaz</a:t>
              </a:r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plesiosauři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spodní perm (270</a:t>
            </a:r>
            <a:r>
              <a:rPr lang="en-US" dirty="0"/>
              <a:t> </a:t>
            </a:r>
            <a:r>
              <a:rPr lang="cs-CZ" dirty="0"/>
              <a:t>M ) – spodní čelist z více kostí, </a:t>
            </a:r>
            <a:br>
              <a:rPr lang="cs-CZ" dirty="0"/>
            </a:br>
            <a:r>
              <a:rPr lang="cs-CZ" dirty="0"/>
              <a:t>	zakloubení čelisti plazí, žádný bubínek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svrchní perm – jeden z nejranějších </a:t>
            </a:r>
            <a:r>
              <a:rPr lang="cs-CZ" dirty="0" err="1"/>
              <a:t>terapsidů</a:t>
            </a:r>
            <a:r>
              <a:rPr lang="cs-CZ" dirty="0"/>
              <a:t>, zakloubení 	čelisti více savčí,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536950" y="233363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Evoluce</a:t>
            </a:r>
            <a:r>
              <a:rPr lang="en-US" sz="2400" b="1" dirty="0">
                <a:solidFill>
                  <a:srgbClr val="F00000"/>
                </a:solidFill>
              </a:rPr>
              <a:t> </a:t>
            </a:r>
            <a:r>
              <a:rPr lang="en-US" sz="2400" b="1" dirty="0" err="1">
                <a:solidFill>
                  <a:srgbClr val="F00000"/>
                </a:solidFill>
              </a:rPr>
              <a:t>savc</a:t>
            </a:r>
            <a:r>
              <a:rPr lang="cs-CZ" sz="2400" b="1" dirty="0">
                <a:solidFill>
                  <a:srgbClr val="F00000"/>
                </a:solidFill>
              </a:rPr>
              <a:t>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87879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konec permu – primitivní </a:t>
            </a:r>
            <a:r>
              <a:rPr lang="cs-CZ" dirty="0" err="1"/>
              <a:t>cynodont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spodní </a:t>
            </a:r>
            <a:r>
              <a:rPr lang="en-US" dirty="0"/>
              <a:t>t</a:t>
            </a:r>
            <a:r>
              <a:rPr lang="cs-CZ" dirty="0" err="1"/>
              <a:t>rias</a:t>
            </a:r>
            <a:r>
              <a:rPr lang="cs-CZ" dirty="0"/>
              <a:t> – odvozenější </a:t>
            </a:r>
            <a:r>
              <a:rPr lang="cs-CZ" dirty="0" err="1"/>
              <a:t>cynodont</a:t>
            </a:r>
            <a:r>
              <a:rPr lang="cs-CZ" dirty="0"/>
              <a:t>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39204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střední trias (</a:t>
            </a:r>
            <a:r>
              <a:rPr lang="en-US" dirty="0"/>
              <a:t>~</a:t>
            </a:r>
            <a:r>
              <a:rPr lang="cs-CZ" dirty="0"/>
              <a:t> 235 M) – 2 klouby, savčí a plazí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spodní jura (</a:t>
            </a:r>
            <a:r>
              <a:rPr lang="en-US" dirty="0"/>
              <a:t>~</a:t>
            </a:r>
            <a:r>
              <a:rPr lang="cs-CZ" dirty="0"/>
              <a:t> 209 M) – pokročilý </a:t>
            </a:r>
            <a:r>
              <a:rPr lang="cs-CZ" dirty="0" err="1"/>
              <a:t>cynodont</a:t>
            </a:r>
            <a:r>
              <a:rPr lang="cs-CZ" dirty="0"/>
              <a:t>, sice pořád </a:t>
            </a:r>
            <a:br>
              <a:rPr lang="cs-CZ" dirty="0"/>
            </a:br>
            <a:r>
              <a:rPr lang="cs-CZ" dirty="0"/>
              <a:t>	2 klouby, ale plazí používán téměř zcela ke slyšení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spodní jura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stále zbytek </a:t>
            </a:r>
            <a:r>
              <a:rPr lang="cs-CZ" dirty="0" err="1"/>
              <a:t>plazího</a:t>
            </a:r>
            <a:r>
              <a:rPr lang="cs-CZ" dirty="0"/>
              <a:t>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01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spodní jura – kůstky středního ucha se přesunuly z čelisti </a:t>
            </a:r>
            <a:br>
              <a:rPr lang="cs-CZ" dirty="0"/>
            </a:br>
            <a:r>
              <a:rPr lang="cs-CZ" dirty="0"/>
              <a:t>	do </a:t>
            </a:r>
            <a:r>
              <a:rPr lang="cs-CZ" dirty="0" err="1"/>
              <a:t>krania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juramaia sinen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291" y="839072"/>
            <a:ext cx="4514850" cy="2362200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1963" y="346531"/>
            <a:ext cx="831509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i="1" dirty="0" err="1" smtClean="0"/>
              <a:t>Juramaia</a:t>
            </a:r>
            <a:r>
              <a:rPr lang="cs-CZ" i="1" dirty="0" smtClean="0"/>
              <a:t> </a:t>
            </a:r>
            <a:r>
              <a:rPr lang="cs-CZ" i="1" dirty="0" err="1" smtClean="0"/>
              <a:t>sinensis</a:t>
            </a:r>
            <a:r>
              <a:rPr lang="cs-CZ" dirty="0" smtClean="0"/>
              <a:t> (jurská matka z Číny): první </a:t>
            </a:r>
            <a:r>
              <a:rPr lang="cs-CZ" smtClean="0"/>
              <a:t>známý placentální savec</a:t>
            </a:r>
            <a:endParaRPr lang="cs-CZ" dirty="0" smtClean="0"/>
          </a:p>
          <a:p>
            <a:pPr defTabSz="360000">
              <a:spcAft>
                <a:spcPts val="1200"/>
              </a:spcAft>
            </a:pPr>
            <a:r>
              <a:rPr lang="cs-CZ" dirty="0" smtClean="0"/>
              <a:t>160 M</a:t>
            </a:r>
            <a:endParaRPr lang="cs-CZ" dirty="0"/>
          </a:p>
        </p:txBody>
      </p:sp>
      <p:pic>
        <p:nvPicPr>
          <p:cNvPr id="1028" name="Picture 4" descr="https://pbs.twimg.com/media/BYRn25SCYAA1_7C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750" y="2944889"/>
            <a:ext cx="5146268" cy="34280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5350541" y="207885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99282" y="2316162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49"/>
            <a:ext cx="4573588" cy="1031875"/>
            <a:chOff x="2458" y="1724"/>
            <a:chExt cx="2881" cy="650"/>
          </a:xfrm>
        </p:grpSpPr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40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theropodní</a:t>
              </a:r>
              <a:r>
                <a:rPr lang="cs-CZ" sz="1600" b="1" dirty="0"/>
                <a:t>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/>
                <a:t>tyranosauři</a:t>
              </a:r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1746" name="Picture 2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1748" name="Picture 4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1750" name="Picture 6" descr="Výsledek obrázku pro tyrannosaurus rex feathers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644" y="4341356"/>
            <a:ext cx="3807682" cy="21418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1752" name="Picture 8" descr="Výsledek obrázku pro tyrannosaurus rex feathers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5960" y="2628073"/>
            <a:ext cx="2727668" cy="1818446"/>
          </a:xfrm>
          <a:prstGeom prst="rect">
            <a:avLst/>
          </a:prstGeom>
          <a:noFill/>
          <a:effectLst/>
        </p:spPr>
      </p:pic>
      <p:pic>
        <p:nvPicPr>
          <p:cNvPr id="31754" name="Picture 10" descr="Výsledek obrázku pro tyrannosaurus rex feathers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3138" y="4612129"/>
            <a:ext cx="4378368" cy="2035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666079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kladogeneze</a:t>
            </a:r>
            <a:r>
              <a:rPr lang="cs-CZ" dirty="0"/>
              <a:t> (větvení) a </a:t>
            </a:r>
            <a:r>
              <a:rPr lang="cs-CZ" dirty="0" err="1"/>
              <a:t>anageneze</a:t>
            </a:r>
            <a:r>
              <a:rPr lang="cs-CZ" dirty="0"/>
              <a:t> (změna znaků)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systém by měl odrážet reálnou fylogenezi </a:t>
            </a:r>
            <a:r>
              <a:rPr lang="cs-CZ" dirty="0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28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Evoluční systematika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 1950: společný předek +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diskuse, zda vhodnější adaptivní, nebo neadaptivní znaky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subjektivní a nejasná kritéria výběru a vážení znaků</a:t>
            </a:r>
            <a:r>
              <a:rPr lang="en-US" dirty="0">
                <a:sym typeface="Symbol" pitchFamily="18" charset="2"/>
              </a:rPr>
              <a:t>  </a:t>
            </a:r>
            <a:r>
              <a:rPr lang="cs-CZ" dirty="0">
                <a:sym typeface="Symbol" pitchFamily="18" charset="2"/>
              </a:rPr>
              <a:t>krize taxonomie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en-US" dirty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samotné slovo taxonomie nahrazeno pojmem „systematika“)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kontroverze mezi „rozdělovači“ (</a:t>
            </a:r>
            <a:r>
              <a:rPr lang="cs-CZ" i="1" dirty="0" err="1">
                <a:sym typeface="Symbol" pitchFamily="18" charset="2"/>
              </a:rPr>
              <a:t>splitters</a:t>
            </a:r>
            <a:r>
              <a:rPr lang="cs-CZ" dirty="0">
                <a:sym typeface="Symbol" pitchFamily="18" charset="2"/>
              </a:rPr>
              <a:t>) a „</a:t>
            </a:r>
            <a:r>
              <a:rPr lang="cs-CZ">
                <a:sym typeface="Symbol" pitchFamily="18" charset="2"/>
              </a:rPr>
              <a:t>slučovači“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 err="1">
                <a:sym typeface="Symbol" pitchFamily="18" charset="2"/>
              </a:rPr>
              <a:t>lumpers</a:t>
            </a:r>
            <a:r>
              <a:rPr lang="cs-CZ" dirty="0">
                <a:sym typeface="Symbol" pitchFamily="18" charset="2"/>
              </a:rPr>
              <a:t>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139825" y="2444750"/>
            <a:ext cx="4573588" cy="2284413"/>
            <a:chOff x="2458" y="1724"/>
            <a:chExt cx="2881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40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theropodní</a:t>
              </a:r>
              <a:r>
                <a:rPr lang="cs-CZ" sz="1600" b="1" dirty="0"/>
                <a:t>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/>
                <a:t>tyranosauři</a:t>
              </a:r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F0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8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ek obrázku pro microraptor gui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983162"/>
            <a:ext cx="2388159" cy="178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1748" name="Picture 4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250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Křída:</a:t>
            </a:r>
          </a:p>
          <a:p>
            <a:r>
              <a:rPr lang="cs-CZ" dirty="0"/>
              <a:t>krytosemenné rostliny</a:t>
            </a:r>
          </a:p>
          <a:p>
            <a:r>
              <a:rPr lang="cs-CZ" dirty="0"/>
              <a:t>moderní žraloci a rejnoci, </a:t>
            </a:r>
            <a:r>
              <a:rPr lang="cs-CZ" dirty="0" err="1"/>
              <a:t>mosasauři</a:t>
            </a:r>
            <a:r>
              <a:rPr lang="cs-CZ" dirty="0"/>
              <a:t>, první hadi, ptáci</a:t>
            </a:r>
          </a:p>
          <a:p>
            <a:r>
              <a:rPr lang="cs-CZ" dirty="0"/>
              <a:t>savci: divergence vačnatců a </a:t>
            </a:r>
            <a:r>
              <a:rPr lang="cs-CZ" dirty="0" err="1"/>
              <a:t>placentálů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mosasauři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na konci křídy: 5. extinkce, 66 M</a:t>
            </a:r>
          </a:p>
          <a:p>
            <a:endParaRPr lang="cs-CZ" sz="1800" dirty="0"/>
          </a:p>
          <a:p>
            <a:r>
              <a:rPr lang="cs-CZ" sz="1800" dirty="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28377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K/T*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**) hranici: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a kol.: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katastrofická hypotéza – asteroid 10 km v průměru</a:t>
            </a:r>
            <a:br>
              <a:rPr lang="cs-CZ" dirty="0"/>
            </a:br>
            <a:r>
              <a:rPr lang="cs-CZ" dirty="0"/>
              <a:t>	10</a:t>
            </a:r>
            <a:r>
              <a:rPr lang="cs-CZ" baseline="30000" dirty="0"/>
              <a:t>9 </a:t>
            </a:r>
            <a:r>
              <a:rPr lang="cs-CZ" dirty="0">
                <a:sym typeface="Symbol"/>
              </a:rPr>
              <a:t></a:t>
            </a:r>
            <a:r>
              <a:rPr lang="cs-CZ" dirty="0"/>
              <a:t> víc než Hirošima</a:t>
            </a:r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6783977" y="233363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křída/třetihory</a:t>
            </a:r>
          </a:p>
          <a:p>
            <a:r>
              <a:rPr lang="cs-CZ" sz="1600" baseline="30000" dirty="0"/>
              <a:t>**)</a:t>
            </a:r>
            <a:r>
              <a:rPr lang="cs-CZ" sz="1600" dirty="0"/>
              <a:t> křída/paleogén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3769173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) hranici: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iridium na K/T rozhraní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K/T hranice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kráter Chicxulub (Mexiko)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4613" y="2455863"/>
            <a:ext cx="8039101" cy="4260850"/>
            <a:chOff x="47" y="1547"/>
            <a:chExt cx="5064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47" y="1548"/>
              <a:ext cx="1496" cy="1661"/>
              <a:chOff x="47" y="1548"/>
              <a:chExt cx="1496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449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cenoty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47" y="2635"/>
                <a:ext cx="612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/>
                  <a:t>synklinála</a:t>
                </a:r>
              </a:p>
              <a:p>
                <a:pPr algn="ctr"/>
                <a:r>
                  <a:rPr lang="cs-CZ" sz="14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704627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vymírání nebylo pro většinu živočichů tak náhlé, docházelo k němu </a:t>
            </a:r>
            <a:br>
              <a:rPr lang="cs-CZ" dirty="0"/>
            </a:br>
            <a:r>
              <a:rPr lang="cs-CZ" dirty="0"/>
              <a:t>	už před katastrofou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meteoritu spustil vlny tsunami a zemětřesení  promíchání vrstev)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pod ní)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hypotéza: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postupné 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 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858515" cy="39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Podle nového datování k </a:t>
            </a:r>
            <a:r>
              <a:rPr lang="cs-CZ" dirty="0" err="1">
                <a:sym typeface="Symbol" pitchFamily="18" charset="2"/>
              </a:rPr>
              <a:t>dekkánskému</a:t>
            </a:r>
            <a:r>
              <a:rPr lang="cs-CZ" dirty="0">
                <a:sym typeface="Symbol" pitchFamily="18" charset="2"/>
              </a:rPr>
              <a:t> jevu došlo dřív než k dopadu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bolidu/asteroidu – problém je, že indické datování stále málo přesné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Zpřesněné datování: kráter </a:t>
            </a:r>
            <a:r>
              <a:rPr lang="cs-CZ" dirty="0" err="1">
                <a:sym typeface="Symbol" pitchFamily="18" charset="2"/>
              </a:rPr>
              <a:t>Chicxulub</a:t>
            </a:r>
            <a:r>
              <a:rPr lang="cs-CZ" dirty="0">
                <a:sym typeface="Symbol" pitchFamily="18" charset="2"/>
              </a:rPr>
              <a:t> odpovídá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</a:t>
            </a:r>
            <a:r>
              <a:rPr lang="cs-CZ" dirty="0">
                <a:sym typeface="Symbol" pitchFamily="18" charset="2"/>
              </a:rPr>
              <a:t> 100 tisíc let před dopadem ochlazení o 6–8 </a:t>
            </a:r>
            <a:r>
              <a:rPr lang="cs-CZ" dirty="0">
                <a:sym typeface="Symbol"/>
              </a:rPr>
              <a:t></a:t>
            </a:r>
            <a:r>
              <a:rPr lang="cs-CZ" dirty="0">
                <a:sym typeface="Symbol" pitchFamily="18" charset="2"/>
              </a:rPr>
              <a:t>C, asi v důsledku </a:t>
            </a:r>
            <a:r>
              <a:rPr lang="cs-CZ" dirty="0" err="1">
                <a:sym typeface="Symbol" pitchFamily="18" charset="2"/>
              </a:rPr>
              <a:t>dekkánské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katastrofy – dopad pak ranou z milosti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Sinice v důsledku skleníkového efektu?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Některé 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mj. tým z Astronomického ústavu před 3 lety, dnes Francouzi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modelech)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6692" y="5025081"/>
            <a:ext cx="542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animace </a:t>
            </a:r>
            <a:r>
              <a:rPr lang="cs-CZ" sz="1800" dirty="0" err="1"/>
              <a:t>impaktu</a:t>
            </a:r>
            <a:r>
              <a:rPr lang="cs-CZ" sz="1800" dirty="0"/>
              <a:t> viz:</a:t>
            </a:r>
          </a:p>
          <a:p>
            <a:r>
              <a:rPr lang="cs-CZ" sz="1800" dirty="0"/>
              <a:t>https://www.youtube.com/watch?v=bU1QPtOZQZU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molekulární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/>
              <a:t>1996):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	</a:t>
            </a:r>
            <a:r>
              <a:rPr lang="cs-CZ" dirty="0" err="1"/>
              <a:t>Protostomia</a:t>
            </a:r>
            <a:r>
              <a:rPr lang="cs-CZ" dirty="0"/>
              <a:t>-</a:t>
            </a:r>
            <a:r>
              <a:rPr lang="cs-CZ" dirty="0" err="1"/>
              <a:t>Deuterostomia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Chordata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Echinodermata</a:t>
            </a:r>
            <a:r>
              <a:rPr lang="cs-CZ" dirty="0">
                <a:sym typeface="Symbol" pitchFamily="18" charset="2"/>
              </a:rPr>
              <a:t> 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„fylogenetická </a:t>
            </a:r>
            <a:r>
              <a:rPr lang="cs-CZ" dirty="0" smtClean="0">
                <a:sym typeface="Symbol" pitchFamily="18" charset="2"/>
              </a:rPr>
              <a:t>zápalná šňůra“?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609814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dnešní molekulární odhady bližší kambrické explozi: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	Metazoa 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Protostomia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Deuterostomia</a:t>
            </a:r>
            <a:r>
              <a:rPr lang="cs-CZ" dirty="0">
                <a:sym typeface="Symbol" pitchFamily="18" charset="2"/>
              </a:rPr>
              <a:t> 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258" y="3537123"/>
            <a:ext cx="3580822" cy="2822949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176583" y="5502876"/>
            <a:ext cx="1235675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fenogram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podobnost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302273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Numerická taxonomie (</a:t>
            </a:r>
            <a:r>
              <a:rPr lang="cs-CZ" sz="2400" dirty="0" err="1">
                <a:solidFill>
                  <a:srgbClr val="F00000"/>
                </a:solidFill>
              </a:rPr>
              <a:t>fenetika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1957: </a:t>
            </a:r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Michener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cs-CZ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taxonomie by neměla být založena na malém počtu „důležitých“ znaků, </a:t>
            </a:r>
            <a:br>
              <a:rPr lang="cs-CZ" dirty="0"/>
            </a:br>
            <a:r>
              <a:rPr lang="cs-CZ" dirty="0"/>
              <a:t>	ale na celkové podobnosti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cs-CZ" dirty="0">
                <a:sym typeface="Symbol" pitchFamily="18" charset="2"/>
              </a:rPr>
              <a:t> co největší počet znaků, zpracování počítačem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numerické metody: morfologické a genetické distance, ordinační (PCA,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DFA, CVA, MDS, ...), shluková analýza (UPGMA)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fenogramy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problémy: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homo</a:t>
            </a:r>
            <a:r>
              <a:rPr lang="en-US" dirty="0">
                <a:solidFill>
                  <a:srgbClr val="E20000"/>
                </a:solidFill>
                <a:sym typeface="Symbol" pitchFamily="18" charset="2"/>
              </a:rPr>
              <a:t>p</a:t>
            </a:r>
            <a:r>
              <a:rPr lang="cs-CZ" dirty="0" err="1">
                <a:solidFill>
                  <a:srgbClr val="E20000"/>
                </a:solidFill>
                <a:sym typeface="Symbol" pitchFamily="18" charset="2"/>
              </a:rPr>
              <a:t>lazie</a:t>
            </a: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(= konvergence,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        paralelismus, reverze)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sdílené primitivní znaky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nestejná rychlost evoluce</a:t>
            </a:r>
          </a:p>
        </p:txBody>
      </p:sp>
      <p:pic>
        <p:nvPicPr>
          <p:cNvPr id="101378" name="Picture 2" descr="VÃ½sledek obrÃ¡zku pro hopliti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63" y="115410"/>
            <a:ext cx="2119217" cy="14115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8016536" y="1402672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/>
              <a:t>Hoplitis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7133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M</a:t>
            </a: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96983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M</a:t>
            </a: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formace </a:t>
            </a:r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(J Čína),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>
                <a:sym typeface="Symbol" pitchFamily="18" charset="2"/>
              </a:rPr>
              <a:t>590</a:t>
            </a:r>
            <a:r>
              <a:rPr lang="cs-CZ" dirty="0">
                <a:sym typeface="Symbol" pitchFamily="18" charset="2"/>
              </a:rPr>
              <a:t>–</a:t>
            </a:r>
            <a:r>
              <a:rPr lang="en-US" dirty="0">
                <a:sym typeface="Symbol" pitchFamily="18" charset="2"/>
              </a:rPr>
              <a:t>560 M</a:t>
            </a:r>
            <a:r>
              <a:rPr lang="cs-CZ" dirty="0">
                <a:sym typeface="Symbol" pitchFamily="18" charset="2"/>
              </a:rPr>
              <a:t>: spousta druhů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časná embryologická stadia?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/>
              <a:t>Haikouichthys</a:t>
            </a:r>
            <a:endParaRPr lang="en-US" sz="1600" i="1" dirty="0"/>
          </a:p>
          <a:p>
            <a:pPr algn="ctr"/>
            <a:r>
              <a:rPr lang="cs-CZ" sz="1600" i="1" dirty="0" err="1"/>
              <a:t>ercaicunensis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64059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recentní skupiny savců a ptáků a </a:t>
            </a:r>
            <a:r>
              <a:rPr lang="cs-CZ" dirty="0" smtClean="0">
                <a:solidFill>
                  <a:srgbClr val="F00000"/>
                </a:solidFill>
              </a:rPr>
              <a:t>K/</a:t>
            </a:r>
            <a:r>
              <a:rPr lang="cs-CZ" dirty="0" err="1" smtClean="0">
                <a:solidFill>
                  <a:srgbClr val="F00000"/>
                </a:solidFill>
              </a:rPr>
              <a:t>Pg</a:t>
            </a:r>
            <a:r>
              <a:rPr lang="cs-CZ" dirty="0" smtClean="0">
                <a:solidFill>
                  <a:srgbClr val="F00000"/>
                </a:solidFill>
              </a:rPr>
              <a:t> hranice</a:t>
            </a:r>
          </a:p>
          <a:p>
            <a:pPr marL="457200" indent="-457200">
              <a:spcAft>
                <a:spcPts val="1200"/>
              </a:spcAft>
            </a:pPr>
            <a:r>
              <a:rPr lang="cs-CZ" dirty="0" smtClean="0"/>
              <a:t>„třetihorní exploze“ vs. </a:t>
            </a:r>
            <a:r>
              <a:rPr lang="cs-CZ" dirty="0" smtClean="0"/>
              <a:t>krátká </a:t>
            </a:r>
            <a:r>
              <a:rPr lang="cs-CZ" dirty="0" smtClean="0"/>
              <a:t>vs. </a:t>
            </a:r>
            <a:r>
              <a:rPr lang="cs-CZ" dirty="0" smtClean="0"/>
              <a:t>dlouhá </a:t>
            </a:r>
            <a:r>
              <a:rPr lang="cs-CZ" dirty="0" smtClean="0"/>
              <a:t>zápalná šňůra</a:t>
            </a:r>
            <a:endParaRPr lang="cs-CZ" dirty="0"/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461963" y="2409891"/>
            <a:ext cx="3801439" cy="1226794"/>
            <a:chOff x="461963" y="2409891"/>
            <a:chExt cx="3801439" cy="1226794"/>
          </a:xfrm>
        </p:grpSpPr>
        <p:cxnSp>
          <p:nvCxnSpPr>
            <p:cNvPr id="18" name="Přímá spojovací čára 17"/>
            <p:cNvCxnSpPr/>
            <p:nvPr/>
          </p:nvCxnSpPr>
          <p:spPr bwMode="auto">
            <a:xfrm>
              <a:off x="461963" y="3023286"/>
              <a:ext cx="28420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Rovnoramenný trojúhelník 18"/>
            <p:cNvSpPr/>
            <p:nvPr/>
          </p:nvSpPr>
          <p:spPr bwMode="auto">
            <a:xfrm rot="16200000">
              <a:off x="3163973" y="2537255"/>
              <a:ext cx="1226794" cy="972065"/>
            </a:xfrm>
            <a:prstGeom prst="triangl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461963" y="3830917"/>
            <a:ext cx="3813478" cy="1226794"/>
            <a:chOff x="461963" y="3888582"/>
            <a:chExt cx="3813478" cy="1226794"/>
          </a:xfrm>
        </p:grpSpPr>
        <p:cxnSp>
          <p:nvCxnSpPr>
            <p:cNvPr id="20" name="Přímá spojovací čára 19"/>
            <p:cNvCxnSpPr/>
            <p:nvPr/>
          </p:nvCxnSpPr>
          <p:spPr bwMode="auto">
            <a:xfrm>
              <a:off x="461963" y="4506097"/>
              <a:ext cx="1251507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Rovnoramenný trojúhelník 22"/>
            <p:cNvSpPr/>
            <p:nvPr/>
          </p:nvSpPr>
          <p:spPr bwMode="auto">
            <a:xfrm rot="16200000">
              <a:off x="2377101" y="3217035"/>
              <a:ext cx="1226794" cy="2569887"/>
            </a:xfrm>
            <a:prstGeom prst="triangl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461963" y="5239589"/>
            <a:ext cx="3813478" cy="1226794"/>
            <a:chOff x="461963" y="5239589"/>
            <a:chExt cx="3813478" cy="1226794"/>
          </a:xfrm>
        </p:grpSpPr>
        <p:cxnSp>
          <p:nvCxnSpPr>
            <p:cNvPr id="22" name="Přímá spojovací čára 21"/>
            <p:cNvCxnSpPr/>
            <p:nvPr/>
          </p:nvCxnSpPr>
          <p:spPr bwMode="auto">
            <a:xfrm>
              <a:off x="461963" y="5857103"/>
              <a:ext cx="2165907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ovnoramenný trojúhelník 23"/>
            <p:cNvSpPr/>
            <p:nvPr/>
          </p:nvSpPr>
          <p:spPr bwMode="auto">
            <a:xfrm rot="16200000">
              <a:off x="2830182" y="5021123"/>
              <a:ext cx="1226794" cy="1663725"/>
            </a:xfrm>
            <a:prstGeom prst="triangl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9" name="TextovéPole 28"/>
          <p:cNvSpPr txBox="1"/>
          <p:nvPr/>
        </p:nvSpPr>
        <p:spPr>
          <a:xfrm>
            <a:off x="4638547" y="2800865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exploze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4638547" y="4234249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krátká zápalná šňůra</a:t>
            </a:r>
            <a:endParaRPr lang="cs-CZ" sz="24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4638547" y="5630562"/>
            <a:ext cx="3132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dlouhá zápalná šňůra</a:t>
            </a:r>
            <a:endParaRPr lang="cs-CZ" sz="24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6738552" y="2784389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</a:rPr>
              <a:t>paleontologie</a:t>
            </a:r>
            <a:endParaRPr lang="cs-CZ" sz="2400" dirty="0">
              <a:solidFill>
                <a:srgbClr val="0000FF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 rot="16200000">
            <a:off x="6989806" y="4823254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</a:rPr>
              <a:t>molekulární data</a:t>
            </a:r>
            <a:endParaRPr lang="cs-CZ" sz="2400" dirty="0">
              <a:solidFill>
                <a:srgbClr val="0000FF"/>
              </a:solidFill>
            </a:endParaRPr>
          </a:p>
        </p:txBody>
      </p:sp>
      <p:cxnSp>
        <p:nvCxnSpPr>
          <p:cNvPr id="35" name="Přímá spojovací čára 34"/>
          <p:cNvCxnSpPr/>
          <p:nvPr/>
        </p:nvCxnSpPr>
        <p:spPr bwMode="auto">
          <a:xfrm>
            <a:off x="3286897" y="2413687"/>
            <a:ext cx="0" cy="406949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E2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ovéPole 35"/>
          <p:cNvSpPr txBox="1"/>
          <p:nvPr/>
        </p:nvSpPr>
        <p:spPr>
          <a:xfrm>
            <a:off x="1688757" y="6268995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00000"/>
                </a:solidFill>
              </a:rPr>
              <a:t>K/</a:t>
            </a:r>
            <a:r>
              <a:rPr lang="cs-CZ" dirty="0" err="1" smtClean="0">
                <a:solidFill>
                  <a:srgbClr val="F00000"/>
                </a:solidFill>
              </a:rPr>
              <a:t>Pg</a:t>
            </a:r>
            <a:r>
              <a:rPr lang="cs-CZ" dirty="0" smtClean="0">
                <a:solidFill>
                  <a:srgbClr val="F00000"/>
                </a:solidFill>
              </a:rPr>
              <a:t> hranice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424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/>
              <a:t>evoluce kytovců: </a:t>
            </a:r>
            <a:r>
              <a:rPr lang="cs-CZ" sz="2400" dirty="0" err="1"/>
              <a:t>mesonychidi</a:t>
            </a:r>
            <a:r>
              <a:rPr lang="cs-CZ" sz="2400" dirty="0"/>
              <a:t> </a:t>
            </a:r>
            <a:r>
              <a:rPr lang="cs-CZ" sz="2400" dirty="0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342" y="955589"/>
            <a:ext cx="3039848" cy="2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4340025" y="1171746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145059"/>
            <a:ext cx="3740157" cy="235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9" name="Picture 8"/>
          <p:cNvPicPr>
            <a:picLocks noChangeAspect="1" noChangeArrowheads="1"/>
          </p:cNvPicPr>
          <p:nvPr/>
        </p:nvPicPr>
        <p:blipFill>
          <a:blip r:embed="rId5" cstate="print"/>
          <a:srcRect r="20493"/>
          <a:stretch>
            <a:fillRect/>
          </a:stretch>
        </p:blipFill>
        <p:spPr bwMode="auto">
          <a:xfrm>
            <a:off x="2631261" y="4379226"/>
            <a:ext cx="5464175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Text Box 16"/>
          <p:cNvSpPr txBox="1">
            <a:spLocks noChangeArrowheads="1"/>
          </p:cNvSpPr>
          <p:nvPr/>
        </p:nvSpPr>
        <p:spPr bwMode="auto">
          <a:xfrm>
            <a:off x="4140887" y="3101761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i="1" dirty="0" err="1"/>
              <a:t>Mesonyx</a:t>
            </a:r>
            <a:endParaRPr lang="cs-CZ" sz="1400" i="1" dirty="0"/>
          </a:p>
        </p:txBody>
      </p:sp>
      <p:sp>
        <p:nvSpPr>
          <p:cNvPr id="46091" name="AutoShape 20"/>
          <p:cNvSpPr>
            <a:spLocks noChangeArrowheads="1"/>
          </p:cNvSpPr>
          <p:nvPr/>
        </p:nvSpPr>
        <p:spPr bwMode="auto">
          <a:xfrm>
            <a:off x="3328173" y="3829951"/>
            <a:ext cx="1363663" cy="452438"/>
          </a:xfrm>
          <a:prstGeom prst="wedgeRectCallout">
            <a:avLst>
              <a:gd name="adj1" fmla="val 32056"/>
              <a:gd name="adj2" fmla="val 1317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Spinosaurus</a:t>
            </a:r>
          </a:p>
        </p:txBody>
      </p:sp>
      <p:sp>
        <p:nvSpPr>
          <p:cNvPr id="46092" name="AutoShape 21"/>
          <p:cNvSpPr>
            <a:spLocks noChangeArrowheads="1"/>
          </p:cNvSpPr>
          <p:nvPr/>
        </p:nvSpPr>
        <p:spPr bwMode="auto">
          <a:xfrm>
            <a:off x="945336" y="4992001"/>
            <a:ext cx="1666875" cy="522288"/>
          </a:xfrm>
          <a:prstGeom prst="wedgeRectCallout">
            <a:avLst>
              <a:gd name="adj1" fmla="val 104527"/>
              <a:gd name="adj2" fmla="val 162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sp>
        <p:nvSpPr>
          <p:cNvPr id="46093" name="AutoShape 22"/>
          <p:cNvSpPr>
            <a:spLocks noChangeArrowheads="1"/>
          </p:cNvSpPr>
          <p:nvPr/>
        </p:nvSpPr>
        <p:spPr bwMode="auto">
          <a:xfrm>
            <a:off x="7547748" y="4501464"/>
            <a:ext cx="1363663" cy="360363"/>
          </a:xfrm>
          <a:prstGeom prst="wedgeRectCallout">
            <a:avLst>
              <a:gd name="adj1" fmla="val -101222"/>
              <a:gd name="adj2" fmla="val 1764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Allosaurus</a:t>
            </a:r>
          </a:p>
        </p:txBody>
      </p:sp>
      <p:sp>
        <p:nvSpPr>
          <p:cNvPr id="46094" name="AutoShape 23"/>
          <p:cNvSpPr>
            <a:spLocks noChangeArrowheads="1"/>
          </p:cNvSpPr>
          <p:nvPr/>
        </p:nvSpPr>
        <p:spPr bwMode="auto">
          <a:xfrm>
            <a:off x="5252223" y="3929964"/>
            <a:ext cx="1643063" cy="446088"/>
          </a:xfrm>
          <a:prstGeom prst="wedgeRectCallout">
            <a:avLst>
              <a:gd name="adj1" fmla="val -48983"/>
              <a:gd name="adj2" fmla="val 2290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Tyrannosaurus</a:t>
            </a:r>
            <a:endParaRPr lang="cs-CZ" sz="1600" i="1" dirty="0"/>
          </a:p>
        </p:txBody>
      </p:sp>
      <p:sp>
        <p:nvSpPr>
          <p:cNvPr id="46095" name="AutoShape 24"/>
          <p:cNvSpPr>
            <a:spLocks noChangeArrowheads="1"/>
          </p:cNvSpPr>
          <p:nvPr/>
        </p:nvSpPr>
        <p:spPr bwMode="auto">
          <a:xfrm>
            <a:off x="6866711" y="5922276"/>
            <a:ext cx="1676400" cy="460375"/>
          </a:xfrm>
          <a:prstGeom prst="wedgeRectCallout">
            <a:avLst>
              <a:gd name="adj1" fmla="val -155392"/>
              <a:gd name="adj2" fmla="val -658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</p:txBody>
      </p:sp>
      <p:sp>
        <p:nvSpPr>
          <p:cNvPr id="46096" name="AutoShape 25"/>
          <p:cNvSpPr>
            <a:spLocks noChangeArrowheads="1"/>
          </p:cNvSpPr>
          <p:nvPr/>
        </p:nvSpPr>
        <p:spPr bwMode="auto">
          <a:xfrm>
            <a:off x="1591448" y="5741301"/>
            <a:ext cx="1363663" cy="569913"/>
          </a:xfrm>
          <a:prstGeom prst="wedgeRectCallout">
            <a:avLst>
              <a:gd name="adj1" fmla="val 128347"/>
              <a:gd name="adj2" fmla="val -24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lední medvěd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242386" y="222533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mesonychidi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548486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29149" y="223837"/>
            <a:ext cx="4225926" cy="1443038"/>
            <a:chOff x="3237" y="197"/>
            <a:chExt cx="2662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7" y="197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712" y="243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6039956" y="1652587"/>
            <a:ext cx="3027363" cy="1714500"/>
            <a:chOff x="3842" y="885"/>
            <a:chExt cx="1907" cy="1080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r="4170"/>
            <a:stretch/>
          </p:blipFill>
          <p:spPr bwMode="auto">
            <a:xfrm>
              <a:off x="3842" y="1062"/>
              <a:ext cx="19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4334" y="885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</p:grpSp>
      <p:grpSp>
        <p:nvGrpSpPr>
          <p:cNvPr id="47123" name="Group 41"/>
          <p:cNvGrpSpPr>
            <a:grpSpLocks/>
          </p:cNvGrpSpPr>
          <p:nvPr/>
        </p:nvGrpSpPr>
        <p:grpSpPr bwMode="auto">
          <a:xfrm>
            <a:off x="4772026" y="3807618"/>
            <a:ext cx="4365625" cy="2949576"/>
            <a:chOff x="2999" y="2330"/>
            <a:chExt cx="2750" cy="1858"/>
          </a:xfrm>
        </p:grpSpPr>
        <p:pic>
          <p:nvPicPr>
            <p:cNvPr id="47125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3" y="3173"/>
              <a:ext cx="1406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26" name="Text Box 23"/>
            <p:cNvSpPr txBox="1">
              <a:spLocks noChangeArrowheads="1"/>
            </p:cNvSpPr>
            <p:nvPr/>
          </p:nvSpPr>
          <p:spPr bwMode="auto">
            <a:xfrm>
              <a:off x="4620" y="3025"/>
              <a:ext cx="112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Rodhocetus</a:t>
              </a:r>
              <a:r>
                <a:rPr lang="cs-CZ" sz="1600" dirty="0"/>
                <a:t> 47 M</a:t>
              </a:r>
              <a:endParaRPr lang="cs-CZ" sz="1600" i="1" dirty="0"/>
            </a:p>
          </p:txBody>
        </p:sp>
        <p:pic>
          <p:nvPicPr>
            <p:cNvPr id="4712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9" y="2330"/>
              <a:ext cx="2660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1" y="2601913"/>
            <a:ext cx="3419475" cy="4127499"/>
            <a:chOff x="0" y="1639"/>
            <a:chExt cx="2154" cy="2600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3624"/>
            <a:stretch/>
          </p:blipFill>
          <p:spPr bwMode="auto">
            <a:xfrm>
              <a:off x="0" y="1639"/>
              <a:ext cx="2154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49" y="2558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56" y="3094"/>
              <a:ext cx="8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Basilosaurus</a:t>
              </a:r>
              <a:r>
                <a:rPr lang="cs-CZ" sz="1600" dirty="0"/>
                <a:t> </a:t>
              </a:r>
            </a:p>
            <a:p>
              <a:pPr algn="ctr"/>
              <a:r>
                <a:rPr lang="cs-CZ" sz="1600" dirty="0"/>
                <a:t>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386" y="2194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795588" y="5081588"/>
            <a:ext cx="2982912" cy="1619666"/>
            <a:chOff x="2795588" y="5081588"/>
            <a:chExt cx="2982912" cy="1619666"/>
          </a:xfrm>
        </p:grpSpPr>
        <p:sp>
          <p:nvSpPr>
            <p:cNvPr id="333861" name="Text Box 37"/>
            <p:cNvSpPr txBox="1">
              <a:spLocks noChangeArrowheads="1"/>
            </p:cNvSpPr>
            <p:nvPr/>
          </p:nvSpPr>
          <p:spPr bwMode="auto">
            <a:xfrm>
              <a:off x="3690938" y="6362700"/>
              <a:ext cx="18165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Cetotherium</a:t>
              </a:r>
              <a:r>
                <a:rPr lang="cs-CZ" sz="1600" dirty="0"/>
                <a:t> 15 M</a:t>
              </a:r>
            </a:p>
          </p:txBody>
        </p:sp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95588" y="5081588"/>
              <a:ext cx="2982912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pic>
        <p:nvPicPr>
          <p:cNvPr id="1026" name="Picture 2" descr="https://www.stoplusjednicka.cz/sites/default/files/styles/full/public/obrazky/2019/04/peregocetus.jpg?itok=0Dx4v8sh">
            <a:extLst>
              <a:ext uri="{FF2B5EF4-FFF2-40B4-BE49-F238E27FC236}">
                <a16:creationId xmlns:a16="http://schemas.microsoft.com/office/drawing/2014/main" xmlns="" id="{07584F92-85FC-4FD5-A98D-B46BAADD3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7" t="35391" r="9165"/>
          <a:stretch/>
        </p:blipFill>
        <p:spPr bwMode="auto">
          <a:xfrm>
            <a:off x="3152776" y="1744266"/>
            <a:ext cx="2903851" cy="15660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9BFA4100-EEAF-4EFA-ADD9-9ADA0FD2ECF2}"/>
              </a:ext>
            </a:extLst>
          </p:cNvPr>
          <p:cNvSpPr txBox="1"/>
          <p:nvPr/>
        </p:nvSpPr>
        <p:spPr>
          <a:xfrm>
            <a:off x="3327914" y="3345053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Peregocetus</a:t>
            </a:r>
            <a:r>
              <a:rPr lang="en-GB" sz="1600" i="1" dirty="0"/>
              <a:t> </a:t>
            </a:r>
            <a:r>
              <a:rPr lang="en-GB" sz="1600" i="1" dirty="0" err="1"/>
              <a:t>pacificus</a:t>
            </a:r>
            <a:r>
              <a:rPr lang="cs-CZ" sz="1600" dirty="0"/>
              <a:t> 43 M</a:t>
            </a:r>
            <a:endParaRPr lang="en-GB" sz="1600" i="1" dirty="0"/>
          </a:p>
        </p:txBody>
      </p:sp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827337" y="1533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>
                <a:solidFill>
                  <a:srgbClr val="E20000"/>
                </a:solidFill>
              </a:rPr>
              <a:t>evoluce kytovců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96830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Obecné zákonitosti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: analogie s burzou</a:t>
            </a:r>
          </a:p>
          <a:p>
            <a:pPr>
              <a:spcAft>
                <a:spcPts val="600"/>
              </a:spcAft>
            </a:pPr>
            <a:r>
              <a:rPr lang="cs-CZ" dirty="0"/>
              <a:t>extinkce: model pěšáka v poli</a:t>
            </a:r>
          </a:p>
          <a:p>
            <a:r>
              <a:rPr lang="cs-CZ" dirty="0"/>
              <a:t>délka života linií: model bankrotu hazardního hráče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446092" y="768397"/>
            <a:ext cx="2011642" cy="711107"/>
          </a:xfrm>
          <a:prstGeom prst="wedgeRectCallout">
            <a:avLst>
              <a:gd name="adj1" fmla="val 18241"/>
              <a:gd name="adj2" fmla="val 1469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náhodná procházka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random</a:t>
            </a:r>
            <a:r>
              <a:rPr lang="cs-CZ" sz="1600" i="1" dirty="0"/>
              <a:t> </a:t>
            </a:r>
            <a:r>
              <a:rPr lang="cs-CZ" sz="1600" i="1" dirty="0" err="1"/>
              <a:t>walk</a:t>
            </a:r>
            <a:r>
              <a:rPr lang="cs-CZ" sz="1600" dirty="0"/>
              <a:t>)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963" y="3086309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David </a:t>
            </a:r>
            <a:r>
              <a:rPr lang="cs-CZ" dirty="0" err="1">
                <a:solidFill>
                  <a:srgbClr val="003399"/>
                </a:solidFill>
              </a:rPr>
              <a:t>Raup</a:t>
            </a:r>
            <a:r>
              <a:rPr lang="cs-CZ" dirty="0">
                <a:solidFill>
                  <a:srgbClr val="003399"/>
                </a:solidFill>
              </a:rPr>
              <a:t>, Jack </a:t>
            </a:r>
            <a:r>
              <a:rPr lang="cs-CZ" dirty="0" err="1">
                <a:solidFill>
                  <a:srgbClr val="003399"/>
                </a:solidFill>
              </a:rPr>
              <a:t>Sepkoski</a:t>
            </a:r>
            <a:r>
              <a:rPr lang="cs-CZ" dirty="0">
                <a:solidFill>
                  <a:srgbClr val="003399"/>
                </a:solidFill>
              </a:rPr>
              <a:t>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periodicita? (26 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215163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1950, 1966: </a:t>
            </a:r>
            <a:r>
              <a:rPr lang="cs-CZ" dirty="0" err="1">
                <a:solidFill>
                  <a:srgbClr val="003399"/>
                </a:solidFill>
              </a:rPr>
              <a:t>Willi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Hennig</a:t>
            </a:r>
            <a:r>
              <a:rPr lang="cs-CZ" dirty="0"/>
              <a:t>: </a:t>
            </a:r>
            <a:r>
              <a:rPr lang="cs-CZ" i="1" dirty="0"/>
              <a:t>Phylogenetic </a:t>
            </a:r>
            <a:r>
              <a:rPr lang="cs-CZ" i="1" dirty="0" err="1"/>
              <a:t>Systematics</a:t>
            </a:r>
            <a:endParaRPr lang="cs-CZ" i="1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pouze reflexe genealogie, nikoli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striktní </a:t>
            </a:r>
            <a:r>
              <a:rPr lang="cs-CZ" dirty="0" err="1"/>
              <a:t>monofylie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monofyletická skupina = </a:t>
            </a:r>
            <a:r>
              <a:rPr lang="cs-CZ" dirty="0">
                <a:solidFill>
                  <a:srgbClr val="F00000"/>
                </a:solidFill>
              </a:rPr>
              <a:t>klad</a:t>
            </a:r>
            <a:r>
              <a:rPr lang="cs-CZ" dirty="0"/>
              <a:t> (</a:t>
            </a:r>
            <a:r>
              <a:rPr lang="cs-CZ" i="1" dirty="0" err="1"/>
              <a:t>clade</a:t>
            </a:r>
            <a:r>
              <a:rPr lang="cs-CZ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2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00000"/>
                </a:solidFill>
              </a:rPr>
              <a:t>monofylie</a:t>
            </a:r>
            <a:endParaRPr lang="cs-CZ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parafylie</a:t>
            </a: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11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polyfylie</a:t>
            </a: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1402</Words>
  <Application>Microsoft Office PowerPoint</Application>
  <PresentationFormat>Předvádění na obrazovce (4:3)</PresentationFormat>
  <Paragraphs>496</Paragraphs>
  <Slides>65</Slides>
  <Notes>49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6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Kladistika a fenetika na příkladu „evoluce““ spojovacích materiálů</vt:lpstr>
      <vt:lpstr>Kladistika a fenetika na příkladu „evoluce““ spojovacích materiálů</vt:lpstr>
      <vt:lpstr>Snímek 15</vt:lpstr>
      <vt:lpstr>Kladistika a fenetika na příkladu „evoluce““ spojovacích materiálů</vt:lpstr>
      <vt:lpstr>Kladistika a fenetika na příkladu „evoluce““ spojovacích materiálů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236</cp:revision>
  <dcterms:created xsi:type="dcterms:W3CDTF">2002-05-03T10:21:15Z</dcterms:created>
  <dcterms:modified xsi:type="dcterms:W3CDTF">2019-10-09T12:36:37Z</dcterms:modified>
</cp:coreProperties>
</file>