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317" r:id="rId13"/>
    <p:sldId id="318" r:id="rId14"/>
    <p:sldId id="286" r:id="rId15"/>
    <p:sldId id="277" r:id="rId16"/>
    <p:sldId id="260" r:id="rId17"/>
    <p:sldId id="278" r:id="rId18"/>
    <p:sldId id="285" r:id="rId19"/>
    <p:sldId id="261" r:id="rId20"/>
    <p:sldId id="280" r:id="rId21"/>
    <p:sldId id="281" r:id="rId22"/>
    <p:sldId id="295" r:id="rId23"/>
    <p:sldId id="296" r:id="rId24"/>
    <p:sldId id="308" r:id="rId25"/>
    <p:sldId id="273" r:id="rId26"/>
    <p:sldId id="302" r:id="rId27"/>
    <p:sldId id="300" r:id="rId28"/>
    <p:sldId id="321" r:id="rId29"/>
    <p:sldId id="306" r:id="rId30"/>
    <p:sldId id="303" r:id="rId31"/>
    <p:sldId id="307" r:id="rId32"/>
    <p:sldId id="263" r:id="rId33"/>
    <p:sldId id="274" r:id="rId34"/>
    <p:sldId id="309" r:id="rId35"/>
    <p:sldId id="310" r:id="rId36"/>
    <p:sldId id="311" r:id="rId37"/>
    <p:sldId id="312" r:id="rId38"/>
    <p:sldId id="313" r:id="rId39"/>
    <p:sldId id="282" r:id="rId40"/>
    <p:sldId id="316" r:id="rId41"/>
    <p:sldId id="319" r:id="rId42"/>
    <p:sldId id="320" r:id="rId4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671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671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432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491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3085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3853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713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0994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616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2597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66208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9259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976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67462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4057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2905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2905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51755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2124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275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3148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50140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814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09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36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147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37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424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38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212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7225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19127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8717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871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178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341835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většinou neslučitelné se životem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páru)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/>
              <a:t>životaschopné </a:t>
            </a:r>
            <a:r>
              <a:rPr lang="cs-CZ" sz="2000" dirty="0" err="1"/>
              <a:t>trisomie</a:t>
            </a:r>
            <a:r>
              <a:rPr lang="cs-CZ" sz="2000" dirty="0"/>
              <a:t> : XXY, XXX, XYY, </a:t>
            </a:r>
            <a:r>
              <a:rPr lang="cs-CZ" sz="2000" dirty="0" err="1"/>
              <a:t>Patauův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(polyploidie)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/>
              <a:t>především rostliny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u živočichů méně (bezobratlí, ryby, obojživelníci)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během evoluce obratlovců došlo ke 2 kolům duplikace celého genomu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(2R-hypotéza)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buněk)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liché násobky genomu </a:t>
            </a:r>
            <a:r>
              <a:rPr lang="cs-CZ" sz="1800" dirty="0">
                <a:sym typeface="Symbol" pitchFamily="18" charset="2"/>
              </a:rPr>
              <a:t> problémy v meióze  reprodukční bariéra</a:t>
            </a:r>
            <a:r>
              <a:rPr lang="en-US" sz="1800" dirty="0">
                <a:sym typeface="Symbol" pitchFamily="18" charset="2"/>
              </a:rPr>
              <a:t/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/>
              <a:t>fúze 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endoreplikace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abortivní buněčný cyklus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/>
              <a:t>fúze diploidních gamet</a:t>
            </a:r>
            <a:br>
              <a:rPr lang="cs-CZ" sz="1800" dirty="0"/>
            </a:br>
            <a:r>
              <a:rPr lang="cs-CZ" sz="1800" dirty="0"/>
              <a:t>	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transice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autozomy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>
                <a:sym typeface="Symbol" pitchFamily="18" charset="2"/>
              </a:rPr>
              <a:t>teplota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r>
              <a:rPr lang="cs-CZ" sz="2000">
                <a:solidFill>
                  <a:srgbClr val="E80000"/>
                </a:solidFill>
              </a:rPr>
              <a:t/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u 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chybí 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>
                <a:sym typeface="Symbol" pitchFamily="18" charset="2"/>
              </a:rPr>
              <a:t>Caenorhabditis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r>
              <a:rPr lang="cs-CZ" sz="1800" i="1" dirty="0">
                <a:sym typeface="Symbol" pitchFamily="18" charset="2"/>
              </a:rPr>
              <a:t/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častý 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zánik 1 místa často kompenzován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zvýšenou aktivitou sousedního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371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rekombinace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vazebná nerovnováha</a:t>
            </a:r>
            <a:endParaRPr lang="cs-CZ" sz="20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80000"/>
                </a:solidFill>
              </a:rPr>
              <a:t>Rekombinace 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2379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pozitivní selekce: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</a:t>
            </a:r>
            <a:r>
              <a:rPr lang="cs-CZ" sz="2000">
                <a:sym typeface="Symbol" pitchFamily="18" charset="2"/>
              </a:rPr>
              <a:t>selekční setření)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i="1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</a:t>
            </a:r>
            <a:r>
              <a:rPr lang="cs-CZ" sz="2000" i="1" dirty="0">
                <a:sym typeface="Symbol" pitchFamily="18" charset="2"/>
              </a:rPr>
              <a:t>draft</a:t>
            </a:r>
            <a:r>
              <a:rPr lang="cs-CZ" sz="200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častější 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negativní selekce: 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genů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en-US" i="1" dirty="0">
                <a:solidFill>
                  <a:srgbClr val="E80000"/>
                </a:solidFill>
              </a:rPr>
              <a:t>migration rate</a:t>
            </a:r>
            <a:r>
              <a:rPr lang="cs-CZ" dirty="0">
                <a:solidFill>
                  <a:srgbClr val="E80000"/>
                </a:solidFill>
              </a:rPr>
              <a:t>),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podíl genových kopií, který se </a:t>
            </a:r>
          </a:p>
          <a:p>
            <a:pPr defTabSz="360000"/>
            <a:r>
              <a:rPr lang="cs-CZ" sz="2000" dirty="0"/>
              <a:t>	do populace dostal v dané generaci imigrací 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469741"/>
            <a:ext cx="2121354" cy="2620225"/>
            <a:chOff x="5199970" y="1948948"/>
            <a:chExt cx="1709057" cy="2110970"/>
          </a:xfrm>
        </p:grpSpPr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720" y="2964041"/>
              <a:ext cx="551996" cy="783834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3094" y="1948948"/>
              <a:ext cx="583179" cy="913647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stříhání prstů, speciální barvy, tetování, štítky, kroužky, límce, </a:t>
            </a:r>
            <a:br>
              <a:rPr lang="cs-CZ" sz="2000" dirty="0"/>
            </a:br>
            <a:r>
              <a:rPr lang="cs-CZ" sz="2000" dirty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Riziko podhodnocení toku genů!!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140043" y="1169774"/>
            <a:ext cx="8823824" cy="4151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2. 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>
                <a:solidFill>
                  <a:srgbClr val="E80000"/>
                </a:solidFill>
              </a:rPr>
              <a:t>markery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programy s využitím maximální věrohodnosti (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maximum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E80000"/>
                    </a:solidFill>
                  </a:rPr>
                  <a:t>Ostrovní model může být i asymetrický: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Ostrovní model (</a:t>
            </a:r>
            <a:r>
              <a:rPr lang="cs-CZ" i="1" dirty="0">
                <a:solidFill>
                  <a:srgbClr val="E80000"/>
                </a:solidFill>
              </a:rPr>
              <a:t>island model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mutace (+ transpozice)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tah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diskontinuální = </a:t>
            </a:r>
            <a:r>
              <a:rPr lang="cs-CZ" i="1" dirty="0" err="1">
                <a:solidFill>
                  <a:srgbClr val="E80000"/>
                </a:solidFill>
              </a:rPr>
              <a:t>stepping</a:t>
            </a:r>
            <a:r>
              <a:rPr lang="cs-CZ" i="1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r>
              <a:rPr lang="en-US" sz="2000"/>
              <a:t/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Difúze neutrálních alel v důsledku toku genů mezi démy</a:t>
            </a: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/>
            </a: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6506909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/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 i </a:t>
            </a:r>
            <a:r>
              <a:rPr lang="cs-CZ" sz="2000" dirty="0" err="1"/>
              <a:t>inbreedingu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transice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Bodové mutace: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delece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506909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po 1. generaci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 i="1">
                <a:sym typeface="Symbol" pitchFamily="18" charset="2"/>
              </a:rPr>
              <a:t>N</a:t>
            </a:r>
            <a:r>
              <a:rPr lang="cs-CZ" sz="180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100 generací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2984</TotalTime>
  <Words>682</Words>
  <Application>Microsoft Office PowerPoint</Application>
  <PresentationFormat>Předvádění na obrazovce (4:3)</PresentationFormat>
  <Paragraphs>250</Paragraphs>
  <Slides>42</Slides>
  <Notes>41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 </vt:lpstr>
      <vt:lpstr>Snímek 38</vt:lpstr>
      <vt:lpstr>Snímek 39</vt:lpstr>
      <vt:lpstr>Snímek 40</vt:lpstr>
      <vt:lpstr>Snímek 41</vt:lpstr>
      <vt:lpstr>Snímek 42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179</cp:revision>
  <dcterms:created xsi:type="dcterms:W3CDTF">2002-02-28T16:27:36Z</dcterms:created>
  <dcterms:modified xsi:type="dcterms:W3CDTF">2019-10-16T13:32:31Z</dcterms:modified>
</cp:coreProperties>
</file>